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1" r:id="rId6"/>
    <p:sldId id="265" r:id="rId7"/>
    <p:sldId id="271" r:id="rId8"/>
    <p:sldId id="282" r:id="rId9"/>
    <p:sldId id="278" r:id="rId10"/>
    <p:sldId id="280" r:id="rId11"/>
    <p:sldId id="284" r:id="rId12"/>
    <p:sldId id="283" r:id="rId13"/>
    <p:sldId id="277" r:id="rId14"/>
    <p:sldId id="276" r:id="rId15"/>
    <p:sldId id="275" r:id="rId16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>
      <p:cViewPr varScale="1">
        <p:scale>
          <a:sx n="75" d="100"/>
          <a:sy n="75" d="100"/>
        </p:scale>
        <p:origin x="8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C96D9CD-B982-4916-BEBD-26B378CC7220}" type="datetime1">
              <a:rPr lang="el-GR" smtClean="0"/>
              <a:t>5/12/2016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5F56C90-AA3E-43D7-96F5-BDA4E177F1F6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630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7" name="Ορθογώνιο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 noProof="0"/>
              <a:t>Επεξεργασία 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BA9FC5-A3A6-4CBE-9556-1F83F2A469F6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l-GR" noProof="0"/>
              <a:t>Επεξεργασία 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0751EF-4BBD-435C-AE82-0638D2DFD9E2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A92D01-CE97-418C-B431-419EC818AE9B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D98824-FEA3-4E68-9C5C-4E0145FB8BC2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1E2D3E-D125-41E7-A78D-7D9F25D45A13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B653D3-9B65-49CD-8860-759CA43E2BB4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7593B7-52AC-48AF-BE49-7BEB297191F0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AC30EE-BA32-4E43-9B58-36E86E34E584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600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l-GR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εικόνας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l-GR" noProof="0"/>
              <a:t>Επεξεργασία 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9023E8-5661-42CD-B8FB-CA2D42CCC54C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dirty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91F4080-4625-4F40-A435-FFBEAD18009D}" type="datetime1">
              <a:rPr lang="el-GR" smtClean="0"/>
              <a:pPr/>
              <a:t>5/12/2016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66800" y="2996952"/>
            <a:ext cx="10058400" cy="1711037"/>
          </a:xfrm>
        </p:spPr>
        <p:txBody>
          <a:bodyPr rtlCol="0"/>
          <a:lstStyle/>
          <a:p>
            <a:pPr rtl="0"/>
            <a:r>
              <a:rPr lang="en-US" dirty="0"/>
              <a:t>ANN : Number Recognition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066800" y="4710681"/>
            <a:ext cx="10058400" cy="928464"/>
          </a:xfrm>
        </p:spPr>
        <p:txBody>
          <a:bodyPr rtlCol="0">
            <a:normAutofit/>
          </a:bodyPr>
          <a:lstStyle/>
          <a:p>
            <a:r>
              <a:rPr lang="en-US" dirty="0"/>
              <a:t>CI – </a:t>
            </a:r>
            <a:r>
              <a:rPr lang="en-US" altLang="el-GR" dirty="0">
                <a:latin typeface="Tahoma" panose="020B0604030504040204" pitchFamily="34" charset="0"/>
              </a:rPr>
              <a:t>Prof. George </a:t>
            </a:r>
            <a:r>
              <a:rPr lang="en-US" altLang="el-GR" dirty="0" err="1">
                <a:latin typeface="Tahoma" panose="020B0604030504040204" pitchFamily="34" charset="0"/>
              </a:rPr>
              <a:t>Papadourakis</a:t>
            </a:r>
            <a:r>
              <a:rPr lang="en-US" altLang="el-GR" dirty="0">
                <a:latin typeface="Tahoma" panose="020B0604030504040204" pitchFamily="34" charset="0"/>
              </a:rPr>
              <a:t>, Ph.D.</a:t>
            </a:r>
            <a:endParaRPr lang="en-GB" altLang="el-GR" dirty="0">
              <a:latin typeface="Tahoma" panose="020B0604030504040204" pitchFamily="34" charset="0"/>
            </a:endParaRPr>
          </a:p>
          <a:p>
            <a:endParaRPr lang="en-US" dirty="0"/>
          </a:p>
          <a:p>
            <a:pPr rtl="0"/>
            <a:r>
              <a:rPr lang="en-US" dirty="0"/>
              <a:t>Trivizakis Eleftherios MP143, Tzagkarakis Konstantinos MP141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How It Works?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32974" y="1600200"/>
            <a:ext cx="9135025" cy="4781128"/>
          </a:xfrm>
        </p:spPr>
        <p:txBody>
          <a:bodyPr rtlCol="0"/>
          <a:lstStyle/>
          <a:p>
            <a:pPr rtl="0"/>
            <a:r>
              <a:rPr lang="en-US"/>
              <a:t>Initialize the ANN</a:t>
            </a:r>
          </a:p>
          <a:p>
            <a:pPr lvl="1"/>
            <a:r>
              <a:rPr lang="en-US"/>
              <a:t>How many inputs</a:t>
            </a:r>
          </a:p>
          <a:p>
            <a:pPr lvl="1"/>
            <a:r>
              <a:rPr lang="en-US"/>
              <a:t>How many outputs</a:t>
            </a:r>
          </a:p>
          <a:p>
            <a:pPr lvl="1"/>
            <a:r>
              <a:rPr lang="en-US"/>
              <a:t>Learning rate</a:t>
            </a:r>
          </a:p>
          <a:p>
            <a:pPr rtl="0"/>
            <a:r>
              <a:rPr lang="en-US"/>
              <a:t>Define the ideal target</a:t>
            </a:r>
          </a:p>
          <a:p>
            <a:pPr lvl="1"/>
            <a:r>
              <a:rPr lang="en-US"/>
              <a:t>the array that represents number</a:t>
            </a:r>
          </a:p>
          <a:p>
            <a:r>
              <a:rPr lang="en-US"/>
              <a:t>Generate training dataset</a:t>
            </a:r>
          </a:p>
          <a:p>
            <a:pPr lvl="1"/>
            <a:r>
              <a:rPr lang="en-US"/>
              <a:t>Using high level object</a:t>
            </a:r>
          </a:p>
          <a:p>
            <a:r>
              <a:rPr lang="en-US"/>
              <a:t>User Input</a:t>
            </a:r>
          </a:p>
          <a:p>
            <a:r>
              <a:rPr lang="en-US"/>
              <a:t>Test Input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092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References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32974" y="1916832"/>
            <a:ext cx="9135025" cy="4320480"/>
          </a:xfrm>
        </p:spPr>
        <p:txBody>
          <a:bodyPr rtlCol="0"/>
          <a:lstStyle/>
          <a:p>
            <a:pPr marL="2160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http://neuroph.sourceforge.net/</a:t>
            </a:r>
          </a:p>
          <a:p>
            <a:pPr marL="2160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http://www.heatonresearch.com/aifh/vol3/</a:t>
            </a:r>
          </a:p>
          <a:p>
            <a:pPr marL="2160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https://github.com/encog/encog-java-core/releases</a:t>
            </a:r>
          </a:p>
          <a:p>
            <a:pPr marL="2160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http://www.cs.utsa.edu/~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bylander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/cs4793/learnsc32.pdf</a:t>
            </a:r>
          </a:p>
          <a:p>
            <a:pPr marL="2160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http://neuralnetworksanddeeplearning.com</a:t>
            </a:r>
          </a:p>
          <a:p>
            <a:pPr marL="2160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https://www.youtube.com/watch?v=IEFRtz68m-8</a:t>
            </a:r>
          </a:p>
          <a:p>
            <a:pPr marL="2160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9587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sz="8000" dirty="0"/>
              <a:t>Thx!</a:t>
            </a:r>
            <a:endParaRPr lang="el-GR" sz="8000" dirty="0"/>
          </a:p>
        </p:txBody>
      </p:sp>
      <p:pic>
        <p:nvPicPr>
          <p:cNvPr id="5" name="Θέση εικόνας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9" r="4633"/>
          <a:stretch/>
        </p:blipFill>
        <p:spPr/>
      </p:pic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inputs a number</a:t>
            </a:r>
          </a:p>
          <a:p>
            <a:pPr lvl="1"/>
            <a:r>
              <a:rPr lang="en-US" sz="2200" dirty="0"/>
              <a:t>In real-time</a:t>
            </a:r>
          </a:p>
          <a:p>
            <a:r>
              <a:rPr lang="en-US" sz="2400" dirty="0"/>
              <a:t>The application is using an Artificial Neural Network (ANN)</a:t>
            </a:r>
          </a:p>
          <a:p>
            <a:r>
              <a:rPr lang="en-US" sz="2400" dirty="0"/>
              <a:t>After a number of Epochs </a:t>
            </a:r>
          </a:p>
          <a:p>
            <a:pPr lvl="1"/>
            <a:r>
              <a:rPr lang="en-US" sz="2200" dirty="0"/>
              <a:t>ANN learning process</a:t>
            </a:r>
          </a:p>
          <a:p>
            <a:r>
              <a:rPr lang="en-US" sz="2400" dirty="0"/>
              <a:t>The number can be identified</a:t>
            </a:r>
          </a:p>
        </p:txBody>
      </p:sp>
    </p:spTree>
    <p:extLst>
      <p:ext uri="{BB962C8B-B14F-4D97-AF65-F5344CB8AC3E}">
        <p14:creationId xmlns:p14="http://schemas.microsoft.com/office/powerpoint/2010/main" val="31413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Tools &amp; Development</a:t>
            </a:r>
            <a:endParaRPr lang="el-GR" dirty="0"/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sz="2400" dirty="0"/>
              <a:t>Eclipse</a:t>
            </a:r>
          </a:p>
          <a:p>
            <a:pPr lvl="1"/>
            <a:r>
              <a:rPr lang="en-US" sz="2200" dirty="0"/>
              <a:t>Integrated Development Environment</a:t>
            </a:r>
            <a:endParaRPr lang="el-GR" sz="2200" dirty="0"/>
          </a:p>
          <a:p>
            <a:pPr rtl="0"/>
            <a:r>
              <a:rPr lang="en-US" sz="2400" dirty="0"/>
              <a:t>JDK</a:t>
            </a:r>
          </a:p>
          <a:p>
            <a:pPr lvl="1"/>
            <a:r>
              <a:rPr lang="en-US" sz="2200" dirty="0"/>
              <a:t>Java Development Kit</a:t>
            </a:r>
            <a:endParaRPr lang="el-GR" sz="2200" dirty="0"/>
          </a:p>
          <a:p>
            <a:pPr rtl="0"/>
            <a:r>
              <a:rPr lang="en-US" sz="2400" dirty="0" err="1"/>
              <a:t>Encog</a:t>
            </a:r>
            <a:r>
              <a:rPr lang="en-US" sz="2400" dirty="0"/>
              <a:t> Library</a:t>
            </a:r>
          </a:p>
          <a:p>
            <a:pPr lvl="1"/>
            <a:r>
              <a:rPr lang="en-US" sz="2400" dirty="0"/>
              <a:t>Open Source API for ANN</a:t>
            </a:r>
          </a:p>
          <a:p>
            <a:r>
              <a:rPr lang="en-US" sz="2400" dirty="0"/>
              <a:t>GUI</a:t>
            </a:r>
            <a:endParaRPr lang="el-GR" sz="2400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600200"/>
            <a:ext cx="4176464" cy="42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Definition of the Problem - Application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32974" y="1916832"/>
            <a:ext cx="9135025" cy="4320480"/>
          </a:xfrm>
        </p:spPr>
        <p:txBody>
          <a:bodyPr rtlCol="0"/>
          <a:lstStyle/>
          <a:p>
            <a:r>
              <a:rPr lang="en-US" dirty="0">
                <a:sym typeface="Wingdings" panose="05000000000000000000" pitchFamily="2" charset="2"/>
              </a:rPr>
              <a:t>An implementation of ANN to identify (0-9)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Actual input, an array 7*5 that represents a number</a:t>
            </a:r>
          </a:p>
          <a:p>
            <a:r>
              <a:rPr lang="en-US" dirty="0"/>
              <a:t>User Input: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Even a distorted number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 estimation of 0-9</a:t>
            </a:r>
            <a:endParaRPr lang="el-GR" dirty="0"/>
          </a:p>
        </p:txBody>
      </p:sp>
      <p:pic>
        <p:nvPicPr>
          <p:cNvPr id="8" name="Εικόνα 7"/>
          <p:cNvPicPr>
            <a:picLocks noChangeAspect="1"/>
          </p:cNvPicPr>
          <p:nvPr/>
        </p:nvPicPr>
        <p:blipFill rotWithShape="1">
          <a:blip r:embed="rId2"/>
          <a:srcRect l="62613" t="9913" r="3413" b="30738"/>
          <a:stretch/>
        </p:blipFill>
        <p:spPr>
          <a:xfrm>
            <a:off x="8328248" y="1916832"/>
            <a:ext cx="1656056" cy="29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ANN Implementation</a:t>
            </a:r>
            <a:endParaRPr lang="el-GR" dirty="0"/>
          </a:p>
        </p:txBody>
      </p:sp>
      <p:sp>
        <p:nvSpPr>
          <p:cNvPr id="7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32974" y="1916832"/>
            <a:ext cx="9135025" cy="4320480"/>
          </a:xfrm>
        </p:spPr>
        <p:txBody>
          <a:bodyPr rtlCol="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uses ADALINE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Adaptive Linear Neuron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 single-layer artificial neural 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l-GR" dirty="0"/>
              <a:t>η</a:t>
            </a:r>
            <a:r>
              <a:rPr lang="en-US" dirty="0"/>
              <a:t> is the learning rate (some positive constant)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y is the output of the model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 is the target (desired) output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 </a:t>
            </a:r>
            <a:r>
              <a:rPr lang="en-US" dirty="0">
                <a:sym typeface="Wingdings" panose="05000000000000000000" pitchFamily="2" charset="2"/>
              </a:rPr>
              <a:t> w+</a:t>
            </a:r>
            <a:r>
              <a:rPr lang="el-GR" dirty="0">
                <a:sym typeface="Wingdings" panose="05000000000000000000" pitchFamily="2" charset="2"/>
              </a:rPr>
              <a:t>η</a:t>
            </a:r>
            <a:r>
              <a:rPr lang="en-US" dirty="0">
                <a:sym typeface="Wingdings" panose="05000000000000000000" pitchFamily="2" charset="2"/>
              </a:rPr>
              <a:t>(o-y)x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converges to the least squares error</a:t>
            </a:r>
            <a:r>
              <a:rPr lang="el-GR" dirty="0"/>
              <a:t> Ε=(ο-</a:t>
            </a:r>
            <a:r>
              <a:rPr lang="en-US" dirty="0"/>
              <a:t>y</a:t>
            </a:r>
            <a:r>
              <a:rPr lang="el-GR" dirty="0"/>
              <a:t>)</a:t>
            </a:r>
            <a:r>
              <a:rPr lang="en-US" dirty="0"/>
              <a:t>^2</a:t>
            </a:r>
          </a:p>
        </p:txBody>
      </p:sp>
      <p:pic>
        <p:nvPicPr>
          <p:cNvPr id="13" name="Picture 2" descr="File:Adaline flow 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916832"/>
            <a:ext cx="2457814" cy="37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84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270892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033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Training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420888"/>
            <a:ext cx="1447800" cy="3940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80" y="2397291"/>
            <a:ext cx="1346200" cy="394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50" y="2414735"/>
            <a:ext cx="1320800" cy="3932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06" y="3735152"/>
            <a:ext cx="1511300" cy="1282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24000" y="1659468"/>
            <a:ext cx="284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Ideal Input Numbers</a:t>
            </a:r>
          </a:p>
        </p:txBody>
      </p:sp>
    </p:spTree>
    <p:extLst>
      <p:ext uri="{BB962C8B-B14F-4D97-AF65-F5344CB8AC3E}">
        <p14:creationId xmlns:p14="http://schemas.microsoft.com/office/powerpoint/2010/main" val="62407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559441" y="960840"/>
            <a:ext cx="9144000" cy="81156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converging to the least squares error</a:t>
            </a:r>
            <a:r>
              <a:rPr lang="el-GR" dirty="0"/>
              <a:t> Ε=(ο-</a:t>
            </a:r>
            <a:r>
              <a:rPr lang="en-US" dirty="0"/>
              <a:t>y</a:t>
            </a:r>
            <a:r>
              <a:rPr lang="el-GR" dirty="0"/>
              <a:t>)</a:t>
            </a:r>
            <a:r>
              <a:rPr lang="en-US" dirty="0"/>
              <a:t>^2</a:t>
            </a:r>
            <a:br>
              <a:rPr lang="en-US" dirty="0"/>
            </a:b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559441" y="5229200"/>
            <a:ext cx="7017224" cy="685800"/>
          </a:xfrm>
        </p:spPr>
        <p:txBody>
          <a:bodyPr/>
          <a:lstStyle/>
          <a:p>
            <a:r>
              <a:rPr lang="en-US" dirty="0"/>
              <a:t>Final error value for our </a:t>
            </a:r>
            <a:r>
              <a:rPr lang="en-US" dirty="0" err="1"/>
              <a:t>ann</a:t>
            </a:r>
            <a:r>
              <a:rPr lang="en-US" dirty="0"/>
              <a:t>: </a:t>
            </a:r>
            <a:r>
              <a:rPr lang="en-US" b="1" dirty="0"/>
              <a:t>0.009665126410289753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524000" y="1786190"/>
            <a:ext cx="7017224" cy="3581401"/>
          </a:xfrm>
        </p:spPr>
        <p:txBody>
          <a:bodyPr/>
          <a:lstStyle/>
          <a:p>
            <a:r>
              <a:rPr lang="en-US" dirty="0"/>
              <a:t>Epoch #1 Error: 3.272442442077678 </a:t>
            </a:r>
          </a:p>
          <a:p>
            <a:r>
              <a:rPr lang="en-US" dirty="0"/>
              <a:t>Epoch #10 Error: 0.2164587518157666 </a:t>
            </a:r>
          </a:p>
          <a:p>
            <a:r>
              <a:rPr lang="en-US" dirty="0"/>
              <a:t>Epoch #20 Error: 0.09713159846618982 </a:t>
            </a:r>
          </a:p>
          <a:p>
            <a:r>
              <a:rPr lang="en-US" dirty="0"/>
              <a:t>Epoch #30 Error: 0.05112612225279274 </a:t>
            </a:r>
          </a:p>
          <a:p>
            <a:r>
              <a:rPr lang="en-US" dirty="0"/>
              <a:t>Epoch #40 Error: 0.028530579283774542 </a:t>
            </a:r>
          </a:p>
          <a:p>
            <a:r>
              <a:rPr lang="en-US" dirty="0"/>
              <a:t>Epoch #50 Error: 0.016433273353919746 </a:t>
            </a:r>
          </a:p>
          <a:p>
            <a:r>
              <a:rPr lang="en-US" dirty="0"/>
              <a:t>Epoch #60 Error: 0.009665126410289753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6267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Cool Comparison 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b="1" dirty="0"/>
              <a:t>Past</a:t>
            </a:r>
            <a:endParaRPr lang="el-GR" sz="4000" b="1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000" b="1" dirty="0"/>
              <a:t>Present</a:t>
            </a:r>
            <a:endParaRPr lang="el-GR" sz="4000" b="1" dirty="0"/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76" t="7615" r="3809" b="8386"/>
          <a:stretch/>
        </p:blipFill>
        <p:spPr>
          <a:xfrm>
            <a:off x="1527175" y="3079553"/>
            <a:ext cx="4343400" cy="2451494"/>
          </a:xfrm>
          <a:prstGeom prst="rect">
            <a:avLst/>
          </a:prstGeom>
        </p:spPr>
      </p:pic>
      <p:pic>
        <p:nvPicPr>
          <p:cNvPr id="8" name="Θέση περιεχομένου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3898" y="2774262"/>
            <a:ext cx="33909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3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Τεχνολογία υπολογιστή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3_TF02901026_TF02901026" id="{882879E4-5E18-47BA-BB04-FFAFF287A277}" vid="{4BBB8404-FA38-4001-BF69-75199B0A0637}"/>
    </a:ext>
  </a:extLst>
</a:theme>
</file>

<file path=ppt/theme/theme2.xml><?xml version="1.0" encoding="utf-8"?>
<a:theme xmlns:a="http://schemas.openxmlformats.org/drawingml/2006/main" name="Θέμα του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Επαγγελματική παρουσίαση τεχνολογίας με σχεδίαση πλακέτας κυκλώματος (ευρεία οθόνη)</Template>
  <TotalTime>0</TotalTime>
  <Words>301</Words>
  <Application>Microsoft Office PowerPoint</Application>
  <PresentationFormat>Ευρεία οθόνη</PresentationFormat>
  <Paragraphs>70</Paragraphs>
  <Slides>12</Slides>
  <Notes>1</Notes>
  <HiddenSlides>1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8" baseType="lpstr">
      <vt:lpstr>Arial</vt:lpstr>
      <vt:lpstr>Candara</vt:lpstr>
      <vt:lpstr>Consolas</vt:lpstr>
      <vt:lpstr>Tahoma</vt:lpstr>
      <vt:lpstr>Wingdings</vt:lpstr>
      <vt:lpstr>Τεχνολογία υπολογιστή 16x9</vt:lpstr>
      <vt:lpstr>ANN : Number Recognition</vt:lpstr>
      <vt:lpstr>Introduction</vt:lpstr>
      <vt:lpstr>Tools &amp; Development</vt:lpstr>
      <vt:lpstr>Definition of the Problem - Application</vt:lpstr>
      <vt:lpstr>Details About ANN Implementation</vt:lpstr>
      <vt:lpstr>DATA</vt:lpstr>
      <vt:lpstr>Creating Training Data</vt:lpstr>
      <vt:lpstr>converging to the least squares error Ε=(ο-y)^2 </vt:lpstr>
      <vt:lpstr>A Cool Comparison </vt:lpstr>
      <vt:lpstr>How It Works?</vt:lpstr>
      <vt:lpstr>References</vt:lpstr>
      <vt:lpstr>Thx!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2016-11-19T18:43:00Z</dcterms:created>
  <dcterms:modified xsi:type="dcterms:W3CDTF">2016-12-05T19:42:06Z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