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7" r:id="rId19"/>
    <p:sldId id="273" r:id="rId20"/>
    <p:sldId id="274" r:id="rId21"/>
    <p:sldId id="275"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2"/>
    <p:restoredTop sz="79191"/>
  </p:normalViewPr>
  <p:slideViewPr>
    <p:cSldViewPr snapToGrid="0">
      <p:cViewPr>
        <p:scale>
          <a:sx n="151" d="100"/>
          <a:sy n="151" d="100"/>
        </p:scale>
        <p:origin x="173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0E7053-DDD6-4AC0-A7B4-4F8B630AAC7D}"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56AB221A-230F-4ECE-B7AF-D2B6410F1623}">
      <dgm:prSet/>
      <dgm:spPr/>
      <dgm:t>
        <a:bodyPr/>
        <a:lstStyle/>
        <a:p>
          <a:pPr>
            <a:defRPr b="1"/>
          </a:pPr>
          <a:r>
            <a:rPr lang="en-US"/>
            <a:t>2015</a:t>
          </a:r>
        </a:p>
      </dgm:t>
    </dgm:pt>
    <dgm:pt modelId="{5B370D58-FCFE-4C40-AE39-ABC11A44BF8F}" type="parTrans" cxnId="{8E6F1E6F-28ED-4C1F-99F1-0B2EE7B93311}">
      <dgm:prSet/>
      <dgm:spPr/>
      <dgm:t>
        <a:bodyPr/>
        <a:lstStyle/>
        <a:p>
          <a:endParaRPr lang="en-US"/>
        </a:p>
      </dgm:t>
    </dgm:pt>
    <dgm:pt modelId="{15E6CAB8-1842-4CA9-A793-FA32E3A9ED57}" type="sibTrans" cxnId="{8E6F1E6F-28ED-4C1F-99F1-0B2EE7B93311}">
      <dgm:prSet/>
      <dgm:spPr/>
      <dgm:t>
        <a:bodyPr/>
        <a:lstStyle/>
        <a:p>
          <a:endParaRPr lang="en-US"/>
        </a:p>
      </dgm:t>
    </dgm:pt>
    <dgm:pt modelId="{C1C17AB3-9E68-49DE-9EDA-93AB3808A912}">
      <dgm:prSet/>
      <dgm:spPr/>
      <dgm:t>
        <a:bodyPr/>
        <a:lstStyle/>
        <a:p>
          <a:r>
            <a:rPr lang="en-US"/>
            <a:t>Graduated from Telecommunications System Management (TSM)</a:t>
          </a:r>
        </a:p>
      </dgm:t>
    </dgm:pt>
    <dgm:pt modelId="{1621023D-243F-4F6F-8C8E-CD990F1B14FD}" type="parTrans" cxnId="{C1AE78F9-EBD0-4E8D-AEBC-D64343B3AD34}">
      <dgm:prSet/>
      <dgm:spPr/>
      <dgm:t>
        <a:bodyPr/>
        <a:lstStyle/>
        <a:p>
          <a:endParaRPr lang="en-US"/>
        </a:p>
      </dgm:t>
    </dgm:pt>
    <dgm:pt modelId="{DB77F56E-6C26-4AFC-BB60-D79784BB3953}" type="sibTrans" cxnId="{C1AE78F9-EBD0-4E8D-AEBC-D64343B3AD34}">
      <dgm:prSet/>
      <dgm:spPr/>
      <dgm:t>
        <a:bodyPr/>
        <a:lstStyle/>
        <a:p>
          <a:endParaRPr lang="en-US"/>
        </a:p>
      </dgm:t>
    </dgm:pt>
    <dgm:pt modelId="{4F7BC9D6-E915-40B7-B681-4D05CB2359CA}">
      <dgm:prSet/>
      <dgm:spPr/>
      <dgm:t>
        <a:bodyPr/>
        <a:lstStyle/>
        <a:p>
          <a:pPr>
            <a:defRPr b="1"/>
          </a:pPr>
          <a:r>
            <a:rPr lang="en-US"/>
            <a:t>2015</a:t>
          </a:r>
        </a:p>
      </dgm:t>
    </dgm:pt>
    <dgm:pt modelId="{BDEED94D-7C57-4818-BC29-557C3AE339C0}" type="parTrans" cxnId="{0E17893E-D0B5-4A3E-AFA9-721B364C071B}">
      <dgm:prSet/>
      <dgm:spPr/>
      <dgm:t>
        <a:bodyPr/>
        <a:lstStyle/>
        <a:p>
          <a:endParaRPr lang="en-US"/>
        </a:p>
      </dgm:t>
    </dgm:pt>
    <dgm:pt modelId="{090F71BA-60FF-4452-9908-0A5AB02094AA}" type="sibTrans" cxnId="{0E17893E-D0B5-4A3E-AFA9-721B364C071B}">
      <dgm:prSet/>
      <dgm:spPr/>
      <dgm:t>
        <a:bodyPr/>
        <a:lstStyle/>
        <a:p>
          <a:endParaRPr lang="en-US"/>
        </a:p>
      </dgm:t>
    </dgm:pt>
    <dgm:pt modelId="{92142F39-DC79-4B7C-A246-57C81F8D671F}">
      <dgm:prSet/>
      <dgm:spPr/>
      <dgm:t>
        <a:bodyPr/>
        <a:lstStyle/>
        <a:p>
          <a:r>
            <a:rPr lang="en-US"/>
            <a:t>SOC analyst @ MSSP</a:t>
          </a:r>
        </a:p>
      </dgm:t>
    </dgm:pt>
    <dgm:pt modelId="{43152940-7714-489F-858D-2BED5EE792CA}" type="parTrans" cxnId="{DB1138B2-583B-432C-BBC4-A1353462FBFE}">
      <dgm:prSet/>
      <dgm:spPr/>
      <dgm:t>
        <a:bodyPr/>
        <a:lstStyle/>
        <a:p>
          <a:endParaRPr lang="en-US"/>
        </a:p>
      </dgm:t>
    </dgm:pt>
    <dgm:pt modelId="{5DDA1E11-A3B6-466D-BB3E-B1D01AA3382A}" type="sibTrans" cxnId="{DB1138B2-583B-432C-BBC4-A1353462FBFE}">
      <dgm:prSet/>
      <dgm:spPr/>
      <dgm:t>
        <a:bodyPr/>
        <a:lstStyle/>
        <a:p>
          <a:endParaRPr lang="en-US"/>
        </a:p>
      </dgm:t>
    </dgm:pt>
    <dgm:pt modelId="{E125DCFE-958D-4C01-A625-80E9F2F3BC5F}">
      <dgm:prSet/>
      <dgm:spPr/>
      <dgm:t>
        <a:bodyPr/>
        <a:lstStyle/>
        <a:p>
          <a:pPr>
            <a:defRPr b="1"/>
          </a:pPr>
          <a:r>
            <a:rPr lang="en-US"/>
            <a:t>2018</a:t>
          </a:r>
        </a:p>
      </dgm:t>
    </dgm:pt>
    <dgm:pt modelId="{885295E0-445C-4492-9B6E-DC8DD99720DA}" type="parTrans" cxnId="{CB22D506-6E4F-4CD4-BAA7-1482B13F0B05}">
      <dgm:prSet/>
      <dgm:spPr/>
      <dgm:t>
        <a:bodyPr/>
        <a:lstStyle/>
        <a:p>
          <a:endParaRPr lang="en-US"/>
        </a:p>
      </dgm:t>
    </dgm:pt>
    <dgm:pt modelId="{9A4815A2-00AB-4C9E-852A-F081625C5563}" type="sibTrans" cxnId="{CB22D506-6E4F-4CD4-BAA7-1482B13F0B05}">
      <dgm:prSet/>
      <dgm:spPr/>
      <dgm:t>
        <a:bodyPr/>
        <a:lstStyle/>
        <a:p>
          <a:endParaRPr lang="en-US"/>
        </a:p>
      </dgm:t>
    </dgm:pt>
    <dgm:pt modelId="{7674D119-EB14-4EF9-A889-0145596AA50E}">
      <dgm:prSet/>
      <dgm:spPr/>
      <dgm:t>
        <a:bodyPr/>
        <a:lstStyle/>
        <a:p>
          <a:r>
            <a:rPr lang="en-US"/>
            <a:t>Incident Response and Threat Hunting @ Major Telco</a:t>
          </a:r>
        </a:p>
      </dgm:t>
    </dgm:pt>
    <dgm:pt modelId="{9F08EF36-44D9-4914-8171-EC2F78C34E4D}" type="parTrans" cxnId="{73790B11-3904-4B27-AF8F-EF776DE030FF}">
      <dgm:prSet/>
      <dgm:spPr/>
      <dgm:t>
        <a:bodyPr/>
        <a:lstStyle/>
        <a:p>
          <a:endParaRPr lang="en-US"/>
        </a:p>
      </dgm:t>
    </dgm:pt>
    <dgm:pt modelId="{8A2316C4-966E-487B-803B-AAC42B9F04AF}" type="sibTrans" cxnId="{73790B11-3904-4B27-AF8F-EF776DE030FF}">
      <dgm:prSet/>
      <dgm:spPr/>
      <dgm:t>
        <a:bodyPr/>
        <a:lstStyle/>
        <a:p>
          <a:endParaRPr lang="en-US"/>
        </a:p>
      </dgm:t>
    </dgm:pt>
    <dgm:pt modelId="{1459E23A-CD25-4976-820B-7BB854789442}">
      <dgm:prSet/>
      <dgm:spPr/>
      <dgm:t>
        <a:bodyPr/>
        <a:lstStyle/>
        <a:p>
          <a:pPr>
            <a:defRPr b="1"/>
          </a:pPr>
          <a:r>
            <a:rPr lang="en-US"/>
            <a:t>2020</a:t>
          </a:r>
        </a:p>
      </dgm:t>
    </dgm:pt>
    <dgm:pt modelId="{0F12B80E-1809-419D-B574-F6069F467E84}" type="parTrans" cxnId="{5EE99CAD-D0D7-4AA1-88B0-97A87E90A09B}">
      <dgm:prSet/>
      <dgm:spPr/>
      <dgm:t>
        <a:bodyPr/>
        <a:lstStyle/>
        <a:p>
          <a:endParaRPr lang="en-US"/>
        </a:p>
      </dgm:t>
    </dgm:pt>
    <dgm:pt modelId="{B751E74F-BE28-4A31-BDE9-AA118AF22B5C}" type="sibTrans" cxnId="{5EE99CAD-D0D7-4AA1-88B0-97A87E90A09B}">
      <dgm:prSet/>
      <dgm:spPr/>
      <dgm:t>
        <a:bodyPr/>
        <a:lstStyle/>
        <a:p>
          <a:endParaRPr lang="en-US"/>
        </a:p>
      </dgm:t>
    </dgm:pt>
    <dgm:pt modelId="{A67D8F31-099A-4BAB-8C83-84953A6892E3}">
      <dgm:prSet/>
      <dgm:spPr/>
      <dgm:t>
        <a:bodyPr/>
        <a:lstStyle/>
        <a:p>
          <a:r>
            <a:rPr lang="en-US"/>
            <a:t>Leading Threat Intelligence and Threat Hunting @ MMC</a:t>
          </a:r>
        </a:p>
      </dgm:t>
    </dgm:pt>
    <dgm:pt modelId="{DFC4C598-4EAC-4CA3-A3FB-BA4EB5EA501C}" type="parTrans" cxnId="{90FCFFA9-DB1D-41E6-B0E7-46DA3C2C2153}">
      <dgm:prSet/>
      <dgm:spPr/>
      <dgm:t>
        <a:bodyPr/>
        <a:lstStyle/>
        <a:p>
          <a:endParaRPr lang="en-US"/>
        </a:p>
      </dgm:t>
    </dgm:pt>
    <dgm:pt modelId="{A74E449D-08A4-4F3E-A961-B1D6095CB565}" type="sibTrans" cxnId="{90FCFFA9-DB1D-41E6-B0E7-46DA3C2C2153}">
      <dgm:prSet/>
      <dgm:spPr/>
      <dgm:t>
        <a:bodyPr/>
        <a:lstStyle/>
        <a:p>
          <a:endParaRPr lang="en-US"/>
        </a:p>
      </dgm:t>
    </dgm:pt>
    <dgm:pt modelId="{ED06809B-BC23-4F76-B43C-E47E759B703F}">
      <dgm:prSet/>
      <dgm:spPr/>
      <dgm:t>
        <a:bodyPr/>
        <a:lstStyle/>
        <a:p>
          <a:pPr>
            <a:defRPr b="1"/>
          </a:pPr>
          <a:r>
            <a:rPr lang="en-US"/>
            <a:t>2021</a:t>
          </a:r>
        </a:p>
      </dgm:t>
    </dgm:pt>
    <dgm:pt modelId="{EFF36026-3D24-4AE3-93BC-9FA2187F7679}" type="parTrans" cxnId="{CF259A26-BFDF-452D-B830-E35C7936FAEA}">
      <dgm:prSet/>
      <dgm:spPr/>
      <dgm:t>
        <a:bodyPr/>
        <a:lstStyle/>
        <a:p>
          <a:endParaRPr lang="en-US"/>
        </a:p>
      </dgm:t>
    </dgm:pt>
    <dgm:pt modelId="{1374ED23-A64C-459C-9A85-3A8C9B80A181}" type="sibTrans" cxnId="{CF259A26-BFDF-452D-B830-E35C7936FAEA}">
      <dgm:prSet/>
      <dgm:spPr/>
      <dgm:t>
        <a:bodyPr/>
        <a:lstStyle/>
        <a:p>
          <a:endParaRPr lang="en-US"/>
        </a:p>
      </dgm:t>
    </dgm:pt>
    <dgm:pt modelId="{CEB8E095-241D-4E1C-A560-E69A76C17D47}">
      <dgm:prSet/>
      <dgm:spPr/>
      <dgm:t>
        <a:bodyPr/>
        <a:lstStyle/>
        <a:p>
          <a:r>
            <a:rPr lang="en-US"/>
            <a:t>Added leading SOC and Security Automation @ MMC</a:t>
          </a:r>
        </a:p>
      </dgm:t>
    </dgm:pt>
    <dgm:pt modelId="{2894D095-037D-4FA6-A538-1E1EEFFECF9B}" type="parTrans" cxnId="{3AD18DA8-1433-49EA-BFBD-8BF078F1FC46}">
      <dgm:prSet/>
      <dgm:spPr/>
      <dgm:t>
        <a:bodyPr/>
        <a:lstStyle/>
        <a:p>
          <a:endParaRPr lang="en-US"/>
        </a:p>
      </dgm:t>
    </dgm:pt>
    <dgm:pt modelId="{134A1A72-F327-40B4-9F96-4DFFFD0D5742}" type="sibTrans" cxnId="{3AD18DA8-1433-49EA-BFBD-8BF078F1FC46}">
      <dgm:prSet/>
      <dgm:spPr/>
      <dgm:t>
        <a:bodyPr/>
        <a:lstStyle/>
        <a:p>
          <a:endParaRPr lang="en-US"/>
        </a:p>
      </dgm:t>
    </dgm:pt>
    <dgm:pt modelId="{F7820BCA-2F6E-45AE-8177-F319D38344CF}">
      <dgm:prSet/>
      <dgm:spPr/>
      <dgm:t>
        <a:bodyPr/>
        <a:lstStyle/>
        <a:p>
          <a:pPr>
            <a:defRPr b="1"/>
          </a:pPr>
          <a:r>
            <a:rPr lang="en-US"/>
            <a:t>2022</a:t>
          </a:r>
        </a:p>
      </dgm:t>
    </dgm:pt>
    <dgm:pt modelId="{6B2BDB5E-E708-4445-BD0F-4B562181FEF3}" type="parTrans" cxnId="{B8BC3AD8-EA6C-421E-932A-84E22DA66CC8}">
      <dgm:prSet/>
      <dgm:spPr/>
      <dgm:t>
        <a:bodyPr/>
        <a:lstStyle/>
        <a:p>
          <a:endParaRPr lang="en-US"/>
        </a:p>
      </dgm:t>
    </dgm:pt>
    <dgm:pt modelId="{65EAC603-ABA2-4CB0-BFD3-4F717A13F15B}" type="sibTrans" cxnId="{B8BC3AD8-EA6C-421E-932A-84E22DA66CC8}">
      <dgm:prSet/>
      <dgm:spPr/>
      <dgm:t>
        <a:bodyPr/>
        <a:lstStyle/>
        <a:p>
          <a:endParaRPr lang="en-US"/>
        </a:p>
      </dgm:t>
    </dgm:pt>
    <dgm:pt modelId="{E2297023-DF2A-409C-B5B3-0E5D984B154F}">
      <dgm:prSet/>
      <dgm:spPr/>
      <dgm:t>
        <a:bodyPr/>
        <a:lstStyle/>
        <a:p>
          <a:r>
            <a:rPr lang="en-US"/>
            <a:t>Manager of Global Cyber Defense @ MMC</a:t>
          </a:r>
        </a:p>
      </dgm:t>
    </dgm:pt>
    <dgm:pt modelId="{F6F5E7E2-C81A-42BB-A043-5827FF94BBE7}" type="parTrans" cxnId="{B933773C-1803-43E8-965A-AF6BFA53DD9D}">
      <dgm:prSet/>
      <dgm:spPr/>
      <dgm:t>
        <a:bodyPr/>
        <a:lstStyle/>
        <a:p>
          <a:endParaRPr lang="en-US"/>
        </a:p>
      </dgm:t>
    </dgm:pt>
    <dgm:pt modelId="{5768BC6D-9821-423C-98F2-2B4BA6E2DD98}" type="sibTrans" cxnId="{B933773C-1803-43E8-965A-AF6BFA53DD9D}">
      <dgm:prSet/>
      <dgm:spPr/>
      <dgm:t>
        <a:bodyPr/>
        <a:lstStyle/>
        <a:p>
          <a:endParaRPr lang="en-US"/>
        </a:p>
      </dgm:t>
    </dgm:pt>
    <dgm:pt modelId="{ACAA1C48-9130-4D9F-878A-E7BA3420226C}">
      <dgm:prSet/>
      <dgm:spPr/>
      <dgm:t>
        <a:bodyPr/>
        <a:lstStyle/>
        <a:p>
          <a:r>
            <a:rPr lang="en-US"/>
            <a:t>Trail running </a:t>
          </a:r>
        </a:p>
      </dgm:t>
    </dgm:pt>
    <dgm:pt modelId="{B98BCABB-9143-48CB-B9EA-22E6507DDA33}" type="parTrans" cxnId="{C3BE33BF-BCDE-4224-9295-72E5A2AD35BF}">
      <dgm:prSet/>
      <dgm:spPr/>
      <dgm:t>
        <a:bodyPr/>
        <a:lstStyle/>
        <a:p>
          <a:endParaRPr lang="en-US"/>
        </a:p>
      </dgm:t>
    </dgm:pt>
    <dgm:pt modelId="{2E45FFFC-67A0-43FE-8915-5379F5645D86}" type="sibTrans" cxnId="{C3BE33BF-BCDE-4224-9295-72E5A2AD35BF}">
      <dgm:prSet/>
      <dgm:spPr/>
      <dgm:t>
        <a:bodyPr/>
        <a:lstStyle/>
        <a:p>
          <a:endParaRPr lang="en-US"/>
        </a:p>
      </dgm:t>
    </dgm:pt>
    <dgm:pt modelId="{C5D34B70-B6BF-4BA3-B03C-A1E0B26E8234}">
      <dgm:prSet/>
      <dgm:spPr/>
      <dgm:t>
        <a:bodyPr/>
        <a:lstStyle/>
        <a:p>
          <a:r>
            <a:rPr lang="en-US"/>
            <a:t>Gravel biking</a:t>
          </a:r>
        </a:p>
      </dgm:t>
    </dgm:pt>
    <dgm:pt modelId="{1A31B313-CED8-4964-830B-52B28AF8DA5A}" type="parTrans" cxnId="{4F19473D-827B-4086-B965-FBA96CD2F7B8}">
      <dgm:prSet/>
      <dgm:spPr/>
      <dgm:t>
        <a:bodyPr/>
        <a:lstStyle/>
        <a:p>
          <a:endParaRPr lang="en-US"/>
        </a:p>
      </dgm:t>
    </dgm:pt>
    <dgm:pt modelId="{AF417FA8-0D12-4749-BEBB-83E25CC76012}" type="sibTrans" cxnId="{4F19473D-827B-4086-B965-FBA96CD2F7B8}">
      <dgm:prSet/>
      <dgm:spPr/>
      <dgm:t>
        <a:bodyPr/>
        <a:lstStyle/>
        <a:p>
          <a:endParaRPr lang="en-US"/>
        </a:p>
      </dgm:t>
    </dgm:pt>
    <dgm:pt modelId="{CD1913C1-548D-457F-85EC-BDB7E7BF1714}">
      <dgm:prSet/>
      <dgm:spPr/>
      <dgm:t>
        <a:bodyPr/>
        <a:lstStyle/>
        <a:p>
          <a:r>
            <a:rPr lang="en-US"/>
            <a:t>Traveling</a:t>
          </a:r>
        </a:p>
      </dgm:t>
    </dgm:pt>
    <dgm:pt modelId="{42A48A26-D2FB-4E82-91BB-4642893344CE}" type="parTrans" cxnId="{4B2AE49F-25B6-4A1E-BE07-6B797A4F1084}">
      <dgm:prSet/>
      <dgm:spPr/>
      <dgm:t>
        <a:bodyPr/>
        <a:lstStyle/>
        <a:p>
          <a:endParaRPr lang="en-US"/>
        </a:p>
      </dgm:t>
    </dgm:pt>
    <dgm:pt modelId="{6C399ED5-487C-4BB9-8AA3-530F77BCEFB7}" type="sibTrans" cxnId="{4B2AE49F-25B6-4A1E-BE07-6B797A4F1084}">
      <dgm:prSet/>
      <dgm:spPr/>
      <dgm:t>
        <a:bodyPr/>
        <a:lstStyle/>
        <a:p>
          <a:endParaRPr lang="en-US"/>
        </a:p>
      </dgm:t>
    </dgm:pt>
    <dgm:pt modelId="{0520E511-FD50-462A-B3E8-8EF53B8C5F78}">
      <dgm:prSet/>
      <dgm:spPr/>
      <dgm:t>
        <a:bodyPr/>
        <a:lstStyle/>
        <a:p>
          <a:r>
            <a:rPr lang="en-US"/>
            <a:t>Cheering for MSU during March Madness</a:t>
          </a:r>
        </a:p>
      </dgm:t>
    </dgm:pt>
    <dgm:pt modelId="{F3D4393C-9CB5-4D13-8145-D8FB11EA21B0}" type="parTrans" cxnId="{A98915CF-DF32-4240-BDEB-A34A1CBBFA15}">
      <dgm:prSet/>
      <dgm:spPr/>
      <dgm:t>
        <a:bodyPr/>
        <a:lstStyle/>
        <a:p>
          <a:endParaRPr lang="en-US"/>
        </a:p>
      </dgm:t>
    </dgm:pt>
    <dgm:pt modelId="{1F157798-2EAE-4EE7-9E8A-06BC87D1839B}" type="sibTrans" cxnId="{A98915CF-DF32-4240-BDEB-A34A1CBBFA15}">
      <dgm:prSet/>
      <dgm:spPr/>
      <dgm:t>
        <a:bodyPr/>
        <a:lstStyle/>
        <a:p>
          <a:endParaRPr lang="en-US"/>
        </a:p>
      </dgm:t>
    </dgm:pt>
    <dgm:pt modelId="{A9A0E8D5-7687-E447-9B30-45B2027C712C}" type="pres">
      <dgm:prSet presAssocID="{4F0E7053-DDD6-4AC0-A7B4-4F8B630AAC7D}" presName="root" presStyleCnt="0">
        <dgm:presLayoutVars>
          <dgm:chMax/>
          <dgm:chPref/>
          <dgm:animLvl val="lvl"/>
        </dgm:presLayoutVars>
      </dgm:prSet>
      <dgm:spPr/>
    </dgm:pt>
    <dgm:pt modelId="{08B7BC36-65D7-0D45-A75E-B9AA2648A802}" type="pres">
      <dgm:prSet presAssocID="{4F0E7053-DDD6-4AC0-A7B4-4F8B630AAC7D}" presName="divider" presStyleLbl="node1" presStyleIdx="0" presStyleCnt="1"/>
      <dgm:spPr/>
    </dgm:pt>
    <dgm:pt modelId="{139461FB-60A5-EF4A-8CF4-811840F314AA}" type="pres">
      <dgm:prSet presAssocID="{4F0E7053-DDD6-4AC0-A7B4-4F8B630AAC7D}" presName="nodes" presStyleCnt="0">
        <dgm:presLayoutVars>
          <dgm:chMax/>
          <dgm:chPref/>
          <dgm:animLvl val="lvl"/>
        </dgm:presLayoutVars>
      </dgm:prSet>
      <dgm:spPr/>
    </dgm:pt>
    <dgm:pt modelId="{1211C9A6-904F-5A40-9C76-A83C045ABB61}" type="pres">
      <dgm:prSet presAssocID="{56AB221A-230F-4ECE-B7AF-D2B6410F1623}" presName="composite" presStyleCnt="0"/>
      <dgm:spPr/>
    </dgm:pt>
    <dgm:pt modelId="{F5BC044A-49F9-C34B-836A-310EC397F1DC}" type="pres">
      <dgm:prSet presAssocID="{56AB221A-230F-4ECE-B7AF-D2B6410F1623}" presName="L1TextContainer" presStyleLbl="revTx" presStyleIdx="0" presStyleCnt="6">
        <dgm:presLayoutVars>
          <dgm:chMax val="1"/>
          <dgm:chPref val="1"/>
          <dgm:bulletEnabled val="1"/>
        </dgm:presLayoutVars>
      </dgm:prSet>
      <dgm:spPr/>
    </dgm:pt>
    <dgm:pt modelId="{9B3BC0F7-BB3D-C143-AAB0-F2B6A3B0C59D}" type="pres">
      <dgm:prSet presAssocID="{56AB221A-230F-4ECE-B7AF-D2B6410F1623}" presName="L2TextContainerWrapper" presStyleCnt="0">
        <dgm:presLayoutVars>
          <dgm:chMax val="0"/>
          <dgm:chPref val="0"/>
          <dgm:bulletEnabled val="1"/>
        </dgm:presLayoutVars>
      </dgm:prSet>
      <dgm:spPr/>
    </dgm:pt>
    <dgm:pt modelId="{F1800309-48F6-8C46-8E1C-E313AB19C4F7}" type="pres">
      <dgm:prSet presAssocID="{56AB221A-230F-4ECE-B7AF-D2B6410F1623}" presName="L2TextContainer" presStyleLbl="bgAccFollowNode1" presStyleIdx="0" presStyleCnt="6"/>
      <dgm:spPr/>
    </dgm:pt>
    <dgm:pt modelId="{3968041E-4954-2742-B607-9432860B0E3E}" type="pres">
      <dgm:prSet presAssocID="{56AB221A-230F-4ECE-B7AF-D2B6410F1623}" presName="FlexibleEmptyPlaceHolder" presStyleCnt="0"/>
      <dgm:spPr/>
    </dgm:pt>
    <dgm:pt modelId="{3AEEB511-5E8C-6C4C-84D4-3ED057B6D0E2}" type="pres">
      <dgm:prSet presAssocID="{56AB221A-230F-4ECE-B7AF-D2B6410F1623}" presName="ConnectLine" presStyleLbl="alignNode1" presStyleIdx="0"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75F6F52B-24A1-2045-A9F4-796FB8A137D0}" type="pres">
      <dgm:prSet presAssocID="{56AB221A-230F-4ECE-B7AF-D2B6410F1623}" presName="ConnectorPoint" presStyleLbl="fgAcc1" presStyleIdx="0" presStyleCnt="6"/>
      <dgm:spPr>
        <a:solidFill>
          <a:schemeClr val="lt1">
            <a:alpha val="90000"/>
            <a:hueOff val="0"/>
            <a:satOff val="0"/>
            <a:lumOff val="0"/>
            <a:alphaOff val="0"/>
          </a:schemeClr>
        </a:solidFill>
        <a:ln w="25400" cap="flat" cmpd="sng" algn="ctr">
          <a:noFill/>
          <a:prstDash val="solid"/>
        </a:ln>
        <a:effectLst/>
      </dgm:spPr>
    </dgm:pt>
    <dgm:pt modelId="{DD4318FE-97D5-7E4E-AD9A-E9707603455F}" type="pres">
      <dgm:prSet presAssocID="{56AB221A-230F-4ECE-B7AF-D2B6410F1623}" presName="EmptyPlaceHolder" presStyleCnt="0"/>
      <dgm:spPr/>
    </dgm:pt>
    <dgm:pt modelId="{89B56D08-98A4-C940-B4B4-5D6022FAA540}" type="pres">
      <dgm:prSet presAssocID="{15E6CAB8-1842-4CA9-A793-FA32E3A9ED57}" presName="spaceBetweenRectangles" presStyleCnt="0"/>
      <dgm:spPr/>
    </dgm:pt>
    <dgm:pt modelId="{EAB653B6-ABF4-514B-B4BE-CE7B35517149}" type="pres">
      <dgm:prSet presAssocID="{4F7BC9D6-E915-40B7-B681-4D05CB2359CA}" presName="composite" presStyleCnt="0"/>
      <dgm:spPr/>
    </dgm:pt>
    <dgm:pt modelId="{B9F4C4FD-2624-A84E-90FA-E0B2FE7E1CF2}" type="pres">
      <dgm:prSet presAssocID="{4F7BC9D6-E915-40B7-B681-4D05CB2359CA}" presName="L1TextContainer" presStyleLbl="revTx" presStyleIdx="1" presStyleCnt="6">
        <dgm:presLayoutVars>
          <dgm:chMax val="1"/>
          <dgm:chPref val="1"/>
          <dgm:bulletEnabled val="1"/>
        </dgm:presLayoutVars>
      </dgm:prSet>
      <dgm:spPr/>
    </dgm:pt>
    <dgm:pt modelId="{7D768C2E-7E77-954A-BC10-1F5B97903A94}" type="pres">
      <dgm:prSet presAssocID="{4F7BC9D6-E915-40B7-B681-4D05CB2359CA}" presName="L2TextContainerWrapper" presStyleCnt="0">
        <dgm:presLayoutVars>
          <dgm:chMax val="0"/>
          <dgm:chPref val="0"/>
          <dgm:bulletEnabled val="1"/>
        </dgm:presLayoutVars>
      </dgm:prSet>
      <dgm:spPr/>
    </dgm:pt>
    <dgm:pt modelId="{09D7AD61-C9B1-294E-9288-47C1C17693AB}" type="pres">
      <dgm:prSet presAssocID="{4F7BC9D6-E915-40B7-B681-4D05CB2359CA}" presName="L2TextContainer" presStyleLbl="bgAccFollowNode1" presStyleIdx="1" presStyleCnt="6"/>
      <dgm:spPr/>
    </dgm:pt>
    <dgm:pt modelId="{B8D23C8E-D730-9C43-B37A-CE3F1860B52D}" type="pres">
      <dgm:prSet presAssocID="{4F7BC9D6-E915-40B7-B681-4D05CB2359CA}" presName="FlexibleEmptyPlaceHolder" presStyleCnt="0"/>
      <dgm:spPr/>
    </dgm:pt>
    <dgm:pt modelId="{8D8D30E9-78EF-434F-BAE0-365BD756C0A4}" type="pres">
      <dgm:prSet presAssocID="{4F7BC9D6-E915-40B7-B681-4D05CB2359CA}" presName="ConnectLine" presStyleLbl="alignNode1" presStyleIdx="1"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BCADDECD-7B19-6E43-B743-32D41A746479}" type="pres">
      <dgm:prSet presAssocID="{4F7BC9D6-E915-40B7-B681-4D05CB2359CA}" presName="ConnectorPoint" presStyleLbl="fgAcc1" presStyleIdx="1" presStyleCnt="6"/>
      <dgm:spPr>
        <a:solidFill>
          <a:schemeClr val="lt1">
            <a:alpha val="90000"/>
            <a:hueOff val="0"/>
            <a:satOff val="0"/>
            <a:lumOff val="0"/>
            <a:alphaOff val="0"/>
          </a:schemeClr>
        </a:solidFill>
        <a:ln w="25400" cap="flat" cmpd="sng" algn="ctr">
          <a:noFill/>
          <a:prstDash val="solid"/>
        </a:ln>
        <a:effectLst/>
      </dgm:spPr>
    </dgm:pt>
    <dgm:pt modelId="{21423B2B-9578-744F-AFF1-E7738FAF8B31}" type="pres">
      <dgm:prSet presAssocID="{4F7BC9D6-E915-40B7-B681-4D05CB2359CA}" presName="EmptyPlaceHolder" presStyleCnt="0"/>
      <dgm:spPr/>
    </dgm:pt>
    <dgm:pt modelId="{C69734B1-964C-2846-ACD9-5751AE467930}" type="pres">
      <dgm:prSet presAssocID="{090F71BA-60FF-4452-9908-0A5AB02094AA}" presName="spaceBetweenRectangles" presStyleCnt="0"/>
      <dgm:spPr/>
    </dgm:pt>
    <dgm:pt modelId="{D59705ED-F365-4546-8A96-DA00D546FF42}" type="pres">
      <dgm:prSet presAssocID="{E125DCFE-958D-4C01-A625-80E9F2F3BC5F}" presName="composite" presStyleCnt="0"/>
      <dgm:spPr/>
    </dgm:pt>
    <dgm:pt modelId="{82A9EA40-7262-604E-BFB4-444D33320467}" type="pres">
      <dgm:prSet presAssocID="{E125DCFE-958D-4C01-A625-80E9F2F3BC5F}" presName="L1TextContainer" presStyleLbl="revTx" presStyleIdx="2" presStyleCnt="6">
        <dgm:presLayoutVars>
          <dgm:chMax val="1"/>
          <dgm:chPref val="1"/>
          <dgm:bulletEnabled val="1"/>
        </dgm:presLayoutVars>
      </dgm:prSet>
      <dgm:spPr/>
    </dgm:pt>
    <dgm:pt modelId="{29674496-994E-604D-94A2-C80D2A781BB1}" type="pres">
      <dgm:prSet presAssocID="{E125DCFE-958D-4C01-A625-80E9F2F3BC5F}" presName="L2TextContainerWrapper" presStyleCnt="0">
        <dgm:presLayoutVars>
          <dgm:chMax val="0"/>
          <dgm:chPref val="0"/>
          <dgm:bulletEnabled val="1"/>
        </dgm:presLayoutVars>
      </dgm:prSet>
      <dgm:spPr/>
    </dgm:pt>
    <dgm:pt modelId="{65435412-78E4-F64E-A791-674409F2A580}" type="pres">
      <dgm:prSet presAssocID="{E125DCFE-958D-4C01-A625-80E9F2F3BC5F}" presName="L2TextContainer" presStyleLbl="bgAccFollowNode1" presStyleIdx="2" presStyleCnt="6"/>
      <dgm:spPr/>
    </dgm:pt>
    <dgm:pt modelId="{66CE2D25-D4EB-754F-8942-67E0F9585175}" type="pres">
      <dgm:prSet presAssocID="{E125DCFE-958D-4C01-A625-80E9F2F3BC5F}" presName="FlexibleEmptyPlaceHolder" presStyleCnt="0"/>
      <dgm:spPr/>
    </dgm:pt>
    <dgm:pt modelId="{9C55B556-D876-B446-9EC4-6CEB109B762A}" type="pres">
      <dgm:prSet presAssocID="{E125DCFE-958D-4C01-A625-80E9F2F3BC5F}" presName="ConnectLine" presStyleLbl="alignNode1" presStyleIdx="2"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25E1B74D-0659-F54A-B4A8-55DE62B46F63}" type="pres">
      <dgm:prSet presAssocID="{E125DCFE-958D-4C01-A625-80E9F2F3BC5F}" presName="ConnectorPoint" presStyleLbl="fgAcc1" presStyleIdx="2" presStyleCnt="6"/>
      <dgm:spPr>
        <a:solidFill>
          <a:schemeClr val="lt1">
            <a:alpha val="90000"/>
            <a:hueOff val="0"/>
            <a:satOff val="0"/>
            <a:lumOff val="0"/>
            <a:alphaOff val="0"/>
          </a:schemeClr>
        </a:solidFill>
        <a:ln w="25400" cap="flat" cmpd="sng" algn="ctr">
          <a:noFill/>
          <a:prstDash val="solid"/>
        </a:ln>
        <a:effectLst/>
      </dgm:spPr>
    </dgm:pt>
    <dgm:pt modelId="{0D5D468D-22C9-E645-86A1-23CBC222F6DC}" type="pres">
      <dgm:prSet presAssocID="{E125DCFE-958D-4C01-A625-80E9F2F3BC5F}" presName="EmptyPlaceHolder" presStyleCnt="0"/>
      <dgm:spPr/>
    </dgm:pt>
    <dgm:pt modelId="{E7D99D22-7903-3C4A-AA41-D0E1A1A47C02}" type="pres">
      <dgm:prSet presAssocID="{9A4815A2-00AB-4C9E-852A-F081625C5563}" presName="spaceBetweenRectangles" presStyleCnt="0"/>
      <dgm:spPr/>
    </dgm:pt>
    <dgm:pt modelId="{E280717E-A660-0940-A5C1-D5FD2997E8BC}" type="pres">
      <dgm:prSet presAssocID="{1459E23A-CD25-4976-820B-7BB854789442}" presName="composite" presStyleCnt="0"/>
      <dgm:spPr/>
    </dgm:pt>
    <dgm:pt modelId="{9944A32B-E1E1-3343-A3DD-2E9863DE7B97}" type="pres">
      <dgm:prSet presAssocID="{1459E23A-CD25-4976-820B-7BB854789442}" presName="L1TextContainer" presStyleLbl="revTx" presStyleIdx="3" presStyleCnt="6">
        <dgm:presLayoutVars>
          <dgm:chMax val="1"/>
          <dgm:chPref val="1"/>
          <dgm:bulletEnabled val="1"/>
        </dgm:presLayoutVars>
      </dgm:prSet>
      <dgm:spPr/>
    </dgm:pt>
    <dgm:pt modelId="{F33D927E-F26C-814F-B6EF-6A5B507BB754}" type="pres">
      <dgm:prSet presAssocID="{1459E23A-CD25-4976-820B-7BB854789442}" presName="L2TextContainerWrapper" presStyleCnt="0">
        <dgm:presLayoutVars>
          <dgm:chMax val="0"/>
          <dgm:chPref val="0"/>
          <dgm:bulletEnabled val="1"/>
        </dgm:presLayoutVars>
      </dgm:prSet>
      <dgm:spPr/>
    </dgm:pt>
    <dgm:pt modelId="{B981D506-A403-0F4A-82C8-6B9466022BB8}" type="pres">
      <dgm:prSet presAssocID="{1459E23A-CD25-4976-820B-7BB854789442}" presName="L2TextContainer" presStyleLbl="bgAccFollowNode1" presStyleIdx="3" presStyleCnt="6"/>
      <dgm:spPr/>
    </dgm:pt>
    <dgm:pt modelId="{52A7071C-FC09-8844-B886-2C9DE2343229}" type="pres">
      <dgm:prSet presAssocID="{1459E23A-CD25-4976-820B-7BB854789442}" presName="FlexibleEmptyPlaceHolder" presStyleCnt="0"/>
      <dgm:spPr/>
    </dgm:pt>
    <dgm:pt modelId="{432E638E-E3CF-1C4C-B896-A826E95A7450}" type="pres">
      <dgm:prSet presAssocID="{1459E23A-CD25-4976-820B-7BB854789442}" presName="ConnectLine" presStyleLbl="alignNode1" presStyleIdx="3"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97CD0DEE-AD08-6641-BB75-7E9DE0E616B4}" type="pres">
      <dgm:prSet presAssocID="{1459E23A-CD25-4976-820B-7BB854789442}" presName="ConnectorPoint" presStyleLbl="fgAcc1" presStyleIdx="3" presStyleCnt="6"/>
      <dgm:spPr>
        <a:solidFill>
          <a:schemeClr val="lt1">
            <a:alpha val="90000"/>
            <a:hueOff val="0"/>
            <a:satOff val="0"/>
            <a:lumOff val="0"/>
            <a:alphaOff val="0"/>
          </a:schemeClr>
        </a:solidFill>
        <a:ln w="25400" cap="flat" cmpd="sng" algn="ctr">
          <a:noFill/>
          <a:prstDash val="solid"/>
        </a:ln>
        <a:effectLst/>
      </dgm:spPr>
    </dgm:pt>
    <dgm:pt modelId="{2C517390-6283-E045-8880-09AFDBAA114A}" type="pres">
      <dgm:prSet presAssocID="{1459E23A-CD25-4976-820B-7BB854789442}" presName="EmptyPlaceHolder" presStyleCnt="0"/>
      <dgm:spPr/>
    </dgm:pt>
    <dgm:pt modelId="{E64EC51D-B0F4-9744-82F7-1D47960D680D}" type="pres">
      <dgm:prSet presAssocID="{B751E74F-BE28-4A31-BDE9-AA118AF22B5C}" presName="spaceBetweenRectangles" presStyleCnt="0"/>
      <dgm:spPr/>
    </dgm:pt>
    <dgm:pt modelId="{ECBBADDA-AFF6-0943-B5A2-BA39E6A6D2A5}" type="pres">
      <dgm:prSet presAssocID="{ED06809B-BC23-4F76-B43C-E47E759B703F}" presName="composite" presStyleCnt="0"/>
      <dgm:spPr/>
    </dgm:pt>
    <dgm:pt modelId="{87483282-7D1B-CC40-A12F-F36C2FDA0E13}" type="pres">
      <dgm:prSet presAssocID="{ED06809B-BC23-4F76-B43C-E47E759B703F}" presName="L1TextContainer" presStyleLbl="revTx" presStyleIdx="4" presStyleCnt="6">
        <dgm:presLayoutVars>
          <dgm:chMax val="1"/>
          <dgm:chPref val="1"/>
          <dgm:bulletEnabled val="1"/>
        </dgm:presLayoutVars>
      </dgm:prSet>
      <dgm:spPr/>
    </dgm:pt>
    <dgm:pt modelId="{A7798101-5720-0444-9BCE-436D8724B6FD}" type="pres">
      <dgm:prSet presAssocID="{ED06809B-BC23-4F76-B43C-E47E759B703F}" presName="L2TextContainerWrapper" presStyleCnt="0">
        <dgm:presLayoutVars>
          <dgm:chMax val="0"/>
          <dgm:chPref val="0"/>
          <dgm:bulletEnabled val="1"/>
        </dgm:presLayoutVars>
      </dgm:prSet>
      <dgm:spPr/>
    </dgm:pt>
    <dgm:pt modelId="{D0EC49C8-34B1-2746-9F97-C4C9B8D762D3}" type="pres">
      <dgm:prSet presAssocID="{ED06809B-BC23-4F76-B43C-E47E759B703F}" presName="L2TextContainer" presStyleLbl="bgAccFollowNode1" presStyleIdx="4" presStyleCnt="6"/>
      <dgm:spPr/>
    </dgm:pt>
    <dgm:pt modelId="{4A5D3C3D-FE92-6246-B195-72E56B8F19FD}" type="pres">
      <dgm:prSet presAssocID="{ED06809B-BC23-4F76-B43C-E47E759B703F}" presName="FlexibleEmptyPlaceHolder" presStyleCnt="0"/>
      <dgm:spPr/>
    </dgm:pt>
    <dgm:pt modelId="{62D0FA1A-21A6-EF49-B210-CE7A8587F76D}" type="pres">
      <dgm:prSet presAssocID="{ED06809B-BC23-4F76-B43C-E47E759B703F}" presName="ConnectLine" presStyleLbl="alignNode1" presStyleIdx="4"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8E7518F0-BF74-5740-AC74-27A8629BCDC5}" type="pres">
      <dgm:prSet presAssocID="{ED06809B-BC23-4F76-B43C-E47E759B703F}" presName="ConnectorPoint" presStyleLbl="fgAcc1" presStyleIdx="4" presStyleCnt="6"/>
      <dgm:spPr>
        <a:solidFill>
          <a:schemeClr val="lt1">
            <a:alpha val="90000"/>
            <a:hueOff val="0"/>
            <a:satOff val="0"/>
            <a:lumOff val="0"/>
            <a:alphaOff val="0"/>
          </a:schemeClr>
        </a:solidFill>
        <a:ln w="25400" cap="flat" cmpd="sng" algn="ctr">
          <a:noFill/>
          <a:prstDash val="solid"/>
        </a:ln>
        <a:effectLst/>
      </dgm:spPr>
    </dgm:pt>
    <dgm:pt modelId="{B29374E4-E376-BC48-BE5F-54626D063360}" type="pres">
      <dgm:prSet presAssocID="{ED06809B-BC23-4F76-B43C-E47E759B703F}" presName="EmptyPlaceHolder" presStyleCnt="0"/>
      <dgm:spPr/>
    </dgm:pt>
    <dgm:pt modelId="{DEC9D091-0B2B-BA40-9536-992A911EDE9D}" type="pres">
      <dgm:prSet presAssocID="{1374ED23-A64C-459C-9A85-3A8C9B80A181}" presName="spaceBetweenRectangles" presStyleCnt="0"/>
      <dgm:spPr/>
    </dgm:pt>
    <dgm:pt modelId="{FC75E410-AF7C-8540-B934-658294E4CE3C}" type="pres">
      <dgm:prSet presAssocID="{F7820BCA-2F6E-45AE-8177-F319D38344CF}" presName="composite" presStyleCnt="0"/>
      <dgm:spPr/>
    </dgm:pt>
    <dgm:pt modelId="{36F6F108-9237-B44C-8C01-2C5EBCF8F37A}" type="pres">
      <dgm:prSet presAssocID="{F7820BCA-2F6E-45AE-8177-F319D38344CF}" presName="L1TextContainer" presStyleLbl="revTx" presStyleIdx="5" presStyleCnt="6">
        <dgm:presLayoutVars>
          <dgm:chMax val="1"/>
          <dgm:chPref val="1"/>
          <dgm:bulletEnabled val="1"/>
        </dgm:presLayoutVars>
      </dgm:prSet>
      <dgm:spPr/>
    </dgm:pt>
    <dgm:pt modelId="{0F097598-3241-EF47-8DA9-CF0B24AC0804}" type="pres">
      <dgm:prSet presAssocID="{F7820BCA-2F6E-45AE-8177-F319D38344CF}" presName="L2TextContainerWrapper" presStyleCnt="0">
        <dgm:presLayoutVars>
          <dgm:chMax val="0"/>
          <dgm:chPref val="0"/>
          <dgm:bulletEnabled val="1"/>
        </dgm:presLayoutVars>
      </dgm:prSet>
      <dgm:spPr/>
    </dgm:pt>
    <dgm:pt modelId="{B65FEF31-16A8-AD44-AE32-C7849FAB5BC8}" type="pres">
      <dgm:prSet presAssocID="{F7820BCA-2F6E-45AE-8177-F319D38344CF}" presName="L2TextContainer" presStyleLbl="bgAccFollowNode1" presStyleIdx="5" presStyleCnt="6"/>
      <dgm:spPr/>
    </dgm:pt>
    <dgm:pt modelId="{18FA4D49-F400-294C-847C-26347525A20A}" type="pres">
      <dgm:prSet presAssocID="{F7820BCA-2F6E-45AE-8177-F319D38344CF}" presName="FlexibleEmptyPlaceHolder" presStyleCnt="0"/>
      <dgm:spPr/>
    </dgm:pt>
    <dgm:pt modelId="{D5E19A96-F45C-7B46-B671-3C5B0AC0D6F2}" type="pres">
      <dgm:prSet presAssocID="{F7820BCA-2F6E-45AE-8177-F319D38344CF}" presName="ConnectLine" presStyleLbl="alignNode1" presStyleIdx="5"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5F8D5A7A-1DA8-464C-B432-A5C556A7297A}" type="pres">
      <dgm:prSet presAssocID="{F7820BCA-2F6E-45AE-8177-F319D38344CF}" presName="ConnectorPoint" presStyleLbl="fgAcc1" presStyleIdx="5" presStyleCnt="6"/>
      <dgm:spPr>
        <a:solidFill>
          <a:schemeClr val="lt1">
            <a:alpha val="90000"/>
            <a:hueOff val="0"/>
            <a:satOff val="0"/>
            <a:lumOff val="0"/>
            <a:alphaOff val="0"/>
          </a:schemeClr>
        </a:solidFill>
        <a:ln w="25400" cap="flat" cmpd="sng" algn="ctr">
          <a:noFill/>
          <a:prstDash val="solid"/>
        </a:ln>
        <a:effectLst/>
      </dgm:spPr>
    </dgm:pt>
    <dgm:pt modelId="{06C7DFAC-7D96-954D-8810-A1F84F8048CB}" type="pres">
      <dgm:prSet presAssocID="{F7820BCA-2F6E-45AE-8177-F319D38344CF}" presName="EmptyPlaceHolder" presStyleCnt="0"/>
      <dgm:spPr/>
    </dgm:pt>
  </dgm:ptLst>
  <dgm:cxnLst>
    <dgm:cxn modelId="{B4CC1C00-3EA6-F145-B0A6-E51736CD3F7B}" type="presOf" srcId="{7674D119-EB14-4EF9-A889-0145596AA50E}" destId="{65435412-78E4-F64E-A791-674409F2A580}" srcOrd="0" destOrd="0" presId="urn:microsoft.com/office/officeart/2017/3/layout/HorizontalPathTimeline"/>
    <dgm:cxn modelId="{CB22D506-6E4F-4CD4-BAA7-1482B13F0B05}" srcId="{4F0E7053-DDD6-4AC0-A7B4-4F8B630AAC7D}" destId="{E125DCFE-958D-4C01-A625-80E9F2F3BC5F}" srcOrd="2" destOrd="0" parTransId="{885295E0-445C-4492-9B6E-DC8DD99720DA}" sibTransId="{9A4815A2-00AB-4C9E-852A-F081625C5563}"/>
    <dgm:cxn modelId="{9B79E108-C138-704C-880E-DDF22042EC27}" type="presOf" srcId="{ED06809B-BC23-4F76-B43C-E47E759B703F}" destId="{87483282-7D1B-CC40-A12F-F36C2FDA0E13}" srcOrd="0" destOrd="0" presId="urn:microsoft.com/office/officeart/2017/3/layout/HorizontalPathTimeline"/>
    <dgm:cxn modelId="{F14A3F10-CA03-0549-96D0-29605D788DF1}" type="presOf" srcId="{CD1913C1-548D-457F-85EC-BDB7E7BF1714}" destId="{B65FEF31-16A8-AD44-AE32-C7849FAB5BC8}" srcOrd="0" destOrd="3" presId="urn:microsoft.com/office/officeart/2017/3/layout/HorizontalPathTimeline"/>
    <dgm:cxn modelId="{73790B11-3904-4B27-AF8F-EF776DE030FF}" srcId="{E125DCFE-958D-4C01-A625-80E9F2F3BC5F}" destId="{7674D119-EB14-4EF9-A889-0145596AA50E}" srcOrd="0" destOrd="0" parTransId="{9F08EF36-44D9-4914-8171-EC2F78C34E4D}" sibTransId="{8A2316C4-966E-487B-803B-AAC42B9F04AF}"/>
    <dgm:cxn modelId="{A32FAF24-F69C-944C-BEF6-D4A210E978F0}" type="presOf" srcId="{0520E511-FD50-462A-B3E8-8EF53B8C5F78}" destId="{B65FEF31-16A8-AD44-AE32-C7849FAB5BC8}" srcOrd="0" destOrd="4" presId="urn:microsoft.com/office/officeart/2017/3/layout/HorizontalPathTimeline"/>
    <dgm:cxn modelId="{CF259A26-BFDF-452D-B830-E35C7936FAEA}" srcId="{4F0E7053-DDD6-4AC0-A7B4-4F8B630AAC7D}" destId="{ED06809B-BC23-4F76-B43C-E47E759B703F}" srcOrd="4" destOrd="0" parTransId="{EFF36026-3D24-4AE3-93BC-9FA2187F7679}" sibTransId="{1374ED23-A64C-459C-9A85-3A8C9B80A181}"/>
    <dgm:cxn modelId="{B933773C-1803-43E8-965A-AF6BFA53DD9D}" srcId="{F7820BCA-2F6E-45AE-8177-F319D38344CF}" destId="{E2297023-DF2A-409C-B5B3-0E5D984B154F}" srcOrd="0" destOrd="0" parTransId="{F6F5E7E2-C81A-42BB-A043-5827FF94BBE7}" sibTransId="{5768BC6D-9821-423C-98F2-2B4BA6E2DD98}"/>
    <dgm:cxn modelId="{4F19473D-827B-4086-B965-FBA96CD2F7B8}" srcId="{E2297023-DF2A-409C-B5B3-0E5D984B154F}" destId="{C5D34B70-B6BF-4BA3-B03C-A1E0B26E8234}" srcOrd="1" destOrd="0" parTransId="{1A31B313-CED8-4964-830B-52B28AF8DA5A}" sibTransId="{AF417FA8-0D12-4749-BEBB-83E25CC76012}"/>
    <dgm:cxn modelId="{0E17893E-D0B5-4A3E-AFA9-721B364C071B}" srcId="{4F0E7053-DDD6-4AC0-A7B4-4F8B630AAC7D}" destId="{4F7BC9D6-E915-40B7-B681-4D05CB2359CA}" srcOrd="1" destOrd="0" parTransId="{BDEED94D-7C57-4818-BC29-557C3AE339C0}" sibTransId="{090F71BA-60FF-4452-9908-0A5AB02094AA}"/>
    <dgm:cxn modelId="{E9864044-3640-D346-AB1F-619A952E0BA0}" type="presOf" srcId="{ACAA1C48-9130-4D9F-878A-E7BA3420226C}" destId="{B65FEF31-16A8-AD44-AE32-C7849FAB5BC8}" srcOrd="0" destOrd="1" presId="urn:microsoft.com/office/officeart/2017/3/layout/HorizontalPathTimeline"/>
    <dgm:cxn modelId="{A487F945-411B-7C42-87D8-DF47D2C9DABE}" type="presOf" srcId="{F7820BCA-2F6E-45AE-8177-F319D38344CF}" destId="{36F6F108-9237-B44C-8C01-2C5EBCF8F37A}" srcOrd="0" destOrd="0" presId="urn:microsoft.com/office/officeart/2017/3/layout/HorizontalPathTimeline"/>
    <dgm:cxn modelId="{6468A555-611B-124F-A51E-7E84A2F294E5}" type="presOf" srcId="{56AB221A-230F-4ECE-B7AF-D2B6410F1623}" destId="{F5BC044A-49F9-C34B-836A-310EC397F1DC}" srcOrd="0" destOrd="0" presId="urn:microsoft.com/office/officeart/2017/3/layout/HorizontalPathTimeline"/>
    <dgm:cxn modelId="{056EA760-E38F-AA44-86C0-7E4A596217C1}" type="presOf" srcId="{4F7BC9D6-E915-40B7-B681-4D05CB2359CA}" destId="{B9F4C4FD-2624-A84E-90FA-E0B2FE7E1CF2}" srcOrd="0" destOrd="0" presId="urn:microsoft.com/office/officeart/2017/3/layout/HorizontalPathTimeline"/>
    <dgm:cxn modelId="{8E6F1E6F-28ED-4C1F-99F1-0B2EE7B93311}" srcId="{4F0E7053-DDD6-4AC0-A7B4-4F8B630AAC7D}" destId="{56AB221A-230F-4ECE-B7AF-D2B6410F1623}" srcOrd="0" destOrd="0" parTransId="{5B370D58-FCFE-4C40-AE39-ABC11A44BF8F}" sibTransId="{15E6CAB8-1842-4CA9-A793-FA32E3A9ED57}"/>
    <dgm:cxn modelId="{F882957C-9F08-B749-AA77-6D47F9E5C6CB}" type="presOf" srcId="{CEB8E095-241D-4E1C-A560-E69A76C17D47}" destId="{D0EC49C8-34B1-2746-9F97-C4C9B8D762D3}" srcOrd="0" destOrd="0" presId="urn:microsoft.com/office/officeart/2017/3/layout/HorizontalPathTimeline"/>
    <dgm:cxn modelId="{A8CAF67D-3398-3C4F-947E-DAE4E4D56112}" type="presOf" srcId="{92142F39-DC79-4B7C-A246-57C81F8D671F}" destId="{09D7AD61-C9B1-294E-9288-47C1C17693AB}" srcOrd="0" destOrd="0" presId="urn:microsoft.com/office/officeart/2017/3/layout/HorizontalPathTimeline"/>
    <dgm:cxn modelId="{4B2AE49F-25B6-4A1E-BE07-6B797A4F1084}" srcId="{E2297023-DF2A-409C-B5B3-0E5D984B154F}" destId="{CD1913C1-548D-457F-85EC-BDB7E7BF1714}" srcOrd="2" destOrd="0" parTransId="{42A48A26-D2FB-4E82-91BB-4642893344CE}" sibTransId="{6C399ED5-487C-4BB9-8AA3-530F77BCEFB7}"/>
    <dgm:cxn modelId="{A7B27EA8-FE00-0C4D-BC90-7469B0AA4814}" type="presOf" srcId="{C1C17AB3-9E68-49DE-9EDA-93AB3808A912}" destId="{F1800309-48F6-8C46-8E1C-E313AB19C4F7}" srcOrd="0" destOrd="0" presId="urn:microsoft.com/office/officeart/2017/3/layout/HorizontalPathTimeline"/>
    <dgm:cxn modelId="{3AD18DA8-1433-49EA-BFBD-8BF078F1FC46}" srcId="{ED06809B-BC23-4F76-B43C-E47E759B703F}" destId="{CEB8E095-241D-4E1C-A560-E69A76C17D47}" srcOrd="0" destOrd="0" parTransId="{2894D095-037D-4FA6-A538-1E1EEFFECF9B}" sibTransId="{134A1A72-F327-40B4-9F96-4DFFFD0D5742}"/>
    <dgm:cxn modelId="{90FCFFA9-DB1D-41E6-B0E7-46DA3C2C2153}" srcId="{1459E23A-CD25-4976-820B-7BB854789442}" destId="{A67D8F31-099A-4BAB-8C83-84953A6892E3}" srcOrd="0" destOrd="0" parTransId="{DFC4C598-4EAC-4CA3-A3FB-BA4EB5EA501C}" sibTransId="{A74E449D-08A4-4F3E-A961-B1D6095CB565}"/>
    <dgm:cxn modelId="{5EE99CAD-D0D7-4AA1-88B0-97A87E90A09B}" srcId="{4F0E7053-DDD6-4AC0-A7B4-4F8B630AAC7D}" destId="{1459E23A-CD25-4976-820B-7BB854789442}" srcOrd="3" destOrd="0" parTransId="{0F12B80E-1809-419D-B574-F6069F467E84}" sibTransId="{B751E74F-BE28-4A31-BDE9-AA118AF22B5C}"/>
    <dgm:cxn modelId="{DB1138B2-583B-432C-BBC4-A1353462FBFE}" srcId="{4F7BC9D6-E915-40B7-B681-4D05CB2359CA}" destId="{92142F39-DC79-4B7C-A246-57C81F8D671F}" srcOrd="0" destOrd="0" parTransId="{43152940-7714-489F-858D-2BED5EE792CA}" sibTransId="{5DDA1E11-A3B6-466D-BB3E-B1D01AA3382A}"/>
    <dgm:cxn modelId="{C3BE33BF-BCDE-4224-9295-72E5A2AD35BF}" srcId="{E2297023-DF2A-409C-B5B3-0E5D984B154F}" destId="{ACAA1C48-9130-4D9F-878A-E7BA3420226C}" srcOrd="0" destOrd="0" parTransId="{B98BCABB-9143-48CB-B9EA-22E6507DDA33}" sibTransId="{2E45FFFC-67A0-43FE-8915-5379F5645D86}"/>
    <dgm:cxn modelId="{130A9AC1-5DF7-3440-97DE-10D41A7652B2}" type="presOf" srcId="{C5D34B70-B6BF-4BA3-B03C-A1E0B26E8234}" destId="{B65FEF31-16A8-AD44-AE32-C7849FAB5BC8}" srcOrd="0" destOrd="2" presId="urn:microsoft.com/office/officeart/2017/3/layout/HorizontalPathTimeline"/>
    <dgm:cxn modelId="{FB5E65C6-0079-F346-9E04-67F7AFD0D4B5}" type="presOf" srcId="{4F0E7053-DDD6-4AC0-A7B4-4F8B630AAC7D}" destId="{A9A0E8D5-7687-E447-9B30-45B2027C712C}" srcOrd="0" destOrd="0" presId="urn:microsoft.com/office/officeart/2017/3/layout/HorizontalPathTimeline"/>
    <dgm:cxn modelId="{0E6AF9C8-18D3-2643-B647-86B5D190D5A3}" type="presOf" srcId="{E2297023-DF2A-409C-B5B3-0E5D984B154F}" destId="{B65FEF31-16A8-AD44-AE32-C7849FAB5BC8}" srcOrd="0" destOrd="0" presId="urn:microsoft.com/office/officeart/2017/3/layout/HorizontalPathTimeline"/>
    <dgm:cxn modelId="{A98915CF-DF32-4240-BDEB-A34A1CBBFA15}" srcId="{E2297023-DF2A-409C-B5B3-0E5D984B154F}" destId="{0520E511-FD50-462A-B3E8-8EF53B8C5F78}" srcOrd="3" destOrd="0" parTransId="{F3D4393C-9CB5-4D13-8145-D8FB11EA21B0}" sibTransId="{1F157798-2EAE-4EE7-9E8A-06BC87D1839B}"/>
    <dgm:cxn modelId="{39A039D5-D49A-F04D-9D87-A00E947982EF}" type="presOf" srcId="{1459E23A-CD25-4976-820B-7BB854789442}" destId="{9944A32B-E1E1-3343-A3DD-2E9863DE7B97}" srcOrd="0" destOrd="0" presId="urn:microsoft.com/office/officeart/2017/3/layout/HorizontalPathTimeline"/>
    <dgm:cxn modelId="{6430B9D7-D8B1-2240-886A-F720D6BA74AB}" type="presOf" srcId="{E125DCFE-958D-4C01-A625-80E9F2F3BC5F}" destId="{82A9EA40-7262-604E-BFB4-444D33320467}" srcOrd="0" destOrd="0" presId="urn:microsoft.com/office/officeart/2017/3/layout/HorizontalPathTimeline"/>
    <dgm:cxn modelId="{B8BC3AD8-EA6C-421E-932A-84E22DA66CC8}" srcId="{4F0E7053-DDD6-4AC0-A7B4-4F8B630AAC7D}" destId="{F7820BCA-2F6E-45AE-8177-F319D38344CF}" srcOrd="5" destOrd="0" parTransId="{6B2BDB5E-E708-4445-BD0F-4B562181FEF3}" sibTransId="{65EAC603-ABA2-4CB0-BFD3-4F717A13F15B}"/>
    <dgm:cxn modelId="{122443E0-4BD2-F24B-A588-10E756B2EDFC}" type="presOf" srcId="{A67D8F31-099A-4BAB-8C83-84953A6892E3}" destId="{B981D506-A403-0F4A-82C8-6B9466022BB8}" srcOrd="0" destOrd="0" presId="urn:microsoft.com/office/officeart/2017/3/layout/HorizontalPathTimeline"/>
    <dgm:cxn modelId="{C1AE78F9-EBD0-4E8D-AEBC-D64343B3AD34}" srcId="{56AB221A-230F-4ECE-B7AF-D2B6410F1623}" destId="{C1C17AB3-9E68-49DE-9EDA-93AB3808A912}" srcOrd="0" destOrd="0" parTransId="{1621023D-243F-4F6F-8C8E-CD990F1B14FD}" sibTransId="{DB77F56E-6C26-4AFC-BB60-D79784BB3953}"/>
    <dgm:cxn modelId="{7DEC03CB-E133-1041-83DD-744FAE449241}" type="presParOf" srcId="{A9A0E8D5-7687-E447-9B30-45B2027C712C}" destId="{08B7BC36-65D7-0D45-A75E-B9AA2648A802}" srcOrd="0" destOrd="0" presId="urn:microsoft.com/office/officeart/2017/3/layout/HorizontalPathTimeline"/>
    <dgm:cxn modelId="{0652BFB6-9568-B34B-BB18-86A2AD2B96FD}" type="presParOf" srcId="{A9A0E8D5-7687-E447-9B30-45B2027C712C}" destId="{139461FB-60A5-EF4A-8CF4-811840F314AA}" srcOrd="1" destOrd="0" presId="urn:microsoft.com/office/officeart/2017/3/layout/HorizontalPathTimeline"/>
    <dgm:cxn modelId="{1278CF01-1FA2-D843-8A8D-65CF38ECF882}" type="presParOf" srcId="{139461FB-60A5-EF4A-8CF4-811840F314AA}" destId="{1211C9A6-904F-5A40-9C76-A83C045ABB61}" srcOrd="0" destOrd="0" presId="urn:microsoft.com/office/officeart/2017/3/layout/HorizontalPathTimeline"/>
    <dgm:cxn modelId="{08AD7FB1-9E61-A442-BBE4-734D9688D8A0}" type="presParOf" srcId="{1211C9A6-904F-5A40-9C76-A83C045ABB61}" destId="{F5BC044A-49F9-C34B-836A-310EC397F1DC}" srcOrd="0" destOrd="0" presId="urn:microsoft.com/office/officeart/2017/3/layout/HorizontalPathTimeline"/>
    <dgm:cxn modelId="{D41B8D84-8F1F-8541-9589-ABCFA0E6C287}" type="presParOf" srcId="{1211C9A6-904F-5A40-9C76-A83C045ABB61}" destId="{9B3BC0F7-BB3D-C143-AAB0-F2B6A3B0C59D}" srcOrd="1" destOrd="0" presId="urn:microsoft.com/office/officeart/2017/3/layout/HorizontalPathTimeline"/>
    <dgm:cxn modelId="{5C79034B-7449-9848-988E-509E2E5BA6B8}" type="presParOf" srcId="{9B3BC0F7-BB3D-C143-AAB0-F2B6A3B0C59D}" destId="{F1800309-48F6-8C46-8E1C-E313AB19C4F7}" srcOrd="0" destOrd="0" presId="urn:microsoft.com/office/officeart/2017/3/layout/HorizontalPathTimeline"/>
    <dgm:cxn modelId="{BD75A0BC-429A-BC47-ACB0-7D97A2FF50D5}" type="presParOf" srcId="{9B3BC0F7-BB3D-C143-AAB0-F2B6A3B0C59D}" destId="{3968041E-4954-2742-B607-9432860B0E3E}" srcOrd="1" destOrd="0" presId="urn:microsoft.com/office/officeart/2017/3/layout/HorizontalPathTimeline"/>
    <dgm:cxn modelId="{E8D1A7C9-58E1-A44E-89AA-4A161FA5F435}" type="presParOf" srcId="{1211C9A6-904F-5A40-9C76-A83C045ABB61}" destId="{3AEEB511-5E8C-6C4C-84D4-3ED057B6D0E2}" srcOrd="2" destOrd="0" presId="urn:microsoft.com/office/officeart/2017/3/layout/HorizontalPathTimeline"/>
    <dgm:cxn modelId="{6CC5A6C9-D58C-984F-9F48-5485266F5EC9}" type="presParOf" srcId="{1211C9A6-904F-5A40-9C76-A83C045ABB61}" destId="{75F6F52B-24A1-2045-A9F4-796FB8A137D0}" srcOrd="3" destOrd="0" presId="urn:microsoft.com/office/officeart/2017/3/layout/HorizontalPathTimeline"/>
    <dgm:cxn modelId="{36D8C0F6-BFC6-9C48-8797-B188C07A1FFC}" type="presParOf" srcId="{1211C9A6-904F-5A40-9C76-A83C045ABB61}" destId="{DD4318FE-97D5-7E4E-AD9A-E9707603455F}" srcOrd="4" destOrd="0" presId="urn:microsoft.com/office/officeart/2017/3/layout/HorizontalPathTimeline"/>
    <dgm:cxn modelId="{D1EC9118-0176-8C48-87DC-FB35E51F38FB}" type="presParOf" srcId="{139461FB-60A5-EF4A-8CF4-811840F314AA}" destId="{89B56D08-98A4-C940-B4B4-5D6022FAA540}" srcOrd="1" destOrd="0" presId="urn:microsoft.com/office/officeart/2017/3/layout/HorizontalPathTimeline"/>
    <dgm:cxn modelId="{59C97018-34B9-F446-AD98-B38E5A40687B}" type="presParOf" srcId="{139461FB-60A5-EF4A-8CF4-811840F314AA}" destId="{EAB653B6-ABF4-514B-B4BE-CE7B35517149}" srcOrd="2" destOrd="0" presId="urn:microsoft.com/office/officeart/2017/3/layout/HorizontalPathTimeline"/>
    <dgm:cxn modelId="{089969DF-DE5C-0940-9BED-A76FB471F24F}" type="presParOf" srcId="{EAB653B6-ABF4-514B-B4BE-CE7B35517149}" destId="{B9F4C4FD-2624-A84E-90FA-E0B2FE7E1CF2}" srcOrd="0" destOrd="0" presId="urn:microsoft.com/office/officeart/2017/3/layout/HorizontalPathTimeline"/>
    <dgm:cxn modelId="{BAC12CCC-1DFC-9F43-8EE1-5EFD9EA095A3}" type="presParOf" srcId="{EAB653B6-ABF4-514B-B4BE-CE7B35517149}" destId="{7D768C2E-7E77-954A-BC10-1F5B97903A94}" srcOrd="1" destOrd="0" presId="urn:microsoft.com/office/officeart/2017/3/layout/HorizontalPathTimeline"/>
    <dgm:cxn modelId="{889D378F-428F-3A42-995E-9133D741099E}" type="presParOf" srcId="{7D768C2E-7E77-954A-BC10-1F5B97903A94}" destId="{09D7AD61-C9B1-294E-9288-47C1C17693AB}" srcOrd="0" destOrd="0" presId="urn:microsoft.com/office/officeart/2017/3/layout/HorizontalPathTimeline"/>
    <dgm:cxn modelId="{CF2B1DC7-E23A-E140-B03D-EC021851039D}" type="presParOf" srcId="{7D768C2E-7E77-954A-BC10-1F5B97903A94}" destId="{B8D23C8E-D730-9C43-B37A-CE3F1860B52D}" srcOrd="1" destOrd="0" presId="urn:microsoft.com/office/officeart/2017/3/layout/HorizontalPathTimeline"/>
    <dgm:cxn modelId="{D3876EF8-9932-FC45-901B-63CEE71D9059}" type="presParOf" srcId="{EAB653B6-ABF4-514B-B4BE-CE7B35517149}" destId="{8D8D30E9-78EF-434F-BAE0-365BD756C0A4}" srcOrd="2" destOrd="0" presId="urn:microsoft.com/office/officeart/2017/3/layout/HorizontalPathTimeline"/>
    <dgm:cxn modelId="{133EA2F5-7E7D-724D-B8C1-0E92CF431F52}" type="presParOf" srcId="{EAB653B6-ABF4-514B-B4BE-CE7B35517149}" destId="{BCADDECD-7B19-6E43-B743-32D41A746479}" srcOrd="3" destOrd="0" presId="urn:microsoft.com/office/officeart/2017/3/layout/HorizontalPathTimeline"/>
    <dgm:cxn modelId="{3D2585C2-9C99-F74D-B077-90938D7A48F6}" type="presParOf" srcId="{EAB653B6-ABF4-514B-B4BE-CE7B35517149}" destId="{21423B2B-9578-744F-AFF1-E7738FAF8B31}" srcOrd="4" destOrd="0" presId="urn:microsoft.com/office/officeart/2017/3/layout/HorizontalPathTimeline"/>
    <dgm:cxn modelId="{ADA74690-E4DE-5240-A20A-E47800B4E4E3}" type="presParOf" srcId="{139461FB-60A5-EF4A-8CF4-811840F314AA}" destId="{C69734B1-964C-2846-ACD9-5751AE467930}" srcOrd="3" destOrd="0" presId="urn:microsoft.com/office/officeart/2017/3/layout/HorizontalPathTimeline"/>
    <dgm:cxn modelId="{2D7129F8-CB0D-6E48-8F59-A5511D555476}" type="presParOf" srcId="{139461FB-60A5-EF4A-8CF4-811840F314AA}" destId="{D59705ED-F365-4546-8A96-DA00D546FF42}" srcOrd="4" destOrd="0" presId="urn:microsoft.com/office/officeart/2017/3/layout/HorizontalPathTimeline"/>
    <dgm:cxn modelId="{62DBC52E-D1CD-AC4E-B3AB-92AFD7033074}" type="presParOf" srcId="{D59705ED-F365-4546-8A96-DA00D546FF42}" destId="{82A9EA40-7262-604E-BFB4-444D33320467}" srcOrd="0" destOrd="0" presId="urn:microsoft.com/office/officeart/2017/3/layout/HorizontalPathTimeline"/>
    <dgm:cxn modelId="{48DE3369-7B3C-1145-9103-B2F9C19E8059}" type="presParOf" srcId="{D59705ED-F365-4546-8A96-DA00D546FF42}" destId="{29674496-994E-604D-94A2-C80D2A781BB1}" srcOrd="1" destOrd="0" presId="urn:microsoft.com/office/officeart/2017/3/layout/HorizontalPathTimeline"/>
    <dgm:cxn modelId="{612DEA83-809C-B04F-8411-BE493DE16E7E}" type="presParOf" srcId="{29674496-994E-604D-94A2-C80D2A781BB1}" destId="{65435412-78E4-F64E-A791-674409F2A580}" srcOrd="0" destOrd="0" presId="urn:microsoft.com/office/officeart/2017/3/layout/HorizontalPathTimeline"/>
    <dgm:cxn modelId="{3CC74181-6039-5541-826A-5B8E3ACB262E}" type="presParOf" srcId="{29674496-994E-604D-94A2-C80D2A781BB1}" destId="{66CE2D25-D4EB-754F-8942-67E0F9585175}" srcOrd="1" destOrd="0" presId="urn:microsoft.com/office/officeart/2017/3/layout/HorizontalPathTimeline"/>
    <dgm:cxn modelId="{1AC6296E-42A6-9F48-8D98-79346196C022}" type="presParOf" srcId="{D59705ED-F365-4546-8A96-DA00D546FF42}" destId="{9C55B556-D876-B446-9EC4-6CEB109B762A}" srcOrd="2" destOrd="0" presId="urn:microsoft.com/office/officeart/2017/3/layout/HorizontalPathTimeline"/>
    <dgm:cxn modelId="{D408F4A9-04EA-814A-A2EF-AFCA8766DA32}" type="presParOf" srcId="{D59705ED-F365-4546-8A96-DA00D546FF42}" destId="{25E1B74D-0659-F54A-B4A8-55DE62B46F63}" srcOrd="3" destOrd="0" presId="urn:microsoft.com/office/officeart/2017/3/layout/HorizontalPathTimeline"/>
    <dgm:cxn modelId="{EF7A38AF-3D0F-1B44-85CD-D03DA444A346}" type="presParOf" srcId="{D59705ED-F365-4546-8A96-DA00D546FF42}" destId="{0D5D468D-22C9-E645-86A1-23CBC222F6DC}" srcOrd="4" destOrd="0" presId="urn:microsoft.com/office/officeart/2017/3/layout/HorizontalPathTimeline"/>
    <dgm:cxn modelId="{EBC8D16E-1CEF-DC40-B8A6-D89BEC0B3AFD}" type="presParOf" srcId="{139461FB-60A5-EF4A-8CF4-811840F314AA}" destId="{E7D99D22-7903-3C4A-AA41-D0E1A1A47C02}" srcOrd="5" destOrd="0" presId="urn:microsoft.com/office/officeart/2017/3/layout/HorizontalPathTimeline"/>
    <dgm:cxn modelId="{3E42A04E-D9FC-0244-B63C-4A2934CD0455}" type="presParOf" srcId="{139461FB-60A5-EF4A-8CF4-811840F314AA}" destId="{E280717E-A660-0940-A5C1-D5FD2997E8BC}" srcOrd="6" destOrd="0" presId="urn:microsoft.com/office/officeart/2017/3/layout/HorizontalPathTimeline"/>
    <dgm:cxn modelId="{5738E8E6-A735-AA4D-B106-48B9F6B19821}" type="presParOf" srcId="{E280717E-A660-0940-A5C1-D5FD2997E8BC}" destId="{9944A32B-E1E1-3343-A3DD-2E9863DE7B97}" srcOrd="0" destOrd="0" presId="urn:microsoft.com/office/officeart/2017/3/layout/HorizontalPathTimeline"/>
    <dgm:cxn modelId="{ABABDEE9-FA93-054F-AF38-C726D69F32C7}" type="presParOf" srcId="{E280717E-A660-0940-A5C1-D5FD2997E8BC}" destId="{F33D927E-F26C-814F-B6EF-6A5B507BB754}" srcOrd="1" destOrd="0" presId="urn:microsoft.com/office/officeart/2017/3/layout/HorizontalPathTimeline"/>
    <dgm:cxn modelId="{1BEC9590-AC60-D447-AAB7-8FBFFCB2ECC4}" type="presParOf" srcId="{F33D927E-F26C-814F-B6EF-6A5B507BB754}" destId="{B981D506-A403-0F4A-82C8-6B9466022BB8}" srcOrd="0" destOrd="0" presId="urn:microsoft.com/office/officeart/2017/3/layout/HorizontalPathTimeline"/>
    <dgm:cxn modelId="{C113030F-0A15-9848-B0C5-3B85F3DF8263}" type="presParOf" srcId="{F33D927E-F26C-814F-B6EF-6A5B507BB754}" destId="{52A7071C-FC09-8844-B886-2C9DE2343229}" srcOrd="1" destOrd="0" presId="urn:microsoft.com/office/officeart/2017/3/layout/HorizontalPathTimeline"/>
    <dgm:cxn modelId="{2BEB81E4-6F07-F24B-A7E2-3923E848ED7E}" type="presParOf" srcId="{E280717E-A660-0940-A5C1-D5FD2997E8BC}" destId="{432E638E-E3CF-1C4C-B896-A826E95A7450}" srcOrd="2" destOrd="0" presId="urn:microsoft.com/office/officeart/2017/3/layout/HorizontalPathTimeline"/>
    <dgm:cxn modelId="{3B149EAB-5993-7741-9A5A-476DD8EA1766}" type="presParOf" srcId="{E280717E-A660-0940-A5C1-D5FD2997E8BC}" destId="{97CD0DEE-AD08-6641-BB75-7E9DE0E616B4}" srcOrd="3" destOrd="0" presId="urn:microsoft.com/office/officeart/2017/3/layout/HorizontalPathTimeline"/>
    <dgm:cxn modelId="{03ED9DBE-B969-A147-88A5-AA56FB9A2763}" type="presParOf" srcId="{E280717E-A660-0940-A5C1-D5FD2997E8BC}" destId="{2C517390-6283-E045-8880-09AFDBAA114A}" srcOrd="4" destOrd="0" presId="urn:microsoft.com/office/officeart/2017/3/layout/HorizontalPathTimeline"/>
    <dgm:cxn modelId="{5EFAE029-9A42-2C47-80E3-59B988DFCBE4}" type="presParOf" srcId="{139461FB-60A5-EF4A-8CF4-811840F314AA}" destId="{E64EC51D-B0F4-9744-82F7-1D47960D680D}" srcOrd="7" destOrd="0" presId="urn:microsoft.com/office/officeart/2017/3/layout/HorizontalPathTimeline"/>
    <dgm:cxn modelId="{BCCFD5EF-226A-D842-BEBB-240E89DF2965}" type="presParOf" srcId="{139461FB-60A5-EF4A-8CF4-811840F314AA}" destId="{ECBBADDA-AFF6-0943-B5A2-BA39E6A6D2A5}" srcOrd="8" destOrd="0" presId="urn:microsoft.com/office/officeart/2017/3/layout/HorizontalPathTimeline"/>
    <dgm:cxn modelId="{53E2CC43-C816-6747-B6B1-44602ED991B9}" type="presParOf" srcId="{ECBBADDA-AFF6-0943-B5A2-BA39E6A6D2A5}" destId="{87483282-7D1B-CC40-A12F-F36C2FDA0E13}" srcOrd="0" destOrd="0" presId="urn:microsoft.com/office/officeart/2017/3/layout/HorizontalPathTimeline"/>
    <dgm:cxn modelId="{6FB9DCD4-E0F1-F44E-9A1B-0C4AB0FB4182}" type="presParOf" srcId="{ECBBADDA-AFF6-0943-B5A2-BA39E6A6D2A5}" destId="{A7798101-5720-0444-9BCE-436D8724B6FD}" srcOrd="1" destOrd="0" presId="urn:microsoft.com/office/officeart/2017/3/layout/HorizontalPathTimeline"/>
    <dgm:cxn modelId="{414F5412-6DC7-674D-8F59-6C416F6385C2}" type="presParOf" srcId="{A7798101-5720-0444-9BCE-436D8724B6FD}" destId="{D0EC49C8-34B1-2746-9F97-C4C9B8D762D3}" srcOrd="0" destOrd="0" presId="urn:microsoft.com/office/officeart/2017/3/layout/HorizontalPathTimeline"/>
    <dgm:cxn modelId="{5CB4CEF6-65A4-954B-B7EE-A1DDB817B47B}" type="presParOf" srcId="{A7798101-5720-0444-9BCE-436D8724B6FD}" destId="{4A5D3C3D-FE92-6246-B195-72E56B8F19FD}" srcOrd="1" destOrd="0" presId="urn:microsoft.com/office/officeart/2017/3/layout/HorizontalPathTimeline"/>
    <dgm:cxn modelId="{61DCA17C-422C-A845-BA15-DB7CB05E7CCD}" type="presParOf" srcId="{ECBBADDA-AFF6-0943-B5A2-BA39E6A6D2A5}" destId="{62D0FA1A-21A6-EF49-B210-CE7A8587F76D}" srcOrd="2" destOrd="0" presId="urn:microsoft.com/office/officeart/2017/3/layout/HorizontalPathTimeline"/>
    <dgm:cxn modelId="{47D093F5-CB6B-4342-A54F-7E68C395B981}" type="presParOf" srcId="{ECBBADDA-AFF6-0943-B5A2-BA39E6A6D2A5}" destId="{8E7518F0-BF74-5740-AC74-27A8629BCDC5}" srcOrd="3" destOrd="0" presId="urn:microsoft.com/office/officeart/2017/3/layout/HorizontalPathTimeline"/>
    <dgm:cxn modelId="{1BE33E0C-B767-E04B-BB30-C3D2A39DB2CF}" type="presParOf" srcId="{ECBBADDA-AFF6-0943-B5A2-BA39E6A6D2A5}" destId="{B29374E4-E376-BC48-BE5F-54626D063360}" srcOrd="4" destOrd="0" presId="urn:microsoft.com/office/officeart/2017/3/layout/HorizontalPathTimeline"/>
    <dgm:cxn modelId="{3DA3BA38-A6C1-D54D-9462-DA5F776F308B}" type="presParOf" srcId="{139461FB-60A5-EF4A-8CF4-811840F314AA}" destId="{DEC9D091-0B2B-BA40-9536-992A911EDE9D}" srcOrd="9" destOrd="0" presId="urn:microsoft.com/office/officeart/2017/3/layout/HorizontalPathTimeline"/>
    <dgm:cxn modelId="{7F2E4C81-FEAC-2D4D-9EC6-42E95871A87A}" type="presParOf" srcId="{139461FB-60A5-EF4A-8CF4-811840F314AA}" destId="{FC75E410-AF7C-8540-B934-658294E4CE3C}" srcOrd="10" destOrd="0" presId="urn:microsoft.com/office/officeart/2017/3/layout/HorizontalPathTimeline"/>
    <dgm:cxn modelId="{99A6CAE9-06DC-9948-9AB4-58F18687C123}" type="presParOf" srcId="{FC75E410-AF7C-8540-B934-658294E4CE3C}" destId="{36F6F108-9237-B44C-8C01-2C5EBCF8F37A}" srcOrd="0" destOrd="0" presId="urn:microsoft.com/office/officeart/2017/3/layout/HorizontalPathTimeline"/>
    <dgm:cxn modelId="{A2516973-519A-3444-8F1E-56A103B10A96}" type="presParOf" srcId="{FC75E410-AF7C-8540-B934-658294E4CE3C}" destId="{0F097598-3241-EF47-8DA9-CF0B24AC0804}" srcOrd="1" destOrd="0" presId="urn:microsoft.com/office/officeart/2017/3/layout/HorizontalPathTimeline"/>
    <dgm:cxn modelId="{AA51796F-AC60-544E-B1DC-54B054C15789}" type="presParOf" srcId="{0F097598-3241-EF47-8DA9-CF0B24AC0804}" destId="{B65FEF31-16A8-AD44-AE32-C7849FAB5BC8}" srcOrd="0" destOrd="0" presId="urn:microsoft.com/office/officeart/2017/3/layout/HorizontalPathTimeline"/>
    <dgm:cxn modelId="{5F7CDB24-44F3-CC4B-96AE-1114CFCF33FB}" type="presParOf" srcId="{0F097598-3241-EF47-8DA9-CF0B24AC0804}" destId="{18FA4D49-F400-294C-847C-26347525A20A}" srcOrd="1" destOrd="0" presId="urn:microsoft.com/office/officeart/2017/3/layout/HorizontalPathTimeline"/>
    <dgm:cxn modelId="{E1D6D5C9-2DBC-C04E-8892-9E1BE9B5AD52}" type="presParOf" srcId="{FC75E410-AF7C-8540-B934-658294E4CE3C}" destId="{D5E19A96-F45C-7B46-B671-3C5B0AC0D6F2}" srcOrd="2" destOrd="0" presId="urn:microsoft.com/office/officeart/2017/3/layout/HorizontalPathTimeline"/>
    <dgm:cxn modelId="{F0EFC860-77B1-1E4D-8A61-F51CF252A82C}" type="presParOf" srcId="{FC75E410-AF7C-8540-B934-658294E4CE3C}" destId="{5F8D5A7A-1DA8-464C-B432-A5C556A7297A}" srcOrd="3" destOrd="0" presId="urn:microsoft.com/office/officeart/2017/3/layout/HorizontalPathTimeline"/>
    <dgm:cxn modelId="{82C3BCDF-27C4-D543-85E6-664253FE7D08}" type="presParOf" srcId="{FC75E410-AF7C-8540-B934-658294E4CE3C}" destId="{06C7DFAC-7D96-954D-8810-A1F84F8048CB}" srcOrd="4" destOrd="0" presId="urn:microsoft.com/office/officeart/2017/3/layout/HorizontalPathTimelin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C044A-49F9-C34B-836A-310EC397F1DC}">
      <dsp:nvSpPr>
        <dsp:cNvPr id="0" name=""/>
        <dsp:cNvSpPr/>
      </dsp:nvSpPr>
      <dsp:spPr>
        <a:xfrm>
          <a:off x="244426" y="1793042"/>
          <a:ext cx="1947090" cy="3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2015</a:t>
          </a:r>
        </a:p>
      </dsp:txBody>
      <dsp:txXfrm>
        <a:off x="244426" y="1793042"/>
        <a:ext cx="1947090" cy="377307"/>
      </dsp:txXfrm>
    </dsp:sp>
    <dsp:sp modelId="{08B7BC36-65D7-0D45-A75E-B9AA2648A802}">
      <dsp:nvSpPr>
        <dsp:cNvPr id="0" name=""/>
        <dsp:cNvSpPr/>
      </dsp:nvSpPr>
      <dsp:spPr>
        <a:xfrm>
          <a:off x="0" y="1602719"/>
          <a:ext cx="8520600" cy="13355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800309-48F6-8C46-8E1C-E313AB19C4F7}">
      <dsp:nvSpPr>
        <dsp:cNvPr id="0" name=""/>
        <dsp:cNvSpPr/>
      </dsp:nvSpPr>
      <dsp:spPr>
        <a:xfrm>
          <a:off x="147071" y="391393"/>
          <a:ext cx="2141799" cy="6436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Graduated from Telecommunications System Management (TSM)</a:t>
          </a:r>
        </a:p>
      </dsp:txBody>
      <dsp:txXfrm>
        <a:off x="147071" y="391393"/>
        <a:ext cx="2141799" cy="643696"/>
      </dsp:txXfrm>
    </dsp:sp>
    <dsp:sp modelId="{3AEEB511-5E8C-6C4C-84D4-3ED057B6D0E2}">
      <dsp:nvSpPr>
        <dsp:cNvPr id="0" name=""/>
        <dsp:cNvSpPr/>
      </dsp:nvSpPr>
      <dsp:spPr>
        <a:xfrm>
          <a:off x="1217971" y="1035089"/>
          <a:ext cx="0" cy="56763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B9F4C4FD-2624-A84E-90FA-E0B2FE7E1CF2}">
      <dsp:nvSpPr>
        <dsp:cNvPr id="0" name=""/>
        <dsp:cNvSpPr/>
      </dsp:nvSpPr>
      <dsp:spPr>
        <a:xfrm>
          <a:off x="1461357" y="1168649"/>
          <a:ext cx="1947090" cy="3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2015</a:t>
          </a:r>
        </a:p>
      </dsp:txBody>
      <dsp:txXfrm>
        <a:off x="1461357" y="1168649"/>
        <a:ext cx="1947090" cy="377307"/>
      </dsp:txXfrm>
    </dsp:sp>
    <dsp:sp modelId="{09D7AD61-C9B1-294E-9288-47C1C17693AB}">
      <dsp:nvSpPr>
        <dsp:cNvPr id="0" name=""/>
        <dsp:cNvSpPr/>
      </dsp:nvSpPr>
      <dsp:spPr>
        <a:xfrm>
          <a:off x="1364003" y="2303910"/>
          <a:ext cx="2141799" cy="4657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SOC analyst @ MSSP</a:t>
          </a:r>
        </a:p>
      </dsp:txBody>
      <dsp:txXfrm>
        <a:off x="1364003" y="2303910"/>
        <a:ext cx="2141799" cy="465790"/>
      </dsp:txXfrm>
    </dsp:sp>
    <dsp:sp modelId="{8D8D30E9-78EF-434F-BAE0-365BD756C0A4}">
      <dsp:nvSpPr>
        <dsp:cNvPr id="0" name=""/>
        <dsp:cNvSpPr/>
      </dsp:nvSpPr>
      <dsp:spPr>
        <a:xfrm>
          <a:off x="2434902" y="1736279"/>
          <a:ext cx="0" cy="56763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75F6F52B-24A1-2045-A9F4-796FB8A137D0}">
      <dsp:nvSpPr>
        <dsp:cNvPr id="0" name=""/>
        <dsp:cNvSpPr/>
      </dsp:nvSpPr>
      <dsp:spPr>
        <a:xfrm>
          <a:off x="1176234" y="1627762"/>
          <a:ext cx="83475" cy="83475"/>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BCADDECD-7B19-6E43-B743-32D41A746479}">
      <dsp:nvSpPr>
        <dsp:cNvPr id="0" name=""/>
        <dsp:cNvSpPr/>
      </dsp:nvSpPr>
      <dsp:spPr>
        <a:xfrm>
          <a:off x="2393165" y="1627762"/>
          <a:ext cx="83475" cy="83475"/>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2A9EA40-7262-604E-BFB4-444D33320467}">
      <dsp:nvSpPr>
        <dsp:cNvPr id="0" name=""/>
        <dsp:cNvSpPr/>
      </dsp:nvSpPr>
      <dsp:spPr>
        <a:xfrm>
          <a:off x="2678289" y="1793042"/>
          <a:ext cx="1947090" cy="3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2018</a:t>
          </a:r>
        </a:p>
      </dsp:txBody>
      <dsp:txXfrm>
        <a:off x="2678289" y="1793042"/>
        <a:ext cx="1947090" cy="377307"/>
      </dsp:txXfrm>
    </dsp:sp>
    <dsp:sp modelId="{65435412-78E4-F64E-A791-674409F2A580}">
      <dsp:nvSpPr>
        <dsp:cNvPr id="0" name=""/>
        <dsp:cNvSpPr/>
      </dsp:nvSpPr>
      <dsp:spPr>
        <a:xfrm>
          <a:off x="2580934" y="525631"/>
          <a:ext cx="2141799" cy="50945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Incident Response and Threat Hunting @ Major Telco</a:t>
          </a:r>
        </a:p>
      </dsp:txBody>
      <dsp:txXfrm>
        <a:off x="2580934" y="525631"/>
        <a:ext cx="2141799" cy="509458"/>
      </dsp:txXfrm>
    </dsp:sp>
    <dsp:sp modelId="{9C55B556-D876-B446-9EC4-6CEB109B762A}">
      <dsp:nvSpPr>
        <dsp:cNvPr id="0" name=""/>
        <dsp:cNvSpPr/>
      </dsp:nvSpPr>
      <dsp:spPr>
        <a:xfrm>
          <a:off x="3651834" y="1035089"/>
          <a:ext cx="0" cy="56763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9944A32B-E1E1-3343-A3DD-2E9863DE7B97}">
      <dsp:nvSpPr>
        <dsp:cNvPr id="0" name=""/>
        <dsp:cNvSpPr/>
      </dsp:nvSpPr>
      <dsp:spPr>
        <a:xfrm>
          <a:off x="3895220" y="1168649"/>
          <a:ext cx="1947090" cy="3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2020</a:t>
          </a:r>
        </a:p>
      </dsp:txBody>
      <dsp:txXfrm>
        <a:off x="3895220" y="1168649"/>
        <a:ext cx="1947090" cy="377307"/>
      </dsp:txXfrm>
    </dsp:sp>
    <dsp:sp modelId="{B981D506-A403-0F4A-82C8-6B9466022BB8}">
      <dsp:nvSpPr>
        <dsp:cNvPr id="0" name=""/>
        <dsp:cNvSpPr/>
      </dsp:nvSpPr>
      <dsp:spPr>
        <a:xfrm>
          <a:off x="3797866" y="2303910"/>
          <a:ext cx="2141799" cy="50945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Leading Threat Intelligence and Threat Hunting @ MMC</a:t>
          </a:r>
        </a:p>
      </dsp:txBody>
      <dsp:txXfrm>
        <a:off x="3797866" y="2303910"/>
        <a:ext cx="2141799" cy="509458"/>
      </dsp:txXfrm>
    </dsp:sp>
    <dsp:sp modelId="{432E638E-E3CF-1C4C-B896-A826E95A7450}">
      <dsp:nvSpPr>
        <dsp:cNvPr id="0" name=""/>
        <dsp:cNvSpPr/>
      </dsp:nvSpPr>
      <dsp:spPr>
        <a:xfrm>
          <a:off x="4868765" y="1736279"/>
          <a:ext cx="0" cy="56763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5E1B74D-0659-F54A-B4A8-55DE62B46F63}">
      <dsp:nvSpPr>
        <dsp:cNvPr id="0" name=""/>
        <dsp:cNvSpPr/>
      </dsp:nvSpPr>
      <dsp:spPr>
        <a:xfrm>
          <a:off x="3610096" y="1627762"/>
          <a:ext cx="83475" cy="83475"/>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97CD0DEE-AD08-6641-BB75-7E9DE0E616B4}">
      <dsp:nvSpPr>
        <dsp:cNvPr id="0" name=""/>
        <dsp:cNvSpPr/>
      </dsp:nvSpPr>
      <dsp:spPr>
        <a:xfrm>
          <a:off x="4827028" y="1627762"/>
          <a:ext cx="83475" cy="83475"/>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7483282-7D1B-CC40-A12F-F36C2FDA0E13}">
      <dsp:nvSpPr>
        <dsp:cNvPr id="0" name=""/>
        <dsp:cNvSpPr/>
      </dsp:nvSpPr>
      <dsp:spPr>
        <a:xfrm>
          <a:off x="5112151" y="1793042"/>
          <a:ext cx="1947090" cy="3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2021</a:t>
          </a:r>
        </a:p>
      </dsp:txBody>
      <dsp:txXfrm>
        <a:off x="5112151" y="1793042"/>
        <a:ext cx="1947090" cy="377307"/>
      </dsp:txXfrm>
    </dsp:sp>
    <dsp:sp modelId="{D0EC49C8-34B1-2746-9F97-C4C9B8D762D3}">
      <dsp:nvSpPr>
        <dsp:cNvPr id="0" name=""/>
        <dsp:cNvSpPr/>
      </dsp:nvSpPr>
      <dsp:spPr>
        <a:xfrm>
          <a:off x="5014797" y="525631"/>
          <a:ext cx="2141799" cy="50945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Added leading SOC and Security Automation @ MMC</a:t>
          </a:r>
        </a:p>
      </dsp:txBody>
      <dsp:txXfrm>
        <a:off x="5014797" y="525631"/>
        <a:ext cx="2141799" cy="509458"/>
      </dsp:txXfrm>
    </dsp:sp>
    <dsp:sp modelId="{62D0FA1A-21A6-EF49-B210-CE7A8587F76D}">
      <dsp:nvSpPr>
        <dsp:cNvPr id="0" name=""/>
        <dsp:cNvSpPr/>
      </dsp:nvSpPr>
      <dsp:spPr>
        <a:xfrm>
          <a:off x="6085697" y="1035089"/>
          <a:ext cx="0" cy="56763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36F6F108-9237-B44C-8C01-2C5EBCF8F37A}">
      <dsp:nvSpPr>
        <dsp:cNvPr id="0" name=""/>
        <dsp:cNvSpPr/>
      </dsp:nvSpPr>
      <dsp:spPr>
        <a:xfrm>
          <a:off x="6329083" y="1168649"/>
          <a:ext cx="1947090" cy="37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2022</a:t>
          </a:r>
        </a:p>
      </dsp:txBody>
      <dsp:txXfrm>
        <a:off x="6329083" y="1168649"/>
        <a:ext cx="1947090" cy="377307"/>
      </dsp:txXfrm>
    </dsp:sp>
    <dsp:sp modelId="{B65FEF31-16A8-AD44-AE32-C7849FAB5BC8}">
      <dsp:nvSpPr>
        <dsp:cNvPr id="0" name=""/>
        <dsp:cNvSpPr/>
      </dsp:nvSpPr>
      <dsp:spPr>
        <a:xfrm>
          <a:off x="6231728" y="2303910"/>
          <a:ext cx="2141799" cy="103509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Manager of Global Cyber Defense @ MMC</a:t>
          </a:r>
        </a:p>
        <a:p>
          <a:pPr marL="57150" lvl="1" indent="-57150" algn="l" defTabSz="400050">
            <a:lnSpc>
              <a:spcPct val="90000"/>
            </a:lnSpc>
            <a:spcBef>
              <a:spcPct val="0"/>
            </a:spcBef>
            <a:spcAft>
              <a:spcPct val="15000"/>
            </a:spcAft>
            <a:buChar char="•"/>
          </a:pPr>
          <a:r>
            <a:rPr lang="en-US" sz="900" kern="1200"/>
            <a:t>Trail running </a:t>
          </a:r>
        </a:p>
        <a:p>
          <a:pPr marL="57150" lvl="1" indent="-57150" algn="l" defTabSz="400050">
            <a:lnSpc>
              <a:spcPct val="90000"/>
            </a:lnSpc>
            <a:spcBef>
              <a:spcPct val="0"/>
            </a:spcBef>
            <a:spcAft>
              <a:spcPct val="15000"/>
            </a:spcAft>
            <a:buChar char="•"/>
          </a:pPr>
          <a:r>
            <a:rPr lang="en-US" sz="900" kern="1200"/>
            <a:t>Gravel biking</a:t>
          </a:r>
        </a:p>
        <a:p>
          <a:pPr marL="57150" lvl="1" indent="-57150" algn="l" defTabSz="400050">
            <a:lnSpc>
              <a:spcPct val="90000"/>
            </a:lnSpc>
            <a:spcBef>
              <a:spcPct val="0"/>
            </a:spcBef>
            <a:spcAft>
              <a:spcPct val="15000"/>
            </a:spcAft>
            <a:buChar char="•"/>
          </a:pPr>
          <a:r>
            <a:rPr lang="en-US" sz="900" kern="1200"/>
            <a:t>Traveling</a:t>
          </a:r>
        </a:p>
        <a:p>
          <a:pPr marL="57150" lvl="1" indent="-57150" algn="l" defTabSz="400050">
            <a:lnSpc>
              <a:spcPct val="90000"/>
            </a:lnSpc>
            <a:spcBef>
              <a:spcPct val="0"/>
            </a:spcBef>
            <a:spcAft>
              <a:spcPct val="15000"/>
            </a:spcAft>
            <a:buChar char="•"/>
          </a:pPr>
          <a:r>
            <a:rPr lang="en-US" sz="900" kern="1200"/>
            <a:t>Cheering for MSU during March Madness</a:t>
          </a:r>
        </a:p>
      </dsp:txBody>
      <dsp:txXfrm>
        <a:off x="6231728" y="2303910"/>
        <a:ext cx="2141799" cy="1035090"/>
      </dsp:txXfrm>
    </dsp:sp>
    <dsp:sp modelId="{D5E19A96-F45C-7B46-B671-3C5B0AC0D6F2}">
      <dsp:nvSpPr>
        <dsp:cNvPr id="0" name=""/>
        <dsp:cNvSpPr/>
      </dsp:nvSpPr>
      <dsp:spPr>
        <a:xfrm>
          <a:off x="7302628" y="1736279"/>
          <a:ext cx="0" cy="56763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8E7518F0-BF74-5740-AC74-27A8629BCDC5}">
      <dsp:nvSpPr>
        <dsp:cNvPr id="0" name=""/>
        <dsp:cNvSpPr/>
      </dsp:nvSpPr>
      <dsp:spPr>
        <a:xfrm>
          <a:off x="6043959" y="1627762"/>
          <a:ext cx="83475" cy="83475"/>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F8D5A7A-1DA8-464C-B432-A5C556A7297A}">
      <dsp:nvSpPr>
        <dsp:cNvPr id="0" name=""/>
        <dsp:cNvSpPr/>
      </dsp:nvSpPr>
      <dsp:spPr>
        <a:xfrm>
          <a:off x="7260890" y="1627762"/>
          <a:ext cx="83475" cy="83475"/>
        </a:xfrm>
        <a:prstGeom prst="ellipse">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cisa.gov/known-exploited-vulnerabilities-catalo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vpls.com/blog/top-exploited-cybersecurity-vulnerabilities-of-2020-2021/"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isa.gov/stopransomware/resource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mandiant.com/sites/default/files/2021-10/wp-ransomware-protection-and-containment-strategies_%281%29.pdf"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bleepingcomputer.com/news/security/these-are-the-top-level-domains-threat-actors-like-the-mos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isc.sans.edu/forums/diary/Mitigations+against+Mimikatz+Style+Attacks/24612/" TargetMode="External"/><Relationship Id="rId5" Type="http://schemas.openxmlformats.org/officeDocument/2006/relationships/hyperlink" Target="https://www.sophos.com/en-us/labs/security-threat-report" TargetMode="External"/><Relationship Id="rId4" Type="http://schemas.openxmlformats.org/officeDocument/2006/relationships/hyperlink" Target="https://www.spamhaus.org/statistics/tld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4f65ae991_1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4f65ae991_1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a:t>
            </a:r>
            <a:r>
              <a:rPr lang="en" u="sng" dirty="0">
                <a:solidFill>
                  <a:schemeClr val="hlink"/>
                </a:solidFill>
                <a:hlinkClick r:id="rId3"/>
              </a:rPr>
              <a:t>https://www.cisa.gov/known-exploited-vulnerabilities-catalog</a:t>
            </a:r>
            <a:r>
              <a:rPr lang="en" dirty="0"/>
              <a:t> </a:t>
            </a:r>
            <a:endParaRPr dirty="0"/>
          </a:p>
          <a:p>
            <a:pPr marL="0" lvl="0" indent="0" algn="l" rtl="0">
              <a:spcBef>
                <a:spcPts val="0"/>
              </a:spcBef>
              <a:spcAft>
                <a:spcPts val="0"/>
              </a:spcAft>
              <a:buNone/>
            </a:pPr>
            <a:r>
              <a:rPr lang="en" dirty="0"/>
              <a:t>2. </a:t>
            </a:r>
            <a:r>
              <a:rPr lang="en" u="sng" dirty="0">
                <a:solidFill>
                  <a:schemeClr val="hlink"/>
                </a:solidFill>
                <a:hlinkClick r:id="rId4"/>
              </a:rPr>
              <a:t>https://www.vpls.com/blog/top-exploited-cybersecurity-vulnerabilities-of-2020-2021/</a:t>
            </a:r>
            <a:r>
              <a:rPr lang="en" dirty="0"/>
              <a:t> </a:t>
            </a: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4f65ae991_1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4f65ae991_1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4f65ae991_1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4f65ae991_1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4f65ae991_1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4f65ae991_1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4f65ae991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4f65ae991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4f65ae991_1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4f65ae991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4f65ae991_1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4f65ae991_1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4f65ae991_1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4f65ae991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1a. </a:t>
            </a:r>
            <a:endParaRPr dirty="0"/>
          </a:p>
          <a:p>
            <a:pPr marL="0" lvl="0" indent="0" algn="l" rtl="0">
              <a:spcBef>
                <a:spcPts val="0"/>
              </a:spcBef>
              <a:spcAft>
                <a:spcPts val="0"/>
              </a:spcAft>
              <a:buClr>
                <a:schemeClr val="dk1"/>
              </a:buClr>
              <a:buSzPts val="1100"/>
              <a:buFont typeface="Arial"/>
              <a:buNone/>
            </a:pPr>
            <a:r>
              <a:rPr lang="en" dirty="0"/>
              <a:t>CVE-2017-0199</a:t>
            </a:r>
            <a:endParaRPr dirty="0"/>
          </a:p>
          <a:p>
            <a:pPr marL="0" lvl="0" indent="0" algn="l" rtl="0">
              <a:spcBef>
                <a:spcPts val="0"/>
              </a:spcBef>
              <a:spcAft>
                <a:spcPts val="0"/>
              </a:spcAft>
              <a:buClr>
                <a:schemeClr val="dk1"/>
              </a:buClr>
              <a:buSzPts val="1100"/>
              <a:buFont typeface="Arial"/>
              <a:buNone/>
            </a:pPr>
            <a:r>
              <a:rPr lang="en" dirty="0"/>
              <a:t>CVE-2017-11882</a:t>
            </a:r>
            <a:endParaRPr dirty="0"/>
          </a:p>
          <a:p>
            <a:pPr marL="0" lvl="0" indent="0" algn="l" rtl="0">
              <a:spcBef>
                <a:spcPts val="0"/>
              </a:spcBef>
              <a:spcAft>
                <a:spcPts val="0"/>
              </a:spcAft>
              <a:buClr>
                <a:schemeClr val="dk1"/>
              </a:buClr>
              <a:buSzPts val="1100"/>
              <a:buFont typeface="Arial"/>
              <a:buNone/>
            </a:pPr>
            <a:r>
              <a:rPr lang="en" dirty="0"/>
              <a:t>CVE-2018-13379</a:t>
            </a:r>
            <a:endParaRPr dirty="0"/>
          </a:p>
          <a:p>
            <a:pPr marL="0" lvl="0" indent="0" algn="l" rtl="0">
              <a:spcBef>
                <a:spcPts val="0"/>
              </a:spcBef>
              <a:spcAft>
                <a:spcPts val="0"/>
              </a:spcAft>
              <a:buClr>
                <a:schemeClr val="dk1"/>
              </a:buClr>
              <a:buSzPts val="1100"/>
              <a:buFont typeface="Arial"/>
              <a:buNone/>
            </a:pPr>
            <a:r>
              <a:rPr lang="en" dirty="0"/>
              <a:t>CVE-2019-0604</a:t>
            </a:r>
            <a:endParaRPr dirty="0"/>
          </a:p>
          <a:p>
            <a:pPr marL="0" lvl="0" indent="0" algn="l" rtl="0">
              <a:spcBef>
                <a:spcPts val="0"/>
              </a:spcBef>
              <a:spcAft>
                <a:spcPts val="0"/>
              </a:spcAft>
              <a:buClr>
                <a:schemeClr val="dk1"/>
              </a:buClr>
              <a:buSzPts val="1100"/>
              <a:buFont typeface="Arial"/>
              <a:buNone/>
            </a:pPr>
            <a:r>
              <a:rPr lang="en" dirty="0"/>
              <a:t>CVE-2019-0708</a:t>
            </a:r>
            <a:endParaRPr dirty="0"/>
          </a:p>
          <a:p>
            <a:pPr marL="0" lvl="0" indent="0" algn="l" rtl="0">
              <a:spcBef>
                <a:spcPts val="0"/>
              </a:spcBef>
              <a:spcAft>
                <a:spcPts val="0"/>
              </a:spcAft>
              <a:buClr>
                <a:schemeClr val="dk1"/>
              </a:buClr>
              <a:buSzPts val="1100"/>
              <a:buFont typeface="Arial"/>
              <a:buNone/>
            </a:pPr>
            <a:r>
              <a:rPr lang="en" dirty="0"/>
              <a:t>CVE-2019-11510</a:t>
            </a:r>
            <a:endParaRPr dirty="0"/>
          </a:p>
          <a:p>
            <a:pPr marL="0" lvl="0" indent="0" algn="l" rtl="0">
              <a:spcBef>
                <a:spcPts val="0"/>
              </a:spcBef>
              <a:spcAft>
                <a:spcPts val="0"/>
              </a:spcAft>
              <a:buClr>
                <a:schemeClr val="dk1"/>
              </a:buClr>
              <a:buSzPts val="1100"/>
              <a:buFont typeface="Arial"/>
              <a:buNone/>
            </a:pPr>
            <a:r>
              <a:rPr lang="en" dirty="0"/>
              <a:t>CVE-2019-11634</a:t>
            </a:r>
            <a:endParaRPr dirty="0"/>
          </a:p>
          <a:p>
            <a:pPr marL="0" lvl="0" indent="0" algn="l" rtl="0">
              <a:spcBef>
                <a:spcPts val="0"/>
              </a:spcBef>
              <a:spcAft>
                <a:spcPts val="0"/>
              </a:spcAft>
              <a:buClr>
                <a:schemeClr val="dk1"/>
              </a:buClr>
              <a:buSzPts val="1100"/>
              <a:buFont typeface="Arial"/>
              <a:buNone/>
            </a:pPr>
            <a:r>
              <a:rPr lang="en" dirty="0"/>
              <a:t>CVE-2019-5591</a:t>
            </a:r>
            <a:endParaRPr dirty="0"/>
          </a:p>
          <a:p>
            <a:pPr marL="0" lvl="0" indent="0" algn="l" rtl="0">
              <a:spcBef>
                <a:spcPts val="0"/>
              </a:spcBef>
              <a:spcAft>
                <a:spcPts val="0"/>
              </a:spcAft>
              <a:buClr>
                <a:schemeClr val="dk1"/>
              </a:buClr>
              <a:buSzPts val="1100"/>
              <a:buFont typeface="Arial"/>
              <a:buNone/>
            </a:pPr>
            <a:r>
              <a:rPr lang="en" dirty="0"/>
              <a:t>CVE-2019-7481</a:t>
            </a:r>
            <a:endParaRPr dirty="0"/>
          </a:p>
          <a:p>
            <a:pPr marL="0" lvl="0" indent="0" algn="l" rtl="0">
              <a:spcBef>
                <a:spcPts val="0"/>
              </a:spcBef>
              <a:spcAft>
                <a:spcPts val="0"/>
              </a:spcAft>
              <a:buClr>
                <a:schemeClr val="dk1"/>
              </a:buClr>
              <a:buSzPts val="1100"/>
              <a:buFont typeface="Arial"/>
              <a:buNone/>
            </a:pPr>
            <a:r>
              <a:rPr lang="en" dirty="0"/>
              <a:t>CVE-202-5902</a:t>
            </a:r>
            <a:endParaRPr dirty="0"/>
          </a:p>
          <a:p>
            <a:pPr marL="0" lvl="0" indent="0" algn="l" rtl="0">
              <a:spcBef>
                <a:spcPts val="0"/>
              </a:spcBef>
              <a:spcAft>
                <a:spcPts val="0"/>
              </a:spcAft>
              <a:buClr>
                <a:schemeClr val="dk1"/>
              </a:buClr>
              <a:buSzPts val="1100"/>
              <a:buFont typeface="Arial"/>
              <a:buNone/>
            </a:pPr>
            <a:r>
              <a:rPr lang="en" dirty="0"/>
              <a:t>CVE-2020-12271</a:t>
            </a:r>
            <a:endParaRPr dirty="0"/>
          </a:p>
          <a:p>
            <a:pPr marL="0" lvl="0" indent="0" algn="l" rtl="0">
              <a:spcBef>
                <a:spcPts val="0"/>
              </a:spcBef>
              <a:spcAft>
                <a:spcPts val="0"/>
              </a:spcAft>
              <a:buClr>
                <a:schemeClr val="dk1"/>
              </a:buClr>
              <a:buSzPts val="1100"/>
              <a:buFont typeface="Arial"/>
              <a:buNone/>
            </a:pPr>
            <a:r>
              <a:rPr lang="en" dirty="0"/>
              <a:t>CVE-2020-12812</a:t>
            </a:r>
            <a:endParaRPr dirty="0"/>
          </a:p>
          <a:p>
            <a:pPr marL="0" lvl="0" indent="0" algn="l" rtl="0">
              <a:spcBef>
                <a:spcPts val="0"/>
              </a:spcBef>
              <a:spcAft>
                <a:spcPts val="0"/>
              </a:spcAft>
              <a:buClr>
                <a:schemeClr val="dk1"/>
              </a:buClr>
              <a:buSzPts val="1100"/>
              <a:buFont typeface="Arial"/>
              <a:buNone/>
            </a:pPr>
            <a:r>
              <a:rPr lang="en" dirty="0"/>
              <a:t>CVE-2020-1472</a:t>
            </a:r>
            <a:endParaRPr dirty="0"/>
          </a:p>
          <a:p>
            <a:pPr marL="0" lvl="0" indent="0" algn="l" rtl="0">
              <a:spcBef>
                <a:spcPts val="0"/>
              </a:spcBef>
              <a:spcAft>
                <a:spcPts val="0"/>
              </a:spcAft>
              <a:buClr>
                <a:schemeClr val="dk1"/>
              </a:buClr>
              <a:buSzPts val="1100"/>
              <a:buFont typeface="Arial"/>
              <a:buNone/>
            </a:pPr>
            <a:r>
              <a:rPr lang="en" dirty="0"/>
              <a:t>CVE-2020-36198</a:t>
            </a:r>
            <a:endParaRPr dirty="0"/>
          </a:p>
          <a:p>
            <a:pPr marL="0" lvl="0" indent="0" algn="l" rtl="0">
              <a:spcBef>
                <a:spcPts val="0"/>
              </a:spcBef>
              <a:spcAft>
                <a:spcPts val="0"/>
              </a:spcAft>
              <a:buClr>
                <a:schemeClr val="dk1"/>
              </a:buClr>
              <a:buSzPts val="1100"/>
              <a:buFont typeface="Arial"/>
              <a:buNone/>
            </a:pPr>
            <a:r>
              <a:rPr lang="en" dirty="0"/>
              <a:t>CVE-2020-5135</a:t>
            </a:r>
            <a:endParaRPr dirty="0"/>
          </a:p>
          <a:p>
            <a:pPr marL="0" lvl="0" indent="0" algn="l" rtl="0">
              <a:spcBef>
                <a:spcPts val="0"/>
              </a:spcBef>
              <a:spcAft>
                <a:spcPts val="0"/>
              </a:spcAft>
              <a:buClr>
                <a:schemeClr val="dk1"/>
              </a:buClr>
              <a:buSzPts val="1100"/>
              <a:buFont typeface="Arial"/>
              <a:buNone/>
            </a:pPr>
            <a:r>
              <a:rPr lang="en" dirty="0"/>
              <a:t>CVE-2020-8195</a:t>
            </a:r>
            <a:endParaRPr dirty="0"/>
          </a:p>
          <a:p>
            <a:pPr marL="0" lvl="0" indent="0" algn="l" rtl="0">
              <a:spcBef>
                <a:spcPts val="0"/>
              </a:spcBef>
              <a:spcAft>
                <a:spcPts val="0"/>
              </a:spcAft>
              <a:buClr>
                <a:schemeClr val="dk1"/>
              </a:buClr>
              <a:buSzPts val="1100"/>
              <a:buFont typeface="Arial"/>
              <a:buNone/>
            </a:pPr>
            <a:r>
              <a:rPr lang="en" dirty="0"/>
              <a:t>CVE-2020-8196</a:t>
            </a:r>
            <a:endParaRPr dirty="0"/>
          </a:p>
          <a:p>
            <a:pPr marL="0" lvl="0" indent="0" algn="l" rtl="0">
              <a:spcBef>
                <a:spcPts val="0"/>
              </a:spcBef>
              <a:spcAft>
                <a:spcPts val="0"/>
              </a:spcAft>
              <a:buClr>
                <a:schemeClr val="dk1"/>
              </a:buClr>
              <a:buSzPts val="1100"/>
              <a:buFont typeface="Arial"/>
              <a:buNone/>
            </a:pPr>
            <a:r>
              <a:rPr lang="en" dirty="0"/>
              <a:t>CVE-2020-8234</a:t>
            </a:r>
            <a:endParaRPr dirty="0"/>
          </a:p>
          <a:p>
            <a:pPr marL="0" lvl="0" indent="0" algn="l" rtl="0">
              <a:spcBef>
                <a:spcPts val="0"/>
              </a:spcBef>
              <a:spcAft>
                <a:spcPts val="0"/>
              </a:spcAft>
              <a:buClr>
                <a:schemeClr val="dk1"/>
              </a:buClr>
              <a:buSzPts val="1100"/>
              <a:buFont typeface="Arial"/>
              <a:buNone/>
            </a:pPr>
            <a:r>
              <a:rPr lang="en" dirty="0"/>
              <a:t>CVE-2020-8260</a:t>
            </a:r>
            <a:endParaRPr dirty="0"/>
          </a:p>
          <a:p>
            <a:pPr marL="0" lvl="0" indent="0" algn="l" rtl="0">
              <a:spcBef>
                <a:spcPts val="0"/>
              </a:spcBef>
              <a:spcAft>
                <a:spcPts val="0"/>
              </a:spcAft>
              <a:buClr>
                <a:schemeClr val="dk1"/>
              </a:buClr>
              <a:buSzPts val="1100"/>
              <a:buFont typeface="Arial"/>
              <a:buNone/>
            </a:pPr>
            <a:r>
              <a:rPr lang="en" dirty="0"/>
              <a:t>CVE-2021-20016</a:t>
            </a:r>
            <a:endParaRPr dirty="0"/>
          </a:p>
          <a:p>
            <a:pPr marL="0" lvl="0" indent="0" algn="l" rtl="0">
              <a:spcBef>
                <a:spcPts val="0"/>
              </a:spcBef>
              <a:spcAft>
                <a:spcPts val="0"/>
              </a:spcAft>
              <a:buClr>
                <a:schemeClr val="dk1"/>
              </a:buClr>
              <a:buSzPts val="1100"/>
              <a:buFont typeface="Arial"/>
              <a:buNone/>
            </a:pPr>
            <a:r>
              <a:rPr lang="en" dirty="0"/>
              <a:t>CVE-2021-20655</a:t>
            </a:r>
            <a:endParaRPr dirty="0"/>
          </a:p>
          <a:p>
            <a:pPr marL="0" lvl="0" indent="0" algn="l" rtl="0">
              <a:spcBef>
                <a:spcPts val="0"/>
              </a:spcBef>
              <a:spcAft>
                <a:spcPts val="0"/>
              </a:spcAft>
              <a:buClr>
                <a:schemeClr val="dk1"/>
              </a:buClr>
              <a:buSzPts val="1100"/>
              <a:buFont typeface="Arial"/>
              <a:buNone/>
            </a:pPr>
            <a:r>
              <a:rPr lang="en" dirty="0"/>
              <a:t>CVE-2021-2198</a:t>
            </a:r>
            <a:endParaRPr dirty="0"/>
          </a:p>
          <a:p>
            <a:pPr marL="0" lvl="0" indent="0" algn="l" rtl="0">
              <a:spcBef>
                <a:spcPts val="0"/>
              </a:spcBef>
              <a:spcAft>
                <a:spcPts val="0"/>
              </a:spcAft>
              <a:buClr>
                <a:schemeClr val="dk1"/>
              </a:buClr>
              <a:buSzPts val="1100"/>
              <a:buFont typeface="Arial"/>
              <a:buNone/>
            </a:pPr>
            <a:r>
              <a:rPr lang="en" dirty="0"/>
              <a:t>CVE-2021-22893</a:t>
            </a:r>
            <a:endParaRPr dirty="0"/>
          </a:p>
          <a:p>
            <a:pPr marL="0" lvl="0" indent="0" algn="l" rtl="0">
              <a:spcBef>
                <a:spcPts val="0"/>
              </a:spcBef>
              <a:spcAft>
                <a:spcPts val="0"/>
              </a:spcAft>
              <a:buClr>
                <a:schemeClr val="dk1"/>
              </a:buClr>
              <a:buSzPts val="1100"/>
              <a:buFont typeface="Arial"/>
              <a:buNone/>
            </a:pPr>
            <a:r>
              <a:rPr lang="en" dirty="0"/>
              <a:t>CVE-2021-22941</a:t>
            </a:r>
            <a:endParaRPr dirty="0"/>
          </a:p>
          <a:p>
            <a:pPr marL="0" lvl="0" indent="0" algn="l" rtl="0">
              <a:spcBef>
                <a:spcPts val="0"/>
              </a:spcBef>
              <a:spcAft>
                <a:spcPts val="0"/>
              </a:spcAft>
              <a:buClr>
                <a:schemeClr val="dk1"/>
              </a:buClr>
              <a:buSzPts val="1100"/>
              <a:buFont typeface="Arial"/>
              <a:buNone/>
            </a:pPr>
            <a:r>
              <a:rPr lang="en" dirty="0"/>
              <a:t>CVE-2021-22986</a:t>
            </a:r>
            <a:endParaRPr dirty="0"/>
          </a:p>
          <a:p>
            <a:pPr marL="0" lvl="0" indent="0" algn="l" rtl="0">
              <a:spcBef>
                <a:spcPts val="0"/>
              </a:spcBef>
              <a:spcAft>
                <a:spcPts val="0"/>
              </a:spcAft>
              <a:buClr>
                <a:schemeClr val="dk1"/>
              </a:buClr>
              <a:buSzPts val="1100"/>
              <a:buFont typeface="Arial"/>
              <a:buNone/>
            </a:pPr>
            <a:r>
              <a:rPr lang="en" dirty="0"/>
              <a:t>CVE-2021-26084</a:t>
            </a:r>
            <a:endParaRPr dirty="0"/>
          </a:p>
          <a:p>
            <a:pPr marL="0" lvl="0" indent="0" algn="l" rtl="0">
              <a:spcBef>
                <a:spcPts val="0"/>
              </a:spcBef>
              <a:spcAft>
                <a:spcPts val="0"/>
              </a:spcAft>
              <a:buClr>
                <a:schemeClr val="dk1"/>
              </a:buClr>
              <a:buSzPts val="1100"/>
              <a:buFont typeface="Arial"/>
              <a:buNone/>
            </a:pPr>
            <a:r>
              <a:rPr lang="en" dirty="0"/>
              <a:t>CVE-2021-26855</a:t>
            </a:r>
            <a:endParaRPr dirty="0"/>
          </a:p>
          <a:p>
            <a:pPr marL="0" lvl="0" indent="0" algn="l" rtl="0">
              <a:spcBef>
                <a:spcPts val="0"/>
              </a:spcBef>
              <a:spcAft>
                <a:spcPts val="0"/>
              </a:spcAft>
              <a:buClr>
                <a:schemeClr val="dk1"/>
              </a:buClr>
              <a:buSzPts val="1100"/>
              <a:buFont typeface="Arial"/>
              <a:buNone/>
            </a:pPr>
            <a:r>
              <a:rPr lang="en" dirty="0"/>
              <a:t>CVE-2021-2701</a:t>
            </a:r>
            <a:endParaRPr dirty="0"/>
          </a:p>
          <a:p>
            <a:pPr marL="0" lvl="0" indent="0" algn="l" rtl="0">
              <a:spcBef>
                <a:spcPts val="0"/>
              </a:spcBef>
              <a:spcAft>
                <a:spcPts val="0"/>
              </a:spcAft>
              <a:buClr>
                <a:schemeClr val="dk1"/>
              </a:buClr>
              <a:buSzPts val="1100"/>
              <a:buFont typeface="Arial"/>
              <a:buNone/>
            </a:pPr>
            <a:r>
              <a:rPr lang="en" dirty="0"/>
              <a:t>CVE-2021-27102</a:t>
            </a:r>
            <a:endParaRPr dirty="0"/>
          </a:p>
          <a:p>
            <a:pPr marL="0" lvl="0" indent="0" algn="l" rtl="0">
              <a:spcBef>
                <a:spcPts val="0"/>
              </a:spcBef>
              <a:spcAft>
                <a:spcPts val="0"/>
              </a:spcAft>
              <a:buClr>
                <a:schemeClr val="dk1"/>
              </a:buClr>
              <a:buSzPts val="1100"/>
              <a:buFont typeface="Arial"/>
              <a:buNone/>
            </a:pPr>
            <a:r>
              <a:rPr lang="en" dirty="0"/>
              <a:t>CVE-2021-27103</a:t>
            </a:r>
            <a:endParaRPr dirty="0"/>
          </a:p>
          <a:p>
            <a:pPr marL="0" lvl="0" indent="0" algn="l" rtl="0">
              <a:spcBef>
                <a:spcPts val="0"/>
              </a:spcBef>
              <a:spcAft>
                <a:spcPts val="0"/>
              </a:spcAft>
              <a:buClr>
                <a:schemeClr val="dk1"/>
              </a:buClr>
              <a:buSzPts val="1100"/>
              <a:buFont typeface="Arial"/>
              <a:buNone/>
            </a:pPr>
            <a:r>
              <a:rPr lang="en" dirty="0"/>
              <a:t>CVE-2021-27104</a:t>
            </a:r>
            <a:endParaRPr dirty="0"/>
          </a:p>
          <a:p>
            <a:pPr marL="0" lvl="0" indent="0" algn="l" rtl="0">
              <a:spcBef>
                <a:spcPts val="0"/>
              </a:spcBef>
              <a:spcAft>
                <a:spcPts val="0"/>
              </a:spcAft>
              <a:buClr>
                <a:schemeClr val="dk1"/>
              </a:buClr>
              <a:buSzPts val="1100"/>
              <a:buFont typeface="Arial"/>
              <a:buNone/>
            </a:pPr>
            <a:r>
              <a:rPr lang="en" dirty="0"/>
              <a:t>CVE-2021-28799</a:t>
            </a:r>
            <a:endParaRPr dirty="0"/>
          </a:p>
          <a:p>
            <a:pPr marL="0" lvl="0" indent="0" algn="l" rtl="0">
              <a:spcBef>
                <a:spcPts val="0"/>
              </a:spcBef>
              <a:spcAft>
                <a:spcPts val="0"/>
              </a:spcAft>
              <a:buClr>
                <a:schemeClr val="dk1"/>
              </a:buClr>
              <a:buSzPts val="1100"/>
              <a:buFont typeface="Arial"/>
              <a:buNone/>
            </a:pPr>
            <a:r>
              <a:rPr lang="en" dirty="0"/>
              <a:t>CVE-2021-31166</a:t>
            </a:r>
            <a:endParaRPr dirty="0"/>
          </a:p>
          <a:p>
            <a:pPr marL="0" lvl="0" indent="0" algn="l" rtl="0">
              <a:spcBef>
                <a:spcPts val="0"/>
              </a:spcBef>
              <a:spcAft>
                <a:spcPts val="0"/>
              </a:spcAft>
              <a:buClr>
                <a:schemeClr val="dk1"/>
              </a:buClr>
              <a:buSzPts val="1100"/>
              <a:buFont typeface="Arial"/>
              <a:buNone/>
            </a:pPr>
            <a:r>
              <a:rPr lang="en" dirty="0"/>
              <a:t>CVE-2021-31207</a:t>
            </a:r>
            <a:endParaRPr dirty="0"/>
          </a:p>
          <a:p>
            <a:pPr marL="0" lvl="0" indent="0" algn="l" rtl="0">
              <a:spcBef>
                <a:spcPts val="0"/>
              </a:spcBef>
              <a:spcAft>
                <a:spcPts val="0"/>
              </a:spcAft>
              <a:buClr>
                <a:schemeClr val="dk1"/>
              </a:buClr>
              <a:buSzPts val="1100"/>
              <a:buFont typeface="Arial"/>
              <a:buNone/>
            </a:pPr>
            <a:r>
              <a:rPr lang="en" dirty="0"/>
              <a:t>CVE-2021-34473</a:t>
            </a:r>
            <a:endParaRPr dirty="0"/>
          </a:p>
          <a:p>
            <a:pPr marL="0" lvl="0" indent="0" algn="l" rtl="0">
              <a:spcBef>
                <a:spcPts val="0"/>
              </a:spcBef>
              <a:spcAft>
                <a:spcPts val="0"/>
              </a:spcAft>
              <a:buClr>
                <a:schemeClr val="dk1"/>
              </a:buClr>
              <a:buSzPts val="1100"/>
              <a:buFont typeface="Arial"/>
              <a:buNone/>
            </a:pPr>
            <a:r>
              <a:rPr lang="en" dirty="0"/>
              <a:t>CVE-2021-34523</a:t>
            </a:r>
            <a:endParaRPr dirty="0"/>
          </a:p>
          <a:p>
            <a:pPr marL="0" lvl="0" indent="0" algn="l" rtl="0">
              <a:spcBef>
                <a:spcPts val="0"/>
              </a:spcBef>
              <a:spcAft>
                <a:spcPts val="0"/>
              </a:spcAft>
              <a:buClr>
                <a:schemeClr val="dk1"/>
              </a:buClr>
              <a:buSzPts val="1100"/>
              <a:buFont typeface="Arial"/>
              <a:buNone/>
            </a:pPr>
            <a:r>
              <a:rPr lang="en" dirty="0"/>
              <a:t>CVE-2021-36942</a:t>
            </a:r>
            <a:endParaRPr dirty="0"/>
          </a:p>
          <a:p>
            <a:pPr marL="0" lvl="0" indent="0" algn="l" rtl="0">
              <a:spcBef>
                <a:spcPts val="0"/>
              </a:spcBef>
              <a:spcAft>
                <a:spcPts val="0"/>
              </a:spcAft>
              <a:buClr>
                <a:schemeClr val="dk1"/>
              </a:buClr>
              <a:buSzPts val="1100"/>
              <a:buFont typeface="Arial"/>
              <a:buNone/>
            </a:pPr>
            <a:r>
              <a:rPr lang="en" dirty="0"/>
              <a:t>CVE-2021-38647</a:t>
            </a:r>
            <a:endParaRPr dirty="0"/>
          </a:p>
          <a:p>
            <a:pPr marL="0" lvl="0" indent="0" algn="l" rtl="0">
              <a:spcBef>
                <a:spcPts val="0"/>
              </a:spcBef>
              <a:spcAft>
                <a:spcPts val="0"/>
              </a:spcAft>
              <a:buClr>
                <a:schemeClr val="dk1"/>
              </a:buClr>
              <a:buSzPts val="1100"/>
              <a:buFont typeface="Arial"/>
              <a:buNone/>
            </a:pPr>
            <a:r>
              <a:rPr lang="en" dirty="0"/>
              <a:t>CVE-2021-40444</a:t>
            </a:r>
            <a:endParaRPr dirty="0"/>
          </a:p>
          <a:p>
            <a:pPr marL="0" lvl="0" indent="0" algn="l" rtl="0">
              <a:spcBef>
                <a:spcPts val="0"/>
              </a:spcBef>
              <a:spcAft>
                <a:spcPts val="0"/>
              </a:spcAft>
              <a:buClr>
                <a:schemeClr val="dk1"/>
              </a:buClr>
              <a:buSzPts val="1100"/>
              <a:buFont typeface="Arial"/>
              <a:buNone/>
            </a:pPr>
            <a:r>
              <a:rPr lang="en" dirty="0"/>
              <a:t>CVE-2021-40539</a:t>
            </a:r>
            <a:endParaRPr dirty="0"/>
          </a:p>
          <a:p>
            <a:pPr marL="0" lvl="0" indent="0" algn="l" rtl="0">
              <a:spcBef>
                <a:spcPts val="0"/>
              </a:spcBef>
              <a:spcAft>
                <a:spcPts val="0"/>
              </a:spcAft>
              <a:buClr>
                <a:schemeClr val="dk1"/>
              </a:buClr>
              <a:buSzPts val="1100"/>
              <a:buFont typeface="Arial"/>
              <a:buNone/>
            </a:pPr>
            <a:r>
              <a:rPr lang="en" dirty="0"/>
              <a:t>CVE-2021-45046</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8. </a:t>
            </a:r>
            <a:r>
              <a:rPr lang="en" u="sng" dirty="0">
                <a:solidFill>
                  <a:schemeClr val="hlink"/>
                </a:solidFill>
                <a:hlinkClick r:id="rId3"/>
              </a:rPr>
              <a:t>https://www.cisa.gov/stopransomware/resources</a:t>
            </a:r>
            <a:r>
              <a:rPr lang="en" dirty="0"/>
              <a:t> </a:t>
            </a:r>
            <a:endParaRPr dirty="0"/>
          </a:p>
          <a:p>
            <a:pPr marL="0" lvl="0" indent="0" algn="l" rtl="0">
              <a:spcBef>
                <a:spcPts val="0"/>
              </a:spcBef>
              <a:spcAft>
                <a:spcPts val="0"/>
              </a:spcAft>
              <a:buNone/>
            </a:pPr>
            <a:r>
              <a:rPr lang="en" u="sng" dirty="0">
                <a:solidFill>
                  <a:schemeClr val="hlink"/>
                </a:solidFill>
                <a:hlinkClick r:id="rId4"/>
              </a:rPr>
              <a:t>https://www.mandiant.com/sites/default/files/2021-10/wp-ransomware-protection-and-containment-strategies_%281%29.pdf</a:t>
            </a:r>
            <a:r>
              <a:rPr lang="en" dirty="0"/>
              <a:t>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4f65ae991_1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4f65ae991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0616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4f65ae991_1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4f65ae991_1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4f65ae991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4f65ae991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Two highlight pieces and move 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4f65ae991_1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4f65ae991_1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the links on a </a:t>
            </a:r>
            <a:r>
              <a:rPr lang="en-US" dirty="0" err="1"/>
              <a:t>Github</a:t>
            </a:r>
            <a:r>
              <a:rPr lang="en-US" dirty="0"/>
              <a:t> page for reference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24f65ae991_1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24f65ae991_1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4f65ae991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24f65ae991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4f65ae991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4f65ae991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4f65ae991_1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4f65ae991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am going to cover these topics from a student interest level, a SMB level, and a industry/community level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4f65ae991_1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4f65ae991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24f65ae991_1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24f65ae991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4f65ae991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4f65ae991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 </a:t>
            </a:r>
            <a:r>
              <a:rPr lang="en" u="sng" dirty="0">
                <a:solidFill>
                  <a:schemeClr val="hlink"/>
                </a:solidFill>
                <a:hlinkClick r:id="rId3"/>
              </a:rPr>
              <a:t>https://www.bleepingcomputer.com/news/security/these-are-the-top-level-domains-threat-actors-like-the-most/</a:t>
            </a:r>
            <a:r>
              <a:rPr lang="en" dirty="0"/>
              <a:t> / </a:t>
            </a:r>
            <a:r>
              <a:rPr lang="en" u="sng" dirty="0">
                <a:solidFill>
                  <a:schemeClr val="hlink"/>
                </a:solidFill>
                <a:hlinkClick r:id="rId4"/>
              </a:rPr>
              <a:t>https://www.spamhaus.org/statistics/tlds/</a:t>
            </a:r>
            <a:r>
              <a:rPr lang="en" dirty="0"/>
              <a:t> </a:t>
            </a:r>
            <a:endParaRPr dirty="0"/>
          </a:p>
          <a:p>
            <a:pPr marL="0" lvl="0" indent="0" algn="l" rtl="0">
              <a:spcBef>
                <a:spcPts val="0"/>
              </a:spcBef>
              <a:spcAft>
                <a:spcPts val="0"/>
              </a:spcAft>
              <a:buNone/>
            </a:pPr>
            <a:r>
              <a:rPr lang="en" dirty="0"/>
              <a:t>2b. Sophos report - cobalt strike beacons ASN - </a:t>
            </a:r>
            <a:r>
              <a:rPr lang="en" u="sng" dirty="0">
                <a:solidFill>
                  <a:schemeClr val="hlink"/>
                </a:solidFill>
                <a:hlinkClick r:id="rId5"/>
              </a:rPr>
              <a:t>https://www.sophos.com/en-us/labs/security-threat-report</a:t>
            </a:r>
            <a:r>
              <a:rPr lang="en" dirty="0"/>
              <a:t> </a:t>
            </a:r>
            <a:endParaRPr dirty="0"/>
          </a:p>
          <a:p>
            <a:pPr marL="0" lvl="0" indent="0" algn="l" rtl="0">
              <a:spcBef>
                <a:spcPts val="0"/>
              </a:spcBef>
              <a:spcAft>
                <a:spcPts val="0"/>
              </a:spcAft>
              <a:buNone/>
            </a:pPr>
            <a:r>
              <a:rPr lang="en" dirty="0"/>
              <a:t>5. </a:t>
            </a:r>
            <a:r>
              <a:rPr lang="en" u="sng" dirty="0">
                <a:solidFill>
                  <a:schemeClr val="hlink"/>
                </a:solidFill>
                <a:hlinkClick r:id="rId6"/>
              </a:rPr>
              <a:t>https://isc.sans.edu/forums/diary/Mitigations+against+Mimikatz+Style+Attacks/24612/</a:t>
            </a: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lvl="2" indent="-310832">
              <a:buSzPct val="100000"/>
              <a:buAutoNum type="alphaLcPeriod"/>
            </a:pPr>
            <a:r>
              <a:rPr lang="en-US" dirty="0"/>
              <a:t>.</a:t>
            </a:r>
            <a:r>
              <a:rPr lang="en-US" dirty="0" err="1"/>
              <a:t>xyz</a:t>
            </a:r>
            <a:r>
              <a:rPr lang="en-US" dirty="0"/>
              <a:t> .</a:t>
            </a:r>
            <a:r>
              <a:rPr lang="en-US" dirty="0" err="1"/>
              <a:t>icu</a:t>
            </a:r>
            <a:r>
              <a:rPr lang="en-US" dirty="0"/>
              <a:t>, .</a:t>
            </a:r>
            <a:r>
              <a:rPr lang="en-US" dirty="0" err="1"/>
              <a:t>ru</a:t>
            </a:r>
            <a:r>
              <a:rPr lang="en-US" dirty="0"/>
              <a:t>, .</a:t>
            </a:r>
            <a:r>
              <a:rPr lang="en-US" dirty="0" err="1"/>
              <a:t>cn</a:t>
            </a:r>
            <a:r>
              <a:rPr lang="en-US" dirty="0"/>
              <a:t>, .</a:t>
            </a:r>
            <a:r>
              <a:rPr lang="en-US" dirty="0" err="1"/>
              <a:t>uk</a:t>
            </a:r>
            <a:r>
              <a:rPr lang="en-US" dirty="0"/>
              <a:t>, .</a:t>
            </a:r>
            <a:r>
              <a:rPr lang="en-US" dirty="0" err="1"/>
              <a:t>tk</a:t>
            </a:r>
            <a:r>
              <a:rPr lang="en-US" dirty="0"/>
              <a:t>, .ga, .ml, .pw, .top, .</a:t>
            </a:r>
            <a:r>
              <a:rPr lang="en-US" dirty="0" err="1"/>
              <a:t>gq</a:t>
            </a:r>
            <a:r>
              <a:rPr lang="en-US" dirty="0"/>
              <a:t>, .info, .</a:t>
            </a:r>
            <a:r>
              <a:rPr lang="en-US" dirty="0" err="1"/>
              <a:t>cf</a:t>
            </a:r>
            <a:endParaRPr lang="en-US" dirty="0"/>
          </a:p>
          <a:p>
            <a:pPr marL="914400" marR="0" lvl="1" indent="-310832" algn="l" rtl="0">
              <a:lnSpc>
                <a:spcPct val="115000"/>
              </a:lnSpc>
              <a:spcBef>
                <a:spcPts val="0"/>
              </a:spcBef>
              <a:spcAft>
                <a:spcPts val="0"/>
              </a:spcAft>
              <a:buSzPct val="100000"/>
              <a:buAutoNum type="alphaLcPeriod"/>
            </a:pPr>
            <a:r>
              <a:rPr lang="en-US" dirty="0"/>
              <a:t>Top ASNs - AS45090 Shenzhen Tencent Computer Systems Co., Ltd., AS37963 Hangzhou Alibaba Advertising Co., Ltd., and AS20473 The Constant Company, LLC</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4f65ae991_1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4f65ae991_1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image" Target="../media/image2.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riw0lf/Security-Matters-22/blob/main/README.md"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hyperlink" Target="https://tinyurl.com/msu-pod-homewor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Proliferation of Ransomware and the Impact of Geopolitical Events</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SzPts val="1018"/>
              <a:buNone/>
            </a:pPr>
            <a:r>
              <a:rPr lang="en" sz="1642"/>
              <a:t>Lauren Proehl</a:t>
            </a:r>
            <a:endParaRPr sz="1642"/>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Vulnerability Exploitation - Defenses</a:t>
            </a:r>
            <a:endParaRPr/>
          </a:p>
        </p:txBody>
      </p:sp>
      <p:sp>
        <p:nvSpPr>
          <p:cNvPr id="152" name="Google Shape;152;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AutoNum type="arabicPeriod"/>
            </a:pPr>
            <a:r>
              <a:rPr lang="en" dirty="0"/>
              <a:t>Ensure you are prioritizing patches for external facing assets</a:t>
            </a:r>
            <a:endParaRPr dirty="0"/>
          </a:p>
          <a:p>
            <a:pPr marL="914400" lvl="1" indent="-317500" algn="l" rtl="0">
              <a:spcBef>
                <a:spcPts val="0"/>
              </a:spcBef>
              <a:spcAft>
                <a:spcPts val="0"/>
              </a:spcAft>
              <a:buSzPts val="1400"/>
              <a:buAutoNum type="alphaLcPeriod"/>
            </a:pPr>
            <a:r>
              <a:rPr lang="en" dirty="0"/>
              <a:t>Don’t just rely on CVSS</a:t>
            </a:r>
            <a:endParaRPr dirty="0"/>
          </a:p>
          <a:p>
            <a:pPr marL="457200" lvl="0" indent="-342900" algn="l" rtl="0">
              <a:spcBef>
                <a:spcPts val="0"/>
              </a:spcBef>
              <a:spcAft>
                <a:spcPts val="0"/>
              </a:spcAft>
              <a:buSzPts val="1800"/>
              <a:buAutoNum type="arabicPeriod"/>
            </a:pPr>
            <a:r>
              <a:rPr lang="en" dirty="0"/>
              <a:t>Patch most common exploited CVEs first</a:t>
            </a:r>
            <a:endParaRPr dirty="0"/>
          </a:p>
          <a:p>
            <a:pPr marL="914400" lvl="1" indent="-317500" algn="l" rtl="0">
              <a:spcBef>
                <a:spcPts val="0"/>
              </a:spcBef>
              <a:spcAft>
                <a:spcPts val="0"/>
              </a:spcAft>
              <a:buSzPts val="1400"/>
              <a:buAutoNum type="alphaLcPeriod"/>
            </a:pPr>
            <a:r>
              <a:rPr lang="en" dirty="0"/>
              <a:t>CISA Known Exploited Vulnerabilities (KEV)</a:t>
            </a:r>
            <a:endParaRPr dirty="0"/>
          </a:p>
          <a:p>
            <a:pPr marL="914400" lvl="1" indent="-317500" algn="l" rtl="0">
              <a:spcBef>
                <a:spcPts val="0"/>
              </a:spcBef>
              <a:spcAft>
                <a:spcPts val="0"/>
              </a:spcAft>
              <a:buSzPts val="1400"/>
              <a:buAutoNum type="alphaLcPeriod"/>
            </a:pPr>
            <a:r>
              <a:rPr lang="en" dirty="0"/>
              <a:t>Remote access applications, Exchange, </a:t>
            </a:r>
            <a:r>
              <a:rPr lang="en" dirty="0" err="1"/>
              <a:t>Sharepoint</a:t>
            </a:r>
            <a:r>
              <a:rPr lang="en" dirty="0"/>
              <a:t>, web applications</a:t>
            </a:r>
            <a:endParaRPr dirty="0"/>
          </a:p>
          <a:p>
            <a:pPr marL="457200" lvl="0" indent="-342900" algn="l" rtl="0">
              <a:spcBef>
                <a:spcPts val="0"/>
              </a:spcBef>
              <a:spcAft>
                <a:spcPts val="0"/>
              </a:spcAft>
              <a:buSzPts val="1800"/>
              <a:buAutoNum type="arabicPeriod"/>
            </a:pPr>
            <a:r>
              <a:rPr lang="en" dirty="0"/>
              <a:t>Build an inventory of applications </a:t>
            </a:r>
          </a:p>
          <a:p>
            <a:pPr marL="457200" lvl="0" indent="-342900" algn="l" rtl="0">
              <a:spcBef>
                <a:spcPts val="0"/>
              </a:spcBef>
              <a:spcAft>
                <a:spcPts val="0"/>
              </a:spcAft>
              <a:buSzPts val="1800"/>
              <a:buAutoNum type="arabicPeriod"/>
            </a:pPr>
            <a:r>
              <a:rPr lang="en" dirty="0"/>
              <a:t>Understand </a:t>
            </a:r>
            <a:r>
              <a:rPr lang="en-US" dirty="0"/>
              <a:t>the most common exploited vulnerabilities </a:t>
            </a:r>
            <a:endParaRPr dirty="0"/>
          </a:p>
          <a:p>
            <a:pPr marL="457200" lvl="0" indent="-342900" algn="l" rtl="0">
              <a:spcBef>
                <a:spcPts val="0"/>
              </a:spcBef>
              <a:spcAft>
                <a:spcPts val="0"/>
              </a:spcAft>
              <a:buSzPts val="1800"/>
              <a:buAutoNum type="arabicPeriod"/>
            </a:pPr>
            <a:r>
              <a:rPr lang="en" dirty="0"/>
              <a:t>Understand the technical workings of one vulnerability from end to end</a:t>
            </a:r>
            <a:endParaRPr dirty="0"/>
          </a:p>
          <a:p>
            <a:pPr marL="457200" lvl="0" indent="-342900" algn="l" rtl="0">
              <a:spcBef>
                <a:spcPts val="0"/>
              </a:spcBef>
              <a:spcAft>
                <a:spcPts val="0"/>
              </a:spcAft>
              <a:buSzPts val="1800"/>
              <a:buAutoNum type="arabicPeriod"/>
            </a:pPr>
            <a:r>
              <a:rPr lang="en" dirty="0"/>
              <a:t>Prioritize a defense in depth strategy</a:t>
            </a:r>
          </a:p>
          <a:p>
            <a:pPr lvl="1" indent="-342900">
              <a:buSzPct val="116000"/>
              <a:buFont typeface="+mj-lt"/>
              <a:buAutoNum type="alphaLcPeriod"/>
            </a:pPr>
            <a:r>
              <a:rPr lang="en-US" dirty="0"/>
              <a:t>Firewall, </a:t>
            </a:r>
            <a:r>
              <a:rPr lang="en-US" dirty="0" err="1"/>
              <a:t>AntiVirus</a:t>
            </a:r>
            <a:r>
              <a:rPr lang="en-US" dirty="0"/>
              <a:t>, Email Security, Endpoint Detection and Response</a:t>
            </a:r>
            <a:endParaRPr dirty="0"/>
          </a:p>
          <a:p>
            <a:pPr marL="457200" lvl="0" indent="-342900" algn="l" rtl="0">
              <a:spcBef>
                <a:spcPts val="0"/>
              </a:spcBef>
              <a:spcAft>
                <a:spcPts val="0"/>
              </a:spcAft>
              <a:buSzPts val="1800"/>
              <a:buAutoNum type="arabicPeriod"/>
            </a:pPr>
            <a:r>
              <a:rPr lang="en" dirty="0"/>
              <a:t>Shrink your attack surface as much as possible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6000" dirty="0"/>
              <a:t>1 hour, 38 minutes</a:t>
            </a:r>
            <a:endParaRPr sz="6000" dirty="0"/>
          </a:p>
        </p:txBody>
      </p:sp>
      <p:sp>
        <p:nvSpPr>
          <p:cNvPr id="158" name="Google Shape;158;p23"/>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dirty="0"/>
              <a:t>The average time it takes for an </a:t>
            </a:r>
            <a:r>
              <a:rPr lang="en" dirty="0" err="1"/>
              <a:t>ecrime</a:t>
            </a:r>
            <a:r>
              <a:rPr lang="en" dirty="0"/>
              <a:t> actor to move from initial access to another host in the environment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500"/>
                                        <p:tgtEl>
                                          <p:spTgt spid="1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6000" dirty="0"/>
              <a:t>62%</a:t>
            </a:r>
            <a:endParaRPr sz="6000" dirty="0"/>
          </a:p>
        </p:txBody>
      </p:sp>
      <p:sp>
        <p:nvSpPr>
          <p:cNvPr id="164" name="Google Shape;164;p24"/>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dirty="0"/>
              <a:t>Percentage of adversary attacks that were detected with no malware involvement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Effect transition="in" filter="fade">
                                      <p:cBhvr>
                                        <p:cTn id="7" dur="500"/>
                                        <p:tgtEl>
                                          <p:spTgt spid="1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ECrime - Defenses</a:t>
            </a:r>
            <a:endParaRPr/>
          </a:p>
        </p:txBody>
      </p:sp>
      <p:sp>
        <p:nvSpPr>
          <p:cNvPr id="170" name="Google Shape;170;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10000"/>
          </a:bodyPr>
          <a:lstStyle/>
          <a:p>
            <a:pPr marL="457200" lvl="0" indent="-342900" algn="l" rtl="0">
              <a:lnSpc>
                <a:spcPct val="150000"/>
              </a:lnSpc>
              <a:spcBef>
                <a:spcPts val="0"/>
              </a:spcBef>
              <a:spcAft>
                <a:spcPts val="0"/>
              </a:spcAft>
              <a:buSzPts val="1800"/>
              <a:buAutoNum type="arabicPeriod"/>
            </a:pPr>
            <a:r>
              <a:rPr lang="en" dirty="0"/>
              <a:t>Ensure strong standards for credentials are in place</a:t>
            </a:r>
            <a:endParaRPr dirty="0"/>
          </a:p>
          <a:p>
            <a:pPr marL="457200" lvl="0" indent="-342900" algn="l" rtl="0">
              <a:lnSpc>
                <a:spcPct val="150000"/>
              </a:lnSpc>
              <a:spcBef>
                <a:spcPts val="0"/>
              </a:spcBef>
              <a:spcAft>
                <a:spcPts val="0"/>
              </a:spcAft>
              <a:buSzPts val="1800"/>
              <a:buAutoNum type="arabicPeriod"/>
            </a:pPr>
            <a:r>
              <a:rPr lang="en" dirty="0"/>
              <a:t>Limit externally exposed assets with remote access capability</a:t>
            </a:r>
            <a:endParaRPr dirty="0"/>
          </a:p>
          <a:p>
            <a:pPr marL="914400" lvl="1" indent="-317500" algn="l" rtl="0">
              <a:lnSpc>
                <a:spcPct val="150000"/>
              </a:lnSpc>
              <a:spcBef>
                <a:spcPts val="0"/>
              </a:spcBef>
              <a:spcAft>
                <a:spcPts val="0"/>
              </a:spcAft>
              <a:buSzPts val="1400"/>
              <a:buAutoNum type="alphaLcPeriod"/>
            </a:pPr>
            <a:r>
              <a:rPr lang="en" dirty="0"/>
              <a:t>Remote desktop protocol</a:t>
            </a:r>
            <a:endParaRPr dirty="0"/>
          </a:p>
          <a:p>
            <a:pPr marL="914400" lvl="1" indent="-317500" algn="l" rtl="0">
              <a:lnSpc>
                <a:spcPct val="150000"/>
              </a:lnSpc>
              <a:spcBef>
                <a:spcPts val="0"/>
              </a:spcBef>
              <a:spcAft>
                <a:spcPts val="0"/>
              </a:spcAft>
              <a:buSzPts val="1400"/>
              <a:buAutoNum type="alphaLcPeriod"/>
            </a:pPr>
            <a:r>
              <a:rPr lang="en" dirty="0"/>
              <a:t>Virtual private networks</a:t>
            </a:r>
            <a:endParaRPr dirty="0"/>
          </a:p>
          <a:p>
            <a:pPr marL="914400" lvl="1" indent="-317500" algn="l" rtl="0">
              <a:lnSpc>
                <a:spcPct val="150000"/>
              </a:lnSpc>
              <a:spcBef>
                <a:spcPts val="0"/>
              </a:spcBef>
              <a:spcAft>
                <a:spcPts val="0"/>
              </a:spcAft>
              <a:buSzPts val="1400"/>
              <a:buAutoNum type="alphaLcPeriod"/>
            </a:pPr>
            <a:r>
              <a:rPr lang="en" dirty="0"/>
              <a:t>Virtualization infrastructure</a:t>
            </a:r>
            <a:endParaRPr dirty="0"/>
          </a:p>
          <a:p>
            <a:pPr marL="457200" lvl="0" indent="-342900" algn="l" rtl="0">
              <a:lnSpc>
                <a:spcPct val="150000"/>
              </a:lnSpc>
              <a:spcBef>
                <a:spcPts val="0"/>
              </a:spcBef>
              <a:spcAft>
                <a:spcPts val="0"/>
              </a:spcAft>
              <a:buSzPts val="1800"/>
              <a:buAutoNum type="arabicPeriod"/>
            </a:pPr>
            <a:r>
              <a:rPr lang="en" dirty="0"/>
              <a:t>Leverage proper phishing training for employees </a:t>
            </a:r>
            <a:endParaRPr dirty="0"/>
          </a:p>
          <a:p>
            <a:pPr marL="457200" lvl="0" indent="-342900" algn="l" rtl="0">
              <a:lnSpc>
                <a:spcPct val="150000"/>
              </a:lnSpc>
              <a:spcBef>
                <a:spcPts val="0"/>
              </a:spcBef>
              <a:spcAft>
                <a:spcPts val="0"/>
              </a:spcAft>
              <a:buSzPts val="1800"/>
              <a:buAutoNum type="arabicPeriod"/>
            </a:pPr>
            <a:r>
              <a:rPr lang="en" dirty="0"/>
              <a:t>Monitor trends and publicly documented threat actors </a:t>
            </a:r>
            <a:endParaRPr dirty="0"/>
          </a:p>
          <a:p>
            <a:pPr marL="457200" lvl="0" indent="-342900" algn="l" rtl="0">
              <a:lnSpc>
                <a:spcPct val="150000"/>
              </a:lnSpc>
              <a:spcBef>
                <a:spcPts val="0"/>
              </a:spcBef>
              <a:spcAft>
                <a:spcPts val="0"/>
              </a:spcAft>
              <a:buSzPts val="1800"/>
              <a:buAutoNum type="arabicPeriod"/>
            </a:pPr>
            <a:r>
              <a:rPr lang="en" dirty="0"/>
              <a:t>Practice detecting and protecting against common attacks</a:t>
            </a:r>
            <a:endParaRPr dirty="0"/>
          </a:p>
          <a:p>
            <a:pPr marL="457200" lvl="0" indent="-342900" algn="l" rtl="0">
              <a:lnSpc>
                <a:spcPct val="150000"/>
              </a:lnSpc>
              <a:spcBef>
                <a:spcPts val="0"/>
              </a:spcBef>
              <a:spcAft>
                <a:spcPts val="0"/>
              </a:spcAft>
              <a:buSzPts val="1800"/>
              <a:buAutoNum type="arabicPeriod"/>
            </a:pPr>
            <a:r>
              <a:rPr lang="en" dirty="0"/>
              <a:t>Participate in info </a:t>
            </a:r>
            <a:r>
              <a:rPr lang="en-US" dirty="0"/>
              <a:t>s</a:t>
            </a:r>
            <a:r>
              <a:rPr lang="en" dirty="0"/>
              <a:t>haring groups, law enforcement partnerships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490250" y="526350"/>
            <a:ext cx="8021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There was an 82%-92% increase in ransomware attacks in 2021</a:t>
            </a:r>
            <a:endParaRPr/>
          </a:p>
        </p:txBody>
      </p:sp>
      <p:sp>
        <p:nvSpPr>
          <p:cNvPr id="176" name="Google Shape;176;p26"/>
          <p:cNvSpPr txBox="1"/>
          <p:nvPr/>
        </p:nvSpPr>
        <p:spPr>
          <a:xfrm>
            <a:off x="6366933" y="4699750"/>
            <a:ext cx="2777067"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Roboto"/>
                <a:ea typeface="Roboto"/>
                <a:cs typeface="Roboto"/>
                <a:sym typeface="Roboto"/>
              </a:rPr>
              <a:t>…depending on who you ask</a:t>
            </a:r>
            <a:endParaRPr>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Ransomware Overview</a:t>
            </a:r>
            <a:endParaRPr/>
          </a:p>
        </p:txBody>
      </p:sp>
      <p:sp>
        <p:nvSpPr>
          <p:cNvPr id="182" name="Google Shape;182;p27"/>
          <p:cNvSpPr txBox="1">
            <a:spLocks noGrp="1"/>
          </p:cNvSpPr>
          <p:nvPr>
            <p:ph type="body" idx="1"/>
          </p:nvPr>
        </p:nvSpPr>
        <p:spPr>
          <a:xfrm>
            <a:off x="311700" y="1229975"/>
            <a:ext cx="3999900" cy="3721800"/>
          </a:xfrm>
          <a:prstGeom prst="rect">
            <a:avLst/>
          </a:prstGeom>
        </p:spPr>
        <p:txBody>
          <a:bodyPr spcFirstLastPara="1" wrap="square" lIns="91425" tIns="91425" rIns="91425" bIns="91425" anchor="t" anchorCtr="0">
            <a:normAutofit fontScale="92500" lnSpcReduction="10000"/>
          </a:bodyPr>
          <a:lstStyle/>
          <a:p>
            <a:pPr marL="457200" lvl="0" indent="-310832" algn="l" rtl="0">
              <a:lnSpc>
                <a:spcPct val="150000"/>
              </a:lnSpc>
              <a:spcBef>
                <a:spcPts val="0"/>
              </a:spcBef>
              <a:spcAft>
                <a:spcPts val="0"/>
              </a:spcAft>
              <a:buSzPct val="100000"/>
              <a:buChar char="●"/>
            </a:pPr>
            <a:r>
              <a:rPr lang="en" dirty="0"/>
              <a:t>Conti made $12m in 2021</a:t>
            </a:r>
            <a:endParaRPr dirty="0"/>
          </a:p>
          <a:p>
            <a:pPr marL="914400" lvl="1" indent="-299085" algn="l" rtl="0">
              <a:lnSpc>
                <a:spcPct val="150000"/>
              </a:lnSpc>
              <a:spcBef>
                <a:spcPts val="0"/>
              </a:spcBef>
              <a:spcAft>
                <a:spcPts val="0"/>
              </a:spcAft>
              <a:buSzPct val="100000"/>
              <a:buChar char="○"/>
            </a:pPr>
            <a:r>
              <a:rPr lang="en" dirty="0"/>
              <a:t>Average top 10 ransomware gang made $4.4m</a:t>
            </a:r>
            <a:endParaRPr dirty="0"/>
          </a:p>
          <a:p>
            <a:pPr marL="457200" lvl="0" indent="-310832" algn="l" rtl="0">
              <a:lnSpc>
                <a:spcPct val="150000"/>
              </a:lnSpc>
              <a:spcBef>
                <a:spcPts val="0"/>
              </a:spcBef>
              <a:spcAft>
                <a:spcPts val="0"/>
              </a:spcAft>
              <a:buSzPct val="100000"/>
              <a:buChar char="●"/>
            </a:pPr>
            <a:r>
              <a:rPr lang="en" dirty="0"/>
              <a:t>2,865 victims were announced by 58 different ransomware gangs</a:t>
            </a:r>
            <a:endParaRPr dirty="0"/>
          </a:p>
          <a:p>
            <a:pPr marL="457200" lvl="0" indent="-310832" algn="l" rtl="0">
              <a:lnSpc>
                <a:spcPct val="150000"/>
              </a:lnSpc>
              <a:spcBef>
                <a:spcPts val="0"/>
              </a:spcBef>
              <a:spcAft>
                <a:spcPts val="0"/>
              </a:spcAft>
              <a:buSzPct val="100000"/>
              <a:buChar char="●"/>
            </a:pPr>
            <a:r>
              <a:rPr lang="en-US" dirty="0"/>
              <a:t>Victim organizations in 141 countries</a:t>
            </a:r>
            <a:endParaRPr dirty="0"/>
          </a:p>
          <a:p>
            <a:pPr marL="457200" lvl="0" indent="-310832" algn="l" rtl="0">
              <a:lnSpc>
                <a:spcPct val="150000"/>
              </a:lnSpc>
              <a:spcBef>
                <a:spcPts val="0"/>
              </a:spcBef>
              <a:spcAft>
                <a:spcPts val="0"/>
              </a:spcAft>
              <a:buSzPct val="100000"/>
              <a:buChar char="●"/>
            </a:pPr>
            <a:r>
              <a:rPr lang="en" dirty="0"/>
              <a:t>The average ransomware gang extorted around 100 victims</a:t>
            </a:r>
            <a:endParaRPr dirty="0"/>
          </a:p>
          <a:p>
            <a:pPr marL="457200" lvl="0" indent="-310832" algn="l" rtl="0">
              <a:lnSpc>
                <a:spcPct val="150000"/>
              </a:lnSpc>
              <a:spcBef>
                <a:spcPts val="0"/>
              </a:spcBef>
              <a:spcAft>
                <a:spcPts val="0"/>
              </a:spcAft>
              <a:buSzPct val="100000"/>
              <a:buChar char="●"/>
            </a:pPr>
            <a:r>
              <a:rPr lang="en" dirty="0"/>
              <a:t>Increased targeting of Manufacturing, Construction, Healthcare, and Wholesale/Retail firms</a:t>
            </a:r>
            <a:endParaRPr dirty="0"/>
          </a:p>
          <a:p>
            <a:pPr marL="457200" lvl="0" indent="-310832" algn="l" rtl="0">
              <a:lnSpc>
                <a:spcPct val="150000"/>
              </a:lnSpc>
              <a:spcBef>
                <a:spcPts val="0"/>
              </a:spcBef>
              <a:spcAft>
                <a:spcPts val="0"/>
              </a:spcAft>
              <a:buSzPct val="100000"/>
              <a:buChar char="●"/>
            </a:pPr>
            <a:r>
              <a:rPr lang="en" dirty="0"/>
              <a:t>Average ransom paid was $541k, or 43% less than the initial demand</a:t>
            </a:r>
            <a:endParaRPr dirty="0"/>
          </a:p>
        </p:txBody>
      </p:sp>
      <p:pic>
        <p:nvPicPr>
          <p:cNvPr id="183" name="Google Shape;183;p27"/>
          <p:cNvPicPr preferRelativeResize="0"/>
          <p:nvPr/>
        </p:nvPicPr>
        <p:blipFill rotWithShape="1">
          <a:blip r:embed="rId3">
            <a:alphaModFix/>
          </a:blip>
          <a:srcRect r="6200"/>
          <a:stretch/>
        </p:blipFill>
        <p:spPr>
          <a:xfrm>
            <a:off x="4311600" y="1380750"/>
            <a:ext cx="4832402" cy="2664400"/>
          </a:xfrm>
          <a:prstGeom prst="rect">
            <a:avLst/>
          </a:prstGeom>
          <a:noFill/>
          <a:ln>
            <a:noFill/>
          </a:ln>
        </p:spPr>
      </p:pic>
      <p:pic>
        <p:nvPicPr>
          <p:cNvPr id="184" name="Google Shape;184;p27"/>
          <p:cNvPicPr preferRelativeResize="0"/>
          <p:nvPr/>
        </p:nvPicPr>
        <p:blipFill>
          <a:blip r:embed="rId4">
            <a:alphaModFix/>
          </a:blip>
          <a:stretch>
            <a:fillRect/>
          </a:stretch>
        </p:blipFill>
        <p:spPr>
          <a:xfrm>
            <a:off x="4311599" y="1356475"/>
            <a:ext cx="4832401" cy="2712949"/>
          </a:xfrm>
          <a:prstGeom prst="rect">
            <a:avLst/>
          </a:prstGeom>
          <a:noFill/>
          <a:ln>
            <a:noFill/>
          </a:ln>
        </p:spPr>
      </p:pic>
      <p:pic>
        <p:nvPicPr>
          <p:cNvPr id="185" name="Google Shape;185;p27"/>
          <p:cNvPicPr preferRelativeResize="0"/>
          <p:nvPr/>
        </p:nvPicPr>
        <p:blipFill>
          <a:blip r:embed="rId5">
            <a:alphaModFix/>
          </a:blip>
          <a:stretch>
            <a:fillRect/>
          </a:stretch>
        </p:blipFill>
        <p:spPr>
          <a:xfrm>
            <a:off x="4311600" y="1356475"/>
            <a:ext cx="4832402" cy="266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childTnLst>
                                </p:cTn>
                              </p:par>
                              <p:par>
                                <p:cTn id="8" presetID="10" presetClass="entr" presetSubtype="0" fill="hold" nodeType="withEffect">
                                  <p:stCondLst>
                                    <p:cond delay="0"/>
                                  </p:stCondLst>
                                  <p:childTnLst>
                                    <p:set>
                                      <p:cBhvr>
                                        <p:cTn id="9" dur="1" fill="hold">
                                          <p:stCondLst>
                                            <p:cond delay="0"/>
                                          </p:stCondLst>
                                        </p:cTn>
                                        <p:tgtEl>
                                          <p:spTgt spid="182">
                                            <p:txEl>
                                              <p:pRg st="2" end="2"/>
                                            </p:txEl>
                                          </p:spTgt>
                                        </p:tgtEl>
                                        <p:attrNameLst>
                                          <p:attrName>style.visibility</p:attrName>
                                        </p:attrNameLst>
                                      </p:cBhvr>
                                      <p:to>
                                        <p:strVal val="visible"/>
                                      </p:to>
                                    </p:set>
                                    <p:animEffect transition="in" filter="fade">
                                      <p:cBhvr>
                                        <p:cTn id="10" dur="1000"/>
                                        <p:tgtEl>
                                          <p:spTgt spid="182">
                                            <p:txEl>
                                              <p:pRg st="2" end="2"/>
                                            </p:txEl>
                                          </p:spTgt>
                                        </p:tgtEl>
                                      </p:cBhvr>
                                    </p:animEffect>
                                  </p:childTnLst>
                                </p:cTn>
                              </p:par>
                            </p:childTnLst>
                          </p:cTn>
                        </p:par>
                        <p:par>
                          <p:cTn id="11" fill="hold">
                            <p:stCondLst>
                              <p:cond delay="1000"/>
                            </p:stCondLst>
                            <p:childTnLst>
                              <p:par>
                                <p:cTn id="12" presetID="10" presetClass="entr" presetSubtype="0" fill="hold" nodeType="afterEffect">
                                  <p:stCondLst>
                                    <p:cond delay="3500"/>
                                  </p:stCondLst>
                                  <p:childTnLst>
                                    <p:set>
                                      <p:cBhvr>
                                        <p:cTn id="13" dur="1" fill="hold">
                                          <p:stCondLst>
                                            <p:cond delay="0"/>
                                          </p:stCondLst>
                                        </p:cTn>
                                        <p:tgtEl>
                                          <p:spTgt spid="182">
                                            <p:txEl>
                                              <p:pRg st="3" end="3"/>
                                            </p:txEl>
                                          </p:spTgt>
                                        </p:tgtEl>
                                        <p:attrNameLst>
                                          <p:attrName>style.visibility</p:attrName>
                                        </p:attrNameLst>
                                      </p:cBhvr>
                                      <p:to>
                                        <p:strVal val="visible"/>
                                      </p:to>
                                    </p:set>
                                    <p:animEffect transition="in" filter="fade">
                                      <p:cBhvr>
                                        <p:cTn id="14" dur="1000"/>
                                        <p:tgtEl>
                                          <p:spTgt spid="182">
                                            <p:txEl>
                                              <p:pRg st="3" end="3"/>
                                            </p:txEl>
                                          </p:spTgt>
                                        </p:tgtEl>
                                      </p:cBhvr>
                                    </p:animEffect>
                                  </p:childTnLst>
                                </p:cTn>
                              </p:par>
                            </p:childTnLst>
                          </p:cTn>
                        </p:par>
                        <p:par>
                          <p:cTn id="15" fill="hold">
                            <p:stCondLst>
                              <p:cond delay="5500"/>
                            </p:stCondLst>
                            <p:childTnLst>
                              <p:par>
                                <p:cTn id="16" presetID="10" presetClass="entr" presetSubtype="0" fill="hold" nodeType="afterEffect">
                                  <p:stCondLst>
                                    <p:cond delay="3500"/>
                                  </p:stCondLst>
                                  <p:childTnLst>
                                    <p:set>
                                      <p:cBhvr>
                                        <p:cTn id="17" dur="1" fill="hold">
                                          <p:stCondLst>
                                            <p:cond delay="0"/>
                                          </p:stCondLst>
                                        </p:cTn>
                                        <p:tgtEl>
                                          <p:spTgt spid="182">
                                            <p:txEl>
                                              <p:pRg st="4" end="4"/>
                                            </p:txEl>
                                          </p:spTgt>
                                        </p:tgtEl>
                                        <p:attrNameLst>
                                          <p:attrName>style.visibility</p:attrName>
                                        </p:attrNameLst>
                                      </p:cBhvr>
                                      <p:to>
                                        <p:strVal val="visible"/>
                                      </p:to>
                                    </p:set>
                                    <p:animEffect transition="in" filter="fade">
                                      <p:cBhvr>
                                        <p:cTn id="18" dur="1000"/>
                                        <p:tgtEl>
                                          <p:spTgt spid="182">
                                            <p:txEl>
                                              <p:pRg st="4" end="4"/>
                                            </p:txEl>
                                          </p:spTgt>
                                        </p:tgtEl>
                                      </p:cBhvr>
                                    </p:animEffect>
                                  </p:childTnLst>
                                </p:cTn>
                              </p:par>
                            </p:childTnLst>
                          </p:cTn>
                        </p:par>
                        <p:par>
                          <p:cTn id="19" fill="hold">
                            <p:stCondLst>
                              <p:cond delay="10000"/>
                            </p:stCondLst>
                            <p:childTnLst>
                              <p:par>
                                <p:cTn id="20" presetID="10" presetClass="entr" presetSubtype="0" fill="hold" nodeType="afterEffect">
                                  <p:stCondLst>
                                    <p:cond delay="3500"/>
                                  </p:stCondLst>
                                  <p:childTnLst>
                                    <p:set>
                                      <p:cBhvr>
                                        <p:cTn id="21" dur="1" fill="hold">
                                          <p:stCondLst>
                                            <p:cond delay="0"/>
                                          </p:stCondLst>
                                        </p:cTn>
                                        <p:tgtEl>
                                          <p:spTgt spid="182">
                                            <p:txEl>
                                              <p:pRg st="5" end="5"/>
                                            </p:txEl>
                                          </p:spTgt>
                                        </p:tgtEl>
                                        <p:attrNameLst>
                                          <p:attrName>style.visibility</p:attrName>
                                        </p:attrNameLst>
                                      </p:cBhvr>
                                      <p:to>
                                        <p:strVal val="visible"/>
                                      </p:to>
                                    </p:set>
                                    <p:animEffect transition="in" filter="fade">
                                      <p:cBhvr>
                                        <p:cTn id="22" dur="1000"/>
                                        <p:tgtEl>
                                          <p:spTgt spid="18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animEffect transition="in" filter="fade">
                                      <p:cBhvr>
                                        <p:cTn id="27" dur="1000"/>
                                        <p:tgtEl>
                                          <p:spTgt spid="185"/>
                                        </p:tgtEl>
                                      </p:cBhvr>
                                    </p:animEffect>
                                  </p:childTnLst>
                                </p:cTn>
                              </p:par>
                            </p:childTnLst>
                          </p:cTn>
                        </p:par>
                        <p:par>
                          <p:cTn id="28" fill="hold">
                            <p:stCondLst>
                              <p:cond delay="1000"/>
                            </p:stCondLst>
                            <p:childTnLst>
                              <p:par>
                                <p:cTn id="29" presetID="10" presetClass="entr" presetSubtype="0" fill="hold" nodeType="afterEffect">
                                  <p:stCondLst>
                                    <p:cond delay="1000"/>
                                  </p:stCondLst>
                                  <p:childTnLst>
                                    <p:set>
                                      <p:cBhvr>
                                        <p:cTn id="30" dur="1" fill="hold">
                                          <p:stCondLst>
                                            <p:cond delay="0"/>
                                          </p:stCondLst>
                                        </p:cTn>
                                        <p:tgtEl>
                                          <p:spTgt spid="182">
                                            <p:txEl>
                                              <p:pRg st="6" end="6"/>
                                            </p:txEl>
                                          </p:spTgt>
                                        </p:tgtEl>
                                        <p:attrNameLst>
                                          <p:attrName>style.visibility</p:attrName>
                                        </p:attrNameLst>
                                      </p:cBhvr>
                                      <p:to>
                                        <p:strVal val="visible"/>
                                      </p:to>
                                    </p:set>
                                    <p:animEffect transition="in" filter="fade">
                                      <p:cBhvr>
                                        <p:cTn id="31" dur="500"/>
                                        <p:tgtEl>
                                          <p:spTgt spid="1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Reasons for Increase</a:t>
            </a:r>
            <a:endParaRPr/>
          </a:p>
        </p:txBody>
      </p:sp>
      <p:sp>
        <p:nvSpPr>
          <p:cNvPr id="191" name="Google Shape;191;p28"/>
          <p:cNvSpPr txBox="1">
            <a:spLocks noGrp="1"/>
          </p:cNvSpPr>
          <p:nvPr>
            <p:ph type="body" idx="1"/>
          </p:nvPr>
        </p:nvSpPr>
        <p:spPr>
          <a:xfrm>
            <a:off x="311700" y="1229875"/>
            <a:ext cx="4344967" cy="3339000"/>
          </a:xfrm>
          <a:prstGeom prst="rect">
            <a:avLst/>
          </a:prstGeom>
        </p:spPr>
        <p:txBody>
          <a:bodyPr spcFirstLastPara="1" wrap="square" lIns="91425" tIns="91425" rIns="91425" bIns="91425" anchor="t" anchorCtr="0">
            <a:normAutofit fontScale="92500" lnSpcReduction="10000"/>
          </a:bodyPr>
          <a:lstStyle/>
          <a:p>
            <a:pPr marL="457200" lvl="0" indent="-342900" algn="l" rtl="0">
              <a:lnSpc>
                <a:spcPct val="150000"/>
              </a:lnSpc>
              <a:spcBef>
                <a:spcPts val="0"/>
              </a:spcBef>
              <a:spcAft>
                <a:spcPts val="0"/>
              </a:spcAft>
              <a:buSzPts val="1800"/>
              <a:buChar char="●"/>
            </a:pPr>
            <a:r>
              <a:rPr lang="en" dirty="0"/>
              <a:t>Payment is happening, in multiple forms</a:t>
            </a:r>
          </a:p>
          <a:p>
            <a:pPr lvl="1" indent="-342900">
              <a:lnSpc>
                <a:spcPct val="150000"/>
              </a:lnSpc>
              <a:buSzPts val="1800"/>
              <a:buChar char="●"/>
            </a:pPr>
            <a:r>
              <a:rPr lang="en" dirty="0"/>
              <a:t>Double and triple extortion</a:t>
            </a:r>
            <a:endParaRPr dirty="0"/>
          </a:p>
          <a:p>
            <a:pPr marL="457200" lvl="0" indent="-342900" algn="l" rtl="0">
              <a:lnSpc>
                <a:spcPct val="150000"/>
              </a:lnSpc>
              <a:spcBef>
                <a:spcPts val="0"/>
              </a:spcBef>
              <a:spcAft>
                <a:spcPts val="0"/>
              </a:spcAft>
              <a:buSzPts val="1800"/>
              <a:buChar char="●"/>
            </a:pPr>
            <a:r>
              <a:rPr lang="en" dirty="0"/>
              <a:t>Hyper efficiency of ransomware gangs</a:t>
            </a:r>
          </a:p>
          <a:p>
            <a:pPr lvl="1" indent="-342900">
              <a:lnSpc>
                <a:spcPct val="150000"/>
              </a:lnSpc>
              <a:buSzPts val="1800"/>
              <a:buChar char="●"/>
            </a:pPr>
            <a:r>
              <a:rPr lang="en" dirty="0"/>
              <a:t>Corporate structure </a:t>
            </a:r>
            <a:endParaRPr dirty="0"/>
          </a:p>
          <a:p>
            <a:pPr marL="457200" lvl="0" indent="-342900" algn="l" rtl="0">
              <a:lnSpc>
                <a:spcPct val="150000"/>
              </a:lnSpc>
              <a:spcBef>
                <a:spcPts val="0"/>
              </a:spcBef>
              <a:spcAft>
                <a:spcPts val="0"/>
              </a:spcAft>
              <a:buSzPts val="1800"/>
              <a:buChar char="●"/>
            </a:pPr>
            <a:r>
              <a:rPr lang="en" dirty="0"/>
              <a:t>Compounding expansion of attack surface </a:t>
            </a:r>
            <a:endParaRPr dirty="0"/>
          </a:p>
          <a:p>
            <a:pPr marL="457200" lvl="0" indent="-342900" algn="l" rtl="0">
              <a:lnSpc>
                <a:spcPct val="150000"/>
              </a:lnSpc>
              <a:spcBef>
                <a:spcPts val="0"/>
              </a:spcBef>
              <a:spcAft>
                <a:spcPts val="0"/>
              </a:spcAft>
              <a:buSzPts val="1800"/>
              <a:buChar char="●"/>
            </a:pPr>
            <a:r>
              <a:rPr lang="en" dirty="0"/>
              <a:t>Continued shelter from supporting countries</a:t>
            </a:r>
            <a:endParaRPr dirty="0"/>
          </a:p>
        </p:txBody>
      </p:sp>
      <p:pic>
        <p:nvPicPr>
          <p:cNvPr id="1026" name="Picture 2" descr="Conti Ransomware leak">
            <a:extLst>
              <a:ext uri="{FF2B5EF4-FFF2-40B4-BE49-F238E27FC236}">
                <a16:creationId xmlns:a16="http://schemas.microsoft.com/office/drawing/2014/main" id="{874CD230-F8C3-23F1-2FE5-94CAC2E5A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667" y="864747"/>
            <a:ext cx="4490508" cy="30488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Ransomware - Defenses</a:t>
            </a:r>
            <a:endParaRPr/>
          </a:p>
        </p:txBody>
      </p:sp>
      <p:sp>
        <p:nvSpPr>
          <p:cNvPr id="197" name="Google Shape;197;p29"/>
          <p:cNvSpPr txBox="1">
            <a:spLocks noGrp="1"/>
          </p:cNvSpPr>
          <p:nvPr>
            <p:ph type="body" idx="1"/>
          </p:nvPr>
        </p:nvSpPr>
        <p:spPr>
          <a:xfrm>
            <a:off x="311700" y="1229875"/>
            <a:ext cx="8520600" cy="35445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AutoNum type="arabicPeriod"/>
            </a:pPr>
            <a:r>
              <a:rPr lang="en" dirty="0"/>
              <a:t>Patch known initial access CVEs</a:t>
            </a:r>
            <a:endParaRPr dirty="0"/>
          </a:p>
          <a:p>
            <a:pPr marL="914400" lvl="1" indent="-297497" algn="l" rtl="0">
              <a:spcBef>
                <a:spcPts val="0"/>
              </a:spcBef>
              <a:spcAft>
                <a:spcPts val="0"/>
              </a:spcAft>
              <a:buSzPct val="100000"/>
              <a:buAutoNum type="alphaLcPeriod"/>
            </a:pPr>
            <a:r>
              <a:rPr lang="en" dirty="0"/>
              <a:t>41 common CVEs per Palo Alto</a:t>
            </a:r>
            <a:endParaRPr dirty="0"/>
          </a:p>
          <a:p>
            <a:pPr marL="457200" lvl="0" indent="-317182" algn="l" rtl="0">
              <a:spcBef>
                <a:spcPts val="0"/>
              </a:spcBef>
              <a:spcAft>
                <a:spcPts val="0"/>
              </a:spcAft>
              <a:buSzPct val="100000"/>
              <a:buAutoNum type="arabicPeriod"/>
            </a:pPr>
            <a:r>
              <a:rPr lang="en" dirty="0"/>
              <a:t>Implement network segmentation </a:t>
            </a:r>
            <a:endParaRPr dirty="0"/>
          </a:p>
          <a:p>
            <a:pPr marL="457200" lvl="0" indent="-317182" algn="l" rtl="0">
              <a:spcBef>
                <a:spcPts val="0"/>
              </a:spcBef>
              <a:spcAft>
                <a:spcPts val="0"/>
              </a:spcAft>
              <a:buSzPct val="100000"/>
              <a:buAutoNum type="arabicPeriod"/>
            </a:pPr>
            <a:r>
              <a:rPr lang="en" dirty="0"/>
              <a:t>Implement backups</a:t>
            </a:r>
            <a:endParaRPr dirty="0"/>
          </a:p>
          <a:p>
            <a:pPr marL="914400" lvl="1" indent="-297497" algn="l" rtl="0">
              <a:spcBef>
                <a:spcPts val="0"/>
              </a:spcBef>
              <a:spcAft>
                <a:spcPts val="0"/>
              </a:spcAft>
              <a:buSzPct val="100000"/>
              <a:buAutoNum type="alphaLcPeriod"/>
            </a:pPr>
            <a:r>
              <a:rPr lang="en" dirty="0"/>
              <a:t>Bonus: with immutable storage</a:t>
            </a:r>
            <a:endParaRPr dirty="0"/>
          </a:p>
          <a:p>
            <a:pPr marL="457200" lvl="0" indent="-317182" algn="l" rtl="0">
              <a:spcBef>
                <a:spcPts val="0"/>
              </a:spcBef>
              <a:spcAft>
                <a:spcPts val="0"/>
              </a:spcAft>
              <a:buSzPct val="100000"/>
              <a:buAutoNum type="arabicPeriod"/>
            </a:pPr>
            <a:r>
              <a:rPr lang="en" dirty="0"/>
              <a:t>Block what you don’t use or need where you can</a:t>
            </a:r>
            <a:endParaRPr dirty="0"/>
          </a:p>
          <a:p>
            <a:pPr marL="457200" lvl="0" indent="-317182" algn="l" rtl="0">
              <a:spcBef>
                <a:spcPts val="0"/>
              </a:spcBef>
              <a:spcAft>
                <a:spcPts val="0"/>
              </a:spcAft>
              <a:buSzPct val="100000"/>
              <a:buAutoNum type="arabicPeriod"/>
            </a:pPr>
            <a:r>
              <a:rPr lang="en" dirty="0"/>
              <a:t>Lock down active directory and GPO</a:t>
            </a:r>
          </a:p>
          <a:p>
            <a:pPr marL="940118" lvl="1" indent="-342900">
              <a:buSzPct val="100000"/>
              <a:buFont typeface="+mj-lt"/>
              <a:buAutoNum type="alphaLcPeriod"/>
            </a:pPr>
            <a:r>
              <a:rPr lang="en" dirty="0"/>
              <a:t>Domain admin should not be an every day account</a:t>
            </a:r>
            <a:endParaRPr dirty="0"/>
          </a:p>
          <a:p>
            <a:pPr marL="457200" lvl="0" indent="-317182" algn="l" rtl="0">
              <a:spcBef>
                <a:spcPts val="0"/>
              </a:spcBef>
              <a:spcAft>
                <a:spcPts val="0"/>
              </a:spcAft>
              <a:buSzPct val="100000"/>
              <a:buAutoNum type="arabicPeriod"/>
            </a:pPr>
            <a:r>
              <a:rPr lang="en" dirty="0"/>
              <a:t>Clean up your attack surface</a:t>
            </a:r>
            <a:endParaRPr dirty="0"/>
          </a:p>
          <a:p>
            <a:pPr marL="457200" lvl="0" indent="-317182" algn="l" rtl="0">
              <a:spcBef>
                <a:spcPts val="0"/>
              </a:spcBef>
              <a:spcAft>
                <a:spcPts val="0"/>
              </a:spcAft>
              <a:buSzPct val="100000"/>
              <a:buAutoNum type="arabicPeriod"/>
            </a:pPr>
            <a:r>
              <a:rPr lang="en" dirty="0"/>
              <a:t>Do some form of credential management</a:t>
            </a:r>
            <a:endParaRPr dirty="0"/>
          </a:p>
          <a:p>
            <a:pPr marL="914400" lvl="1" indent="-297497" algn="l" rtl="0">
              <a:spcBef>
                <a:spcPts val="0"/>
              </a:spcBef>
              <a:spcAft>
                <a:spcPts val="0"/>
              </a:spcAft>
              <a:buSzPct val="100000"/>
              <a:buAutoNum type="alphaLcPeriod"/>
            </a:pPr>
            <a:r>
              <a:rPr lang="en" dirty="0"/>
              <a:t>Minimum: don’t reuse passwords</a:t>
            </a:r>
            <a:endParaRPr dirty="0"/>
          </a:p>
          <a:p>
            <a:pPr marL="457200" lvl="0" indent="-317182" algn="l" rtl="0">
              <a:spcBef>
                <a:spcPts val="0"/>
              </a:spcBef>
              <a:spcAft>
                <a:spcPts val="0"/>
              </a:spcAft>
              <a:buSzPct val="100000"/>
              <a:buAutoNum type="arabicPeriod"/>
            </a:pPr>
            <a:r>
              <a:rPr lang="en" dirty="0"/>
              <a:t>Use multiple forms of security tools</a:t>
            </a:r>
            <a:endParaRPr dirty="0"/>
          </a:p>
          <a:p>
            <a:pPr marL="914400" lvl="1" indent="-297497" algn="l" rtl="0">
              <a:spcBef>
                <a:spcPts val="0"/>
              </a:spcBef>
              <a:spcAft>
                <a:spcPts val="0"/>
              </a:spcAft>
              <a:buSzPct val="100000"/>
              <a:buAutoNum type="alphaLcPeriod"/>
            </a:pPr>
            <a:r>
              <a:rPr lang="en-US" dirty="0"/>
              <a:t>Microsoft Defender is included and effective</a:t>
            </a:r>
            <a:endParaRPr dirty="0"/>
          </a:p>
          <a:p>
            <a:pPr marL="457200" lvl="0" indent="-317182" algn="l" rtl="0">
              <a:spcBef>
                <a:spcPts val="0"/>
              </a:spcBef>
              <a:spcAft>
                <a:spcPts val="0"/>
              </a:spcAft>
              <a:buSzPct val="100000"/>
              <a:buAutoNum type="arabicPeriod"/>
            </a:pPr>
            <a:r>
              <a:rPr lang="en" dirty="0"/>
              <a:t>Enlist help!</a:t>
            </a:r>
            <a:endParaRPr dirty="0"/>
          </a:p>
          <a:p>
            <a:pPr marL="914400" lvl="1" indent="-297497" algn="l" rtl="0">
              <a:spcBef>
                <a:spcPts val="0"/>
              </a:spcBef>
              <a:spcAft>
                <a:spcPts val="0"/>
              </a:spcAft>
              <a:buSzPct val="100000"/>
              <a:buAutoNum type="alphaLcPeriod"/>
            </a:pPr>
            <a:r>
              <a:rPr lang="en" dirty="0"/>
              <a:t>Get security services in place, participate in sharing communities</a:t>
            </a:r>
            <a:endParaRPr dirty="0"/>
          </a:p>
          <a:p>
            <a:pPr marL="914400" lvl="1" indent="-297497" algn="l" rtl="0">
              <a:spcBef>
                <a:spcPts val="0"/>
              </a:spcBef>
              <a:spcAft>
                <a:spcPts val="0"/>
              </a:spcAft>
              <a:buSzPct val="100000"/>
              <a:buAutoNum type="alphaLcPeriod"/>
            </a:pPr>
            <a:r>
              <a:rPr lang="en" dirty="0"/>
              <a:t>Use guidance provided by consulting firms like Mandiant or gov orgs like CISA</a:t>
            </a:r>
            <a:endParaRPr dirty="0"/>
          </a:p>
          <a:p>
            <a:pPr marL="457200" lvl="0" indent="-317182" algn="l" rtl="0">
              <a:spcBef>
                <a:spcPts val="0"/>
              </a:spcBef>
              <a:spcAft>
                <a:spcPts val="0"/>
              </a:spcAft>
              <a:buSzPct val="100000"/>
              <a:buAutoNum type="arabicPeriod"/>
            </a:pPr>
            <a:r>
              <a:rPr lang="en" dirty="0"/>
              <a:t>Don’t pay the ransom</a:t>
            </a:r>
            <a:endParaRPr dirty="0"/>
          </a:p>
          <a:p>
            <a:pPr marL="914400" lvl="1" indent="-297497" algn="l" rtl="0">
              <a:spcBef>
                <a:spcPts val="0"/>
              </a:spcBef>
              <a:spcAft>
                <a:spcPts val="0"/>
              </a:spcAft>
              <a:buSzPct val="100000"/>
              <a:buAutoNum type="alphaLcPeriod"/>
            </a:pPr>
            <a:r>
              <a:rPr lang="en" dirty="0"/>
              <a:t>Use a negotiator to lower your price</a:t>
            </a:r>
            <a:endParaRPr dirty="0"/>
          </a:p>
        </p:txBody>
      </p:sp>
      <p:pic>
        <p:nvPicPr>
          <p:cNvPr id="3" name="Graphic 2" descr="Speed bump with solid fill">
            <a:extLst>
              <a:ext uri="{FF2B5EF4-FFF2-40B4-BE49-F238E27FC236}">
                <a16:creationId xmlns:a16="http://schemas.microsoft.com/office/drawing/2014/main" id="{62FE84EF-AA6E-C30D-3C2E-5C761F75D2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68999" y="713900"/>
            <a:ext cx="2446867" cy="24468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You’ve Been Encrypted – What Next?</a:t>
            </a:r>
            <a:endParaRPr dirty="0"/>
          </a:p>
        </p:txBody>
      </p:sp>
      <p:sp>
        <p:nvSpPr>
          <p:cNvPr id="197" name="Google Shape;197;p29"/>
          <p:cNvSpPr txBox="1">
            <a:spLocks noGrp="1"/>
          </p:cNvSpPr>
          <p:nvPr>
            <p:ph type="body" idx="1"/>
          </p:nvPr>
        </p:nvSpPr>
        <p:spPr>
          <a:xfrm>
            <a:off x="311700" y="1229875"/>
            <a:ext cx="8520600" cy="3544500"/>
          </a:xfrm>
          <a:prstGeom prst="rect">
            <a:avLst/>
          </a:prstGeom>
        </p:spPr>
        <p:txBody>
          <a:bodyPr spcFirstLastPara="1" wrap="square" lIns="91425" tIns="91425" rIns="91425" bIns="91425" anchor="t" anchorCtr="0">
            <a:normAutofit fontScale="85000" lnSpcReduction="10000"/>
          </a:bodyPr>
          <a:lstStyle/>
          <a:p>
            <a:pPr marL="457200" lvl="0" indent="-317182" algn="l" rtl="0">
              <a:spcBef>
                <a:spcPts val="0"/>
              </a:spcBef>
              <a:spcAft>
                <a:spcPts val="0"/>
              </a:spcAft>
              <a:buSzPct val="100000"/>
              <a:buAutoNum type="arabicPeriod"/>
            </a:pPr>
            <a:r>
              <a:rPr lang="en-US" dirty="0"/>
              <a:t>Start incident response plan immediately</a:t>
            </a:r>
          </a:p>
          <a:p>
            <a:pPr marL="940118" lvl="1" indent="-342900">
              <a:buSzPct val="100000"/>
              <a:buFont typeface="+mj-lt"/>
              <a:buAutoNum type="alphaLcPeriod"/>
            </a:pPr>
            <a:r>
              <a:rPr lang="en-US" dirty="0"/>
              <a:t>Don’t panic</a:t>
            </a:r>
          </a:p>
          <a:p>
            <a:pPr marL="457200" lvl="0" indent="-317182" algn="l" rtl="0">
              <a:spcBef>
                <a:spcPts val="0"/>
              </a:spcBef>
              <a:spcAft>
                <a:spcPts val="0"/>
              </a:spcAft>
              <a:buSzPct val="100000"/>
              <a:buAutoNum type="arabicPeriod"/>
            </a:pPr>
            <a:r>
              <a:rPr lang="en-US" dirty="0"/>
              <a:t>Isolate infected assets or networks </a:t>
            </a:r>
          </a:p>
          <a:p>
            <a:pPr marL="457200" lvl="0" indent="-317182" algn="l" rtl="0">
              <a:spcBef>
                <a:spcPts val="0"/>
              </a:spcBef>
              <a:spcAft>
                <a:spcPts val="0"/>
              </a:spcAft>
              <a:buSzPct val="100000"/>
              <a:buAutoNum type="arabicPeriod"/>
            </a:pPr>
            <a:r>
              <a:rPr lang="en-US" dirty="0"/>
              <a:t>Identify attack infrastructure and start blocking</a:t>
            </a:r>
          </a:p>
          <a:p>
            <a:pPr marL="457200" lvl="0" indent="-317182" algn="l" rtl="0">
              <a:spcBef>
                <a:spcPts val="0"/>
              </a:spcBef>
              <a:spcAft>
                <a:spcPts val="0"/>
              </a:spcAft>
              <a:buSzPct val="100000"/>
              <a:buAutoNum type="arabicPeriod"/>
            </a:pPr>
            <a:r>
              <a:rPr lang="en-US" dirty="0"/>
              <a:t>Identify what may have been taken out of your organization</a:t>
            </a:r>
          </a:p>
          <a:p>
            <a:pPr marL="457200" lvl="0" indent="-317182" algn="l" rtl="0">
              <a:spcBef>
                <a:spcPts val="0"/>
              </a:spcBef>
              <a:spcAft>
                <a:spcPts val="0"/>
              </a:spcAft>
              <a:buSzPct val="100000"/>
              <a:buAutoNum type="arabicPeriod"/>
            </a:pPr>
            <a:r>
              <a:rPr lang="en-US" dirty="0"/>
              <a:t>Begin looking for initial access point</a:t>
            </a:r>
          </a:p>
          <a:p>
            <a:pPr marL="457200" lvl="0" indent="-317182" algn="l" rtl="0">
              <a:spcBef>
                <a:spcPts val="0"/>
              </a:spcBef>
              <a:spcAft>
                <a:spcPts val="0"/>
              </a:spcAft>
              <a:buSzPct val="100000"/>
              <a:buAutoNum type="arabicPeriod"/>
            </a:pPr>
            <a:r>
              <a:rPr lang="en-US" dirty="0"/>
              <a:t>Monitor for mentions of your company</a:t>
            </a:r>
          </a:p>
          <a:p>
            <a:pPr marL="457200" lvl="0" indent="-317182" algn="l" rtl="0">
              <a:spcBef>
                <a:spcPts val="0"/>
              </a:spcBef>
              <a:spcAft>
                <a:spcPts val="0"/>
              </a:spcAft>
              <a:buSzPct val="100000"/>
              <a:buAutoNum type="arabicPeriod"/>
            </a:pPr>
            <a:r>
              <a:rPr lang="en-US" dirty="0"/>
              <a:t>Begin restoring from backups in safe areas</a:t>
            </a:r>
          </a:p>
          <a:p>
            <a:pPr marL="940118" lvl="1" indent="-342900">
              <a:buSzPct val="100000"/>
              <a:buFont typeface="+mj-lt"/>
              <a:buAutoNum type="alphaLcPeriod"/>
            </a:pPr>
            <a:r>
              <a:rPr lang="en-US" dirty="0"/>
              <a:t>Only if you think the threat has been neutralized</a:t>
            </a:r>
          </a:p>
          <a:p>
            <a:pPr indent="-317182">
              <a:buSzPct val="100000"/>
              <a:buAutoNum type="arabicPeriod"/>
            </a:pPr>
            <a:r>
              <a:rPr lang="en-US" dirty="0"/>
              <a:t>Engage a trusted negotiator if you need to avoid a leak</a:t>
            </a:r>
          </a:p>
          <a:p>
            <a:pPr marL="940118" lvl="1" indent="-342900">
              <a:buSzPct val="100000"/>
              <a:buFont typeface="+mj-lt"/>
              <a:buAutoNum type="alphaLcPeriod"/>
            </a:pPr>
            <a:r>
              <a:rPr lang="en-US" dirty="0"/>
              <a:t>This is never a guarantee</a:t>
            </a:r>
          </a:p>
          <a:p>
            <a:pPr indent="-317182">
              <a:buSzPct val="100000"/>
              <a:buAutoNum type="arabicPeriod"/>
            </a:pPr>
            <a:r>
              <a:rPr lang="en-US" dirty="0"/>
              <a:t>Conduct a formal after action review</a:t>
            </a:r>
          </a:p>
          <a:p>
            <a:pPr marL="940118" lvl="1" indent="-342900">
              <a:buSzPct val="100000"/>
              <a:buFont typeface="+mj-lt"/>
              <a:buAutoNum type="alphaLcPeriod"/>
            </a:pPr>
            <a:r>
              <a:rPr lang="en-US" dirty="0"/>
              <a:t>Define what happened and how to prevent it from happening again</a:t>
            </a:r>
          </a:p>
          <a:p>
            <a:pPr indent="-317182">
              <a:buSzPct val="100000"/>
              <a:buAutoNum type="arabicPeriod"/>
            </a:pPr>
            <a:r>
              <a:rPr lang="en-US" dirty="0"/>
              <a:t>Tell your story to trusted partners </a:t>
            </a:r>
          </a:p>
          <a:p>
            <a:pPr marL="940118" lvl="1" indent="-342900">
              <a:buSzPct val="100000"/>
              <a:buFont typeface="+mj-lt"/>
              <a:buAutoNum type="alphaLcPeriod"/>
            </a:pPr>
            <a:r>
              <a:rPr lang="en-US" dirty="0"/>
              <a:t>Silence is deadly</a:t>
            </a:r>
          </a:p>
          <a:p>
            <a:pPr indent="-317182">
              <a:buSzPct val="100000"/>
              <a:buAutoNum type="arabicPeriod"/>
            </a:pPr>
            <a:endParaRPr dirty="0"/>
          </a:p>
        </p:txBody>
      </p:sp>
    </p:spTree>
    <p:extLst>
      <p:ext uri="{BB962C8B-B14F-4D97-AF65-F5344CB8AC3E}">
        <p14:creationId xmlns:p14="http://schemas.microsoft.com/office/powerpoint/2010/main" val="42037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Geopolitical Threats and You</a:t>
            </a:r>
            <a:endParaRPr dirty="0"/>
          </a:p>
          <a:p>
            <a:pPr marL="0" lvl="0" indent="0" algn="l" rtl="0">
              <a:spcBef>
                <a:spcPts val="0"/>
              </a:spcBef>
              <a:spcAft>
                <a:spcPts val="0"/>
              </a:spcAft>
              <a:buNone/>
            </a:pPr>
            <a:r>
              <a:rPr lang="en" sz="1777" dirty="0"/>
              <a:t>(every action has an equal reaction)</a:t>
            </a:r>
            <a:endParaRPr sz="1777" dirty="0"/>
          </a:p>
        </p:txBody>
      </p:sp>
      <p:sp>
        <p:nvSpPr>
          <p:cNvPr id="204" name="Google Shape;204;p3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fontScale="85000" lnSpcReduction="20000"/>
          </a:bodyPr>
          <a:lstStyle/>
          <a:p>
            <a:pPr marL="457200" lvl="0" indent="-317500" algn="l" rtl="0">
              <a:lnSpc>
                <a:spcPct val="150000"/>
              </a:lnSpc>
              <a:spcBef>
                <a:spcPts val="0"/>
              </a:spcBef>
              <a:spcAft>
                <a:spcPts val="0"/>
              </a:spcAft>
              <a:buSzPts val="1400"/>
              <a:buChar char="●"/>
            </a:pPr>
            <a:r>
              <a:rPr lang="en" dirty="0"/>
              <a:t>Whether you like it or not, shifts in geopolitical landscapes can impact you</a:t>
            </a:r>
            <a:endParaRPr dirty="0"/>
          </a:p>
          <a:p>
            <a:pPr marL="457200" lvl="0" indent="-317500" algn="l" rtl="0">
              <a:lnSpc>
                <a:spcPct val="150000"/>
              </a:lnSpc>
              <a:spcBef>
                <a:spcPts val="0"/>
              </a:spcBef>
              <a:spcAft>
                <a:spcPts val="0"/>
              </a:spcAft>
              <a:buSzPts val="1400"/>
              <a:buChar char="●"/>
            </a:pPr>
            <a:r>
              <a:rPr lang="en" dirty="0"/>
              <a:t>Cyber attacks are hard to attribute, and easy to launch</a:t>
            </a:r>
            <a:endParaRPr dirty="0"/>
          </a:p>
          <a:p>
            <a:pPr marL="457200" lvl="0" indent="-317500" algn="l" rtl="0">
              <a:lnSpc>
                <a:spcPct val="150000"/>
              </a:lnSpc>
              <a:spcBef>
                <a:spcPts val="0"/>
              </a:spcBef>
              <a:spcAft>
                <a:spcPts val="0"/>
              </a:spcAft>
              <a:buSzPts val="1400"/>
              <a:buChar char="●"/>
            </a:pPr>
            <a:r>
              <a:rPr lang="en-US" dirty="0"/>
              <a:t>Industry matters:</a:t>
            </a:r>
            <a:endParaRPr dirty="0"/>
          </a:p>
          <a:p>
            <a:pPr lvl="1" indent="-317500">
              <a:lnSpc>
                <a:spcPct val="150000"/>
              </a:lnSpc>
              <a:buSzPts val="1400"/>
              <a:buChar char="●"/>
            </a:pPr>
            <a:r>
              <a:rPr lang="en" dirty="0"/>
              <a:t>State sponsored groups target critical infrastructure</a:t>
            </a:r>
            <a:endParaRPr dirty="0"/>
          </a:p>
          <a:p>
            <a:pPr lvl="2">
              <a:lnSpc>
                <a:spcPct val="150000"/>
              </a:lnSpc>
              <a:buChar char="○"/>
            </a:pPr>
            <a:r>
              <a:rPr lang="en" dirty="0"/>
              <a:t>Internet Service Provider</a:t>
            </a:r>
            <a:endParaRPr dirty="0"/>
          </a:p>
          <a:p>
            <a:pPr lvl="2">
              <a:lnSpc>
                <a:spcPct val="150000"/>
              </a:lnSpc>
              <a:buChar char="○"/>
            </a:pPr>
            <a:r>
              <a:rPr lang="en" dirty="0"/>
              <a:t>Energy</a:t>
            </a:r>
            <a:endParaRPr dirty="0"/>
          </a:p>
          <a:p>
            <a:pPr lvl="2">
              <a:lnSpc>
                <a:spcPct val="150000"/>
              </a:lnSpc>
              <a:buChar char="○"/>
            </a:pPr>
            <a:r>
              <a:rPr lang="en" dirty="0"/>
              <a:t>Water</a:t>
            </a:r>
            <a:endParaRPr dirty="0"/>
          </a:p>
          <a:p>
            <a:pPr lvl="1" indent="-317500">
              <a:lnSpc>
                <a:spcPct val="150000"/>
              </a:lnSpc>
              <a:buSzPts val="1400"/>
              <a:buChar char="●"/>
            </a:pPr>
            <a:r>
              <a:rPr lang="en" dirty="0"/>
              <a:t>State sponsored groups target universities </a:t>
            </a:r>
            <a:endParaRPr dirty="0"/>
          </a:p>
          <a:p>
            <a:pPr marL="457200" lvl="0" indent="-317500" algn="l" rtl="0">
              <a:lnSpc>
                <a:spcPct val="150000"/>
              </a:lnSpc>
              <a:spcBef>
                <a:spcPts val="0"/>
              </a:spcBef>
              <a:spcAft>
                <a:spcPts val="0"/>
              </a:spcAft>
              <a:buSzPts val="1400"/>
              <a:buChar char="●"/>
            </a:pPr>
            <a:r>
              <a:rPr lang="en" dirty="0"/>
              <a:t>Where you do business matters</a:t>
            </a:r>
          </a:p>
          <a:p>
            <a:pPr marL="457200" lvl="0" indent="-317500" algn="l" rtl="0">
              <a:lnSpc>
                <a:spcPct val="150000"/>
              </a:lnSpc>
              <a:spcBef>
                <a:spcPts val="0"/>
              </a:spcBef>
              <a:spcAft>
                <a:spcPts val="0"/>
              </a:spcAft>
              <a:buSzPts val="1400"/>
              <a:buChar char="●"/>
            </a:pPr>
            <a:r>
              <a:rPr lang="en" dirty="0"/>
              <a:t>Safe countries will continue shielding cyber threat actors </a:t>
            </a:r>
            <a:endParaRPr dirty="0"/>
          </a:p>
        </p:txBody>
      </p:sp>
      <p:pic>
        <p:nvPicPr>
          <p:cNvPr id="205" name="Google Shape;205;p30"/>
          <p:cNvPicPr preferRelativeResize="0"/>
          <p:nvPr/>
        </p:nvPicPr>
        <p:blipFill rotWithShape="1">
          <a:blip r:embed="rId3">
            <a:alphaModFix/>
          </a:blip>
          <a:srcRect l="19692" r="24171"/>
          <a:stretch/>
        </p:blipFill>
        <p:spPr>
          <a:xfrm>
            <a:off x="5345200" y="1229975"/>
            <a:ext cx="3368500" cy="3143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xEl>
                                              <p:pRg st="1" end="1"/>
                                            </p:txEl>
                                          </p:spTgt>
                                        </p:tgtEl>
                                        <p:attrNameLst>
                                          <p:attrName>style.visibility</p:attrName>
                                        </p:attrNameLst>
                                      </p:cBhvr>
                                      <p:to>
                                        <p:strVal val="visible"/>
                                      </p:to>
                                    </p:set>
                                    <p:animEffect transition="in" filter="fade">
                                      <p:cBhvr>
                                        <p:cTn id="7" dur="1000"/>
                                        <p:tgtEl>
                                          <p:spTgt spid="203">
                                            <p:txEl>
                                              <p:pRg st="1" end="1"/>
                                            </p:txEl>
                                          </p:spTgt>
                                        </p:tgtEl>
                                      </p:cBhvr>
                                    </p:animEffect>
                                  </p:childTnLst>
                                </p:cTn>
                              </p:par>
                            </p:childTnLst>
                          </p:cTn>
                        </p:par>
                        <p:par>
                          <p:cTn id="8" fill="hold">
                            <p:stCondLst>
                              <p:cond delay="1000"/>
                            </p:stCondLst>
                            <p:childTnLst>
                              <p:par>
                                <p:cTn id="9" presetID="1" presetClass="entr" presetSubtype="0" fill="hold" nodeType="afterEffect">
                                  <p:stCondLst>
                                    <p:cond delay="1000"/>
                                  </p:stCondLst>
                                  <p:childTnLst>
                                    <p:set>
                                      <p:cBhvr>
                                        <p:cTn id="10" dur="1" fill="hold">
                                          <p:stCondLst>
                                            <p:cond delay="0"/>
                                          </p:stCondLst>
                                        </p:cTn>
                                        <p:tgtEl>
                                          <p:spTgt spid="204"/>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nodeType="afterEffect">
                                  <p:stCondLst>
                                    <p:cond delay="1000"/>
                                  </p:stCondLst>
                                  <p:childTnLst>
                                    <p:set>
                                      <p:cBhvr>
                                        <p:cTn id="13"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pic>
        <p:nvPicPr>
          <p:cNvPr id="94" name="Google Shape;94;p14"/>
          <p:cNvPicPr preferRelativeResize="0"/>
          <p:nvPr/>
        </p:nvPicPr>
        <p:blipFill>
          <a:blip r:embed="rId3">
            <a:alphaModFix/>
          </a:blip>
          <a:stretch>
            <a:fillRect/>
          </a:stretch>
        </p:blipFill>
        <p:spPr>
          <a:xfrm>
            <a:off x="2938637" y="10438"/>
            <a:ext cx="1529250" cy="1710349"/>
          </a:xfrm>
          <a:prstGeom prst="rect">
            <a:avLst/>
          </a:prstGeom>
          <a:noFill/>
          <a:ln>
            <a:noFill/>
          </a:ln>
        </p:spPr>
      </p:pic>
      <p:pic>
        <p:nvPicPr>
          <p:cNvPr id="95" name="Google Shape;95;p14"/>
          <p:cNvPicPr preferRelativeResize="0"/>
          <p:nvPr/>
        </p:nvPicPr>
        <p:blipFill>
          <a:blip r:embed="rId4">
            <a:alphaModFix/>
          </a:blip>
          <a:stretch>
            <a:fillRect/>
          </a:stretch>
        </p:blipFill>
        <p:spPr>
          <a:xfrm>
            <a:off x="6623311" y="-204476"/>
            <a:ext cx="2111950" cy="2111950"/>
          </a:xfrm>
          <a:prstGeom prst="rect">
            <a:avLst/>
          </a:prstGeom>
          <a:noFill/>
          <a:ln>
            <a:noFill/>
          </a:ln>
        </p:spPr>
      </p:pic>
      <p:graphicFrame>
        <p:nvGraphicFramePr>
          <p:cNvPr id="97" name="Google Shape;92;p14">
            <a:extLst>
              <a:ext uri="{FF2B5EF4-FFF2-40B4-BE49-F238E27FC236}">
                <a16:creationId xmlns:a16="http://schemas.microsoft.com/office/drawing/2014/main" id="{5B339BC2-7895-CA32-81A8-8E30A9D66538}"/>
              </a:ext>
            </a:extLst>
          </p:cNvPr>
          <p:cNvGraphicFramePr/>
          <p:nvPr>
            <p:extLst>
              <p:ext uri="{D42A27DB-BD31-4B8C-83A1-F6EECF244321}">
                <p14:modId xmlns:p14="http://schemas.microsoft.com/office/powerpoint/2010/main" val="3018796851"/>
              </p:ext>
            </p:extLst>
          </p:nvPr>
        </p:nvGraphicFramePr>
        <p:xfrm>
          <a:off x="311700" y="1427800"/>
          <a:ext cx="8520600" cy="3339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93" name="Google Shape;93;p14"/>
          <p:cNvPicPr preferRelativeResize="0"/>
          <p:nvPr/>
        </p:nvPicPr>
        <p:blipFill rotWithShape="1">
          <a:blip r:embed="rId10">
            <a:alphaModFix/>
          </a:blip>
          <a:srcRect b="10466"/>
          <a:stretch/>
        </p:blipFill>
        <p:spPr>
          <a:xfrm>
            <a:off x="5096912" y="0"/>
            <a:ext cx="1280275" cy="1717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10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10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1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Title 4">
            <a:extLst>
              <a:ext uri="{FF2B5EF4-FFF2-40B4-BE49-F238E27FC236}">
                <a16:creationId xmlns:a16="http://schemas.microsoft.com/office/drawing/2014/main" id="{9C4CF373-0038-C1C6-5121-4A99EE445230}"/>
              </a:ext>
            </a:extLst>
          </p:cNvPr>
          <p:cNvSpPr>
            <a:spLocks noGrp="1"/>
          </p:cNvSpPr>
          <p:nvPr>
            <p:ph type="title"/>
          </p:nvPr>
        </p:nvSpPr>
        <p:spPr/>
        <p:txBody>
          <a:bodyPr>
            <a:noAutofit/>
          </a:bodyPr>
          <a:lstStyle/>
          <a:p>
            <a:pPr marL="153035" lvl="0" algn="ctr"/>
            <a:r>
              <a:rPr lang="en-US" sz="1400" dirty="0">
                <a:hlinkClick r:id="rId3"/>
              </a:rPr>
              <a:t>https://github.com/triw0lf/Security-Matters-22/blob/main/README.md</a:t>
            </a:r>
            <a:r>
              <a:rPr lang="en-US" sz="1400" dirty="0"/>
              <a:t> </a:t>
            </a:r>
            <a:br>
              <a:rPr lang="en-US" sz="1400" dirty="0"/>
            </a:br>
            <a:r>
              <a:rPr lang="en-US" sz="1400" dirty="0"/>
              <a:t>  </a:t>
            </a:r>
            <a:br>
              <a:rPr lang="en-US" sz="1400" dirty="0"/>
            </a:br>
            <a:r>
              <a:rPr lang="en-US" sz="1400" dirty="0">
                <a:hlinkClick r:id="rId4"/>
              </a:rPr>
              <a:t>https://tinyurl.com/msu-pod-homework</a:t>
            </a:r>
            <a:r>
              <a:rPr lang="en-US" sz="1400" dirty="0"/>
              <a:t> </a:t>
            </a:r>
          </a:p>
        </p:txBody>
      </p:sp>
      <p:pic>
        <p:nvPicPr>
          <p:cNvPr id="4" name="Picture 3">
            <a:extLst>
              <a:ext uri="{FF2B5EF4-FFF2-40B4-BE49-F238E27FC236}">
                <a16:creationId xmlns:a16="http://schemas.microsoft.com/office/drawing/2014/main" id="{019CDBD1-298B-B402-6C48-41855928838E}"/>
              </a:ext>
            </a:extLst>
          </p:cNvPr>
          <p:cNvPicPr>
            <a:picLocks noChangeAspect="1"/>
          </p:cNvPicPr>
          <p:nvPr/>
        </p:nvPicPr>
        <p:blipFill>
          <a:blip r:embed="rId5"/>
          <a:stretch>
            <a:fillRect/>
          </a:stretch>
        </p:blipFill>
        <p:spPr>
          <a:xfrm>
            <a:off x="2560817" y="1236435"/>
            <a:ext cx="4212518" cy="384779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Questions?</a:t>
            </a:r>
            <a:endParaRPr dirty="0"/>
          </a:p>
        </p:txBody>
      </p:sp>
      <p:sp>
        <p:nvSpPr>
          <p:cNvPr id="218" name="Google Shape;218;p3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688"/>
              <a:buNone/>
            </a:pPr>
            <a:r>
              <a:rPr lang="en" sz="1212" dirty="0"/>
              <a:t>Find me on socials @</a:t>
            </a:r>
            <a:r>
              <a:rPr lang="en" sz="1212" dirty="0" err="1"/>
              <a:t>jotunvillur</a:t>
            </a:r>
            <a:r>
              <a:rPr lang="en" sz="1212" dirty="0"/>
              <a:t> on Twitter, Lauren Proehl on LinkedIn, or email at </a:t>
            </a:r>
            <a:r>
              <a:rPr lang="en" sz="1212" dirty="0" err="1"/>
              <a:t>lauren@laurenproehl.com</a:t>
            </a:r>
            <a:endParaRPr sz="1212" dirty="0"/>
          </a:p>
        </p:txBody>
      </p:sp>
      <p:sp>
        <p:nvSpPr>
          <p:cNvPr id="2" name="TextBox 1">
            <a:extLst>
              <a:ext uri="{FF2B5EF4-FFF2-40B4-BE49-F238E27FC236}">
                <a16:creationId xmlns:a16="http://schemas.microsoft.com/office/drawing/2014/main" id="{BAD6586D-E25C-3C1E-A279-65AD0CC00655}"/>
              </a:ext>
            </a:extLst>
          </p:cNvPr>
          <p:cNvSpPr txBox="1"/>
          <p:nvPr/>
        </p:nvSpPr>
        <p:spPr>
          <a:xfrm>
            <a:off x="2651737" y="4835723"/>
            <a:ext cx="5046134" cy="307777"/>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rPr>
              <a:t>Special thanks to my team at Marsh </a:t>
            </a:r>
            <a:r>
              <a:rPr lang="en-US" dirty="0" err="1">
                <a:solidFill>
                  <a:schemeClr val="bg1"/>
                </a:solidFill>
                <a:latin typeface="Roboto" panose="02000000000000000000" pitchFamily="2" charset="0"/>
                <a:ea typeface="Roboto" panose="02000000000000000000" pitchFamily="2" charset="0"/>
              </a:rPr>
              <a:t>McLenann</a:t>
            </a:r>
            <a:r>
              <a:rPr lang="en-US" dirty="0">
                <a:solidFill>
                  <a:schemeClr val="bg1"/>
                </a:solidFill>
                <a:latin typeface="Roboto" panose="02000000000000000000" pitchFamily="2" charset="0"/>
                <a:ea typeface="Roboto" panose="02000000000000000000" pitchFamily="2"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101" name="Google Shape;101;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dirty="0"/>
              <a:t>General Threat Landscape</a:t>
            </a:r>
            <a:endParaRPr dirty="0"/>
          </a:p>
          <a:p>
            <a:pPr marL="457200" lvl="0" indent="-342900" algn="l" rtl="0">
              <a:lnSpc>
                <a:spcPct val="150000"/>
              </a:lnSpc>
              <a:spcBef>
                <a:spcPts val="0"/>
              </a:spcBef>
              <a:spcAft>
                <a:spcPts val="0"/>
              </a:spcAft>
              <a:buSzPts val="1800"/>
              <a:buChar char="●"/>
            </a:pPr>
            <a:r>
              <a:rPr lang="en" dirty="0"/>
              <a:t>Ransomware </a:t>
            </a:r>
            <a:endParaRPr dirty="0"/>
          </a:p>
          <a:p>
            <a:pPr marL="457200" lvl="0" indent="-342900" algn="l" rtl="0">
              <a:lnSpc>
                <a:spcPct val="150000"/>
              </a:lnSpc>
              <a:spcBef>
                <a:spcPts val="0"/>
              </a:spcBef>
              <a:spcAft>
                <a:spcPts val="0"/>
              </a:spcAft>
              <a:buSzPts val="1800"/>
              <a:buChar char="●"/>
            </a:pPr>
            <a:r>
              <a:rPr lang="en" dirty="0"/>
              <a:t>Geopolitical Shifts </a:t>
            </a:r>
            <a:endParaRPr dirty="0"/>
          </a:p>
          <a:p>
            <a:pPr marL="457200" lvl="0" indent="-342900" algn="l" rtl="0">
              <a:lnSpc>
                <a:spcPct val="150000"/>
              </a:lnSpc>
              <a:spcBef>
                <a:spcPts val="0"/>
              </a:spcBef>
              <a:spcAft>
                <a:spcPts val="0"/>
              </a:spcAft>
              <a:buSzPts val="1800"/>
              <a:buChar char="●"/>
            </a:pPr>
            <a:r>
              <a:rPr lang="en" dirty="0"/>
              <a:t>Questions</a:t>
            </a:r>
          </a:p>
          <a:p>
            <a:pPr marL="457200" lvl="0" indent="-342900" algn="l" rtl="0">
              <a:lnSpc>
                <a:spcPct val="150000"/>
              </a:lnSpc>
              <a:spcBef>
                <a:spcPts val="0"/>
              </a:spcBef>
              <a:spcAft>
                <a:spcPts val="0"/>
              </a:spcAft>
              <a:buSzPts val="1800"/>
              <a:buChar char="●"/>
            </a:pPr>
            <a:endParaRPr lang="en" dirty="0"/>
          </a:p>
          <a:p>
            <a:pPr marL="457200" lvl="0" indent="-342900" algn="l" rtl="0">
              <a:lnSpc>
                <a:spcPct val="150000"/>
              </a:lnSpc>
              <a:spcBef>
                <a:spcPts val="0"/>
              </a:spcBef>
              <a:spcAft>
                <a:spcPts val="0"/>
              </a:spcAft>
              <a:buSzPts val="1800"/>
              <a:buChar char="●"/>
            </a:pPr>
            <a:endParaRPr lang="en" dirty="0"/>
          </a:p>
          <a:p>
            <a:pPr marL="457200" lvl="0" indent="-342900" algn="l" rtl="0">
              <a:lnSpc>
                <a:spcPct val="150000"/>
              </a:lnSpc>
              <a:spcBef>
                <a:spcPts val="0"/>
              </a:spcBef>
              <a:spcAft>
                <a:spcPts val="0"/>
              </a:spcAft>
              <a:buSzPts val="1800"/>
              <a:buChar char="●"/>
            </a:pPr>
            <a:endParaRPr lang="en" dirty="0"/>
          </a:p>
          <a:p>
            <a:pPr marL="114300" lvl="0" indent="0" algn="l" rtl="0">
              <a:lnSpc>
                <a:spcPct val="150000"/>
              </a:lnSpc>
              <a:spcBef>
                <a:spcPts val="0"/>
              </a:spcBef>
              <a:spcAft>
                <a:spcPts val="0"/>
              </a:spcAft>
              <a:buSzPts val="1800"/>
              <a:buNone/>
            </a:pPr>
            <a:r>
              <a:rPr lang="en" sz="1100" dirty="0"/>
              <a:t>All resources will be provided at the end of the talk</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Let’s get on the same page</a:t>
            </a:r>
            <a:endParaRPr/>
          </a:p>
        </p:txBody>
      </p:sp>
      <p:sp>
        <p:nvSpPr>
          <p:cNvPr id="107" name="Google Shape;107;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b="1" dirty="0"/>
              <a:t>What is cyber threat intelligence?</a:t>
            </a:r>
            <a:endParaRPr b="1" dirty="0"/>
          </a:p>
          <a:p>
            <a:pPr marL="0" lvl="0" indent="0" algn="ctr" rtl="0">
              <a:lnSpc>
                <a:spcPct val="100000"/>
              </a:lnSpc>
              <a:spcBef>
                <a:spcPts val="0"/>
              </a:spcBef>
              <a:spcAft>
                <a:spcPts val="0"/>
              </a:spcAft>
              <a:buNone/>
            </a:pPr>
            <a:r>
              <a:rPr lang="en" sz="1600" dirty="0"/>
              <a:t>R</a:t>
            </a:r>
            <a:r>
              <a:rPr lang="en" sz="1400" dirty="0"/>
              <a:t>efined information on cyber threats that help consumers make better decisions about their defense posture</a:t>
            </a:r>
            <a:br>
              <a:rPr lang="en" sz="1600" dirty="0"/>
            </a:br>
            <a:endParaRPr sz="1600" dirty="0"/>
          </a:p>
          <a:p>
            <a:pPr marL="0" lvl="0" indent="0" algn="ctr" rtl="0">
              <a:lnSpc>
                <a:spcPct val="100000"/>
              </a:lnSpc>
              <a:spcBef>
                <a:spcPts val="1200"/>
              </a:spcBef>
              <a:spcAft>
                <a:spcPts val="0"/>
              </a:spcAft>
              <a:buNone/>
            </a:pPr>
            <a:r>
              <a:rPr lang="en" b="1" dirty="0"/>
              <a:t>Why does threat intelligence matter?</a:t>
            </a:r>
            <a:endParaRPr b="1" dirty="0"/>
          </a:p>
          <a:p>
            <a:pPr marL="0" lvl="0" indent="0" algn="ctr" rtl="0">
              <a:lnSpc>
                <a:spcPct val="100000"/>
              </a:lnSpc>
              <a:spcBef>
                <a:spcPts val="0"/>
              </a:spcBef>
              <a:spcAft>
                <a:spcPts val="0"/>
              </a:spcAft>
              <a:buNone/>
            </a:pPr>
            <a:r>
              <a:rPr lang="en" sz="1400" dirty="0"/>
              <a:t>It can help you proactively address threats and be more prescriptive in your security program investments</a:t>
            </a:r>
            <a:br>
              <a:rPr lang="en" sz="1600" dirty="0"/>
            </a:br>
            <a:endParaRPr dirty="0"/>
          </a:p>
          <a:p>
            <a:pPr marL="0" lvl="0" indent="0" algn="ctr" rtl="0">
              <a:lnSpc>
                <a:spcPct val="100000"/>
              </a:lnSpc>
              <a:spcBef>
                <a:spcPts val="1200"/>
              </a:spcBef>
              <a:spcAft>
                <a:spcPts val="0"/>
              </a:spcAft>
              <a:buNone/>
            </a:pPr>
            <a:r>
              <a:rPr lang="en" b="1" dirty="0"/>
              <a:t>What is the “threat landscape” exactly?</a:t>
            </a:r>
            <a:endParaRPr b="1" dirty="0"/>
          </a:p>
          <a:p>
            <a:pPr marL="0" lvl="0" indent="0" algn="ctr" rtl="0">
              <a:lnSpc>
                <a:spcPct val="100000"/>
              </a:lnSpc>
              <a:spcBef>
                <a:spcPts val="0"/>
              </a:spcBef>
              <a:spcAft>
                <a:spcPts val="1200"/>
              </a:spcAft>
              <a:buNone/>
            </a:pPr>
            <a:r>
              <a:rPr lang="en" sz="1400" dirty="0"/>
              <a:t>A collection of all potential or identified cyber threats in a particular domain or context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xEl>
                                              <p:pRg st="1" end="1"/>
                                            </p:txEl>
                                          </p:spTgt>
                                        </p:tgtEl>
                                        <p:attrNameLst>
                                          <p:attrName>style.visibility</p:attrName>
                                        </p:attrNameLst>
                                      </p:cBhvr>
                                      <p:to>
                                        <p:strVal val="visible"/>
                                      </p:to>
                                    </p:set>
                                    <p:animEffect transition="in" filter="fade">
                                      <p:cBhvr>
                                        <p:cTn id="12" dur="1000"/>
                                        <p:tgtEl>
                                          <p:spTgt spid="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7">
                                            <p:txEl>
                                              <p:pRg st="2" end="2"/>
                                            </p:txEl>
                                          </p:spTgt>
                                        </p:tgtEl>
                                        <p:attrNameLst>
                                          <p:attrName>style.visibility</p:attrName>
                                        </p:attrNameLst>
                                      </p:cBhvr>
                                      <p:to>
                                        <p:strVal val="visible"/>
                                      </p:to>
                                    </p:set>
                                    <p:animEffect transition="in" filter="fade">
                                      <p:cBhvr>
                                        <p:cTn id="17" dur="1000"/>
                                        <p:tgtEl>
                                          <p:spTgt spid="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xEl>
                                              <p:pRg st="3" end="3"/>
                                            </p:txEl>
                                          </p:spTgt>
                                        </p:tgtEl>
                                        <p:attrNameLst>
                                          <p:attrName>style.visibility</p:attrName>
                                        </p:attrNameLst>
                                      </p:cBhvr>
                                      <p:to>
                                        <p:strVal val="visible"/>
                                      </p:to>
                                    </p:set>
                                    <p:animEffect transition="in" filter="fade">
                                      <p:cBhvr>
                                        <p:cTn id="22" dur="1000"/>
                                        <p:tgtEl>
                                          <p:spTgt spid="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7">
                                            <p:txEl>
                                              <p:pRg st="4" end="4"/>
                                            </p:txEl>
                                          </p:spTgt>
                                        </p:tgtEl>
                                        <p:attrNameLst>
                                          <p:attrName>style.visibility</p:attrName>
                                        </p:attrNameLst>
                                      </p:cBhvr>
                                      <p:to>
                                        <p:strVal val="visible"/>
                                      </p:to>
                                    </p:set>
                                    <p:animEffect transition="in" filter="fade">
                                      <p:cBhvr>
                                        <p:cTn id="27" dur="1000"/>
                                        <p:tgtEl>
                                          <p:spTgt spid="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7">
                                            <p:txEl>
                                              <p:pRg st="5" end="5"/>
                                            </p:txEl>
                                          </p:spTgt>
                                        </p:tgtEl>
                                        <p:attrNameLst>
                                          <p:attrName>style.visibility</p:attrName>
                                        </p:attrNameLst>
                                      </p:cBhvr>
                                      <p:to>
                                        <p:strVal val="visible"/>
                                      </p:to>
                                    </p:set>
                                    <p:animEffect transition="in" filter="fade">
                                      <p:cBhvr>
                                        <p:cTn id="32" dur="1000"/>
                                        <p:tgtEl>
                                          <p:spTgt spid="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Audience Considerations</a:t>
            </a:r>
            <a:endParaRPr/>
          </a:p>
        </p:txBody>
      </p:sp>
      <p:pic>
        <p:nvPicPr>
          <p:cNvPr id="113" name="Google Shape;113;p17"/>
          <p:cNvPicPr preferRelativeResize="0"/>
          <p:nvPr/>
        </p:nvPicPr>
        <p:blipFill>
          <a:blip r:embed="rId3">
            <a:alphaModFix/>
          </a:blip>
          <a:stretch>
            <a:fillRect/>
          </a:stretch>
        </p:blipFill>
        <p:spPr>
          <a:xfrm>
            <a:off x="311700" y="3255100"/>
            <a:ext cx="1313599" cy="1398226"/>
          </a:xfrm>
          <a:prstGeom prst="rect">
            <a:avLst/>
          </a:prstGeom>
          <a:noFill/>
          <a:ln>
            <a:noFill/>
          </a:ln>
        </p:spPr>
      </p:pic>
      <p:pic>
        <p:nvPicPr>
          <p:cNvPr id="114" name="Google Shape;114;p17"/>
          <p:cNvPicPr preferRelativeResize="0"/>
          <p:nvPr/>
        </p:nvPicPr>
        <p:blipFill>
          <a:blip r:embed="rId4">
            <a:alphaModFix/>
          </a:blip>
          <a:stretch>
            <a:fillRect/>
          </a:stretch>
        </p:blipFill>
        <p:spPr>
          <a:xfrm>
            <a:off x="2690100" y="2475345"/>
            <a:ext cx="1881898" cy="2093532"/>
          </a:xfrm>
          <a:prstGeom prst="rect">
            <a:avLst/>
          </a:prstGeom>
          <a:noFill/>
          <a:ln>
            <a:noFill/>
          </a:ln>
        </p:spPr>
      </p:pic>
      <p:pic>
        <p:nvPicPr>
          <p:cNvPr id="115" name="Google Shape;115;p17"/>
          <p:cNvPicPr preferRelativeResize="0"/>
          <p:nvPr/>
        </p:nvPicPr>
        <p:blipFill>
          <a:blip r:embed="rId5">
            <a:alphaModFix/>
          </a:blip>
          <a:stretch>
            <a:fillRect/>
          </a:stretch>
        </p:blipFill>
        <p:spPr>
          <a:xfrm>
            <a:off x="5636800" y="864075"/>
            <a:ext cx="2935977" cy="29359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10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Threat Landscape</a:t>
            </a:r>
            <a:endParaRPr/>
          </a:p>
        </p:txBody>
      </p:sp>
      <p:sp>
        <p:nvSpPr>
          <p:cNvPr id="121" name="Google Shape;121;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AutoNum type="arabicPeriod"/>
            </a:pPr>
            <a:r>
              <a:rPr lang="en"/>
              <a:t>Global</a:t>
            </a:r>
            <a:endParaRPr/>
          </a:p>
          <a:p>
            <a:pPr marL="457200" lvl="0" indent="-342900" algn="l" rtl="0">
              <a:lnSpc>
                <a:spcPct val="150000"/>
              </a:lnSpc>
              <a:spcBef>
                <a:spcPts val="0"/>
              </a:spcBef>
              <a:spcAft>
                <a:spcPts val="0"/>
              </a:spcAft>
              <a:buSzPts val="1800"/>
              <a:buAutoNum type="arabicPeriod"/>
            </a:pPr>
            <a:r>
              <a:rPr lang="en"/>
              <a:t>Cross industry</a:t>
            </a:r>
            <a:endParaRPr/>
          </a:p>
          <a:p>
            <a:pPr marL="457200" lvl="0" indent="-342900" algn="l" rtl="0">
              <a:lnSpc>
                <a:spcPct val="150000"/>
              </a:lnSpc>
              <a:spcBef>
                <a:spcPts val="0"/>
              </a:spcBef>
              <a:spcAft>
                <a:spcPts val="0"/>
              </a:spcAft>
              <a:buSzPts val="1800"/>
              <a:buAutoNum type="arabicPeriod"/>
            </a:pPr>
            <a:r>
              <a:rPr lang="en"/>
              <a:t>2021/2022</a:t>
            </a:r>
            <a:endParaRPr/>
          </a:p>
          <a:p>
            <a:pPr marL="457200" lvl="0" indent="-342900" algn="l" rtl="0">
              <a:lnSpc>
                <a:spcPct val="150000"/>
              </a:lnSpc>
              <a:spcBef>
                <a:spcPts val="0"/>
              </a:spcBef>
              <a:spcAft>
                <a:spcPts val="0"/>
              </a:spcAft>
              <a:buSzPts val="1800"/>
              <a:buAutoNum type="arabicPeriod"/>
            </a:pPr>
            <a:r>
              <a:rPr lang="en"/>
              <a:t>Major trends, findings, and opportunities</a:t>
            </a:r>
            <a:endParaRPr/>
          </a:p>
          <a:p>
            <a:pPr marL="0" lvl="0" indent="0" algn="l" rtl="0">
              <a:lnSpc>
                <a:spcPct val="150000"/>
              </a:lnSpc>
              <a:spcBef>
                <a:spcPts val="1200"/>
              </a:spcBef>
              <a:spcAft>
                <a:spcPts val="0"/>
              </a:spcAft>
              <a:buNone/>
            </a:pPr>
            <a:endParaRPr/>
          </a:p>
          <a:p>
            <a:pPr marL="0" lvl="0" indent="0" algn="l" rtl="0">
              <a:lnSpc>
                <a:spcPct val="150000"/>
              </a:lnSpc>
              <a:spcBef>
                <a:spcPts val="1200"/>
              </a:spcBef>
              <a:spcAft>
                <a:spcPts val="1200"/>
              </a:spcAft>
              <a:buNone/>
            </a:pPr>
            <a:endParaRPr/>
          </a:p>
        </p:txBody>
      </p:sp>
      <p:sp>
        <p:nvSpPr>
          <p:cNvPr id="122" name="Google Shape;122;p18"/>
          <p:cNvSpPr txBox="1"/>
          <p:nvPr/>
        </p:nvSpPr>
        <p:spPr>
          <a:xfrm>
            <a:off x="311700" y="4168675"/>
            <a:ext cx="401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But how do we get this?</a:t>
            </a:r>
            <a:endParaRPr b="1">
              <a:latin typeface="Roboto"/>
              <a:ea typeface="Roboto"/>
              <a:cs typeface="Roboto"/>
              <a:sym typeface="Roboto"/>
            </a:endParaRPr>
          </a:p>
        </p:txBody>
      </p:sp>
      <p:pic>
        <p:nvPicPr>
          <p:cNvPr id="123" name="Google Shape;123;p18"/>
          <p:cNvPicPr preferRelativeResize="0"/>
          <p:nvPr/>
        </p:nvPicPr>
        <p:blipFill>
          <a:blip r:embed="rId3">
            <a:alphaModFix/>
          </a:blip>
          <a:stretch>
            <a:fillRect/>
          </a:stretch>
        </p:blipFill>
        <p:spPr>
          <a:xfrm>
            <a:off x="5853313" y="3249424"/>
            <a:ext cx="3024675" cy="534050"/>
          </a:xfrm>
          <a:prstGeom prst="rect">
            <a:avLst/>
          </a:prstGeom>
          <a:noFill/>
          <a:ln>
            <a:noFill/>
          </a:ln>
        </p:spPr>
      </p:pic>
      <p:pic>
        <p:nvPicPr>
          <p:cNvPr id="124" name="Google Shape;124;p18"/>
          <p:cNvPicPr preferRelativeResize="0"/>
          <p:nvPr/>
        </p:nvPicPr>
        <p:blipFill>
          <a:blip r:embed="rId4">
            <a:alphaModFix/>
          </a:blip>
          <a:stretch>
            <a:fillRect/>
          </a:stretch>
        </p:blipFill>
        <p:spPr>
          <a:xfrm>
            <a:off x="5999650" y="1296087"/>
            <a:ext cx="3207352" cy="1675051"/>
          </a:xfrm>
          <a:prstGeom prst="rect">
            <a:avLst/>
          </a:prstGeom>
          <a:noFill/>
          <a:ln>
            <a:noFill/>
          </a:ln>
        </p:spPr>
      </p:pic>
      <p:pic>
        <p:nvPicPr>
          <p:cNvPr id="125" name="Google Shape;125;p18"/>
          <p:cNvPicPr preferRelativeResize="0"/>
          <p:nvPr/>
        </p:nvPicPr>
        <p:blipFill>
          <a:blip r:embed="rId5">
            <a:alphaModFix/>
          </a:blip>
          <a:stretch>
            <a:fillRect/>
          </a:stretch>
        </p:blipFill>
        <p:spPr>
          <a:xfrm>
            <a:off x="6398950" y="158750"/>
            <a:ext cx="2570376" cy="1343025"/>
          </a:xfrm>
          <a:prstGeom prst="rect">
            <a:avLst/>
          </a:prstGeom>
          <a:noFill/>
          <a:ln>
            <a:noFill/>
          </a:ln>
        </p:spPr>
      </p:pic>
      <p:pic>
        <p:nvPicPr>
          <p:cNvPr id="126" name="Google Shape;126;p18"/>
          <p:cNvPicPr preferRelativeResize="0"/>
          <p:nvPr/>
        </p:nvPicPr>
        <p:blipFill>
          <a:blip r:embed="rId6">
            <a:alphaModFix/>
          </a:blip>
          <a:stretch>
            <a:fillRect/>
          </a:stretch>
        </p:blipFill>
        <p:spPr>
          <a:xfrm>
            <a:off x="3105325" y="1438295"/>
            <a:ext cx="3207348" cy="811555"/>
          </a:xfrm>
          <a:prstGeom prst="rect">
            <a:avLst/>
          </a:prstGeom>
          <a:noFill/>
          <a:ln>
            <a:noFill/>
          </a:ln>
        </p:spPr>
      </p:pic>
      <p:pic>
        <p:nvPicPr>
          <p:cNvPr id="127" name="Google Shape;127;p18"/>
          <p:cNvPicPr preferRelativeResize="0"/>
          <p:nvPr/>
        </p:nvPicPr>
        <p:blipFill>
          <a:blip r:embed="rId7">
            <a:alphaModFix/>
          </a:blip>
          <a:stretch>
            <a:fillRect/>
          </a:stretch>
        </p:blipFill>
        <p:spPr>
          <a:xfrm>
            <a:off x="3105325" y="2971148"/>
            <a:ext cx="2570375" cy="1757202"/>
          </a:xfrm>
          <a:prstGeom prst="rect">
            <a:avLst/>
          </a:prstGeom>
          <a:noFill/>
          <a:ln>
            <a:noFill/>
          </a:ln>
        </p:spPr>
      </p:pic>
      <p:pic>
        <p:nvPicPr>
          <p:cNvPr id="128" name="Google Shape;128;p18"/>
          <p:cNvPicPr preferRelativeResize="0"/>
          <p:nvPr/>
        </p:nvPicPr>
        <p:blipFill>
          <a:blip r:embed="rId8">
            <a:alphaModFix/>
          </a:blip>
          <a:stretch>
            <a:fillRect/>
          </a:stretch>
        </p:blipFill>
        <p:spPr>
          <a:xfrm>
            <a:off x="4507798" y="158750"/>
            <a:ext cx="1297548" cy="1343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0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1000"/>
                                        <p:tgtEl>
                                          <p:spTgt spid="128"/>
                                        </p:tgtEl>
                                      </p:cBhvr>
                                    </p:animEffect>
                                  </p:childTnLst>
                                </p:cTn>
                              </p:par>
                              <p:par>
                                <p:cTn id="13" presetID="10" presetClass="entr" presetSubtype="0" fill="hold" nodeType="with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1000"/>
                                        <p:tgtEl>
                                          <p:spTgt spid="125"/>
                                        </p:tgtEl>
                                      </p:cBhvr>
                                    </p:animEffect>
                                  </p:childTnLst>
                                </p:cTn>
                              </p:par>
                              <p:par>
                                <p:cTn id="16" presetID="10" presetClass="entr" presetSubtype="0" fill="hold" nodeType="withEffect">
                                  <p:stCondLst>
                                    <p:cond delay="0"/>
                                  </p:stCondLst>
                                  <p:childTnLst>
                                    <p:set>
                                      <p:cBhvr>
                                        <p:cTn id="17" dur="1" fill="hold">
                                          <p:stCondLst>
                                            <p:cond delay="0"/>
                                          </p:stCondLst>
                                        </p:cTn>
                                        <p:tgtEl>
                                          <p:spTgt spid="126"/>
                                        </p:tgtEl>
                                        <p:attrNameLst>
                                          <p:attrName>style.visibility</p:attrName>
                                        </p:attrNameLst>
                                      </p:cBhvr>
                                      <p:to>
                                        <p:strVal val="visible"/>
                                      </p:to>
                                    </p:set>
                                    <p:animEffect transition="in" filter="fade">
                                      <p:cBhvr>
                                        <p:cTn id="18" dur="1000"/>
                                        <p:tgtEl>
                                          <p:spTgt spid="126"/>
                                        </p:tgtEl>
                                      </p:cBhvr>
                                    </p:animEffect>
                                  </p:childTnLst>
                                </p:cTn>
                              </p:par>
                              <p:par>
                                <p:cTn id="19" presetID="10"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fade">
                                      <p:cBhvr>
                                        <p:cTn id="21" dur="1000"/>
                                        <p:tgtEl>
                                          <p:spTgt spid="124"/>
                                        </p:tgtEl>
                                      </p:cBhvr>
                                    </p:animEffect>
                                  </p:childTnLst>
                                </p:cTn>
                              </p:par>
                              <p:par>
                                <p:cTn id="22" presetID="10" presetClass="entr" presetSubtype="0" fill="hold" nodeType="withEffect">
                                  <p:stCondLst>
                                    <p:cond delay="0"/>
                                  </p:stCondLst>
                                  <p:childTnLst>
                                    <p:set>
                                      <p:cBhvr>
                                        <p:cTn id="23" dur="1" fill="hold">
                                          <p:stCondLst>
                                            <p:cond delay="0"/>
                                          </p:stCondLst>
                                        </p:cTn>
                                        <p:tgtEl>
                                          <p:spTgt spid="127"/>
                                        </p:tgtEl>
                                        <p:attrNameLst>
                                          <p:attrName>style.visibility</p:attrName>
                                        </p:attrNameLst>
                                      </p:cBhvr>
                                      <p:to>
                                        <p:strVal val="visible"/>
                                      </p:to>
                                    </p:set>
                                    <p:animEffect transition="in" filter="fade">
                                      <p:cBhvr>
                                        <p:cTn id="24" dur="1000"/>
                                        <p:tgtEl>
                                          <p:spTgt spid="127"/>
                                        </p:tgtEl>
                                      </p:cBhvr>
                                    </p:animEffect>
                                  </p:childTnLst>
                                </p:cTn>
                              </p:par>
                              <p:par>
                                <p:cTn id="25" presetID="10" presetClass="entr" presetSubtype="0" fill="hold" nodeType="with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7" name="Oval 6">
            <a:extLst>
              <a:ext uri="{FF2B5EF4-FFF2-40B4-BE49-F238E27FC236}">
                <a16:creationId xmlns:a16="http://schemas.microsoft.com/office/drawing/2014/main" id="{432CC52F-670B-25E6-CC94-D5B4D7B13CF1}"/>
              </a:ext>
            </a:extLst>
          </p:cNvPr>
          <p:cNvSpPr/>
          <p:nvPr/>
        </p:nvSpPr>
        <p:spPr>
          <a:xfrm>
            <a:off x="924716" y="3610816"/>
            <a:ext cx="838370" cy="838370"/>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58FBF239-428B-9E4E-A415-AFD1E4B6C318}"/>
              </a:ext>
            </a:extLst>
          </p:cNvPr>
          <p:cNvSpPr txBox="1"/>
          <p:nvPr/>
        </p:nvSpPr>
        <p:spPr>
          <a:xfrm>
            <a:off x="1896767" y="3740560"/>
            <a:ext cx="2243580" cy="578882"/>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Vulnerability exploitation is on the rise</a:t>
            </a:r>
          </a:p>
        </p:txBody>
      </p:sp>
      <p:sp>
        <p:nvSpPr>
          <p:cNvPr id="13" name="Oval 12">
            <a:extLst>
              <a:ext uri="{FF2B5EF4-FFF2-40B4-BE49-F238E27FC236}">
                <a16:creationId xmlns:a16="http://schemas.microsoft.com/office/drawing/2014/main" id="{6ABA8944-0E57-AA88-FF57-6E916476D3F9}"/>
              </a:ext>
            </a:extLst>
          </p:cNvPr>
          <p:cNvSpPr/>
          <p:nvPr/>
        </p:nvSpPr>
        <p:spPr>
          <a:xfrm>
            <a:off x="924716" y="1459086"/>
            <a:ext cx="838370" cy="838370"/>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1" name="Graphic 10" descr="Handshake outline">
            <a:extLst>
              <a:ext uri="{FF2B5EF4-FFF2-40B4-BE49-F238E27FC236}">
                <a16:creationId xmlns:a16="http://schemas.microsoft.com/office/drawing/2014/main" id="{5DC05FB1-000A-4DF4-0D1B-D01E8F8216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273" y="1562228"/>
            <a:ext cx="767526" cy="767526"/>
          </a:xfrm>
          <a:prstGeom prst="rect">
            <a:avLst/>
          </a:prstGeom>
        </p:spPr>
      </p:pic>
      <p:sp>
        <p:nvSpPr>
          <p:cNvPr id="19" name="TextBox 18">
            <a:extLst>
              <a:ext uri="{FF2B5EF4-FFF2-40B4-BE49-F238E27FC236}">
                <a16:creationId xmlns:a16="http://schemas.microsoft.com/office/drawing/2014/main" id="{A0E44F90-A0F9-2C60-4E58-4DF838B642AA}"/>
              </a:ext>
            </a:extLst>
          </p:cNvPr>
          <p:cNvSpPr txBox="1"/>
          <p:nvPr/>
        </p:nvSpPr>
        <p:spPr>
          <a:xfrm>
            <a:off x="1896767" y="1588830"/>
            <a:ext cx="2243580" cy="578882"/>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Attackers are using mostly open source tools</a:t>
            </a:r>
          </a:p>
        </p:txBody>
      </p:sp>
      <p:sp>
        <p:nvSpPr>
          <p:cNvPr id="21" name="Oval 20">
            <a:extLst>
              <a:ext uri="{FF2B5EF4-FFF2-40B4-BE49-F238E27FC236}">
                <a16:creationId xmlns:a16="http://schemas.microsoft.com/office/drawing/2014/main" id="{E8AAB8F1-73E8-F770-7438-59AB6BA4D7DB}"/>
              </a:ext>
            </a:extLst>
          </p:cNvPr>
          <p:cNvSpPr/>
          <p:nvPr/>
        </p:nvSpPr>
        <p:spPr>
          <a:xfrm>
            <a:off x="931539" y="2539856"/>
            <a:ext cx="838370" cy="838370"/>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F4FD6041-D3ED-D305-91FA-388B4287B121}"/>
              </a:ext>
            </a:extLst>
          </p:cNvPr>
          <p:cNvSpPr txBox="1"/>
          <p:nvPr/>
        </p:nvSpPr>
        <p:spPr>
          <a:xfrm>
            <a:off x="1903590" y="2669600"/>
            <a:ext cx="2243580" cy="578882"/>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Supply chain attacks are on the rise</a:t>
            </a:r>
          </a:p>
        </p:txBody>
      </p:sp>
      <p:pic>
        <p:nvPicPr>
          <p:cNvPr id="18" name="Graphic 17" descr="Link with solid fill">
            <a:extLst>
              <a:ext uri="{FF2B5EF4-FFF2-40B4-BE49-F238E27FC236}">
                <a16:creationId xmlns:a16="http://schemas.microsoft.com/office/drawing/2014/main" id="{D9B4E762-2A91-87DF-DCE0-173545CB98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4835" y="2527668"/>
            <a:ext cx="869562" cy="869562"/>
          </a:xfrm>
          <a:prstGeom prst="rect">
            <a:avLst/>
          </a:prstGeom>
        </p:spPr>
      </p:pic>
      <p:sp>
        <p:nvSpPr>
          <p:cNvPr id="26" name="Oval 25">
            <a:extLst>
              <a:ext uri="{FF2B5EF4-FFF2-40B4-BE49-F238E27FC236}">
                <a16:creationId xmlns:a16="http://schemas.microsoft.com/office/drawing/2014/main" id="{A2F4088E-521B-1CC6-E159-504472611CA2}"/>
              </a:ext>
            </a:extLst>
          </p:cNvPr>
          <p:cNvSpPr/>
          <p:nvPr/>
        </p:nvSpPr>
        <p:spPr>
          <a:xfrm>
            <a:off x="4834635" y="2009231"/>
            <a:ext cx="838370" cy="838370"/>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7" name="Graphic 26" descr="Dollar with solid fill">
            <a:extLst>
              <a:ext uri="{FF2B5EF4-FFF2-40B4-BE49-F238E27FC236}">
                <a16:creationId xmlns:a16="http://schemas.microsoft.com/office/drawing/2014/main" id="{C5B6A26B-9C99-A7FF-750E-A0336752DC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41458" y="2009231"/>
            <a:ext cx="838370" cy="838370"/>
          </a:xfrm>
          <a:prstGeom prst="rect">
            <a:avLst/>
          </a:prstGeom>
        </p:spPr>
      </p:pic>
      <p:sp>
        <p:nvSpPr>
          <p:cNvPr id="28" name="TextBox 27">
            <a:extLst>
              <a:ext uri="{FF2B5EF4-FFF2-40B4-BE49-F238E27FC236}">
                <a16:creationId xmlns:a16="http://schemas.microsoft.com/office/drawing/2014/main" id="{F738EFEF-A5E1-D469-6F94-7B43C7E07358}"/>
              </a:ext>
            </a:extLst>
          </p:cNvPr>
          <p:cNvSpPr txBox="1"/>
          <p:nvPr/>
        </p:nvSpPr>
        <p:spPr>
          <a:xfrm>
            <a:off x="5806686" y="2138975"/>
            <a:ext cx="2243580" cy="578882"/>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Financial gain is still the primary motivation</a:t>
            </a:r>
          </a:p>
        </p:txBody>
      </p:sp>
      <p:pic>
        <p:nvPicPr>
          <p:cNvPr id="24" name="Graphic 23" descr="Bug outline">
            <a:extLst>
              <a:ext uri="{FF2B5EF4-FFF2-40B4-BE49-F238E27FC236}">
                <a16:creationId xmlns:a16="http://schemas.microsoft.com/office/drawing/2014/main" id="{11236C37-460E-523B-4B8C-491605764E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1093" y="3666539"/>
            <a:ext cx="679838" cy="679838"/>
          </a:xfrm>
          <a:prstGeom prst="rect">
            <a:avLst/>
          </a:prstGeom>
        </p:spPr>
      </p:pic>
      <p:sp>
        <p:nvSpPr>
          <p:cNvPr id="31" name="Oval 30">
            <a:extLst>
              <a:ext uri="{FF2B5EF4-FFF2-40B4-BE49-F238E27FC236}">
                <a16:creationId xmlns:a16="http://schemas.microsoft.com/office/drawing/2014/main" id="{03D2EFA0-014A-2ED0-2971-55A438785A8D}"/>
              </a:ext>
            </a:extLst>
          </p:cNvPr>
          <p:cNvSpPr/>
          <p:nvPr/>
        </p:nvSpPr>
        <p:spPr>
          <a:xfrm>
            <a:off x="4834635" y="3118738"/>
            <a:ext cx="838370" cy="838370"/>
          </a:xfrm>
          <a:prstGeom prst="ellipse">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6EE165E8-018D-BC46-591F-FB78367D9EFF}"/>
              </a:ext>
            </a:extLst>
          </p:cNvPr>
          <p:cNvSpPr txBox="1"/>
          <p:nvPr/>
        </p:nvSpPr>
        <p:spPr>
          <a:xfrm>
            <a:off x="5806686" y="3248482"/>
            <a:ext cx="2243580" cy="817245"/>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Ransomware and extortion still poses the greatest risk</a:t>
            </a:r>
          </a:p>
        </p:txBody>
      </p:sp>
      <p:pic>
        <p:nvPicPr>
          <p:cNvPr id="29" name="Graphic 28" descr="Lock with solid fill">
            <a:extLst>
              <a:ext uri="{FF2B5EF4-FFF2-40B4-BE49-F238E27FC236}">
                <a16:creationId xmlns:a16="http://schemas.microsoft.com/office/drawing/2014/main" id="{89E745A3-93B7-AE45-A197-A79A6519263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75591" y="3118738"/>
            <a:ext cx="756458" cy="756458"/>
          </a:xfrm>
          <a:prstGeom prst="rect">
            <a:avLst/>
          </a:prstGeom>
        </p:spPr>
      </p:pic>
      <p:sp>
        <p:nvSpPr>
          <p:cNvPr id="41" name="Title 40">
            <a:extLst>
              <a:ext uri="{FF2B5EF4-FFF2-40B4-BE49-F238E27FC236}">
                <a16:creationId xmlns:a16="http://schemas.microsoft.com/office/drawing/2014/main" id="{68614825-5AC5-C68B-7A0C-EA8DA1B5B7D9}"/>
              </a:ext>
            </a:extLst>
          </p:cNvPr>
          <p:cNvSpPr>
            <a:spLocks noGrp="1"/>
          </p:cNvSpPr>
          <p:nvPr>
            <p:ph type="title"/>
          </p:nvPr>
        </p:nvSpPr>
        <p:spPr/>
        <p:txBody>
          <a:bodyPr>
            <a:normAutofit fontScale="90000"/>
          </a:bodyPr>
          <a:lstStyle/>
          <a:p>
            <a:r>
              <a:rPr lang="en-US" dirty="0"/>
              <a:t>Key Threat Landscape Findings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par>
                                <p:cTn id="55" presetID="10"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19" grpId="0" animBg="1"/>
      <p:bldP spid="21" grpId="0" animBg="1"/>
      <p:bldP spid="23" grpId="0" animBg="1"/>
      <p:bldP spid="26" grpId="0" animBg="1"/>
      <p:bldP spid="28" grpId="0" animBg="1"/>
      <p:bldP spid="31"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and Common Attack Tools - Defenses</a:t>
            </a:r>
            <a:endParaRPr/>
          </a:p>
        </p:txBody>
      </p:sp>
      <p:sp>
        <p:nvSpPr>
          <p:cNvPr id="140" name="Google Shape;140;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0000" lnSpcReduction="20000"/>
          </a:bodyPr>
          <a:lstStyle/>
          <a:p>
            <a:pPr marL="457200" lvl="0" indent="-334327" algn="l" rtl="0">
              <a:spcBef>
                <a:spcPts val="0"/>
              </a:spcBef>
              <a:spcAft>
                <a:spcPts val="0"/>
              </a:spcAft>
              <a:buSzPct val="100000"/>
              <a:buAutoNum type="arabicPeriod"/>
            </a:pPr>
            <a:r>
              <a:rPr lang="en" dirty="0"/>
              <a:t>Ensure you are using enterprise security tools</a:t>
            </a:r>
            <a:endParaRPr dirty="0"/>
          </a:p>
          <a:p>
            <a:pPr marL="457200" lvl="0" indent="-334327" algn="l" rtl="0">
              <a:spcBef>
                <a:spcPts val="0"/>
              </a:spcBef>
              <a:spcAft>
                <a:spcPts val="0"/>
              </a:spcAft>
              <a:buSzPct val="100000"/>
              <a:buAutoNum type="arabicPeriod"/>
            </a:pPr>
            <a:r>
              <a:rPr lang="en" dirty="0"/>
              <a:t>Block known risky registrars, TLDs, and more, depending on your business model</a:t>
            </a:r>
            <a:endParaRPr dirty="0"/>
          </a:p>
          <a:p>
            <a:pPr marL="914400" marR="0" lvl="1" indent="-310832" algn="l" rtl="0">
              <a:lnSpc>
                <a:spcPct val="115000"/>
              </a:lnSpc>
              <a:spcBef>
                <a:spcPts val="0"/>
              </a:spcBef>
              <a:spcAft>
                <a:spcPts val="0"/>
              </a:spcAft>
              <a:buSzPct val="100000"/>
              <a:buAutoNum type="alphaLcPeriod"/>
            </a:pPr>
            <a:r>
              <a:rPr lang="en" dirty="0"/>
              <a:t>Top TLDs</a:t>
            </a:r>
          </a:p>
          <a:p>
            <a:pPr lvl="2" indent="-310832">
              <a:buSzPct val="100000"/>
              <a:buAutoNum type="alphaLcPeriod"/>
            </a:pPr>
            <a:r>
              <a:rPr lang="en" dirty="0"/>
              <a:t>.</a:t>
            </a:r>
            <a:r>
              <a:rPr lang="en" dirty="0" err="1"/>
              <a:t>xyz</a:t>
            </a:r>
            <a:r>
              <a:rPr lang="en" dirty="0"/>
              <a:t> </a:t>
            </a:r>
          </a:p>
          <a:p>
            <a:pPr lvl="2" indent="-310832">
              <a:buSzPct val="100000"/>
              <a:buAutoNum type="alphaLcPeriod"/>
            </a:pPr>
            <a:r>
              <a:rPr lang="en" dirty="0"/>
              <a:t>.</a:t>
            </a:r>
            <a:r>
              <a:rPr lang="en" dirty="0" err="1"/>
              <a:t>icu</a:t>
            </a:r>
            <a:r>
              <a:rPr lang="en" dirty="0"/>
              <a:t>,</a:t>
            </a:r>
          </a:p>
          <a:p>
            <a:pPr lvl="2" indent="-310832">
              <a:buSzPct val="100000"/>
              <a:buAutoNum type="alphaLcPeriod"/>
            </a:pPr>
            <a:r>
              <a:rPr lang="en" dirty="0"/>
              <a:t>.top</a:t>
            </a:r>
          </a:p>
          <a:p>
            <a:pPr lvl="2" indent="-310832">
              <a:buSzPct val="100000"/>
              <a:buAutoNum type="alphaLcPeriod"/>
            </a:pPr>
            <a:r>
              <a:rPr lang="en" dirty="0"/>
              <a:t>.</a:t>
            </a:r>
            <a:r>
              <a:rPr lang="en" dirty="0" err="1"/>
              <a:t>infor</a:t>
            </a:r>
            <a:endParaRPr lang="en" dirty="0"/>
          </a:p>
          <a:p>
            <a:pPr lvl="1" indent="-310832">
              <a:buSzPct val="100000"/>
              <a:buAutoNum type="alphaLcPeriod"/>
            </a:pPr>
            <a:r>
              <a:rPr lang="en" dirty="0"/>
              <a:t>Top ASNs </a:t>
            </a:r>
          </a:p>
          <a:p>
            <a:pPr lvl="2" indent="-310832">
              <a:buSzPct val="100000"/>
              <a:buAutoNum type="alphaLcPeriod"/>
            </a:pPr>
            <a:r>
              <a:rPr lang="en" dirty="0"/>
              <a:t>AS45090 Shenzhen Tencent Computer Systems Co., Ltd.</a:t>
            </a:r>
          </a:p>
          <a:p>
            <a:pPr lvl="2" indent="-310832">
              <a:buSzPct val="100000"/>
              <a:buAutoNum type="alphaLcPeriod"/>
            </a:pPr>
            <a:r>
              <a:rPr lang="en" dirty="0"/>
              <a:t>AS37963 Hangzhou Alibaba Advertising Co., Ltd.</a:t>
            </a:r>
          </a:p>
          <a:p>
            <a:pPr lvl="2" indent="-310832">
              <a:buSzPct val="100000"/>
              <a:buAutoNum type="alphaLcPeriod"/>
            </a:pPr>
            <a:r>
              <a:rPr lang="en" dirty="0"/>
              <a:t>AS20473 The Constant Company, LLC</a:t>
            </a:r>
            <a:endParaRPr dirty="0"/>
          </a:p>
          <a:p>
            <a:pPr marL="457200" marR="0" lvl="0" indent="-334327" algn="l" rtl="0">
              <a:lnSpc>
                <a:spcPct val="115000"/>
              </a:lnSpc>
              <a:spcBef>
                <a:spcPts val="0"/>
              </a:spcBef>
              <a:spcAft>
                <a:spcPts val="0"/>
              </a:spcAft>
              <a:buSzPct val="100000"/>
              <a:buAutoNum type="arabicPeriod"/>
            </a:pPr>
            <a:r>
              <a:rPr lang="en" dirty="0"/>
              <a:t>Understand how the tool operates </a:t>
            </a:r>
            <a:endParaRPr dirty="0"/>
          </a:p>
          <a:p>
            <a:pPr marL="457200" marR="0" lvl="0" indent="-334327" algn="l" rtl="0">
              <a:lnSpc>
                <a:spcPct val="115000"/>
              </a:lnSpc>
              <a:spcBef>
                <a:spcPts val="0"/>
              </a:spcBef>
              <a:spcAft>
                <a:spcPts val="0"/>
              </a:spcAft>
              <a:buSzPct val="100000"/>
              <a:buAutoNum type="arabicPeriod"/>
            </a:pPr>
            <a:r>
              <a:rPr lang="en" dirty="0"/>
              <a:t>Research detection methods for top tools</a:t>
            </a:r>
            <a:endParaRPr dirty="0"/>
          </a:p>
          <a:p>
            <a:pPr marL="914400" marR="0" lvl="1" indent="-310832" algn="l" rtl="0">
              <a:lnSpc>
                <a:spcPct val="115000"/>
              </a:lnSpc>
              <a:spcBef>
                <a:spcPts val="0"/>
              </a:spcBef>
              <a:spcAft>
                <a:spcPts val="0"/>
              </a:spcAft>
              <a:buSzPct val="100000"/>
              <a:buAutoNum type="alphaLcPeriod"/>
            </a:pPr>
            <a:r>
              <a:rPr lang="en" dirty="0"/>
              <a:t>Mimikatz</a:t>
            </a:r>
            <a:endParaRPr dirty="0"/>
          </a:p>
          <a:p>
            <a:pPr marL="914400" marR="0" lvl="1" indent="-310832" algn="l" rtl="0">
              <a:lnSpc>
                <a:spcPct val="115000"/>
              </a:lnSpc>
              <a:spcBef>
                <a:spcPts val="0"/>
              </a:spcBef>
              <a:spcAft>
                <a:spcPts val="0"/>
              </a:spcAft>
              <a:buSzPct val="100000"/>
              <a:buAutoNum type="alphaLcPeriod"/>
            </a:pPr>
            <a:r>
              <a:rPr lang="en" dirty="0"/>
              <a:t>Metasploit</a:t>
            </a:r>
            <a:endParaRPr dirty="0"/>
          </a:p>
          <a:p>
            <a:pPr marL="914400" marR="0" lvl="1" indent="-310832" algn="l" rtl="0">
              <a:lnSpc>
                <a:spcPct val="115000"/>
              </a:lnSpc>
              <a:spcBef>
                <a:spcPts val="0"/>
              </a:spcBef>
              <a:spcAft>
                <a:spcPts val="0"/>
              </a:spcAft>
              <a:buSzPct val="100000"/>
              <a:buAutoNum type="alphaLcPeriod"/>
            </a:pPr>
            <a:r>
              <a:rPr lang="en" dirty="0" err="1"/>
              <a:t>PowerSploit</a:t>
            </a:r>
            <a:endParaRPr dirty="0"/>
          </a:p>
          <a:p>
            <a:pPr marL="914400" marR="0" lvl="1" indent="-310832" algn="l" rtl="0">
              <a:lnSpc>
                <a:spcPct val="115000"/>
              </a:lnSpc>
              <a:spcBef>
                <a:spcPts val="0"/>
              </a:spcBef>
              <a:spcAft>
                <a:spcPts val="0"/>
              </a:spcAft>
              <a:buSzPct val="100000"/>
              <a:buAutoNum type="alphaLcPeriod"/>
            </a:pPr>
            <a:r>
              <a:rPr lang="en" dirty="0"/>
              <a:t>Cobalt Strike</a:t>
            </a:r>
          </a:p>
          <a:p>
            <a:pPr marL="914400" marR="0" lvl="1" indent="-310832" algn="l" rtl="0">
              <a:lnSpc>
                <a:spcPct val="115000"/>
              </a:lnSpc>
              <a:spcBef>
                <a:spcPts val="0"/>
              </a:spcBef>
              <a:spcAft>
                <a:spcPts val="0"/>
              </a:spcAft>
              <a:buSzPct val="100000"/>
              <a:buAutoNum type="alphaLcPeriod"/>
            </a:pPr>
            <a:r>
              <a:rPr lang="en-US" dirty="0"/>
              <a:t>Bloodhound</a:t>
            </a:r>
            <a:endParaRPr dirty="0"/>
          </a:p>
          <a:p>
            <a:pPr marL="457200" marR="0" lvl="0" indent="-334327" algn="l" rtl="0">
              <a:lnSpc>
                <a:spcPct val="115000"/>
              </a:lnSpc>
              <a:spcBef>
                <a:spcPts val="0"/>
              </a:spcBef>
              <a:spcAft>
                <a:spcPts val="0"/>
              </a:spcAft>
              <a:buSzPct val="100000"/>
              <a:buAutoNum type="arabicPeriod"/>
            </a:pPr>
            <a:r>
              <a:rPr lang="en" dirty="0"/>
              <a:t>Harden standard operating system image for all hosts</a:t>
            </a:r>
            <a:endParaRPr dirty="0"/>
          </a:p>
          <a:p>
            <a:pPr marL="914400" marR="0" lvl="1" indent="-310832" algn="l" rtl="0">
              <a:lnSpc>
                <a:spcPct val="115000"/>
              </a:lnSpc>
              <a:spcBef>
                <a:spcPts val="0"/>
              </a:spcBef>
              <a:spcAft>
                <a:spcPts val="0"/>
              </a:spcAft>
              <a:buSzPct val="100000"/>
              <a:buAutoNum type="alphaLcPeriod"/>
            </a:pPr>
            <a:r>
              <a:rPr lang="en" dirty="0"/>
              <a:t>Bonus: lockdown Active Directory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Supply Chain Attacks - Defenses</a:t>
            </a:r>
            <a:endParaRPr/>
          </a:p>
        </p:txBody>
      </p:sp>
      <p:sp>
        <p:nvSpPr>
          <p:cNvPr id="146" name="Google Shape;146;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AutoNum type="arabicPeriod"/>
            </a:pPr>
            <a:r>
              <a:rPr lang="en" dirty="0"/>
              <a:t>Understand who your customers are and who your vendors are</a:t>
            </a:r>
            <a:endParaRPr dirty="0"/>
          </a:p>
          <a:p>
            <a:pPr marL="914400" lvl="1" indent="-310832" algn="l" rtl="0">
              <a:spcBef>
                <a:spcPts val="0"/>
              </a:spcBef>
              <a:spcAft>
                <a:spcPts val="0"/>
              </a:spcAft>
              <a:buSzPct val="100000"/>
              <a:buAutoNum type="alphaLcPeriod"/>
            </a:pPr>
            <a:r>
              <a:rPr lang="en" dirty="0"/>
              <a:t>Government </a:t>
            </a:r>
            <a:endParaRPr dirty="0"/>
          </a:p>
          <a:p>
            <a:pPr marL="914400" lvl="1" indent="-310832" algn="l" rtl="0">
              <a:spcBef>
                <a:spcPts val="0"/>
              </a:spcBef>
              <a:spcAft>
                <a:spcPts val="0"/>
              </a:spcAft>
              <a:buSzPct val="100000"/>
              <a:buAutoNum type="alphaLcPeriod"/>
            </a:pPr>
            <a:r>
              <a:rPr lang="en" dirty="0"/>
              <a:t>Critical Infrastructure </a:t>
            </a:r>
            <a:endParaRPr dirty="0"/>
          </a:p>
          <a:p>
            <a:pPr marL="914400" lvl="1" indent="-310832" algn="l" rtl="0">
              <a:spcBef>
                <a:spcPts val="0"/>
              </a:spcBef>
              <a:spcAft>
                <a:spcPts val="0"/>
              </a:spcAft>
              <a:buSzPct val="100000"/>
              <a:buAutoNum type="alphaLcPeriod"/>
            </a:pPr>
            <a:r>
              <a:rPr lang="en" dirty="0"/>
              <a:t>Large F500 organizations</a:t>
            </a:r>
            <a:endParaRPr dirty="0"/>
          </a:p>
          <a:p>
            <a:pPr marL="457200" lvl="0" indent="-334327" algn="l" rtl="0">
              <a:spcBef>
                <a:spcPts val="0"/>
              </a:spcBef>
              <a:spcAft>
                <a:spcPts val="0"/>
              </a:spcAft>
              <a:buSzPct val="100000"/>
              <a:buAutoNum type="arabicPeriod"/>
            </a:pPr>
            <a:r>
              <a:rPr lang="en" dirty="0"/>
              <a:t>Document all vendors and software in your ecosystem</a:t>
            </a:r>
            <a:endParaRPr dirty="0"/>
          </a:p>
          <a:p>
            <a:pPr marL="457200" lvl="0" indent="-334327" algn="l" rtl="0">
              <a:spcBef>
                <a:spcPts val="0"/>
              </a:spcBef>
              <a:spcAft>
                <a:spcPts val="0"/>
              </a:spcAft>
              <a:buSzPct val="100000"/>
              <a:buAutoNum type="arabicPeriod"/>
            </a:pPr>
            <a:r>
              <a:rPr lang="en" dirty="0"/>
              <a:t>Employ least privilege permissions for vendors</a:t>
            </a:r>
            <a:endParaRPr dirty="0"/>
          </a:p>
          <a:p>
            <a:pPr marL="457200" lvl="0" indent="-334327" algn="l" rtl="0">
              <a:spcBef>
                <a:spcPts val="0"/>
              </a:spcBef>
              <a:spcAft>
                <a:spcPts val="0"/>
              </a:spcAft>
              <a:buSzPct val="100000"/>
              <a:buAutoNum type="arabicPeriod"/>
            </a:pPr>
            <a:r>
              <a:rPr lang="en" dirty="0"/>
              <a:t>Check for breach language in all contracts</a:t>
            </a:r>
            <a:endParaRPr dirty="0"/>
          </a:p>
          <a:p>
            <a:pPr marL="457200" lvl="0" indent="-334327" algn="l" rtl="0">
              <a:spcBef>
                <a:spcPts val="0"/>
              </a:spcBef>
              <a:spcAft>
                <a:spcPts val="0"/>
              </a:spcAft>
              <a:buSzPct val="100000"/>
              <a:buAutoNum type="arabicPeriod"/>
            </a:pPr>
            <a:r>
              <a:rPr lang="en" dirty="0"/>
              <a:t>Research historic supply chain attacks </a:t>
            </a:r>
            <a:endParaRPr dirty="0"/>
          </a:p>
          <a:p>
            <a:pPr marL="914400" lvl="1" indent="-310832" algn="l" rtl="0">
              <a:spcBef>
                <a:spcPts val="0"/>
              </a:spcBef>
              <a:spcAft>
                <a:spcPts val="0"/>
              </a:spcAft>
              <a:buSzPct val="100000"/>
              <a:buAutoNum type="alphaLcPeriod"/>
            </a:pPr>
            <a:r>
              <a:rPr lang="en" dirty="0"/>
              <a:t>Solarwinds</a:t>
            </a:r>
            <a:endParaRPr dirty="0"/>
          </a:p>
          <a:p>
            <a:pPr marL="914400" lvl="1" indent="-310832" algn="l" rtl="0">
              <a:spcBef>
                <a:spcPts val="0"/>
              </a:spcBef>
              <a:spcAft>
                <a:spcPts val="0"/>
              </a:spcAft>
              <a:buSzPct val="100000"/>
              <a:buAutoNum type="alphaLcPeriod"/>
            </a:pPr>
            <a:r>
              <a:rPr lang="en" dirty="0"/>
              <a:t>Kaseya</a:t>
            </a:r>
            <a:endParaRPr dirty="0"/>
          </a:p>
          <a:p>
            <a:pPr marL="914400" lvl="1" indent="-310832" algn="l" rtl="0">
              <a:spcBef>
                <a:spcPts val="0"/>
              </a:spcBef>
              <a:spcAft>
                <a:spcPts val="0"/>
              </a:spcAft>
              <a:buSzPct val="100000"/>
              <a:buAutoNum type="alphaLcPeriod"/>
            </a:pPr>
            <a:r>
              <a:rPr lang="en" dirty="0"/>
              <a:t>Okta</a:t>
            </a:r>
            <a:endParaRPr dirty="0"/>
          </a:p>
          <a:p>
            <a:pPr marL="457200" lvl="0" indent="-334327" algn="l" rtl="0">
              <a:spcBef>
                <a:spcPts val="0"/>
              </a:spcBef>
              <a:spcAft>
                <a:spcPts val="0"/>
              </a:spcAft>
              <a:buSzPct val="100000"/>
              <a:buAutoNum type="arabicPeriod"/>
            </a:pPr>
            <a:r>
              <a:rPr lang="en" dirty="0"/>
              <a:t>Pay special attention to MSP relationships</a:t>
            </a:r>
            <a:endParaRPr dirty="0"/>
          </a:p>
          <a:p>
            <a:pPr marL="914400" lvl="1" indent="-310832" algn="l" rtl="0">
              <a:spcBef>
                <a:spcPts val="0"/>
              </a:spcBef>
              <a:spcAft>
                <a:spcPts val="0"/>
              </a:spcAft>
              <a:buSzPct val="100000"/>
              <a:buAutoNum type="alphaLcPeriod"/>
            </a:pPr>
            <a:r>
              <a:rPr lang="en" dirty="0"/>
              <a:t>Individual targeting can happen</a:t>
            </a:r>
            <a:endParaRPr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TotalTime>
  <Words>1312</Words>
  <Application>Microsoft Macintosh PowerPoint</Application>
  <PresentationFormat>On-screen Show (16:9)</PresentationFormat>
  <Paragraphs>235</Paragraphs>
  <Slides>21</Slides>
  <Notes>21</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Roboto</vt:lpstr>
      <vt:lpstr>Arial</vt:lpstr>
      <vt:lpstr>Geometric</vt:lpstr>
      <vt:lpstr>Proliferation of Ransomware and the Impact of Geopolitical Events</vt:lpstr>
      <vt:lpstr>Introduction</vt:lpstr>
      <vt:lpstr>Agenda</vt:lpstr>
      <vt:lpstr>Let’s get on the same page</vt:lpstr>
      <vt:lpstr>Audience Considerations</vt:lpstr>
      <vt:lpstr>Threat Landscape</vt:lpstr>
      <vt:lpstr>Key Threat Landscape Findings</vt:lpstr>
      <vt:lpstr>Open and Common Attack Tools - Defenses</vt:lpstr>
      <vt:lpstr>Supply Chain Attacks - Defenses</vt:lpstr>
      <vt:lpstr>Vulnerability Exploitation - Defenses</vt:lpstr>
      <vt:lpstr>1 hour, 38 minutes</vt:lpstr>
      <vt:lpstr>62%</vt:lpstr>
      <vt:lpstr>ECrime - Defenses</vt:lpstr>
      <vt:lpstr>There was an 82%-92% increase in ransomware attacks in 2021</vt:lpstr>
      <vt:lpstr>Ransomware Overview</vt:lpstr>
      <vt:lpstr>Reasons for Increase</vt:lpstr>
      <vt:lpstr>Ransomware - Defenses</vt:lpstr>
      <vt:lpstr>You’ve Been Encrypted – What Next?</vt:lpstr>
      <vt:lpstr>Geopolitical Threats and You (every action has an equal reaction)</vt:lpstr>
      <vt:lpstr>https://github.com/triw0lf/Security-Matters-22/blob/main/README.md     https://tinyurl.com/msu-pod-homework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Proliferation of Ransomware and the Impact of Geopolitical Events</dc:title>
  <cp:lastModifiedBy>Proehl, Lauren</cp:lastModifiedBy>
  <cp:revision>20</cp:revision>
  <dcterms:modified xsi:type="dcterms:W3CDTF">2022-04-21T00:07:07Z</dcterms:modified>
</cp:coreProperties>
</file>