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70" r:id="rId5"/>
    <p:sldId id="271" r:id="rId6"/>
    <p:sldId id="272" r:id="rId7"/>
    <p:sldId id="273" r:id="rId8"/>
    <p:sldId id="274" r:id="rId9"/>
    <p:sldId id="275" r:id="rId10"/>
    <p:sldId id="276" r:id="rId11"/>
    <p:sldId id="258" r:id="rId12"/>
    <p:sldId id="259" r:id="rId13"/>
    <p:sldId id="260" r:id="rId14"/>
    <p:sldId id="261" r:id="rId15"/>
    <p:sldId id="262" r:id="rId16"/>
    <p:sldId id="263" r:id="rId17"/>
    <p:sldId id="264" r:id="rId18"/>
    <p:sldId id="265" r:id="rId19"/>
    <p:sldId id="267" r:id="rId20"/>
    <p:sldId id="268"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59" autoAdjust="0"/>
    <p:restoredTop sz="94660"/>
  </p:normalViewPr>
  <p:slideViewPr>
    <p:cSldViewPr snapToGrid="0">
      <p:cViewPr varScale="1">
        <p:scale>
          <a:sx n="73" d="100"/>
          <a:sy n="73" d="100"/>
        </p:scale>
        <p:origin x="4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9CF617-20AF-4132-9575-A7194328F2E2}"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FB8CF9-2909-49F4-950F-02B83207E753}" type="slidenum">
              <a:rPr lang="en-US" smtClean="0"/>
              <a:t>‹#›</a:t>
            </a:fld>
            <a:endParaRPr lang="en-US"/>
          </a:p>
        </p:txBody>
      </p:sp>
    </p:spTree>
    <p:extLst>
      <p:ext uri="{BB962C8B-B14F-4D97-AF65-F5344CB8AC3E}">
        <p14:creationId xmlns:p14="http://schemas.microsoft.com/office/powerpoint/2010/main" val="296316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9CF617-20AF-4132-9575-A7194328F2E2}"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FB8CF9-2909-49F4-950F-02B83207E753}" type="slidenum">
              <a:rPr lang="en-US" smtClean="0"/>
              <a:t>‹#›</a:t>
            </a:fld>
            <a:endParaRPr lang="en-US"/>
          </a:p>
        </p:txBody>
      </p:sp>
    </p:spTree>
    <p:extLst>
      <p:ext uri="{BB962C8B-B14F-4D97-AF65-F5344CB8AC3E}">
        <p14:creationId xmlns:p14="http://schemas.microsoft.com/office/powerpoint/2010/main" val="1410321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9CF617-20AF-4132-9575-A7194328F2E2}"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FB8CF9-2909-49F4-950F-02B83207E753}" type="slidenum">
              <a:rPr lang="en-US" smtClean="0"/>
              <a:t>‹#›</a:t>
            </a:fld>
            <a:endParaRPr lang="en-US"/>
          </a:p>
        </p:txBody>
      </p:sp>
    </p:spTree>
    <p:extLst>
      <p:ext uri="{BB962C8B-B14F-4D97-AF65-F5344CB8AC3E}">
        <p14:creationId xmlns:p14="http://schemas.microsoft.com/office/powerpoint/2010/main" val="123701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9CF617-20AF-4132-9575-A7194328F2E2}"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FB8CF9-2909-49F4-950F-02B83207E753}" type="slidenum">
              <a:rPr lang="en-US" smtClean="0"/>
              <a:t>‹#›</a:t>
            </a:fld>
            <a:endParaRPr lang="en-US"/>
          </a:p>
        </p:txBody>
      </p:sp>
    </p:spTree>
    <p:extLst>
      <p:ext uri="{BB962C8B-B14F-4D97-AF65-F5344CB8AC3E}">
        <p14:creationId xmlns:p14="http://schemas.microsoft.com/office/powerpoint/2010/main" val="2403910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C9CF617-20AF-4132-9575-A7194328F2E2}"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FB8CF9-2909-49F4-950F-02B83207E753}" type="slidenum">
              <a:rPr lang="en-US" smtClean="0"/>
              <a:t>‹#›</a:t>
            </a:fld>
            <a:endParaRPr lang="en-US"/>
          </a:p>
        </p:txBody>
      </p:sp>
    </p:spTree>
    <p:extLst>
      <p:ext uri="{BB962C8B-B14F-4D97-AF65-F5344CB8AC3E}">
        <p14:creationId xmlns:p14="http://schemas.microsoft.com/office/powerpoint/2010/main" val="4109575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9CF617-20AF-4132-9575-A7194328F2E2}"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FB8CF9-2909-49F4-950F-02B83207E753}" type="slidenum">
              <a:rPr lang="en-US" smtClean="0"/>
              <a:t>‹#›</a:t>
            </a:fld>
            <a:endParaRPr lang="en-US"/>
          </a:p>
        </p:txBody>
      </p:sp>
    </p:spTree>
    <p:extLst>
      <p:ext uri="{BB962C8B-B14F-4D97-AF65-F5344CB8AC3E}">
        <p14:creationId xmlns:p14="http://schemas.microsoft.com/office/powerpoint/2010/main" val="1858150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9CF617-20AF-4132-9575-A7194328F2E2}" type="datetimeFigureOut">
              <a:rPr lang="en-US" smtClean="0"/>
              <a:t>3/28/2023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FB8CF9-2909-49F4-950F-02B83207E753}" type="slidenum">
              <a:rPr lang="en-US" smtClean="0"/>
              <a:t>‹#›</a:t>
            </a:fld>
            <a:endParaRPr lang="en-US"/>
          </a:p>
        </p:txBody>
      </p:sp>
    </p:spTree>
    <p:extLst>
      <p:ext uri="{BB962C8B-B14F-4D97-AF65-F5344CB8AC3E}">
        <p14:creationId xmlns:p14="http://schemas.microsoft.com/office/powerpoint/2010/main" val="3147061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9CF617-20AF-4132-9575-A7194328F2E2}" type="datetimeFigureOut">
              <a:rPr lang="en-US" smtClean="0"/>
              <a:t>3/28/2023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FB8CF9-2909-49F4-950F-02B83207E753}" type="slidenum">
              <a:rPr lang="en-US" smtClean="0"/>
              <a:t>‹#›</a:t>
            </a:fld>
            <a:endParaRPr lang="en-US"/>
          </a:p>
        </p:txBody>
      </p:sp>
    </p:spTree>
    <p:extLst>
      <p:ext uri="{BB962C8B-B14F-4D97-AF65-F5344CB8AC3E}">
        <p14:creationId xmlns:p14="http://schemas.microsoft.com/office/powerpoint/2010/main" val="2306156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9CF617-20AF-4132-9575-A7194328F2E2}" type="datetimeFigureOut">
              <a:rPr lang="en-US" smtClean="0"/>
              <a:t>3/28/2023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FB8CF9-2909-49F4-950F-02B83207E753}" type="slidenum">
              <a:rPr lang="en-US" smtClean="0"/>
              <a:t>‹#›</a:t>
            </a:fld>
            <a:endParaRPr lang="en-US"/>
          </a:p>
        </p:txBody>
      </p:sp>
    </p:spTree>
    <p:extLst>
      <p:ext uri="{BB962C8B-B14F-4D97-AF65-F5344CB8AC3E}">
        <p14:creationId xmlns:p14="http://schemas.microsoft.com/office/powerpoint/2010/main" val="727014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C9CF617-20AF-4132-9575-A7194328F2E2}"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FB8CF9-2909-49F4-950F-02B83207E753}" type="slidenum">
              <a:rPr lang="en-US" smtClean="0"/>
              <a:t>‹#›</a:t>
            </a:fld>
            <a:endParaRPr lang="en-US"/>
          </a:p>
        </p:txBody>
      </p:sp>
    </p:spTree>
    <p:extLst>
      <p:ext uri="{BB962C8B-B14F-4D97-AF65-F5344CB8AC3E}">
        <p14:creationId xmlns:p14="http://schemas.microsoft.com/office/powerpoint/2010/main" val="102894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C9CF617-20AF-4132-9575-A7194328F2E2}"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FB8CF9-2909-49F4-950F-02B83207E753}" type="slidenum">
              <a:rPr lang="en-US" smtClean="0"/>
              <a:t>‹#›</a:t>
            </a:fld>
            <a:endParaRPr lang="en-US"/>
          </a:p>
        </p:txBody>
      </p:sp>
    </p:spTree>
    <p:extLst>
      <p:ext uri="{BB962C8B-B14F-4D97-AF65-F5344CB8AC3E}">
        <p14:creationId xmlns:p14="http://schemas.microsoft.com/office/powerpoint/2010/main" val="2110784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9CF617-20AF-4132-9575-A7194328F2E2}" type="datetimeFigureOut">
              <a:rPr lang="en-US" smtClean="0"/>
              <a:t>3/28/2023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FB8CF9-2909-49F4-950F-02B83207E753}" type="slidenum">
              <a:rPr lang="en-US" smtClean="0"/>
              <a:t>‹#›</a:t>
            </a:fld>
            <a:endParaRPr lang="en-US"/>
          </a:p>
        </p:txBody>
      </p:sp>
    </p:spTree>
    <p:extLst>
      <p:ext uri="{BB962C8B-B14F-4D97-AF65-F5344CB8AC3E}">
        <p14:creationId xmlns:p14="http://schemas.microsoft.com/office/powerpoint/2010/main" val="2653400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5300" dirty="0" smtClean="0"/>
              <a:t>CSE-4201</a:t>
            </a:r>
            <a:r>
              <a:rPr lang="en-GB" dirty="0" smtClean="0"/>
              <a:t/>
            </a:r>
            <a:br>
              <a:rPr lang="en-GB" dirty="0" smtClean="0"/>
            </a:br>
            <a:r>
              <a:rPr lang="en-GB" dirty="0" smtClean="0">
                <a:solidFill>
                  <a:srgbClr val="FF0000"/>
                </a:solidFill>
              </a:rPr>
              <a:t>Computer Graphics</a:t>
            </a:r>
            <a:endParaRPr lang="en-US" dirty="0"/>
          </a:p>
        </p:txBody>
      </p:sp>
      <p:sp>
        <p:nvSpPr>
          <p:cNvPr id="3" name="Subtitle 2"/>
          <p:cNvSpPr>
            <a:spLocks noGrp="1"/>
          </p:cNvSpPr>
          <p:nvPr>
            <p:ph type="subTitle" idx="1"/>
          </p:nvPr>
        </p:nvSpPr>
        <p:spPr/>
        <p:txBody>
          <a:bodyPr>
            <a:normAutofit fontScale="92500" lnSpcReduction="20000"/>
          </a:bodyPr>
          <a:lstStyle/>
          <a:p>
            <a:pPr algn="r"/>
            <a:r>
              <a:rPr lang="en-GB" sz="4000" dirty="0" err="1" smtClean="0"/>
              <a:t>Pabon</a:t>
            </a:r>
            <a:r>
              <a:rPr lang="en-GB" sz="4000" dirty="0" smtClean="0"/>
              <a:t> </a:t>
            </a:r>
            <a:r>
              <a:rPr lang="en-GB" sz="4000" dirty="0" err="1" smtClean="0"/>
              <a:t>Shaha</a:t>
            </a:r>
            <a:endParaRPr lang="en-GB" sz="4000" dirty="0" smtClean="0"/>
          </a:p>
          <a:p>
            <a:pPr algn="r"/>
            <a:r>
              <a:rPr lang="en-GB" dirty="0" smtClean="0"/>
              <a:t>Lecturer</a:t>
            </a:r>
          </a:p>
          <a:p>
            <a:pPr algn="r"/>
            <a:r>
              <a:rPr lang="en-GB" dirty="0" smtClean="0"/>
              <a:t>Dept. of CSE</a:t>
            </a:r>
          </a:p>
          <a:p>
            <a:pPr algn="r"/>
            <a:r>
              <a:rPr lang="en-GB" dirty="0" smtClean="0"/>
              <a:t>Bangladesh University</a:t>
            </a:r>
            <a:endParaRPr lang="en-US" dirty="0" smtClean="0"/>
          </a:p>
        </p:txBody>
      </p:sp>
    </p:spTree>
    <p:extLst>
      <p:ext uri="{BB962C8B-B14F-4D97-AF65-F5344CB8AC3E}">
        <p14:creationId xmlns:p14="http://schemas.microsoft.com/office/powerpoint/2010/main" val="3569927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89167" y="405553"/>
            <a:ext cx="8791302" cy="5769699"/>
          </a:xfrm>
          <a:prstGeom prst="rect">
            <a:avLst/>
          </a:prstGeom>
        </p:spPr>
      </p:pic>
    </p:spTree>
    <p:extLst>
      <p:ext uri="{BB962C8B-B14F-4D97-AF65-F5344CB8AC3E}">
        <p14:creationId xmlns:p14="http://schemas.microsoft.com/office/powerpoint/2010/main" val="1450172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Bezier Curves</a:t>
            </a:r>
            <a:endParaRPr lang="en-US" dirty="0"/>
          </a:p>
        </p:txBody>
      </p:sp>
      <p:sp>
        <p:nvSpPr>
          <p:cNvPr id="3" name="Content Placeholder 2"/>
          <p:cNvSpPr>
            <a:spLocks noGrp="1"/>
          </p:cNvSpPr>
          <p:nvPr>
            <p:ph idx="1"/>
          </p:nvPr>
        </p:nvSpPr>
        <p:spPr/>
        <p:txBody>
          <a:bodyPr/>
          <a:lstStyle/>
          <a:p>
            <a:r>
              <a:rPr lang="en-GB" dirty="0" smtClean="0"/>
              <a:t>Bezier curve is discovered by the French engineer </a:t>
            </a:r>
            <a:r>
              <a:rPr lang="en-GB" b="1" dirty="0" smtClean="0"/>
              <a:t>Pierre </a:t>
            </a:r>
            <a:r>
              <a:rPr lang="en-GB" b="1" dirty="0" err="1" smtClean="0"/>
              <a:t>Bézier</a:t>
            </a:r>
            <a:r>
              <a:rPr lang="en-GB" dirty="0" smtClean="0"/>
              <a:t>.</a:t>
            </a:r>
          </a:p>
          <a:p>
            <a:r>
              <a:rPr lang="en-GB" dirty="0" smtClean="0"/>
              <a:t> These curves can be generated under the control of other points. </a:t>
            </a:r>
          </a:p>
          <a:p>
            <a:r>
              <a:rPr lang="en-GB" dirty="0" smtClean="0"/>
              <a:t>Approximate tangents by using control points are used to generate curve. </a:t>
            </a:r>
          </a:p>
          <a:p>
            <a:pPr marL="0" indent="0">
              <a:buNone/>
            </a:pPr>
            <a:endParaRPr lang="en-GB" dirty="0" smtClean="0"/>
          </a:p>
          <a:p>
            <a:endParaRPr lang="en-US" dirty="0"/>
          </a:p>
        </p:txBody>
      </p:sp>
    </p:spTree>
    <p:extLst>
      <p:ext uri="{BB962C8B-B14F-4D97-AF65-F5344CB8AC3E}">
        <p14:creationId xmlns:p14="http://schemas.microsoft.com/office/powerpoint/2010/main" val="2818306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Bezier curve can be represented mathematically as −</a:t>
            </a:r>
            <a:endParaRPr lang="en-US" dirty="0"/>
          </a:p>
        </p:txBody>
      </p:sp>
      <p:pic>
        <p:nvPicPr>
          <p:cNvPr id="4" name="Content Placeholder 3"/>
          <p:cNvPicPr>
            <a:picLocks noGrp="1" noChangeAspect="1"/>
          </p:cNvPicPr>
          <p:nvPr>
            <p:ph idx="1"/>
          </p:nvPr>
        </p:nvPicPr>
        <p:blipFill>
          <a:blip r:embed="rId2"/>
          <a:stretch>
            <a:fillRect/>
          </a:stretch>
        </p:blipFill>
        <p:spPr>
          <a:xfrm>
            <a:off x="2168435" y="1946839"/>
            <a:ext cx="7972968" cy="4108395"/>
          </a:xfrm>
          <a:prstGeom prst="rect">
            <a:avLst/>
          </a:prstGeom>
        </p:spPr>
      </p:pic>
    </p:spTree>
    <p:extLst>
      <p:ext uri="{BB962C8B-B14F-4D97-AF65-F5344CB8AC3E}">
        <p14:creationId xmlns:p14="http://schemas.microsoft.com/office/powerpoint/2010/main" val="3084067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 types of Bezier Curve</a:t>
            </a:r>
            <a:endParaRPr lang="en-US" dirty="0"/>
          </a:p>
        </p:txBody>
      </p:sp>
      <p:sp>
        <p:nvSpPr>
          <p:cNvPr id="3" name="Content Placeholder 2"/>
          <p:cNvSpPr>
            <a:spLocks noGrp="1"/>
          </p:cNvSpPr>
          <p:nvPr>
            <p:ph idx="1"/>
          </p:nvPr>
        </p:nvSpPr>
        <p:spPr/>
        <p:txBody>
          <a:bodyPr/>
          <a:lstStyle/>
          <a:p>
            <a:r>
              <a:rPr lang="en-GB" dirty="0" smtClean="0"/>
              <a:t>j</a:t>
            </a:r>
            <a:endParaRPr lang="en-US" dirty="0"/>
          </a:p>
        </p:txBody>
      </p:sp>
      <p:pic>
        <p:nvPicPr>
          <p:cNvPr id="4" name="Picture 3"/>
          <p:cNvPicPr>
            <a:picLocks noChangeAspect="1"/>
          </p:cNvPicPr>
          <p:nvPr/>
        </p:nvPicPr>
        <p:blipFill>
          <a:blip r:embed="rId2"/>
          <a:stretch>
            <a:fillRect/>
          </a:stretch>
        </p:blipFill>
        <p:spPr>
          <a:xfrm>
            <a:off x="1476102" y="2340127"/>
            <a:ext cx="9470571" cy="3405313"/>
          </a:xfrm>
          <a:prstGeom prst="rect">
            <a:avLst/>
          </a:prstGeom>
        </p:spPr>
      </p:pic>
    </p:spTree>
    <p:extLst>
      <p:ext uri="{BB962C8B-B14F-4D97-AF65-F5344CB8AC3E}">
        <p14:creationId xmlns:p14="http://schemas.microsoft.com/office/powerpoint/2010/main" val="3279791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Properties of Bezier Curves</a:t>
            </a:r>
            <a:endParaRPr lang="en-US" dirty="0"/>
          </a:p>
        </p:txBody>
      </p:sp>
      <p:sp>
        <p:nvSpPr>
          <p:cNvPr id="3" name="Content Placeholder 2"/>
          <p:cNvSpPr>
            <a:spLocks noGrp="1"/>
          </p:cNvSpPr>
          <p:nvPr>
            <p:ph idx="1"/>
          </p:nvPr>
        </p:nvSpPr>
        <p:spPr/>
        <p:txBody>
          <a:bodyPr>
            <a:normAutofit fontScale="85000" lnSpcReduction="20000"/>
          </a:bodyPr>
          <a:lstStyle/>
          <a:p>
            <a:r>
              <a:rPr lang="en-GB" dirty="0"/>
              <a:t>Bezier curves are widely available and used in various CAD systems, in general graphics packages such as </a:t>
            </a:r>
            <a:r>
              <a:rPr lang="en-GB" dirty="0" smtClean="0"/>
              <a:t>GL.</a:t>
            </a:r>
            <a:endParaRPr lang="en-GB" dirty="0"/>
          </a:p>
          <a:p>
            <a:r>
              <a:rPr lang="en-GB" dirty="0"/>
              <a:t>The slope at beginning of the curve is along the line joining the first two control points and the slope at the end of the curve is along the line joining the last two points </a:t>
            </a:r>
          </a:p>
          <a:p>
            <a:r>
              <a:rPr lang="en-GB" dirty="0"/>
              <a:t>Bezier curve always passes through the first and last points </a:t>
            </a:r>
            <a:r>
              <a:rPr lang="en-GB" dirty="0" err="1"/>
              <a:t>i.e</a:t>
            </a:r>
            <a:r>
              <a:rPr lang="en-GB" dirty="0"/>
              <a:t> p(o)=</a:t>
            </a:r>
            <a:r>
              <a:rPr lang="en-GB" dirty="0" err="1"/>
              <a:t>po</a:t>
            </a:r>
            <a:r>
              <a:rPr lang="en-GB" dirty="0"/>
              <a:t>, p(1,=</a:t>
            </a:r>
            <a:r>
              <a:rPr lang="en-GB" dirty="0" err="1"/>
              <a:t>pnlie</a:t>
            </a:r>
            <a:r>
              <a:rPr lang="en-GB" dirty="0"/>
              <a:t>)</a:t>
            </a:r>
          </a:p>
          <a:p>
            <a:r>
              <a:rPr lang="en-GB" dirty="0"/>
              <a:t>The curves lies entirely within the convex hall formed by the four control points</a:t>
            </a:r>
          </a:p>
          <a:p>
            <a:r>
              <a:rPr lang="en-GB" dirty="0"/>
              <a:t>The slope at the beginning of the curve is along the line joining the first two control points and the slope at the end of the curve is along the line joining the last two points.</a:t>
            </a:r>
          </a:p>
          <a:p>
            <a:r>
              <a:rPr lang="en-GB" dirty="0"/>
              <a:t>The degree of polynomial defining the curve segment is one less than the no of defining the polygon</a:t>
            </a:r>
            <a:r>
              <a:rPr lang="en-GB" dirty="0" smtClean="0"/>
              <a:t>.</a:t>
            </a:r>
            <a:endParaRPr lang="en-GB" dirty="0"/>
          </a:p>
        </p:txBody>
      </p:sp>
    </p:spTree>
    <p:extLst>
      <p:ext uri="{BB962C8B-B14F-4D97-AF65-F5344CB8AC3E}">
        <p14:creationId xmlns:p14="http://schemas.microsoft.com/office/powerpoint/2010/main" val="463151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hidden surface problems</a:t>
            </a:r>
            <a:endParaRPr lang="en-US" dirty="0"/>
          </a:p>
        </p:txBody>
      </p:sp>
      <p:sp>
        <p:nvSpPr>
          <p:cNvPr id="3" name="Content Placeholder 2"/>
          <p:cNvSpPr>
            <a:spLocks noGrp="1"/>
          </p:cNvSpPr>
          <p:nvPr>
            <p:ph idx="1"/>
          </p:nvPr>
        </p:nvSpPr>
        <p:spPr/>
        <p:txBody>
          <a:bodyPr/>
          <a:lstStyle/>
          <a:p>
            <a:r>
              <a:rPr lang="en-GB" dirty="0"/>
              <a:t>There are two approaches for removing hidden surface problems </a:t>
            </a:r>
            <a:r>
              <a:rPr lang="en-GB" dirty="0" smtClean="0"/>
              <a:t>−</a:t>
            </a:r>
          </a:p>
          <a:p>
            <a:pPr marL="0" indent="0">
              <a:buNone/>
            </a:pPr>
            <a:endParaRPr lang="en-GB" dirty="0" smtClean="0"/>
          </a:p>
          <a:p>
            <a:pPr lvl="3">
              <a:buFont typeface="Wingdings" panose="05000000000000000000" pitchFamily="2" charset="2"/>
              <a:buChar char="Ø"/>
            </a:pPr>
            <a:r>
              <a:rPr lang="en-GB" dirty="0" smtClean="0"/>
              <a:t> </a:t>
            </a:r>
            <a:r>
              <a:rPr lang="en-GB" sz="2400" b="1" dirty="0"/>
              <a:t>Object-Space method</a:t>
            </a:r>
            <a:r>
              <a:rPr lang="en-GB" sz="2400" dirty="0"/>
              <a:t> </a:t>
            </a:r>
            <a:r>
              <a:rPr lang="en-GB" sz="2400" dirty="0" smtClean="0"/>
              <a:t>and</a:t>
            </a:r>
          </a:p>
          <a:p>
            <a:pPr marL="1371600" lvl="3" indent="0">
              <a:buNone/>
            </a:pPr>
            <a:endParaRPr lang="en-GB" sz="2400" dirty="0" smtClean="0"/>
          </a:p>
          <a:p>
            <a:pPr lvl="3">
              <a:buFont typeface="Wingdings" panose="05000000000000000000" pitchFamily="2" charset="2"/>
              <a:buChar char="Ø"/>
            </a:pPr>
            <a:r>
              <a:rPr lang="en-GB" sz="2400" dirty="0" smtClean="0"/>
              <a:t> </a:t>
            </a:r>
            <a:r>
              <a:rPr lang="en-GB" sz="2400" b="1" dirty="0"/>
              <a:t>Image-space method</a:t>
            </a:r>
            <a:r>
              <a:rPr lang="en-GB" sz="2400" dirty="0"/>
              <a:t>. </a:t>
            </a:r>
            <a:endParaRPr lang="en-GB" sz="2400" dirty="0" smtClean="0"/>
          </a:p>
          <a:p>
            <a:pPr marL="1371600" lvl="3" indent="0">
              <a:buNone/>
            </a:pPr>
            <a:endParaRPr lang="en-GB" sz="2400" dirty="0" smtClean="0"/>
          </a:p>
          <a:p>
            <a:r>
              <a:rPr lang="en-GB" dirty="0" smtClean="0"/>
              <a:t>The </a:t>
            </a:r>
            <a:r>
              <a:rPr lang="en-GB" dirty="0"/>
              <a:t>Object-space method is implemented in physical coordinate system </a:t>
            </a:r>
            <a:r>
              <a:rPr lang="en-GB" dirty="0" smtClean="0"/>
              <a:t>and</a:t>
            </a:r>
          </a:p>
          <a:p>
            <a:r>
              <a:rPr lang="en-GB" dirty="0" smtClean="0"/>
              <a:t> </a:t>
            </a:r>
            <a:r>
              <a:rPr lang="en-GB" dirty="0"/>
              <a:t>image-space method is implemented in screen coordinate system.</a:t>
            </a:r>
            <a:endParaRPr lang="en-US" dirty="0"/>
          </a:p>
        </p:txBody>
      </p:sp>
    </p:spTree>
    <p:extLst>
      <p:ext uri="{BB962C8B-B14F-4D97-AF65-F5344CB8AC3E}">
        <p14:creationId xmlns:p14="http://schemas.microsoft.com/office/powerpoint/2010/main" val="3278223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Depth Buffer </a:t>
            </a:r>
            <a:r>
              <a:rPr lang="en-US" b="1" dirty="0" smtClean="0"/>
              <a:t>Method</a:t>
            </a:r>
            <a:endParaRPr lang="en-US" dirty="0"/>
          </a:p>
        </p:txBody>
      </p:sp>
      <p:sp>
        <p:nvSpPr>
          <p:cNvPr id="3" name="Content Placeholder 2"/>
          <p:cNvSpPr>
            <a:spLocks noGrp="1"/>
          </p:cNvSpPr>
          <p:nvPr>
            <p:ph idx="1"/>
          </p:nvPr>
        </p:nvSpPr>
        <p:spPr/>
        <p:txBody>
          <a:bodyPr/>
          <a:lstStyle/>
          <a:p>
            <a:r>
              <a:rPr lang="en-GB" dirty="0"/>
              <a:t>This method is developed by </a:t>
            </a:r>
            <a:r>
              <a:rPr lang="en-GB" b="1" dirty="0" err="1"/>
              <a:t>Cutmull</a:t>
            </a:r>
            <a:r>
              <a:rPr lang="en-GB" dirty="0" smtClean="0"/>
              <a:t>.</a:t>
            </a:r>
          </a:p>
          <a:p>
            <a:r>
              <a:rPr lang="en-GB" dirty="0" smtClean="0"/>
              <a:t> </a:t>
            </a:r>
            <a:r>
              <a:rPr lang="en-GB" dirty="0"/>
              <a:t>It is an image-space </a:t>
            </a:r>
            <a:r>
              <a:rPr lang="en-GB" dirty="0" smtClean="0"/>
              <a:t>approach.</a:t>
            </a:r>
          </a:p>
          <a:p>
            <a:r>
              <a:rPr lang="en-GB" dirty="0" smtClean="0"/>
              <a:t> </a:t>
            </a:r>
            <a:r>
              <a:rPr lang="en-GB" dirty="0"/>
              <a:t>The basic idea is to test the Z-depth of each surface to determine the </a:t>
            </a:r>
            <a:r>
              <a:rPr lang="en-GB" dirty="0" smtClean="0"/>
              <a:t>closest visible </a:t>
            </a:r>
            <a:r>
              <a:rPr lang="en-US" dirty="0" smtClean="0"/>
              <a:t>surface.</a:t>
            </a:r>
          </a:p>
          <a:p>
            <a:r>
              <a:rPr lang="en-GB" dirty="0"/>
              <a:t>In this method each surface is processed separately one pixel position at a time across the surface. </a:t>
            </a:r>
            <a:endParaRPr lang="en-GB" dirty="0" smtClean="0"/>
          </a:p>
          <a:p>
            <a:r>
              <a:rPr lang="en-GB" dirty="0" smtClean="0"/>
              <a:t>The </a:t>
            </a:r>
            <a:r>
              <a:rPr lang="en-GB" dirty="0"/>
              <a:t>depth values for a pixel are compared and the closest </a:t>
            </a:r>
            <a:r>
              <a:rPr lang="en-US" i="1" dirty="0" err="1" smtClean="0"/>
              <a:t>smallestz</a:t>
            </a:r>
            <a:r>
              <a:rPr lang="en-US" i="1" dirty="0" smtClean="0"/>
              <a:t> </a:t>
            </a:r>
            <a:r>
              <a:rPr lang="en-GB" dirty="0" smtClean="0"/>
              <a:t>surface </a:t>
            </a:r>
            <a:r>
              <a:rPr lang="en-GB" dirty="0"/>
              <a:t>determines the </a:t>
            </a:r>
            <a:r>
              <a:rPr lang="en-GB" dirty="0" err="1"/>
              <a:t>color</a:t>
            </a:r>
            <a:r>
              <a:rPr lang="en-GB" dirty="0"/>
              <a:t> to be displayed in the frame buffer.</a:t>
            </a:r>
            <a:endParaRPr lang="en-US" dirty="0"/>
          </a:p>
        </p:txBody>
      </p:sp>
    </p:spTree>
    <p:extLst>
      <p:ext uri="{BB962C8B-B14F-4D97-AF65-F5344CB8AC3E}">
        <p14:creationId xmlns:p14="http://schemas.microsoft.com/office/powerpoint/2010/main" val="10130472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Depth Buffer Method</a:t>
            </a:r>
            <a:endParaRPr lang="en-US" dirty="0"/>
          </a:p>
        </p:txBody>
      </p:sp>
      <p:sp>
        <p:nvSpPr>
          <p:cNvPr id="3" name="Content Placeholder 2"/>
          <p:cNvSpPr>
            <a:spLocks noGrp="1"/>
          </p:cNvSpPr>
          <p:nvPr>
            <p:ph idx="1"/>
          </p:nvPr>
        </p:nvSpPr>
        <p:spPr/>
        <p:txBody>
          <a:bodyPr/>
          <a:lstStyle/>
          <a:p>
            <a:r>
              <a:rPr lang="en-GB" dirty="0"/>
              <a:t>It is applied very efficiently on surfaces of polygon</a:t>
            </a:r>
            <a:r>
              <a:rPr lang="en-GB" dirty="0" smtClean="0"/>
              <a:t>.</a:t>
            </a:r>
          </a:p>
          <a:p>
            <a:r>
              <a:rPr lang="en-GB" dirty="0" smtClean="0"/>
              <a:t> </a:t>
            </a:r>
            <a:r>
              <a:rPr lang="en-GB" dirty="0"/>
              <a:t>Surfaces can be processed in any order</a:t>
            </a:r>
            <a:r>
              <a:rPr lang="en-GB" dirty="0" smtClean="0"/>
              <a:t>.</a:t>
            </a:r>
          </a:p>
          <a:p>
            <a:r>
              <a:rPr lang="en-GB" dirty="0" smtClean="0"/>
              <a:t> </a:t>
            </a:r>
            <a:r>
              <a:rPr lang="en-GB" dirty="0"/>
              <a:t>To override the closer polygons from the far ones, two buffers named </a:t>
            </a:r>
            <a:r>
              <a:rPr lang="en-GB" b="1" dirty="0"/>
              <a:t>frame buffer</a:t>
            </a:r>
            <a:r>
              <a:rPr lang="en-GB" dirty="0"/>
              <a:t> and </a:t>
            </a:r>
            <a:r>
              <a:rPr lang="en-GB" b="1" dirty="0"/>
              <a:t>depth buffer,</a:t>
            </a:r>
            <a:r>
              <a:rPr lang="en-GB" dirty="0"/>
              <a:t> are </a:t>
            </a:r>
            <a:r>
              <a:rPr lang="en-GB" dirty="0" smtClean="0"/>
              <a:t>used</a:t>
            </a:r>
          </a:p>
          <a:p>
            <a:endParaRPr lang="en-US" dirty="0"/>
          </a:p>
        </p:txBody>
      </p:sp>
      <p:pic>
        <p:nvPicPr>
          <p:cNvPr id="6" name="Picture 5"/>
          <p:cNvPicPr>
            <a:picLocks noChangeAspect="1"/>
          </p:cNvPicPr>
          <p:nvPr/>
        </p:nvPicPr>
        <p:blipFill>
          <a:blip r:embed="rId2"/>
          <a:stretch>
            <a:fillRect/>
          </a:stretch>
        </p:blipFill>
        <p:spPr>
          <a:xfrm>
            <a:off x="1161195" y="4001294"/>
            <a:ext cx="9869609" cy="2215011"/>
          </a:xfrm>
          <a:prstGeom prst="rect">
            <a:avLst/>
          </a:prstGeom>
        </p:spPr>
      </p:pic>
    </p:spTree>
    <p:extLst>
      <p:ext uri="{BB962C8B-B14F-4D97-AF65-F5344CB8AC3E}">
        <p14:creationId xmlns:p14="http://schemas.microsoft.com/office/powerpoint/2010/main" val="41460957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A-Buffer </a:t>
            </a:r>
            <a:r>
              <a:rPr lang="en-GB" b="1" dirty="0"/>
              <a:t>method</a:t>
            </a:r>
            <a:endParaRPr lang="en-US" b="1" dirty="0"/>
          </a:p>
        </p:txBody>
      </p:sp>
      <p:sp>
        <p:nvSpPr>
          <p:cNvPr id="3" name="Content Placeholder 2"/>
          <p:cNvSpPr>
            <a:spLocks noGrp="1"/>
          </p:cNvSpPr>
          <p:nvPr>
            <p:ph idx="1"/>
          </p:nvPr>
        </p:nvSpPr>
        <p:spPr/>
        <p:txBody>
          <a:bodyPr/>
          <a:lstStyle/>
          <a:p>
            <a:r>
              <a:rPr lang="en-GB" dirty="0"/>
              <a:t>The A-buffer method is an extension of the depth-buffer method</a:t>
            </a:r>
            <a:r>
              <a:rPr lang="en-GB" dirty="0" smtClean="0"/>
              <a:t>.</a:t>
            </a:r>
          </a:p>
          <a:p>
            <a:r>
              <a:rPr lang="en-GB" dirty="0" smtClean="0"/>
              <a:t> </a:t>
            </a:r>
            <a:r>
              <a:rPr lang="en-GB" dirty="0"/>
              <a:t>The A-buffer method is a visibility detection method developed at Lucas film Studios for the rendering system Renders Everything You Ever </a:t>
            </a:r>
            <a:r>
              <a:rPr lang="en-GB" dirty="0" smtClean="0"/>
              <a:t>Saw REYES.</a:t>
            </a:r>
          </a:p>
          <a:p>
            <a:r>
              <a:rPr lang="en-GB" dirty="0"/>
              <a:t>The A-buffer expands on the depth buffer method to allow transparencies. </a:t>
            </a:r>
            <a:endParaRPr lang="en-GB" dirty="0" smtClean="0"/>
          </a:p>
          <a:p>
            <a:r>
              <a:rPr lang="en-GB" dirty="0" smtClean="0"/>
              <a:t>The </a:t>
            </a:r>
            <a:r>
              <a:rPr lang="en-GB" dirty="0"/>
              <a:t>key data structure in the A-buffer is the accumulation buffer.</a:t>
            </a:r>
            <a:endParaRPr lang="en-US" dirty="0"/>
          </a:p>
        </p:txBody>
      </p:sp>
    </p:spTree>
    <p:extLst>
      <p:ext uri="{BB962C8B-B14F-4D97-AF65-F5344CB8AC3E}">
        <p14:creationId xmlns:p14="http://schemas.microsoft.com/office/powerpoint/2010/main" val="39279967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err="1" smtClean="0"/>
              <a:t>kkkkkkk</a:t>
            </a:r>
            <a:endParaRPr lang="en-US" dirty="0"/>
          </a:p>
        </p:txBody>
      </p:sp>
      <p:pic>
        <p:nvPicPr>
          <p:cNvPr id="4" name="Picture 3"/>
          <p:cNvPicPr>
            <a:picLocks noChangeAspect="1"/>
          </p:cNvPicPr>
          <p:nvPr/>
        </p:nvPicPr>
        <p:blipFill>
          <a:blip r:embed="rId2"/>
          <a:stretch>
            <a:fillRect/>
          </a:stretch>
        </p:blipFill>
        <p:spPr>
          <a:xfrm>
            <a:off x="1920239" y="2300047"/>
            <a:ext cx="7302137" cy="3526032"/>
          </a:xfrm>
          <a:prstGeom prst="rect">
            <a:avLst/>
          </a:prstGeom>
        </p:spPr>
      </p:pic>
    </p:spTree>
    <p:extLst>
      <p:ext uri="{BB962C8B-B14F-4D97-AF65-F5344CB8AC3E}">
        <p14:creationId xmlns:p14="http://schemas.microsoft.com/office/powerpoint/2010/main" val="2994409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Curves</a:t>
            </a:r>
            <a:endParaRPr lang="en-US" dirty="0"/>
          </a:p>
        </p:txBody>
      </p:sp>
      <p:sp>
        <p:nvSpPr>
          <p:cNvPr id="3" name="Content Placeholder 2"/>
          <p:cNvSpPr>
            <a:spLocks noGrp="1"/>
          </p:cNvSpPr>
          <p:nvPr>
            <p:ph idx="1"/>
          </p:nvPr>
        </p:nvSpPr>
        <p:spPr/>
        <p:txBody>
          <a:bodyPr>
            <a:normAutofit/>
          </a:bodyPr>
          <a:lstStyle/>
          <a:p>
            <a:r>
              <a:rPr lang="en-GB" dirty="0" smtClean="0"/>
              <a:t>A curve is an infinitely large set of points.</a:t>
            </a:r>
          </a:p>
          <a:p>
            <a:r>
              <a:rPr lang="en-GB" dirty="0" smtClean="0"/>
              <a:t> Each point has two </a:t>
            </a:r>
            <a:r>
              <a:rPr lang="en-GB" dirty="0" err="1" smtClean="0"/>
              <a:t>neighbors</a:t>
            </a:r>
            <a:r>
              <a:rPr lang="en-GB" dirty="0" smtClean="0"/>
              <a:t> except endpoints.</a:t>
            </a:r>
          </a:p>
          <a:p>
            <a:pPr marL="0" indent="0">
              <a:buNone/>
            </a:pPr>
            <a:endParaRPr lang="en-GB" b="1" dirty="0" smtClean="0"/>
          </a:p>
          <a:p>
            <a:r>
              <a:rPr lang="en-GB" b="1" dirty="0" smtClean="0"/>
              <a:t>Types of Curves</a:t>
            </a:r>
          </a:p>
          <a:p>
            <a:r>
              <a:rPr lang="en-GB" dirty="0" smtClean="0"/>
              <a:t>Curves can be broadly classified into </a:t>
            </a:r>
            <a:r>
              <a:rPr lang="en-GB" dirty="0" smtClean="0"/>
              <a:t>three</a:t>
            </a:r>
            <a:r>
              <a:rPr lang="en-GB" dirty="0" smtClean="0"/>
              <a:t> </a:t>
            </a:r>
            <a:r>
              <a:rPr lang="en-GB" dirty="0" smtClean="0"/>
              <a:t>categories − </a:t>
            </a:r>
          </a:p>
          <a:p>
            <a:pPr marL="0" indent="0">
              <a:buNone/>
            </a:pPr>
            <a:r>
              <a:rPr lang="en-GB" b="1" dirty="0" smtClean="0"/>
              <a:t>			</a:t>
            </a:r>
            <a:r>
              <a:rPr lang="en-GB" b="1" dirty="0" err="1" smtClean="0"/>
              <a:t>i</a:t>
            </a:r>
            <a:r>
              <a:rPr lang="en-GB" b="1" dirty="0" smtClean="0"/>
              <a:t>) explicit, </a:t>
            </a:r>
          </a:p>
          <a:p>
            <a:pPr marL="0" indent="0">
              <a:buNone/>
            </a:pPr>
            <a:r>
              <a:rPr lang="en-GB" b="1" dirty="0"/>
              <a:t>	</a:t>
            </a:r>
            <a:r>
              <a:rPr lang="en-GB" b="1" dirty="0" smtClean="0"/>
              <a:t>		ii) implicit,</a:t>
            </a:r>
            <a:r>
              <a:rPr lang="en-GB" dirty="0" smtClean="0"/>
              <a:t> and </a:t>
            </a:r>
          </a:p>
          <a:p>
            <a:pPr marL="0" indent="0">
              <a:buNone/>
            </a:pPr>
            <a:r>
              <a:rPr lang="en-GB" b="1" dirty="0"/>
              <a:t>	</a:t>
            </a:r>
            <a:r>
              <a:rPr lang="en-GB" b="1" dirty="0" smtClean="0"/>
              <a:t>		iii) parametric</a:t>
            </a:r>
          </a:p>
          <a:p>
            <a:pPr marL="0" indent="0">
              <a:buNone/>
            </a:pPr>
            <a:endParaRPr lang="en-GB" b="1" dirty="0" smtClean="0"/>
          </a:p>
          <a:p>
            <a:pPr marL="0" indent="0">
              <a:buNone/>
            </a:pPr>
            <a:endParaRPr lang="en-GB" dirty="0" smtClean="0"/>
          </a:p>
          <a:p>
            <a:endParaRPr lang="en-US" dirty="0"/>
          </a:p>
        </p:txBody>
      </p:sp>
    </p:spTree>
    <p:extLst>
      <p:ext uri="{BB962C8B-B14F-4D97-AF65-F5344CB8AC3E}">
        <p14:creationId xmlns:p14="http://schemas.microsoft.com/office/powerpoint/2010/main" val="852367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Each position in the A-buffer has two fields </a:t>
            </a:r>
            <a:r>
              <a:rPr lang="en-GB" dirty="0" smtClean="0"/>
              <a:t>−</a:t>
            </a:r>
            <a:endParaRPr lang="en-US" dirty="0"/>
          </a:p>
        </p:txBody>
      </p:sp>
      <p:sp>
        <p:nvSpPr>
          <p:cNvPr id="3" name="Content Placeholder 2"/>
          <p:cNvSpPr>
            <a:spLocks noGrp="1"/>
          </p:cNvSpPr>
          <p:nvPr>
            <p:ph idx="1"/>
          </p:nvPr>
        </p:nvSpPr>
        <p:spPr/>
        <p:txBody>
          <a:bodyPr/>
          <a:lstStyle/>
          <a:p>
            <a:r>
              <a:rPr lang="en-GB" b="1" dirty="0" smtClean="0"/>
              <a:t>Depth </a:t>
            </a:r>
            <a:r>
              <a:rPr lang="en-GB" b="1" dirty="0"/>
              <a:t>field</a:t>
            </a:r>
            <a:r>
              <a:rPr lang="en-GB" dirty="0"/>
              <a:t> − It stores a positive or negative real number</a:t>
            </a:r>
          </a:p>
          <a:p>
            <a:r>
              <a:rPr lang="en-GB" b="1" dirty="0"/>
              <a:t>Intensity field</a:t>
            </a:r>
            <a:r>
              <a:rPr lang="en-GB" dirty="0"/>
              <a:t> − It stores surface-intensity information or a pointer value</a:t>
            </a:r>
          </a:p>
          <a:p>
            <a:endParaRPr lang="en-US" dirty="0"/>
          </a:p>
        </p:txBody>
      </p:sp>
      <p:pic>
        <p:nvPicPr>
          <p:cNvPr id="4" name="Picture 3"/>
          <p:cNvPicPr>
            <a:picLocks noChangeAspect="1"/>
          </p:cNvPicPr>
          <p:nvPr/>
        </p:nvPicPr>
        <p:blipFill>
          <a:blip r:embed="rId2"/>
          <a:stretch>
            <a:fillRect/>
          </a:stretch>
        </p:blipFill>
        <p:spPr>
          <a:xfrm>
            <a:off x="1907177" y="3384785"/>
            <a:ext cx="8467022" cy="2792178"/>
          </a:xfrm>
          <a:prstGeom prst="rect">
            <a:avLst/>
          </a:prstGeom>
        </p:spPr>
      </p:pic>
    </p:spTree>
    <p:extLst>
      <p:ext uri="{BB962C8B-B14F-4D97-AF65-F5344CB8AC3E}">
        <p14:creationId xmlns:p14="http://schemas.microsoft.com/office/powerpoint/2010/main" val="61151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698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33304" y="261857"/>
            <a:ext cx="8046720" cy="6122260"/>
          </a:xfrm>
          <a:prstGeom prst="rect">
            <a:avLst/>
          </a:prstGeom>
        </p:spPr>
      </p:pic>
    </p:spTree>
    <p:extLst>
      <p:ext uri="{BB962C8B-B14F-4D97-AF65-F5344CB8AC3E}">
        <p14:creationId xmlns:p14="http://schemas.microsoft.com/office/powerpoint/2010/main" val="1946331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85109" y="440830"/>
            <a:ext cx="8386354" cy="6417170"/>
          </a:xfrm>
          <a:prstGeom prst="rect">
            <a:avLst/>
          </a:prstGeom>
        </p:spPr>
      </p:pic>
    </p:spTree>
    <p:extLst>
      <p:ext uri="{BB962C8B-B14F-4D97-AF65-F5344CB8AC3E}">
        <p14:creationId xmlns:p14="http://schemas.microsoft.com/office/powerpoint/2010/main" val="2200151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63931" y="260945"/>
            <a:ext cx="8046720" cy="6322423"/>
          </a:xfrm>
          <a:prstGeom prst="rect">
            <a:avLst/>
          </a:prstGeom>
        </p:spPr>
      </p:pic>
    </p:spTree>
    <p:extLst>
      <p:ext uri="{BB962C8B-B14F-4D97-AF65-F5344CB8AC3E}">
        <p14:creationId xmlns:p14="http://schemas.microsoft.com/office/powerpoint/2010/main" val="434826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50869" y="245553"/>
            <a:ext cx="8072845" cy="6353185"/>
          </a:xfrm>
          <a:prstGeom prst="rect">
            <a:avLst/>
          </a:prstGeom>
        </p:spPr>
      </p:pic>
    </p:spTree>
    <p:extLst>
      <p:ext uri="{BB962C8B-B14F-4D97-AF65-F5344CB8AC3E}">
        <p14:creationId xmlns:p14="http://schemas.microsoft.com/office/powerpoint/2010/main" val="2645219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37806" y="379315"/>
            <a:ext cx="7811588" cy="5870315"/>
          </a:xfrm>
          <a:prstGeom prst="rect">
            <a:avLst/>
          </a:prstGeom>
        </p:spPr>
      </p:pic>
    </p:spTree>
    <p:extLst>
      <p:ext uri="{BB962C8B-B14F-4D97-AF65-F5344CB8AC3E}">
        <p14:creationId xmlns:p14="http://schemas.microsoft.com/office/powerpoint/2010/main" val="2329421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50869" y="392204"/>
            <a:ext cx="7876902" cy="5913418"/>
          </a:xfrm>
          <a:prstGeom prst="rect">
            <a:avLst/>
          </a:prstGeom>
        </p:spPr>
      </p:pic>
    </p:spTree>
    <p:extLst>
      <p:ext uri="{BB962C8B-B14F-4D97-AF65-F5344CB8AC3E}">
        <p14:creationId xmlns:p14="http://schemas.microsoft.com/office/powerpoint/2010/main" val="1088268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72937" y="392041"/>
            <a:ext cx="7576457" cy="6018576"/>
          </a:xfrm>
          <a:prstGeom prst="rect">
            <a:avLst/>
          </a:prstGeom>
        </p:spPr>
      </p:pic>
    </p:spTree>
    <p:extLst>
      <p:ext uri="{BB962C8B-B14F-4D97-AF65-F5344CB8AC3E}">
        <p14:creationId xmlns:p14="http://schemas.microsoft.com/office/powerpoint/2010/main" val="3859053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411</Words>
  <Application>Microsoft Office PowerPoint</Application>
  <PresentationFormat>Widescreen</PresentationFormat>
  <Paragraphs>57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CSE-4201 Computer Graphics</vt:lpstr>
      <vt:lpstr>Curves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Bezier Curves</vt:lpstr>
      <vt:lpstr>The Bezier curve can be represented mathematically as −</vt:lpstr>
      <vt:lpstr>Different types of Bezier Curve</vt:lpstr>
      <vt:lpstr>Properties of Bezier Curves</vt:lpstr>
      <vt:lpstr>hidden surface problems</vt:lpstr>
      <vt:lpstr>Depth Buffer Method</vt:lpstr>
      <vt:lpstr>Depth Buffer Method</vt:lpstr>
      <vt:lpstr>A-Buffer method</vt:lpstr>
      <vt:lpstr>PowerPoint Presentation</vt:lpstr>
      <vt:lpstr>Each position in the A-buffer has two fields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CSE-4201 Computer Graphics</dc:title>
  <dc:creator>Tech force BD</dc:creator>
  <cp:lastModifiedBy>Tech force BD</cp:lastModifiedBy>
  <cp:revision>34</cp:revision>
  <dcterms:created xsi:type="dcterms:W3CDTF">2023-03-27T17:01:13Z</dcterms:created>
  <dcterms:modified xsi:type="dcterms:W3CDTF">2023-03-28T02:08:47Z</dcterms:modified>
</cp:coreProperties>
</file>