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60" r:id="rId5"/>
    <p:sldId id="262" r:id="rId6"/>
    <p:sldId id="263" r:id="rId7"/>
    <p:sldId id="270"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114" d="100"/>
          <a:sy n="114"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6F27E1-86F9-4F18-8B38-271E23159AF5}" type="datetimeFigureOut">
              <a:rPr lang="en-IN" smtClean="0"/>
              <a:t>28/09/22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21095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6F27E1-86F9-4F18-8B38-271E23159AF5}" type="datetimeFigureOut">
              <a:rPr lang="en-IN" smtClean="0"/>
              <a:t>28/09/22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33000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6F27E1-86F9-4F18-8B38-271E23159AF5}" type="datetimeFigureOut">
              <a:rPr lang="en-IN" smtClean="0"/>
              <a:t>28/09/22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275545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6F27E1-86F9-4F18-8B38-271E23159AF5}" type="datetimeFigureOut">
              <a:rPr lang="en-IN" smtClean="0"/>
              <a:t>28/09/22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323070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F27E1-86F9-4F18-8B38-271E23159AF5}" type="datetimeFigureOut">
              <a:rPr lang="en-IN" smtClean="0"/>
              <a:t>28/09/22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130742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6F27E1-86F9-4F18-8B38-271E23159AF5}" type="datetimeFigureOut">
              <a:rPr lang="en-IN" smtClean="0"/>
              <a:t>28/09/22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1372091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6F27E1-86F9-4F18-8B38-271E23159AF5}" type="datetimeFigureOut">
              <a:rPr lang="en-IN" smtClean="0"/>
              <a:t>28/09/22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413820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6F27E1-86F9-4F18-8B38-271E23159AF5}" type="datetimeFigureOut">
              <a:rPr lang="en-IN" smtClean="0"/>
              <a:t>28/09/22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220265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F27E1-86F9-4F18-8B38-271E23159AF5}" type="datetimeFigureOut">
              <a:rPr lang="en-IN" smtClean="0"/>
              <a:t>28/09/22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196261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F27E1-86F9-4F18-8B38-271E23159AF5}" type="datetimeFigureOut">
              <a:rPr lang="en-IN" smtClean="0"/>
              <a:t>28/09/22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247611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F27E1-86F9-4F18-8B38-271E23159AF5}" type="datetimeFigureOut">
              <a:rPr lang="en-IN" smtClean="0"/>
              <a:t>28/09/22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49E48-1D69-4FD2-979C-48EF5659E189}" type="slidenum">
              <a:rPr lang="en-IN" smtClean="0"/>
              <a:t>‹#›</a:t>
            </a:fld>
            <a:endParaRPr lang="en-IN"/>
          </a:p>
        </p:txBody>
      </p:sp>
    </p:spTree>
    <p:extLst>
      <p:ext uri="{BB962C8B-B14F-4D97-AF65-F5344CB8AC3E}">
        <p14:creationId xmlns:p14="http://schemas.microsoft.com/office/powerpoint/2010/main" val="95118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F27E1-86F9-4F18-8B38-271E23159AF5}" type="datetimeFigureOut">
              <a:rPr lang="en-IN" smtClean="0"/>
              <a:t>28/09/22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49E48-1D69-4FD2-979C-48EF5659E189}" type="slidenum">
              <a:rPr lang="en-IN" smtClean="0"/>
              <a:t>‹#›</a:t>
            </a:fld>
            <a:endParaRPr lang="en-IN"/>
          </a:p>
        </p:txBody>
      </p:sp>
    </p:spTree>
    <p:extLst>
      <p:ext uri="{BB962C8B-B14F-4D97-AF65-F5344CB8AC3E}">
        <p14:creationId xmlns:p14="http://schemas.microsoft.com/office/powerpoint/2010/main" val="407133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8" y="1153377"/>
            <a:ext cx="9144000" cy="5782681"/>
          </a:xfrm>
        </p:spPr>
        <p:txBody>
          <a:bodyPr>
            <a:normAutofit fontScale="90000"/>
          </a:bodyPr>
          <a:lstStyle/>
          <a:p>
            <a:br>
              <a:rPr lang="en-US" sz="2700" b="1" u="sng" dirty="0"/>
            </a:br>
            <a:br>
              <a:rPr lang="en-US" sz="2700" b="1" u="sng" dirty="0"/>
            </a:br>
            <a:br>
              <a:rPr lang="en-US" sz="2700" b="1" u="sng" dirty="0"/>
            </a:br>
            <a:br>
              <a:rPr lang="en-US" sz="2700" b="1" u="sng" dirty="0"/>
            </a:br>
            <a:br>
              <a:rPr lang="en-US" sz="2700" b="1" u="sng" dirty="0"/>
            </a:br>
            <a:br>
              <a:rPr lang="en-US" sz="2700" b="1" u="sng" dirty="0"/>
            </a:br>
            <a:br>
              <a:rPr lang="en-US" sz="2700" b="1" u="sng" dirty="0"/>
            </a:br>
            <a:r>
              <a:rPr lang="en-US" sz="2700" b="1" u="sng" dirty="0"/>
              <a:t>AUTOMATIC ATTENDACE SYSTEM</a:t>
            </a:r>
            <a:br>
              <a:rPr lang="en-IN" sz="2700" dirty="0"/>
            </a:br>
            <a:r>
              <a:rPr lang="en-US" sz="2700" b="1" u="sng" dirty="0"/>
              <a:t>A MAJOR PROJECT REPORT</a:t>
            </a:r>
            <a:br>
              <a:rPr lang="en-US" sz="2700" b="1" dirty="0"/>
            </a:br>
            <a:br>
              <a:rPr lang="en-US" sz="2700" b="1" dirty="0"/>
            </a:br>
            <a:br>
              <a:rPr lang="en-US" sz="2700" b="1" dirty="0"/>
            </a:br>
            <a:r>
              <a:rPr lang="en-US" sz="2700" b="1" i="1" dirty="0"/>
              <a:t>Submitted by: Angry Lions Team</a:t>
            </a:r>
            <a:br>
              <a:rPr lang="en-US" sz="2700" b="1" i="1" dirty="0"/>
            </a:br>
            <a:br>
              <a:rPr lang="en-IN" sz="2700" dirty="0"/>
            </a:br>
            <a:r>
              <a:rPr lang="en-US" sz="2700" b="1" dirty="0"/>
              <a:t>NASAR UL ISLAM (100829880)</a:t>
            </a:r>
            <a:br>
              <a:rPr lang="en-US" sz="2700" b="1" dirty="0"/>
            </a:br>
            <a:r>
              <a:rPr lang="en-US" sz="2700" b="1" dirty="0"/>
              <a:t>TRIZA KIILU (100828935)</a:t>
            </a:r>
            <a:br>
              <a:rPr lang="en-US" sz="2700" b="1" dirty="0"/>
            </a:br>
            <a:r>
              <a:rPr lang="en-US" sz="2700" b="1" dirty="0"/>
              <a:t>AMIN YOUSEFIAN (100898934)</a:t>
            </a:r>
            <a:br>
              <a:rPr lang="en-US" sz="2700" b="1" dirty="0"/>
            </a:br>
            <a:r>
              <a:rPr lang="en-US" sz="2700" b="1" dirty="0"/>
              <a:t>RITVIJ SHARMA (100852430)</a:t>
            </a:r>
            <a:br>
              <a:rPr lang="en-US" sz="2700" b="1" dirty="0"/>
            </a:br>
            <a:br>
              <a:rPr lang="en-IN" sz="2700" dirty="0"/>
            </a:br>
            <a:br>
              <a:rPr lang="en-IN" sz="2700" dirty="0"/>
            </a:br>
            <a:br>
              <a:rPr lang="en-IN" dirty="0"/>
            </a:br>
            <a:endParaRPr lang="en-IN" dirty="0"/>
          </a:p>
        </p:txBody>
      </p:sp>
      <p:sp>
        <p:nvSpPr>
          <p:cNvPr id="3" name="Subtitle 2"/>
          <p:cNvSpPr>
            <a:spLocks noGrp="1"/>
          </p:cNvSpPr>
          <p:nvPr>
            <p:ph type="subTitle" idx="1"/>
          </p:nvPr>
        </p:nvSpPr>
        <p:spPr>
          <a:xfrm>
            <a:off x="1523999" y="5103107"/>
            <a:ext cx="9144000" cy="1655762"/>
          </a:xfrm>
        </p:spPr>
        <p:txBody>
          <a:bodyPr>
            <a:normAutofit/>
          </a:bodyPr>
          <a:lstStyle/>
          <a:p>
            <a:endParaRPr lang="en-IN" dirty="0"/>
          </a:p>
          <a:p>
            <a:endParaRPr lang="en-IN" dirty="0"/>
          </a:p>
        </p:txBody>
      </p:sp>
    </p:spTree>
    <p:extLst>
      <p:ext uri="{BB962C8B-B14F-4D97-AF65-F5344CB8AC3E}">
        <p14:creationId xmlns:p14="http://schemas.microsoft.com/office/powerpoint/2010/main" val="279616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566"/>
            <a:ext cx="10515600" cy="748780"/>
          </a:xfrm>
        </p:spPr>
        <p:txBody>
          <a:bodyPr>
            <a:normAutofit fontScale="90000"/>
          </a:bodyPr>
          <a:lstStyle/>
          <a:p>
            <a:pPr algn="ctr"/>
            <a:r>
              <a:rPr lang="en-US" sz="4000" b="1" u="sng" dirty="0"/>
              <a:t>INTRODUCTION</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The main objective of this project is to develop face recognition based automated student attendance system. The test images and training images have to be captured by using the same device to ensure no quality difference. In addition, the students have to register in the database to be recognized. The enrolment can be done on the spot through the user-friendly interface. We plan to make it a web application. We will deploy it using docker.</a:t>
            </a:r>
          </a:p>
          <a:p>
            <a:pPr marL="0" indent="0">
              <a:buNone/>
            </a:pPr>
            <a:endParaRPr lang="en-IN" dirty="0"/>
          </a:p>
        </p:txBody>
      </p:sp>
    </p:spTree>
    <p:extLst>
      <p:ext uri="{BB962C8B-B14F-4D97-AF65-F5344CB8AC3E}">
        <p14:creationId xmlns:p14="http://schemas.microsoft.com/office/powerpoint/2010/main" val="248667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a:t>ENTITY RELATIONSHIP DIAGRAM</a:t>
            </a:r>
            <a:br>
              <a:rPr lang="en-IN" sz="4000" dirty="0"/>
            </a:br>
            <a:endParaRPr lang="en-IN" sz="4000" dirty="0"/>
          </a:p>
        </p:txBody>
      </p:sp>
      <p:grpSp>
        <p:nvGrpSpPr>
          <p:cNvPr id="4" name="Group 3"/>
          <p:cNvGrpSpPr/>
          <p:nvPr/>
        </p:nvGrpSpPr>
        <p:grpSpPr>
          <a:xfrm>
            <a:off x="2371898" y="2286001"/>
            <a:ext cx="7448203" cy="1936866"/>
            <a:chOff x="0" y="0"/>
            <a:chExt cx="5306057" cy="1255848"/>
          </a:xfrm>
        </p:grpSpPr>
        <p:sp>
          <p:nvSpPr>
            <p:cNvPr id="5" name="Rectangle 4"/>
            <p:cNvSpPr/>
            <p:nvPr/>
          </p:nvSpPr>
          <p:spPr>
            <a:xfrm>
              <a:off x="5174488" y="1031468"/>
              <a:ext cx="50673" cy="224380"/>
            </a:xfrm>
            <a:prstGeom prst="rect">
              <a:avLst/>
            </a:prstGeom>
            <a:ln>
              <a:noFill/>
            </a:ln>
          </p:spPr>
          <p:txBody>
            <a:bodyPr vert="horz" lIns="0" tIns="0" rIns="0" bIns="0" rtlCol="0">
              <a:noAutofit/>
            </a:bodyPr>
            <a:lstStyle/>
            <a:p>
              <a:pPr>
                <a:lnSpc>
                  <a:spcPct val="107000"/>
                </a:lnSpc>
                <a:spcAft>
                  <a:spcPts val="8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6" name="Shape 2197"/>
            <p:cNvSpPr/>
            <p:nvPr/>
          </p:nvSpPr>
          <p:spPr>
            <a:xfrm>
              <a:off x="0" y="0"/>
              <a:ext cx="880872" cy="1085088"/>
            </a:xfrm>
            <a:custGeom>
              <a:avLst/>
              <a:gdLst/>
              <a:ahLst/>
              <a:cxnLst/>
              <a:rect l="0" t="0" r="0" b="0"/>
              <a:pathLst>
                <a:path w="880872" h="1085088">
                  <a:moveTo>
                    <a:pt x="88138" y="0"/>
                  </a:moveTo>
                  <a:lnTo>
                    <a:pt x="792734" y="0"/>
                  </a:lnTo>
                  <a:cubicBezTo>
                    <a:pt x="841375" y="0"/>
                    <a:pt x="880872" y="39497"/>
                    <a:pt x="880872" y="88138"/>
                  </a:cubicBezTo>
                  <a:lnTo>
                    <a:pt x="880872" y="996950"/>
                  </a:lnTo>
                  <a:cubicBezTo>
                    <a:pt x="880872" y="1045591"/>
                    <a:pt x="841375" y="1085088"/>
                    <a:pt x="792734" y="1085088"/>
                  </a:cubicBezTo>
                  <a:lnTo>
                    <a:pt x="88138" y="1085088"/>
                  </a:lnTo>
                  <a:cubicBezTo>
                    <a:pt x="39497" y="1085088"/>
                    <a:pt x="0" y="1045591"/>
                    <a:pt x="0" y="996950"/>
                  </a:cubicBezTo>
                  <a:lnTo>
                    <a:pt x="0" y="88138"/>
                  </a:lnTo>
                  <a:cubicBezTo>
                    <a:pt x="0" y="39497"/>
                    <a:pt x="39497" y="0"/>
                    <a:pt x="88138" y="0"/>
                  </a:cubicBez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7" name="Shape 2198"/>
            <p:cNvSpPr/>
            <p:nvPr/>
          </p:nvSpPr>
          <p:spPr>
            <a:xfrm>
              <a:off x="0" y="0"/>
              <a:ext cx="880872" cy="1085088"/>
            </a:xfrm>
            <a:custGeom>
              <a:avLst/>
              <a:gdLst/>
              <a:ahLst/>
              <a:cxnLst/>
              <a:rect l="0" t="0" r="0" b="0"/>
              <a:pathLst>
                <a:path w="880872" h="1085088">
                  <a:moveTo>
                    <a:pt x="0" y="88138"/>
                  </a:moveTo>
                  <a:cubicBezTo>
                    <a:pt x="0" y="39497"/>
                    <a:pt x="39497" y="0"/>
                    <a:pt x="88138" y="0"/>
                  </a:cubicBezTo>
                  <a:lnTo>
                    <a:pt x="792734" y="0"/>
                  </a:lnTo>
                  <a:cubicBezTo>
                    <a:pt x="841375" y="0"/>
                    <a:pt x="880872" y="39497"/>
                    <a:pt x="880872" y="88138"/>
                  </a:cubicBezTo>
                  <a:lnTo>
                    <a:pt x="880872" y="996950"/>
                  </a:lnTo>
                  <a:cubicBezTo>
                    <a:pt x="880872" y="1045591"/>
                    <a:pt x="841375" y="1085088"/>
                    <a:pt x="792734" y="1085088"/>
                  </a:cubicBezTo>
                  <a:lnTo>
                    <a:pt x="88138" y="1085088"/>
                  </a:lnTo>
                  <a:cubicBezTo>
                    <a:pt x="39497" y="1085088"/>
                    <a:pt x="0" y="1045591"/>
                    <a:pt x="0" y="996950"/>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8" name="Rectangle 7"/>
            <p:cNvSpPr/>
            <p:nvPr/>
          </p:nvSpPr>
          <p:spPr>
            <a:xfrm>
              <a:off x="251968" y="155168"/>
              <a:ext cx="499402"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Image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Rectangle 8"/>
            <p:cNvSpPr/>
            <p:nvPr/>
          </p:nvSpPr>
          <p:spPr>
            <a:xfrm>
              <a:off x="82804" y="374624"/>
              <a:ext cx="946166"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Acquisition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p:cNvSpPr/>
            <p:nvPr/>
          </p:nvSpPr>
          <p:spPr>
            <a:xfrm>
              <a:off x="102616" y="592556"/>
              <a:ext cx="944342"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from video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Rectangle 10"/>
            <p:cNvSpPr/>
            <p:nvPr/>
          </p:nvSpPr>
          <p:spPr>
            <a:xfrm>
              <a:off x="262636" y="751053"/>
              <a:ext cx="470620"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frame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Shape 2203"/>
            <p:cNvSpPr/>
            <p:nvPr/>
          </p:nvSpPr>
          <p:spPr>
            <a:xfrm>
              <a:off x="947166" y="459486"/>
              <a:ext cx="141732" cy="166116"/>
            </a:xfrm>
            <a:custGeom>
              <a:avLst/>
              <a:gdLst/>
              <a:ahLst/>
              <a:cxnLst/>
              <a:rect l="0" t="0" r="0" b="0"/>
              <a:pathLst>
                <a:path w="141732" h="166116">
                  <a:moveTo>
                    <a:pt x="70866" y="0"/>
                  </a:moveTo>
                  <a:lnTo>
                    <a:pt x="141732" y="83058"/>
                  </a:lnTo>
                  <a:lnTo>
                    <a:pt x="70866" y="166116"/>
                  </a:lnTo>
                  <a:lnTo>
                    <a:pt x="70866" y="132842"/>
                  </a:lnTo>
                  <a:lnTo>
                    <a:pt x="0" y="132842"/>
                  </a:lnTo>
                  <a:lnTo>
                    <a:pt x="0" y="33274"/>
                  </a:lnTo>
                  <a:lnTo>
                    <a:pt x="70866" y="33274"/>
                  </a:lnTo>
                  <a:lnTo>
                    <a:pt x="70866"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3" name="Shape 2204"/>
            <p:cNvSpPr/>
            <p:nvPr/>
          </p:nvSpPr>
          <p:spPr>
            <a:xfrm>
              <a:off x="1149096" y="0"/>
              <a:ext cx="737616" cy="1085088"/>
            </a:xfrm>
            <a:custGeom>
              <a:avLst/>
              <a:gdLst/>
              <a:ahLst/>
              <a:cxnLst/>
              <a:rect l="0" t="0" r="0" b="0"/>
              <a:pathLst>
                <a:path w="737616" h="1085088">
                  <a:moveTo>
                    <a:pt x="73787" y="0"/>
                  </a:moveTo>
                  <a:lnTo>
                    <a:pt x="663829" y="0"/>
                  </a:lnTo>
                  <a:cubicBezTo>
                    <a:pt x="704596" y="0"/>
                    <a:pt x="737616" y="33020"/>
                    <a:pt x="737616" y="73787"/>
                  </a:cubicBezTo>
                  <a:lnTo>
                    <a:pt x="737616" y="1011301"/>
                  </a:lnTo>
                  <a:cubicBezTo>
                    <a:pt x="737616" y="1052068"/>
                    <a:pt x="704596" y="1085088"/>
                    <a:pt x="663829" y="1085088"/>
                  </a:cubicBezTo>
                  <a:lnTo>
                    <a:pt x="73787" y="1085088"/>
                  </a:lnTo>
                  <a:cubicBezTo>
                    <a:pt x="33020" y="1085088"/>
                    <a:pt x="0" y="1052068"/>
                    <a:pt x="0" y="1011301"/>
                  </a:cubicBezTo>
                  <a:lnTo>
                    <a:pt x="0" y="73787"/>
                  </a:lnTo>
                  <a:cubicBezTo>
                    <a:pt x="0" y="33020"/>
                    <a:pt x="33020" y="0"/>
                    <a:pt x="73787" y="0"/>
                  </a:cubicBezTo>
                  <a:close/>
                </a:path>
              </a:pathLst>
            </a:custGeom>
            <a:ln w="0" cap="flat">
              <a:miter lim="127000"/>
            </a:ln>
          </p:spPr>
          <p:style>
            <a:lnRef idx="0">
              <a:srgbClr val="000000">
                <a:alpha val="0"/>
              </a:srgbClr>
            </a:lnRef>
            <a:fillRef idx="1">
              <a:srgbClr val="43AFC0"/>
            </a:fillRef>
            <a:effectRef idx="0">
              <a:scrgbClr r="0" g="0" b="0"/>
            </a:effectRef>
            <a:fontRef idx="none"/>
          </p:style>
          <p:txBody>
            <a:bodyPr/>
            <a:lstStyle/>
            <a:p>
              <a:endParaRPr lang="en-IN"/>
            </a:p>
          </p:txBody>
        </p:sp>
        <p:sp>
          <p:nvSpPr>
            <p:cNvPr id="14" name="Shape 2205"/>
            <p:cNvSpPr/>
            <p:nvPr/>
          </p:nvSpPr>
          <p:spPr>
            <a:xfrm>
              <a:off x="1149096" y="0"/>
              <a:ext cx="737616" cy="1085088"/>
            </a:xfrm>
            <a:custGeom>
              <a:avLst/>
              <a:gdLst/>
              <a:ahLst/>
              <a:cxnLst/>
              <a:rect l="0" t="0" r="0" b="0"/>
              <a:pathLst>
                <a:path w="737616" h="1085088">
                  <a:moveTo>
                    <a:pt x="0" y="73787"/>
                  </a:moveTo>
                  <a:cubicBezTo>
                    <a:pt x="0" y="33020"/>
                    <a:pt x="33020" y="0"/>
                    <a:pt x="73787" y="0"/>
                  </a:cubicBezTo>
                  <a:lnTo>
                    <a:pt x="663829" y="0"/>
                  </a:lnTo>
                  <a:cubicBezTo>
                    <a:pt x="704596" y="0"/>
                    <a:pt x="737616" y="33020"/>
                    <a:pt x="737616" y="73787"/>
                  </a:cubicBezTo>
                  <a:lnTo>
                    <a:pt x="737616" y="1011301"/>
                  </a:lnTo>
                  <a:cubicBezTo>
                    <a:pt x="737616" y="1052068"/>
                    <a:pt x="704596" y="1085088"/>
                    <a:pt x="663829" y="1085088"/>
                  </a:cubicBezTo>
                  <a:lnTo>
                    <a:pt x="73787" y="1085088"/>
                  </a:lnTo>
                  <a:cubicBezTo>
                    <a:pt x="33020" y="1085088"/>
                    <a:pt x="0" y="1052068"/>
                    <a:pt x="0" y="1011301"/>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15" name="Rectangle 14"/>
            <p:cNvSpPr/>
            <p:nvPr/>
          </p:nvSpPr>
          <p:spPr>
            <a:xfrm>
              <a:off x="1374140" y="374243"/>
              <a:ext cx="429707"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Face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Rectangle 15"/>
            <p:cNvSpPr/>
            <p:nvPr/>
          </p:nvSpPr>
          <p:spPr>
            <a:xfrm>
              <a:off x="1238504" y="531215"/>
              <a:ext cx="741650"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detection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Shape 2208"/>
            <p:cNvSpPr/>
            <p:nvPr/>
          </p:nvSpPr>
          <p:spPr>
            <a:xfrm>
              <a:off x="1953006" y="459486"/>
              <a:ext cx="143256" cy="166116"/>
            </a:xfrm>
            <a:custGeom>
              <a:avLst/>
              <a:gdLst/>
              <a:ahLst/>
              <a:cxnLst/>
              <a:rect l="0" t="0" r="0" b="0"/>
              <a:pathLst>
                <a:path w="143256" h="166116">
                  <a:moveTo>
                    <a:pt x="71628" y="0"/>
                  </a:moveTo>
                  <a:lnTo>
                    <a:pt x="143256" y="83058"/>
                  </a:lnTo>
                  <a:lnTo>
                    <a:pt x="71628" y="166116"/>
                  </a:lnTo>
                  <a:lnTo>
                    <a:pt x="71628" y="132842"/>
                  </a:lnTo>
                  <a:lnTo>
                    <a:pt x="0" y="132842"/>
                  </a:lnTo>
                  <a:lnTo>
                    <a:pt x="0" y="33274"/>
                  </a:lnTo>
                  <a:lnTo>
                    <a:pt x="71628" y="33274"/>
                  </a:lnTo>
                  <a:lnTo>
                    <a:pt x="71628" y="0"/>
                  </a:lnTo>
                  <a:close/>
                </a:path>
              </a:pathLst>
            </a:custGeom>
            <a:ln w="0" cap="flat">
              <a:miter lim="127000"/>
            </a:ln>
          </p:spPr>
          <p:style>
            <a:lnRef idx="0">
              <a:srgbClr val="000000">
                <a:alpha val="0"/>
              </a:srgbClr>
            </a:lnRef>
            <a:fillRef idx="1">
              <a:srgbClr val="43BEB9"/>
            </a:fillRef>
            <a:effectRef idx="0">
              <a:scrgbClr r="0" g="0" b="0"/>
            </a:effectRef>
            <a:fontRef idx="none"/>
          </p:style>
          <p:txBody>
            <a:bodyPr/>
            <a:lstStyle/>
            <a:p>
              <a:endParaRPr lang="en-IN"/>
            </a:p>
          </p:txBody>
        </p:sp>
        <p:sp>
          <p:nvSpPr>
            <p:cNvPr id="18" name="Shape 2209"/>
            <p:cNvSpPr/>
            <p:nvPr/>
          </p:nvSpPr>
          <p:spPr>
            <a:xfrm>
              <a:off x="2154936" y="0"/>
              <a:ext cx="765048" cy="1085088"/>
            </a:xfrm>
            <a:custGeom>
              <a:avLst/>
              <a:gdLst/>
              <a:ahLst/>
              <a:cxnLst/>
              <a:rect l="0" t="0" r="0" b="0"/>
              <a:pathLst>
                <a:path w="765048" h="1085088">
                  <a:moveTo>
                    <a:pt x="76454" y="0"/>
                  </a:moveTo>
                  <a:lnTo>
                    <a:pt x="688594" y="0"/>
                  </a:lnTo>
                  <a:cubicBezTo>
                    <a:pt x="730758" y="0"/>
                    <a:pt x="765048" y="34290"/>
                    <a:pt x="765048" y="76453"/>
                  </a:cubicBezTo>
                  <a:lnTo>
                    <a:pt x="765048" y="1008634"/>
                  </a:lnTo>
                  <a:cubicBezTo>
                    <a:pt x="765048" y="1050798"/>
                    <a:pt x="730758" y="1085088"/>
                    <a:pt x="688594" y="1085088"/>
                  </a:cubicBezTo>
                  <a:lnTo>
                    <a:pt x="76454" y="1085088"/>
                  </a:lnTo>
                  <a:cubicBezTo>
                    <a:pt x="34290" y="1085088"/>
                    <a:pt x="0" y="1050798"/>
                    <a:pt x="0" y="1008634"/>
                  </a:cubicBezTo>
                  <a:lnTo>
                    <a:pt x="0" y="76453"/>
                  </a:lnTo>
                  <a:cubicBezTo>
                    <a:pt x="0" y="34290"/>
                    <a:pt x="34290" y="0"/>
                    <a:pt x="76454" y="0"/>
                  </a:cubicBezTo>
                  <a:close/>
                </a:path>
              </a:pathLst>
            </a:custGeom>
            <a:ln w="0" cap="flat">
              <a:miter lim="127000"/>
            </a:ln>
          </p:spPr>
          <p:style>
            <a:lnRef idx="0">
              <a:srgbClr val="000000">
                <a:alpha val="0"/>
              </a:srgbClr>
            </a:lnRef>
            <a:fillRef idx="1">
              <a:srgbClr val="43BB8D"/>
            </a:fillRef>
            <a:effectRef idx="0">
              <a:scrgbClr r="0" g="0" b="0"/>
            </a:effectRef>
            <a:fontRef idx="none"/>
          </p:style>
          <p:txBody>
            <a:bodyPr/>
            <a:lstStyle/>
            <a:p>
              <a:endParaRPr lang="en-IN"/>
            </a:p>
          </p:txBody>
        </p:sp>
        <p:sp>
          <p:nvSpPr>
            <p:cNvPr id="19" name="Shape 2210"/>
            <p:cNvSpPr/>
            <p:nvPr/>
          </p:nvSpPr>
          <p:spPr>
            <a:xfrm>
              <a:off x="2154936" y="0"/>
              <a:ext cx="765048" cy="1085088"/>
            </a:xfrm>
            <a:custGeom>
              <a:avLst/>
              <a:gdLst/>
              <a:ahLst/>
              <a:cxnLst/>
              <a:rect l="0" t="0" r="0" b="0"/>
              <a:pathLst>
                <a:path w="765048" h="1085088">
                  <a:moveTo>
                    <a:pt x="0" y="76453"/>
                  </a:moveTo>
                  <a:cubicBezTo>
                    <a:pt x="0" y="34290"/>
                    <a:pt x="34290" y="0"/>
                    <a:pt x="76454" y="0"/>
                  </a:cubicBezTo>
                  <a:lnTo>
                    <a:pt x="688594" y="0"/>
                  </a:lnTo>
                  <a:cubicBezTo>
                    <a:pt x="730758" y="0"/>
                    <a:pt x="765048" y="34290"/>
                    <a:pt x="765048" y="76453"/>
                  </a:cubicBezTo>
                  <a:lnTo>
                    <a:pt x="765048" y="1008634"/>
                  </a:lnTo>
                  <a:cubicBezTo>
                    <a:pt x="765048" y="1050798"/>
                    <a:pt x="730758" y="1085088"/>
                    <a:pt x="688594" y="1085088"/>
                  </a:cubicBezTo>
                  <a:lnTo>
                    <a:pt x="76454" y="1085088"/>
                  </a:lnTo>
                  <a:cubicBezTo>
                    <a:pt x="34290" y="1085088"/>
                    <a:pt x="0" y="1050798"/>
                    <a:pt x="0" y="1008634"/>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20" name="Rectangle 19"/>
            <p:cNvSpPr/>
            <p:nvPr/>
          </p:nvSpPr>
          <p:spPr>
            <a:xfrm>
              <a:off x="2310257" y="374243"/>
              <a:ext cx="654695"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Feature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1" name="Rectangle 20"/>
            <p:cNvSpPr/>
            <p:nvPr/>
          </p:nvSpPr>
          <p:spPr>
            <a:xfrm>
              <a:off x="2232533" y="531215"/>
              <a:ext cx="810362"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extraction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2" name="Shape 2213"/>
            <p:cNvSpPr/>
            <p:nvPr/>
          </p:nvSpPr>
          <p:spPr>
            <a:xfrm>
              <a:off x="2986278" y="459486"/>
              <a:ext cx="141732" cy="166116"/>
            </a:xfrm>
            <a:custGeom>
              <a:avLst/>
              <a:gdLst/>
              <a:ahLst/>
              <a:cxnLst/>
              <a:rect l="0" t="0" r="0" b="0"/>
              <a:pathLst>
                <a:path w="141732" h="166116">
                  <a:moveTo>
                    <a:pt x="70866" y="0"/>
                  </a:moveTo>
                  <a:lnTo>
                    <a:pt x="141732" y="83058"/>
                  </a:lnTo>
                  <a:lnTo>
                    <a:pt x="70866" y="166116"/>
                  </a:lnTo>
                  <a:lnTo>
                    <a:pt x="70866" y="132842"/>
                  </a:lnTo>
                  <a:lnTo>
                    <a:pt x="0" y="132842"/>
                  </a:lnTo>
                  <a:lnTo>
                    <a:pt x="0" y="33274"/>
                  </a:lnTo>
                  <a:lnTo>
                    <a:pt x="70866" y="33274"/>
                  </a:lnTo>
                  <a:lnTo>
                    <a:pt x="70866" y="0"/>
                  </a:lnTo>
                  <a:close/>
                </a:path>
              </a:pathLst>
            </a:custGeom>
            <a:ln w="0" cap="flat">
              <a:miter lim="127000"/>
            </a:ln>
          </p:spPr>
          <p:style>
            <a:lnRef idx="0">
              <a:srgbClr val="000000">
                <a:alpha val="0"/>
              </a:srgbClr>
            </a:lnRef>
            <a:fillRef idx="1">
              <a:srgbClr val="45B664"/>
            </a:fillRef>
            <a:effectRef idx="0">
              <a:scrgbClr r="0" g="0" b="0"/>
            </a:effectRef>
            <a:fontRef idx="none"/>
          </p:style>
          <p:txBody>
            <a:bodyPr/>
            <a:lstStyle/>
            <a:p>
              <a:endParaRPr lang="en-IN"/>
            </a:p>
          </p:txBody>
        </p:sp>
        <p:sp>
          <p:nvSpPr>
            <p:cNvPr id="23" name="Shape 2214"/>
            <p:cNvSpPr/>
            <p:nvPr/>
          </p:nvSpPr>
          <p:spPr>
            <a:xfrm>
              <a:off x="3188208" y="0"/>
              <a:ext cx="848868" cy="1085088"/>
            </a:xfrm>
            <a:custGeom>
              <a:avLst/>
              <a:gdLst/>
              <a:ahLst/>
              <a:cxnLst/>
              <a:rect l="0" t="0" r="0" b="0"/>
              <a:pathLst>
                <a:path w="848868" h="1085088">
                  <a:moveTo>
                    <a:pt x="84836" y="0"/>
                  </a:moveTo>
                  <a:lnTo>
                    <a:pt x="764032" y="0"/>
                  </a:lnTo>
                  <a:cubicBezTo>
                    <a:pt x="810895" y="0"/>
                    <a:pt x="848868" y="37973"/>
                    <a:pt x="848868" y="84836"/>
                  </a:cubicBezTo>
                  <a:lnTo>
                    <a:pt x="848868" y="1000252"/>
                  </a:lnTo>
                  <a:cubicBezTo>
                    <a:pt x="848868" y="1047115"/>
                    <a:pt x="810895" y="1085088"/>
                    <a:pt x="764032" y="1085088"/>
                  </a:cubicBezTo>
                  <a:lnTo>
                    <a:pt x="84836" y="1085088"/>
                  </a:lnTo>
                  <a:cubicBezTo>
                    <a:pt x="37973" y="1085088"/>
                    <a:pt x="0" y="1047115"/>
                    <a:pt x="0" y="1000252"/>
                  </a:cubicBezTo>
                  <a:lnTo>
                    <a:pt x="0" y="84836"/>
                  </a:lnTo>
                  <a:cubicBezTo>
                    <a:pt x="0" y="37973"/>
                    <a:pt x="37973" y="0"/>
                    <a:pt x="84836" y="0"/>
                  </a:cubicBezTo>
                  <a:close/>
                </a:path>
              </a:pathLst>
            </a:custGeom>
            <a:ln w="0" cap="flat">
              <a:miter lim="127000"/>
            </a:ln>
          </p:spPr>
          <p:style>
            <a:lnRef idx="0">
              <a:srgbClr val="000000">
                <a:alpha val="0"/>
              </a:srgbClr>
            </a:lnRef>
            <a:fillRef idx="1">
              <a:srgbClr val="45B451"/>
            </a:fillRef>
            <a:effectRef idx="0">
              <a:scrgbClr r="0" g="0" b="0"/>
            </a:effectRef>
            <a:fontRef idx="none"/>
          </p:style>
          <p:txBody>
            <a:bodyPr/>
            <a:lstStyle/>
            <a:p>
              <a:endParaRPr lang="en-IN"/>
            </a:p>
          </p:txBody>
        </p:sp>
        <p:sp>
          <p:nvSpPr>
            <p:cNvPr id="24" name="Shape 2215"/>
            <p:cNvSpPr/>
            <p:nvPr/>
          </p:nvSpPr>
          <p:spPr>
            <a:xfrm>
              <a:off x="3188208" y="0"/>
              <a:ext cx="848868" cy="1085088"/>
            </a:xfrm>
            <a:custGeom>
              <a:avLst/>
              <a:gdLst/>
              <a:ahLst/>
              <a:cxnLst/>
              <a:rect l="0" t="0" r="0" b="0"/>
              <a:pathLst>
                <a:path w="848868" h="1085088">
                  <a:moveTo>
                    <a:pt x="0" y="84836"/>
                  </a:moveTo>
                  <a:cubicBezTo>
                    <a:pt x="0" y="37973"/>
                    <a:pt x="37973" y="0"/>
                    <a:pt x="84836" y="0"/>
                  </a:cubicBezTo>
                  <a:lnTo>
                    <a:pt x="764032" y="0"/>
                  </a:lnTo>
                  <a:cubicBezTo>
                    <a:pt x="810895" y="0"/>
                    <a:pt x="848868" y="37973"/>
                    <a:pt x="848868" y="84836"/>
                  </a:cubicBezTo>
                  <a:lnTo>
                    <a:pt x="848868" y="1000252"/>
                  </a:lnTo>
                  <a:cubicBezTo>
                    <a:pt x="848868" y="1047115"/>
                    <a:pt x="810895" y="1085088"/>
                    <a:pt x="764032" y="1085088"/>
                  </a:cubicBezTo>
                  <a:lnTo>
                    <a:pt x="84836" y="1085088"/>
                  </a:lnTo>
                  <a:cubicBezTo>
                    <a:pt x="37973" y="1085088"/>
                    <a:pt x="0" y="1047115"/>
                    <a:pt x="0" y="1000252"/>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25" name="Rectangle 24"/>
            <p:cNvSpPr/>
            <p:nvPr/>
          </p:nvSpPr>
          <p:spPr>
            <a:xfrm>
              <a:off x="3469132" y="374243"/>
              <a:ext cx="429707"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Face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6" name="Rectangle 25"/>
            <p:cNvSpPr/>
            <p:nvPr/>
          </p:nvSpPr>
          <p:spPr>
            <a:xfrm>
              <a:off x="3266059" y="531215"/>
              <a:ext cx="919614" cy="224380"/>
            </a:xfrm>
            <a:prstGeom prst="rect">
              <a:avLst/>
            </a:prstGeom>
            <a:ln>
              <a:noFill/>
            </a:ln>
          </p:spPr>
          <p:txBody>
            <a:bodyPr vert="horz" lIns="0" tIns="0" rIns="0" bIns="0" rtlCol="0">
              <a:noAutofit/>
            </a:bodyPr>
            <a:lstStyle/>
            <a:p>
              <a:pPr>
                <a:lnSpc>
                  <a:spcPct val="107000"/>
                </a:lnSpc>
                <a:spcAft>
                  <a:spcPts val="800"/>
                </a:spcAft>
              </a:pPr>
              <a:r>
                <a:rPr lang="en-US" sz="11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recognition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Shape 2218"/>
            <p:cNvSpPr/>
            <p:nvPr/>
          </p:nvSpPr>
          <p:spPr>
            <a:xfrm>
              <a:off x="4103370" y="459486"/>
              <a:ext cx="141732" cy="166116"/>
            </a:xfrm>
            <a:custGeom>
              <a:avLst/>
              <a:gdLst/>
              <a:ahLst/>
              <a:cxnLst/>
              <a:rect l="0" t="0" r="0" b="0"/>
              <a:pathLst>
                <a:path w="141732" h="166116">
                  <a:moveTo>
                    <a:pt x="70866" y="0"/>
                  </a:moveTo>
                  <a:lnTo>
                    <a:pt x="141732" y="83058"/>
                  </a:lnTo>
                  <a:lnTo>
                    <a:pt x="70866" y="166116"/>
                  </a:lnTo>
                  <a:lnTo>
                    <a:pt x="70866" y="132842"/>
                  </a:lnTo>
                  <a:lnTo>
                    <a:pt x="0" y="132842"/>
                  </a:lnTo>
                  <a:lnTo>
                    <a:pt x="0" y="33274"/>
                  </a:lnTo>
                  <a:lnTo>
                    <a:pt x="70866" y="33274"/>
                  </a:lnTo>
                  <a:lnTo>
                    <a:pt x="70866" y="0"/>
                  </a:lnTo>
                  <a:close/>
                </a:path>
              </a:pathLst>
            </a:custGeom>
            <a:ln w="0" cap="flat">
              <a:miter lim="127000"/>
            </a:ln>
          </p:spPr>
          <p:style>
            <a:lnRef idx="0">
              <a:srgbClr val="000000">
                <a:alpha val="0"/>
              </a:srgbClr>
            </a:lnRef>
            <a:fillRef idx="1">
              <a:srgbClr val="70AD47"/>
            </a:fillRef>
            <a:effectRef idx="0">
              <a:scrgbClr r="0" g="0" b="0"/>
            </a:effectRef>
            <a:fontRef idx="none"/>
          </p:style>
          <p:txBody>
            <a:bodyPr/>
            <a:lstStyle/>
            <a:p>
              <a:endParaRPr lang="en-IN"/>
            </a:p>
          </p:txBody>
        </p:sp>
        <p:sp>
          <p:nvSpPr>
            <p:cNvPr id="28" name="Shape 2219"/>
            <p:cNvSpPr/>
            <p:nvPr/>
          </p:nvSpPr>
          <p:spPr>
            <a:xfrm>
              <a:off x="4305300" y="0"/>
              <a:ext cx="851916" cy="1085088"/>
            </a:xfrm>
            <a:custGeom>
              <a:avLst/>
              <a:gdLst/>
              <a:ahLst/>
              <a:cxnLst/>
              <a:rect l="0" t="0" r="0" b="0"/>
              <a:pathLst>
                <a:path w="851916" h="1085088">
                  <a:moveTo>
                    <a:pt x="85217" y="0"/>
                  </a:moveTo>
                  <a:lnTo>
                    <a:pt x="766699" y="0"/>
                  </a:lnTo>
                  <a:cubicBezTo>
                    <a:pt x="813816" y="0"/>
                    <a:pt x="851916" y="38100"/>
                    <a:pt x="851916" y="85217"/>
                  </a:cubicBezTo>
                  <a:lnTo>
                    <a:pt x="851916" y="999871"/>
                  </a:lnTo>
                  <a:cubicBezTo>
                    <a:pt x="851916" y="1046988"/>
                    <a:pt x="813816" y="1085088"/>
                    <a:pt x="766699" y="1085088"/>
                  </a:cubicBezTo>
                  <a:lnTo>
                    <a:pt x="85217" y="1085088"/>
                  </a:lnTo>
                  <a:cubicBezTo>
                    <a:pt x="38100" y="1085088"/>
                    <a:pt x="0" y="1046988"/>
                    <a:pt x="0" y="999871"/>
                  </a:cubicBezTo>
                  <a:lnTo>
                    <a:pt x="0" y="85217"/>
                  </a:lnTo>
                  <a:cubicBezTo>
                    <a:pt x="0" y="38100"/>
                    <a:pt x="38100" y="0"/>
                    <a:pt x="85217" y="0"/>
                  </a:cubicBezTo>
                  <a:close/>
                </a:path>
              </a:pathLst>
            </a:custGeom>
            <a:ln w="0" cap="flat">
              <a:miter lim="127000"/>
            </a:ln>
          </p:spPr>
          <p:style>
            <a:lnRef idx="0">
              <a:srgbClr val="000000">
                <a:alpha val="0"/>
              </a:srgbClr>
            </a:lnRef>
            <a:fillRef idx="1">
              <a:srgbClr val="70AD47"/>
            </a:fillRef>
            <a:effectRef idx="0">
              <a:scrgbClr r="0" g="0" b="0"/>
            </a:effectRef>
            <a:fontRef idx="none"/>
          </p:style>
          <p:txBody>
            <a:bodyPr/>
            <a:lstStyle/>
            <a:p>
              <a:endParaRPr lang="en-IN"/>
            </a:p>
          </p:txBody>
        </p:sp>
        <p:sp>
          <p:nvSpPr>
            <p:cNvPr id="29" name="Shape 2220"/>
            <p:cNvSpPr/>
            <p:nvPr/>
          </p:nvSpPr>
          <p:spPr>
            <a:xfrm>
              <a:off x="4305300" y="0"/>
              <a:ext cx="851916" cy="1085088"/>
            </a:xfrm>
            <a:custGeom>
              <a:avLst/>
              <a:gdLst/>
              <a:ahLst/>
              <a:cxnLst/>
              <a:rect l="0" t="0" r="0" b="0"/>
              <a:pathLst>
                <a:path w="851916" h="1085088">
                  <a:moveTo>
                    <a:pt x="0" y="85217"/>
                  </a:moveTo>
                  <a:cubicBezTo>
                    <a:pt x="0" y="38100"/>
                    <a:pt x="38100" y="0"/>
                    <a:pt x="85217" y="0"/>
                  </a:cubicBezTo>
                  <a:lnTo>
                    <a:pt x="766699" y="0"/>
                  </a:lnTo>
                  <a:cubicBezTo>
                    <a:pt x="813816" y="0"/>
                    <a:pt x="851916" y="38100"/>
                    <a:pt x="851916" y="85217"/>
                  </a:cubicBezTo>
                  <a:lnTo>
                    <a:pt x="851916" y="999871"/>
                  </a:lnTo>
                  <a:cubicBezTo>
                    <a:pt x="851916" y="1046988"/>
                    <a:pt x="813816" y="1085088"/>
                    <a:pt x="766699" y="1085088"/>
                  </a:cubicBezTo>
                  <a:lnTo>
                    <a:pt x="85217" y="1085088"/>
                  </a:lnTo>
                  <a:cubicBezTo>
                    <a:pt x="38100" y="1085088"/>
                    <a:pt x="0" y="1046988"/>
                    <a:pt x="0" y="999871"/>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30" name="Rectangle 29"/>
            <p:cNvSpPr/>
            <p:nvPr/>
          </p:nvSpPr>
          <p:spPr>
            <a:xfrm>
              <a:off x="4385056" y="452983"/>
              <a:ext cx="921001" cy="224380"/>
            </a:xfrm>
            <a:prstGeom prst="rect">
              <a:avLst/>
            </a:prstGeom>
            <a:ln>
              <a:noFill/>
            </a:ln>
          </p:spPr>
          <p:txBody>
            <a:bodyPr vert="horz" lIns="0" tIns="0" rIns="0" bIns="0" rtlCol="0">
              <a:noAutofit/>
            </a:bodyPr>
            <a:lstStyle/>
            <a:p>
              <a:pPr>
                <a:lnSpc>
                  <a:spcPct val="107000"/>
                </a:lnSpc>
                <a:spcAft>
                  <a:spcPts val="800"/>
                </a:spcAft>
              </a:pPr>
              <a:r>
                <a:rPr lang="en-US" sz="11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Attendance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942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573"/>
            <a:ext cx="10515600" cy="598515"/>
          </a:xfrm>
        </p:spPr>
        <p:txBody>
          <a:bodyPr>
            <a:normAutofit fontScale="90000"/>
          </a:bodyPr>
          <a:lstStyle/>
          <a:p>
            <a:pPr algn="ctr"/>
            <a:r>
              <a:rPr lang="en-US" sz="4000" b="1" u="sng" dirty="0"/>
              <a:t>Features and Functions</a:t>
            </a:r>
            <a:br>
              <a:rPr lang="en-IN" sz="4000" dirty="0"/>
            </a:br>
            <a:endParaRPr lang="en-IN" sz="4000" dirty="0"/>
          </a:p>
        </p:txBody>
      </p:sp>
      <p:sp>
        <p:nvSpPr>
          <p:cNvPr id="3" name="Content Placeholder 2"/>
          <p:cNvSpPr>
            <a:spLocks noGrp="1"/>
          </p:cNvSpPr>
          <p:nvPr>
            <p:ph idx="1"/>
          </p:nvPr>
        </p:nvSpPr>
        <p:spPr>
          <a:xfrm>
            <a:off x="838200" y="794846"/>
            <a:ext cx="10515600" cy="5647517"/>
          </a:xfrm>
        </p:spPr>
        <p:txBody>
          <a:bodyPr>
            <a:normAutofit/>
          </a:bodyPr>
          <a:lstStyle/>
          <a:p>
            <a:pPr marL="0" indent="0" hangingPunct="0">
              <a:buNone/>
            </a:pPr>
            <a:r>
              <a:rPr lang="en-US" b="1" dirty="0" err="1"/>
              <a:t>i</a:t>
            </a:r>
            <a:r>
              <a:rPr lang="en-US" b="1" dirty="0"/>
              <a:t>)</a:t>
            </a:r>
            <a:r>
              <a:rPr lang="en-US" dirty="0"/>
              <a:t> </a:t>
            </a:r>
            <a:r>
              <a:rPr lang="en-US" b="1" u="sng" dirty="0"/>
              <a:t>Purpose</a:t>
            </a:r>
            <a:r>
              <a:rPr lang="en-US" b="1" dirty="0"/>
              <a:t>: </a:t>
            </a:r>
            <a:r>
              <a:rPr lang="en-US" dirty="0"/>
              <a:t>The purpose of the project is to maintain the attendance of the students so and be easier for teachers to mark the attendance of students and help them by identifying students. </a:t>
            </a:r>
            <a:endParaRPr lang="en-IN" dirty="0"/>
          </a:p>
          <a:p>
            <a:pPr marL="0" indent="0" hangingPunct="0">
              <a:buNone/>
            </a:pPr>
            <a:r>
              <a:rPr lang="en-US" b="1" dirty="0"/>
              <a:t>ii) </a:t>
            </a:r>
            <a:r>
              <a:rPr lang="en-US" b="1" u="sng" dirty="0"/>
              <a:t>Feature &amp; Functions</a:t>
            </a:r>
            <a:r>
              <a:rPr lang="en-US" b="1" dirty="0"/>
              <a:t>: </a:t>
            </a:r>
            <a:r>
              <a:rPr lang="en-US" dirty="0"/>
              <a:t>The different areas where we can use this application are</a:t>
            </a:r>
            <a:endParaRPr lang="en-IN" dirty="0"/>
          </a:p>
          <a:p>
            <a:pPr marL="0" indent="0" hangingPunct="0">
              <a:buNone/>
            </a:pPr>
            <a:r>
              <a:rPr lang="en-US" dirty="0"/>
              <a:t>• Any professor or teacher can make use of it for marking of attendance information and get an excel sheet for the same.</a:t>
            </a:r>
            <a:endParaRPr lang="en-IN" dirty="0"/>
          </a:p>
          <a:p>
            <a:pPr marL="0" indent="0" hangingPunct="0">
              <a:buNone/>
            </a:pPr>
            <a:r>
              <a:rPr lang="en-US" dirty="0"/>
              <a:t>• It can be used in schools and modifications can be easily done according to requirements.</a:t>
            </a:r>
            <a:r>
              <a:rPr lang="en-US" b="1" dirty="0"/>
              <a:t> </a:t>
            </a:r>
            <a:endParaRPr lang="en-IN" dirty="0"/>
          </a:p>
        </p:txBody>
      </p:sp>
    </p:spTree>
    <p:extLst>
      <p:ext uri="{BB962C8B-B14F-4D97-AF65-F5344CB8AC3E}">
        <p14:creationId xmlns:p14="http://schemas.microsoft.com/office/powerpoint/2010/main" val="239173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7940-EA08-F34B-A1C6-931ABA4ADD11}"/>
              </a:ext>
            </a:extLst>
          </p:cNvPr>
          <p:cNvSpPr>
            <a:spLocks noGrp="1"/>
          </p:cNvSpPr>
          <p:nvPr>
            <p:ph type="title"/>
          </p:nvPr>
        </p:nvSpPr>
        <p:spPr/>
        <p:txBody>
          <a:bodyPr>
            <a:normAutofit/>
          </a:bodyPr>
          <a:lstStyle/>
          <a:p>
            <a:pPr algn="ctr"/>
            <a:r>
              <a:rPr lang="en-US" sz="3200" b="1" u="sng" dirty="0"/>
              <a:t>Technology Required</a:t>
            </a:r>
          </a:p>
        </p:txBody>
      </p:sp>
      <p:sp>
        <p:nvSpPr>
          <p:cNvPr id="3" name="Content Placeholder 2">
            <a:extLst>
              <a:ext uri="{FF2B5EF4-FFF2-40B4-BE49-F238E27FC236}">
                <a16:creationId xmlns:a16="http://schemas.microsoft.com/office/drawing/2014/main" id="{03D521C2-3814-3149-9274-FC4F5601C93C}"/>
              </a:ext>
            </a:extLst>
          </p:cNvPr>
          <p:cNvSpPr>
            <a:spLocks noGrp="1"/>
          </p:cNvSpPr>
          <p:nvPr>
            <p:ph idx="1"/>
          </p:nvPr>
        </p:nvSpPr>
        <p:spPr/>
        <p:txBody>
          <a:bodyPr/>
          <a:lstStyle/>
          <a:p>
            <a:r>
              <a:rPr lang="en-US" dirty="0"/>
              <a:t>Deep learning is the most popular model for image processing.</a:t>
            </a:r>
          </a:p>
          <a:p>
            <a:r>
              <a:rPr lang="en-US" dirty="0"/>
              <a:t>We rely on Computer Vision (Deep Learning) for the project.</a:t>
            </a:r>
          </a:p>
          <a:p>
            <a:r>
              <a:rPr lang="en-US" dirty="0"/>
              <a:t>Libraries within Python like Pandas, </a:t>
            </a:r>
            <a:r>
              <a:rPr lang="en-US" dirty="0" err="1"/>
              <a:t>Numpy</a:t>
            </a:r>
            <a:r>
              <a:rPr lang="en-US" dirty="0"/>
              <a:t>, </a:t>
            </a:r>
            <a:r>
              <a:rPr lang="en-US" dirty="0" err="1"/>
              <a:t>Tkinter</a:t>
            </a:r>
            <a:r>
              <a:rPr lang="en-US" dirty="0"/>
              <a:t>, Open CV are quintessential to enable computer vision.</a:t>
            </a:r>
          </a:p>
        </p:txBody>
      </p:sp>
    </p:spTree>
    <p:extLst>
      <p:ext uri="{BB962C8B-B14F-4D97-AF65-F5344CB8AC3E}">
        <p14:creationId xmlns:p14="http://schemas.microsoft.com/office/powerpoint/2010/main" val="102460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a:t>THANK YOU</a:t>
            </a:r>
          </a:p>
        </p:txBody>
      </p:sp>
    </p:spTree>
    <p:extLst>
      <p:ext uri="{BB962C8B-B14F-4D97-AF65-F5344CB8AC3E}">
        <p14:creationId xmlns:p14="http://schemas.microsoft.com/office/powerpoint/2010/main" val="3744231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C47EB91D11EE4695DA32F0E37EDF63" ma:contentTypeVersion="0" ma:contentTypeDescription="Create a new document." ma:contentTypeScope="" ma:versionID="35f4d09ad016a58ae9621749525fbacd">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F822EC-6A32-48FA-88C2-80D4EB4DAC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B2D9D8C-D449-45F0-ABCB-0092F9CC3D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TotalTime>
  <Words>299</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AUTOMATIC ATTENDACE SYSTEM A MAJOR PROJECT REPORT   Submitted by: Angry Lions Team  NASAR UL ISLAM (100829880) TRIZA KIILU (100828935) AMIN YOUSEFIAN (100898934) RITVIJ SHARMA (100852430)    </vt:lpstr>
      <vt:lpstr>INTRODUCTION </vt:lpstr>
      <vt:lpstr>ENTITY RELATIONSHIP DIAGRAM </vt:lpstr>
      <vt:lpstr>Features and Functions </vt:lpstr>
      <vt:lpstr>Technology Required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ATTENDACE USING COMPUTER VISION A MAJOR PROJECT REPORT Submitted by NASAR UL ISLAM 2017-310-099 Under the supervision of PROF. ANIL KUMAR MAHTO</dc:title>
  <dc:creator>Nasar Khan</dc:creator>
  <cp:lastModifiedBy>Ridhishri Sharma</cp:lastModifiedBy>
  <cp:revision>6</cp:revision>
  <dcterms:created xsi:type="dcterms:W3CDTF">2021-06-29T09:31:41Z</dcterms:created>
  <dcterms:modified xsi:type="dcterms:W3CDTF">2022-09-29T01:02:09Z</dcterms:modified>
</cp:coreProperties>
</file>