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0"/>
  </p:notesMasterIdLst>
  <p:handoutMasterIdLst>
    <p:handoutMasterId r:id="rId41"/>
  </p:handoutMasterIdLst>
  <p:sldIdLst>
    <p:sldId id="298" r:id="rId5"/>
    <p:sldId id="283" r:id="rId6"/>
    <p:sldId id="292" r:id="rId7"/>
    <p:sldId id="301" r:id="rId8"/>
    <p:sldId id="313" r:id="rId9"/>
    <p:sldId id="316" r:id="rId10"/>
    <p:sldId id="315" r:id="rId11"/>
    <p:sldId id="328" r:id="rId12"/>
    <p:sldId id="317" r:id="rId13"/>
    <p:sldId id="329" r:id="rId14"/>
    <p:sldId id="321" r:id="rId15"/>
    <p:sldId id="330" r:id="rId16"/>
    <p:sldId id="323" r:id="rId17"/>
    <p:sldId id="331" r:id="rId18"/>
    <p:sldId id="325" r:id="rId19"/>
    <p:sldId id="332" r:id="rId20"/>
    <p:sldId id="333" r:id="rId21"/>
    <p:sldId id="334" r:id="rId22"/>
    <p:sldId id="335" r:id="rId23"/>
    <p:sldId id="327" r:id="rId24"/>
    <p:sldId id="336" r:id="rId25"/>
    <p:sldId id="302" r:id="rId26"/>
    <p:sldId id="303" r:id="rId27"/>
    <p:sldId id="304" r:id="rId28"/>
    <p:sldId id="308" r:id="rId29"/>
    <p:sldId id="309" r:id="rId30"/>
    <p:sldId id="310" r:id="rId31"/>
    <p:sldId id="311" r:id="rId32"/>
    <p:sldId id="312" r:id="rId33"/>
    <p:sldId id="297" r:id="rId34"/>
    <p:sldId id="284" r:id="rId35"/>
    <p:sldId id="299" r:id="rId36"/>
    <p:sldId id="338" r:id="rId37"/>
    <p:sldId id="300" r:id="rId38"/>
    <p:sldId id="337"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34" y="7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3/19/2024</a:t>
            </a:fld>
            <a:endParaRPr lang="en-US"/>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3/19/2024</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804025"/>
          </a:xfrm>
          <a:solidFill>
            <a:schemeClr val="bg1">
              <a:lumMod val="85000"/>
            </a:schemeClr>
          </a:solidFill>
        </p:spPr>
        <p:txBody>
          <a:bodyPr tIns="1728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a:t>Click to edit Master subtitle style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id="{7DEBF36F-ADC5-48FF-BFAF-3BED06924FD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2000"/>
            <a:ext cx="5472000" cy="468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4">
            <a:extLst>
              <a:ext uri="{FF2B5EF4-FFF2-40B4-BE49-F238E27FC236}">
                <a16:creationId xmlns:a16="http://schemas.microsoft.com/office/drawing/2014/main" id="{7867C73D-EE16-41D1-B7CE-A35C765E3B8D}"/>
              </a:ext>
            </a:extLst>
          </p:cNvPr>
          <p:cNvSpPr>
            <a:spLocks noGrp="1"/>
          </p:cNvSpPr>
          <p:nvPr>
            <p:ph type="body" sz="quarter" idx="12"/>
          </p:nvPr>
        </p:nvSpPr>
        <p:spPr>
          <a:xfrm>
            <a:off x="6299887" y="1511250"/>
            <a:ext cx="5472113" cy="468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a:p>
        </p:txBody>
      </p:sp>
    </p:spTree>
    <p:extLst>
      <p:ext uri="{BB962C8B-B14F-4D97-AF65-F5344CB8AC3E}">
        <p14:creationId xmlns:p14="http://schemas.microsoft.com/office/powerpoint/2010/main" val="891552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4301550" y="1511476"/>
            <a:ext cx="3600450" cy="467924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5">
            <a:extLst>
              <a:ext uri="{FF2B5EF4-FFF2-40B4-BE49-F238E27FC236}">
                <a16:creationId xmlns:a16="http://schemas.microsoft.com/office/drawing/2014/main" id="{5B4A252E-78C9-4F76-98A4-A4B580AD072A}"/>
              </a:ext>
            </a:extLst>
          </p:cNvPr>
          <p:cNvSpPr>
            <a:spLocks noGrp="1"/>
          </p:cNvSpPr>
          <p:nvPr>
            <p:ph type="body" sz="quarter" idx="13"/>
          </p:nvPr>
        </p:nvSpPr>
        <p:spPr>
          <a:xfrm>
            <a:off x="8171550" y="1511475"/>
            <a:ext cx="3600450"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US" noProof="0" smtClean="0"/>
              <a:pPr/>
              <a:t>‹#›</a:t>
            </a:fld>
            <a:endParaRPr lang="en-US" noProof="0"/>
          </a:p>
        </p:txBody>
      </p:sp>
    </p:spTree>
    <p:extLst>
      <p:ext uri="{BB962C8B-B14F-4D97-AF65-F5344CB8AC3E}">
        <p14:creationId xmlns:p14="http://schemas.microsoft.com/office/powerpoint/2010/main" val="2654388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16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507535"/>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507535"/>
            <a:ext cx="2160588" cy="46837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a:t>Add a footer</a:t>
            </a:r>
          </a:p>
        </p:txBody>
      </p:sp>
      <p:sp>
        <p:nvSpPr>
          <p:cNvPr id="6" name="Slide Number Placeholder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a:lstStyle/>
          <a:p>
            <a:fld id="{19B51A1E-902D-48AF-9020-955120F399B6}" type="slidenum">
              <a:rPr lang="en-US" noProof="0" smtClean="0"/>
              <a:pPr/>
              <a:t>‹#›</a:t>
            </a:fld>
            <a:endParaRPr lang="en-US" noProof="0"/>
          </a:p>
        </p:txBody>
      </p:sp>
    </p:spTree>
    <p:extLst>
      <p:ext uri="{BB962C8B-B14F-4D97-AF65-F5344CB8AC3E}">
        <p14:creationId xmlns:p14="http://schemas.microsoft.com/office/powerpoint/2010/main" val="974837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a:t>Click to edit Master subtitle style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8577601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a:p>
        </p:txBody>
      </p:sp>
      <p:sp>
        <p:nvSpPr>
          <p:cNvPr id="11" name="Text Placeholder 2">
            <a:extLst>
              <a:ext uri="{FF2B5EF4-FFF2-40B4-BE49-F238E27FC236}">
                <a16:creationId xmlns:a16="http://schemas.microsoft.com/office/drawing/2014/main" id="{14B95064-E6BF-43CD-ACBD-6363E8D9BF6A}"/>
              </a:ext>
            </a:extLst>
          </p:cNvPr>
          <p:cNvSpPr>
            <a:spLocks noGrp="1"/>
          </p:cNvSpPr>
          <p:nvPr>
            <p:ph type="body" idx="1"/>
          </p:nvPr>
        </p:nvSpPr>
        <p:spPr>
          <a:xfrm>
            <a:off x="0" y="4114627"/>
            <a:ext cx="5956300" cy="1095056"/>
          </a:xfrm>
          <a:solidFill>
            <a:schemeClr val="tx1">
              <a:alpha val="80000"/>
            </a:schemeClr>
          </a:solidFill>
        </p:spPr>
        <p:txBody>
          <a:bodyPr vert="horz" lIns="252000" tIns="180000" rIns="180000" bIns="180000" rtlCol="0">
            <a:noAutofit/>
          </a:bodyPr>
          <a:lstStyle>
            <a:lvl1pPr marL="0" indent="0" algn="l">
              <a:buNone/>
              <a:defRPr lang="en-US">
                <a:solidFill>
                  <a:schemeClr val="bg1"/>
                </a:solidFill>
              </a:defRPr>
            </a:lvl1pPr>
          </a:lstStyle>
          <a:p>
            <a:pPr marL="266700" lvl="0" indent="-266700"/>
            <a:r>
              <a:rPr lang="en-US" noProof="0"/>
              <a:t>Click to edit Master text styles</a:t>
            </a:r>
          </a:p>
        </p:txBody>
      </p:sp>
    </p:spTree>
    <p:extLst>
      <p:ext uri="{BB962C8B-B14F-4D97-AF65-F5344CB8AC3E}">
        <p14:creationId xmlns:p14="http://schemas.microsoft.com/office/powerpoint/2010/main" val="3982563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008000"/>
            <a:ext cx="11328000" cy="5183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a:p>
        </p:txBody>
      </p:sp>
    </p:spTree>
    <p:extLst>
      <p:ext uri="{BB962C8B-B14F-4D97-AF65-F5344CB8AC3E}">
        <p14:creationId xmlns:p14="http://schemas.microsoft.com/office/powerpoint/2010/main" val="976207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a:p>
        </p:txBody>
      </p:sp>
      <p:sp>
        <p:nvSpPr>
          <p:cNvPr id="9" name="Content Placeholder 3">
            <a:extLst>
              <a:ext uri="{FF2B5EF4-FFF2-40B4-BE49-F238E27FC236}">
                <a16:creationId xmlns:a16="http://schemas.microsoft.com/office/drawing/2014/main" id="{EE1E0B79-3CC8-4DCF-8AEC-AC43BC9A3048}"/>
              </a:ext>
            </a:extLst>
          </p:cNvPr>
          <p:cNvSpPr>
            <a:spLocks noGrp="1"/>
          </p:cNvSpPr>
          <p:nvPr>
            <p:ph sz="half" idx="2"/>
          </p:nvPr>
        </p:nvSpPr>
        <p:spPr>
          <a:xfrm>
            <a:off x="6311886" y="1007250"/>
            <a:ext cx="5460114" cy="5169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2">
            <a:extLst>
              <a:ext uri="{FF2B5EF4-FFF2-40B4-BE49-F238E27FC236}">
                <a16:creationId xmlns:a16="http://schemas.microsoft.com/office/drawing/2014/main" id="{15546508-E26C-46CD-8939-D20E71BF4ED7}"/>
              </a:ext>
            </a:extLst>
          </p:cNvPr>
          <p:cNvSpPr>
            <a:spLocks noGrp="1"/>
          </p:cNvSpPr>
          <p:nvPr>
            <p:ph sz="half" idx="1"/>
          </p:nvPr>
        </p:nvSpPr>
        <p:spPr>
          <a:xfrm>
            <a:off x="431999" y="1007250"/>
            <a:ext cx="5448115" cy="5169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155533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016231"/>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a:p>
        </p:txBody>
      </p:sp>
      <p:sp>
        <p:nvSpPr>
          <p:cNvPr id="12" name="Rectangle 11" descr="Accent bar right&#10;">
            <a:extLst>
              <a:ext uri="{FF2B5EF4-FFF2-40B4-BE49-F238E27FC236}">
                <a16:creationId xmlns:a16="http://schemas.microsoft.com/office/drawing/2014/main" id="{3E8A46E0-47C2-4441-B7DD-F621A80F1FC8}"/>
              </a:ext>
              <a:ext uri="{C183D7F6-B498-43B3-948B-1728B52AA6E4}">
                <adec:decorative xmlns:adec="http://schemas.microsoft.com/office/drawing/2017/decorative" val="1"/>
              </a:ext>
            </a:extLst>
          </p:cNvPr>
          <p:cNvSpPr/>
          <p:nvPr userDrawn="1"/>
        </p:nvSpPr>
        <p:spPr>
          <a:xfrm>
            <a:off x="6299887" y="1016231"/>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a:p>
        </p:txBody>
      </p:sp>
      <p:sp>
        <p:nvSpPr>
          <p:cNvPr id="14" name="Text Placeholder 2">
            <a:extLst>
              <a:ext uri="{FF2B5EF4-FFF2-40B4-BE49-F238E27FC236}">
                <a16:creationId xmlns:a16="http://schemas.microsoft.com/office/drawing/2014/main" id="{D902C307-6561-4E11-9899-1F34830AE8AB}"/>
              </a:ext>
            </a:extLst>
          </p:cNvPr>
          <p:cNvSpPr>
            <a:spLocks noGrp="1"/>
          </p:cNvSpPr>
          <p:nvPr>
            <p:ph type="body" idx="1"/>
          </p:nvPr>
        </p:nvSpPr>
        <p:spPr>
          <a:xfrm>
            <a:off x="431800" y="1224128"/>
            <a:ext cx="5448115"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6" name="Text Placeholder 4">
            <a:extLst>
              <a:ext uri="{FF2B5EF4-FFF2-40B4-BE49-F238E27FC236}">
                <a16:creationId xmlns:a16="http://schemas.microsoft.com/office/drawing/2014/main" id="{CD73439B-6B1B-47C5-B2B0-409015FB3398}"/>
              </a:ext>
            </a:extLst>
          </p:cNvPr>
          <p:cNvSpPr>
            <a:spLocks noGrp="1"/>
          </p:cNvSpPr>
          <p:nvPr>
            <p:ph type="body" sz="quarter" idx="3"/>
          </p:nvPr>
        </p:nvSpPr>
        <p:spPr>
          <a:xfrm>
            <a:off x="6312086" y="1224128"/>
            <a:ext cx="5447914"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7" name="Content Placeholder 5">
            <a:extLst>
              <a:ext uri="{FF2B5EF4-FFF2-40B4-BE49-F238E27FC236}">
                <a16:creationId xmlns:a16="http://schemas.microsoft.com/office/drawing/2014/main" id="{12AC6878-44C6-4445-A225-70C0DC482EDF}"/>
              </a:ext>
            </a:extLst>
          </p:cNvPr>
          <p:cNvSpPr>
            <a:spLocks noGrp="1"/>
          </p:cNvSpPr>
          <p:nvPr>
            <p:ph sz="quarter" idx="4"/>
          </p:nvPr>
        </p:nvSpPr>
        <p:spPr>
          <a:xfrm>
            <a:off x="6299886" y="1955731"/>
            <a:ext cx="5447914" cy="423393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8" name="Content Placeholder 3">
            <a:extLst>
              <a:ext uri="{FF2B5EF4-FFF2-40B4-BE49-F238E27FC236}">
                <a16:creationId xmlns:a16="http://schemas.microsoft.com/office/drawing/2014/main" id="{6D675DA8-374F-4915-973A-53612A41FFC1}"/>
              </a:ext>
            </a:extLst>
          </p:cNvPr>
          <p:cNvSpPr>
            <a:spLocks noGrp="1"/>
          </p:cNvSpPr>
          <p:nvPr>
            <p:ph sz="half" idx="2"/>
          </p:nvPr>
        </p:nvSpPr>
        <p:spPr>
          <a:xfrm>
            <a:off x="431800" y="1943031"/>
            <a:ext cx="5447914" cy="424663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6253150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a:p>
        </p:txBody>
      </p:sp>
      <p:sp>
        <p:nvSpPr>
          <p:cNvPr id="14" name="Content Placeholder 2">
            <a:extLst>
              <a:ext uri="{FF2B5EF4-FFF2-40B4-BE49-F238E27FC236}">
                <a16:creationId xmlns:a16="http://schemas.microsoft.com/office/drawing/2014/main" id="{85B68CA9-AC4C-4D15-9BA1-A9F1AC5606DA}"/>
              </a:ext>
            </a:extLst>
          </p:cNvPr>
          <p:cNvSpPr>
            <a:spLocks noGrp="1"/>
          </p:cNvSpPr>
          <p:nvPr>
            <p:ph idx="1"/>
          </p:nvPr>
        </p:nvSpPr>
        <p:spPr>
          <a:xfrm>
            <a:off x="4788816" y="432001"/>
            <a:ext cx="6971184" cy="5429050"/>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3">
            <a:extLst>
              <a:ext uri="{FF2B5EF4-FFF2-40B4-BE49-F238E27FC236}">
                <a16:creationId xmlns:a16="http://schemas.microsoft.com/office/drawing/2014/main" id="{29B24D8A-D8A5-4F57-A260-A4CF75FCB3BD}"/>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8014327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a:p>
        </p:txBody>
      </p:sp>
      <p:sp>
        <p:nvSpPr>
          <p:cNvPr id="9" name="Text Placeholder 3">
            <a:extLst>
              <a:ext uri="{FF2B5EF4-FFF2-40B4-BE49-F238E27FC236}">
                <a16:creationId xmlns:a16="http://schemas.microsoft.com/office/drawing/2014/main" id="{3E50A411-2E68-4F4D-B4BC-62E87C633658}"/>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0" name="Picture Placeholder 2">
            <a:extLst>
              <a:ext uri="{FF2B5EF4-FFF2-40B4-BE49-F238E27FC236}">
                <a16:creationId xmlns:a16="http://schemas.microsoft.com/office/drawing/2014/main" id="{2FBF39A8-0BD5-48FD-9993-F595D4F727C1}"/>
              </a:ext>
            </a:extLst>
          </p:cNvPr>
          <p:cNvSpPr>
            <a:spLocks noGrp="1"/>
          </p:cNvSpPr>
          <p:nvPr>
            <p:ph type="pic" idx="1"/>
          </p:nvPr>
        </p:nvSpPr>
        <p:spPr>
          <a:xfrm>
            <a:off x="4788816" y="432001"/>
            <a:ext cx="6971184" cy="54290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p>
        </p:txBody>
      </p:sp>
    </p:spTree>
    <p:extLst>
      <p:ext uri="{BB962C8B-B14F-4D97-AF65-F5344CB8AC3E}">
        <p14:creationId xmlns:p14="http://schemas.microsoft.com/office/powerpoint/2010/main" val="2040633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1">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a:t>Insert or Drag and Drop </a:t>
            </a:r>
            <a:br>
              <a:rPr lang="en-US" noProof="0"/>
            </a:br>
            <a:r>
              <a:rPr lang="en-US" noProof="0"/>
              <a:t>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235700" y="2204792"/>
            <a:ext cx="5956300" cy="1944000"/>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6235700" y="4148860"/>
            <a:ext cx="5956300" cy="1100565"/>
          </a:xfrm>
          <a:solidFill>
            <a:schemeClr val="tx1">
              <a:alpha val="80000"/>
            </a:schemeClr>
          </a:solidFill>
        </p:spPr>
        <p:txBody>
          <a:bodyPr lIns="180000" tIns="180000" rIns="252000" bIns="180000"/>
          <a:lstStyle>
            <a:lvl1pPr marL="0" indent="0" algn="r">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524778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a:p>
        </p:txBody>
      </p:sp>
    </p:spTree>
    <p:extLst>
      <p:ext uri="{BB962C8B-B14F-4D97-AF65-F5344CB8AC3E}">
        <p14:creationId xmlns:p14="http://schemas.microsoft.com/office/powerpoint/2010/main" val="24371590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a:t>Add a footer</a:t>
            </a:r>
          </a:p>
        </p:txBody>
      </p:sp>
      <p:sp>
        <p:nvSpPr>
          <p:cNvPr id="4" name="Slide Number Placeholder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a:lstStyle/>
          <a:p>
            <a:fld id="{19B51A1E-902D-48AF-9020-955120F399B6}" type="slidenum">
              <a:rPr lang="en-US" noProof="0" smtClean="0"/>
              <a:pPr/>
              <a:t>‹#›</a:t>
            </a:fld>
            <a:endParaRPr lang="en-US" noProof="0"/>
          </a:p>
        </p:txBody>
      </p:sp>
    </p:spTree>
    <p:extLst>
      <p:ext uri="{BB962C8B-B14F-4D97-AF65-F5344CB8AC3E}">
        <p14:creationId xmlns:p14="http://schemas.microsoft.com/office/powerpoint/2010/main" val="15058552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1397670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en-US" noProof="0"/>
              <a:t>Click to edit Master title style</a:t>
            </a:r>
          </a:p>
        </p:txBody>
      </p:sp>
      <p:sp>
        <p:nvSpPr>
          <p:cNvPr id="6" name="Text Placeholder 5">
            <a:extLst>
              <a:ext uri="{FF2B5EF4-FFF2-40B4-BE49-F238E27FC236}">
                <a16:creationId xmlns:a16="http://schemas.microsoft.com/office/drawing/2014/main" id="{0DB3A426-6D4A-4D91-ACD6-A2C25BAE44E3}"/>
              </a:ext>
            </a:extLst>
          </p:cNvPr>
          <p:cNvSpPr>
            <a:spLocks noGrp="1"/>
          </p:cNvSpPr>
          <p:nvPr>
            <p:ph type="body" sz="quarter" idx="14"/>
          </p:nvPr>
        </p:nvSpPr>
        <p:spPr>
          <a:xfrm>
            <a:off x="1664370" y="2033588"/>
            <a:ext cx="8863262" cy="2790825"/>
          </a:xfrm>
        </p:spPr>
        <p:txBody>
          <a:bodyPr anchor="ctr"/>
          <a:lstStyle>
            <a:lvl1pPr marL="0" indent="0" algn="ctr">
              <a:buNone/>
              <a:defRPr sz="6000"/>
            </a:lvl1pPr>
            <a:lvl2pPr marL="266700" indent="0">
              <a:buNone/>
              <a:defRPr/>
            </a:lvl2pPr>
          </a:lstStyle>
          <a:p>
            <a:pPr lvl="0"/>
            <a:r>
              <a:rPr lang="en-US" noProof="0"/>
              <a:t>Click to edit Master text styles</a:t>
            </a:r>
          </a:p>
        </p:txBody>
      </p:sp>
    </p:spTree>
    <p:extLst>
      <p:ext uri="{BB962C8B-B14F-4D97-AF65-F5344CB8AC3E}">
        <p14:creationId xmlns:p14="http://schemas.microsoft.com/office/powerpoint/2010/main" val="28772436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a:p>
        </p:txBody>
      </p:sp>
    </p:spTree>
    <p:extLst>
      <p:ext uri="{BB962C8B-B14F-4D97-AF65-F5344CB8AC3E}">
        <p14:creationId xmlns:p14="http://schemas.microsoft.com/office/powerpoint/2010/main" val="3900433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er Slide 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2411412"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a:t>Insert or Drag and Drop </a:t>
            </a:r>
            <a:br>
              <a:rPr lang="en-US" noProof="0"/>
            </a:br>
            <a:r>
              <a:rPr lang="en-US" noProof="0"/>
              <a:t>your Photo Here</a:t>
            </a:r>
          </a:p>
        </p:txBody>
      </p:sp>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0" y="4110760"/>
            <a:ext cx="5956300" cy="1100565"/>
          </a:xfrm>
          <a:solidFill>
            <a:schemeClr val="tx1">
              <a:alpha val="80000"/>
            </a:schemeClr>
          </a:solidFill>
        </p:spPr>
        <p:txBody>
          <a:bodyPr lIns="252000" tIns="180000" rIns="180000" bIns="180000"/>
          <a:lstStyle>
            <a:lvl1pPr marL="0" indent="0" algn="l">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a:p>
        </p:txBody>
      </p:sp>
    </p:spTree>
    <p:extLst>
      <p:ext uri="{BB962C8B-B14F-4D97-AF65-F5344CB8AC3E}">
        <p14:creationId xmlns:p14="http://schemas.microsoft.com/office/powerpoint/2010/main" val="2282858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Image Layout 1">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09600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7111800" y="3802899"/>
            <a:ext cx="4648200" cy="985000"/>
          </a:xfrm>
          <a:solidFill>
            <a:schemeClr val="bg1"/>
          </a:solidFill>
        </p:spPr>
        <p:txBody>
          <a:bodyPr lIns="180000" tIns="180000" rIns="180000" bIns="180000"/>
          <a:lstStyle>
            <a:lvl1pPr algn="r">
              <a:defRPr sz="6000" b="1" spc="-300">
                <a:solidFill>
                  <a:schemeClr val="tx1">
                    <a:lumMod val="75000"/>
                    <a:lumOff val="25000"/>
                  </a:schemeClr>
                </a:solidFill>
              </a:defRPr>
            </a:lvl1pPr>
          </a:lstStyle>
          <a:p>
            <a:r>
              <a:rPr lang="en-US" noProof="0"/>
              <a:t>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7111800" y="4787900"/>
            <a:ext cx="4648200" cy="1162800"/>
          </a:xfrm>
          <a:solidFill>
            <a:schemeClr val="tx1">
              <a:alpha val="80000"/>
            </a:schemeClr>
          </a:solidFill>
        </p:spPr>
        <p:txBody>
          <a:bodyPr lIns="180000" tIns="180000" rIns="180000" bIns="180000"/>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2668686"/>
            <a:ext cx="5472000" cy="2999426"/>
          </a:xfrm>
        </p:spPr>
        <p:txBody>
          <a:bodyPr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a:p>
        </p:txBody>
      </p:sp>
      <p:sp>
        <p:nvSpPr>
          <p:cNvPr id="8" name="Rectangle 7">
            <a:extLst>
              <a:ext uri="{FF2B5EF4-FFF2-40B4-BE49-F238E27FC236}">
                <a16:creationId xmlns:a16="http://schemas.microsoft.com/office/drawing/2014/main" id="{1508F53F-6AA2-4060-904A-BC90211DC043}"/>
              </a:ext>
            </a:extLst>
          </p:cNvPr>
          <p:cNvSpPr/>
          <p:nvPr userDrawn="1"/>
        </p:nvSpPr>
        <p:spPr>
          <a:xfrm>
            <a:off x="9348588" y="3700775"/>
            <a:ext cx="2411412" cy="1148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Image Layout 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5118100" y="1869795"/>
            <a:ext cx="6641900" cy="1124345"/>
          </a:xfrm>
          <a:solidFill>
            <a:schemeClr val="bg1">
              <a:lumMod val="95000"/>
            </a:schemeClr>
          </a:solidFill>
        </p:spPr>
        <p:txBody>
          <a:bodyPr lIns="180000" tIns="180000" rIns="180000" bIns="180000"/>
          <a:lstStyle>
            <a:lvl1pPr algn="l">
              <a:defRPr sz="6000" b="1" spc="-300">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5118334" y="2994141"/>
            <a:ext cx="6641626" cy="590155"/>
          </a:xfrm>
          <a:solidFill>
            <a:schemeClr val="tx1">
              <a:alpha val="80000"/>
            </a:schemeClr>
          </a:solidFill>
        </p:spPr>
        <p:txBody>
          <a:bodyPr lIns="180000" tIns="180000" rIns="180000" bIns="180000"/>
          <a:lstStyle>
            <a:lvl1pPr marL="0" indent="0" algn="l">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6288000" y="3763648"/>
            <a:ext cx="5472000" cy="2428351"/>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a:p>
        </p:txBody>
      </p:sp>
      <p:sp>
        <p:nvSpPr>
          <p:cNvPr id="8" name="Rectangle 7">
            <a:extLst>
              <a:ext uri="{FF2B5EF4-FFF2-40B4-BE49-F238E27FC236}">
                <a16:creationId xmlns:a16="http://schemas.microsoft.com/office/drawing/2014/main" id="{FA5285E0-8F27-49C4-AADF-92A3B72D41FD}"/>
              </a:ext>
            </a:extLst>
          </p:cNvPr>
          <p:cNvSpPr/>
          <p:nvPr userDrawn="1"/>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a:p>
        </p:txBody>
      </p:sp>
    </p:spTree>
    <p:extLst>
      <p:ext uri="{BB962C8B-B14F-4D97-AF65-F5344CB8AC3E}">
        <p14:creationId xmlns:p14="http://schemas.microsoft.com/office/powerpoint/2010/main" val="38438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2307689"/>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815037"/>
            <a:ext cx="5472000" cy="3376963"/>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6300000" y="2308214"/>
            <a:ext cx="5472000" cy="358775"/>
          </a:xfrm>
        </p:spPr>
        <p:txBody>
          <a:bodyPr/>
          <a:lstStyle>
            <a:lvl1pPr marL="0" indent="0">
              <a:buNone/>
              <a:defRPr sz="2400" b="1"/>
            </a:lvl1pPr>
          </a:lstStyle>
          <a:p>
            <a:pPr lvl="0"/>
            <a:r>
              <a:rPr lang="en-US" noProof="0"/>
              <a:t>Click to 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6299887" y="2812214"/>
            <a:ext cx="5472113" cy="337903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a:t>Add a footer</a:t>
            </a:r>
          </a:p>
        </p:txBody>
      </p:sp>
      <p:sp>
        <p:nvSpPr>
          <p:cNvPr id="6" name="Slide Number Placeholder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a:lstStyle/>
          <a:p>
            <a:fld id="{19B51A1E-902D-48AF-9020-955120F399B6}" type="slidenum">
              <a:rPr lang="en-US" noProof="0" smtClean="0"/>
              <a:pPr/>
              <a:t>‹#›</a:t>
            </a:fld>
            <a:endParaRPr lang="en-US" noProof="0"/>
          </a:p>
        </p:txBody>
      </p:sp>
      <p:sp>
        <p:nvSpPr>
          <p:cNvPr id="10" name="Rectangle 9" descr="Accent block left">
            <a:extLst>
              <a:ext uri="{FF2B5EF4-FFF2-40B4-BE49-F238E27FC236}">
                <a16:creationId xmlns:a16="http://schemas.microsoft.com/office/drawing/2014/main" id="{BBC0CAF5-0DE6-4BEA-824E-124A54A76AC6}"/>
              </a:ext>
              <a:ext uri="{C183D7F6-B498-43B3-948B-1728B52AA6E4}">
                <adec:decorative xmlns:adec="http://schemas.microsoft.com/office/drawing/2017/decorative" val="1"/>
              </a:ext>
            </a:extLst>
          </p:cNvPr>
          <p:cNvSpPr/>
          <p:nvPr userDrawn="1"/>
        </p:nvSpPr>
        <p:spPr>
          <a:xfrm>
            <a:off x="431800" y="2100317"/>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a:p>
        </p:txBody>
      </p:sp>
      <p:sp>
        <p:nvSpPr>
          <p:cNvPr id="11" name="Rectangle 10" descr="Accent bar right&#10;">
            <a:extLst>
              <a:ext uri="{FF2B5EF4-FFF2-40B4-BE49-F238E27FC236}">
                <a16:creationId xmlns:a16="http://schemas.microsoft.com/office/drawing/2014/main" id="{ED008080-B2F5-441A-8B15-30AE86BBF943}"/>
              </a:ext>
              <a:ext uri="{C183D7F6-B498-43B3-948B-1728B52AA6E4}">
                <adec:decorative xmlns:adec="http://schemas.microsoft.com/office/drawing/2017/decorative" val="1"/>
              </a:ext>
            </a:extLst>
          </p:cNvPr>
          <p:cNvSpPr/>
          <p:nvPr userDrawn="1"/>
        </p:nvSpPr>
        <p:spPr>
          <a:xfrm>
            <a:off x="6299887" y="2100317"/>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12192000" cy="6371350"/>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a:t>Insert or Drag &amp; Drop your photo</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6096000" y="5359400"/>
            <a:ext cx="5664000" cy="565899"/>
          </a:xfrm>
          <a:solidFill>
            <a:schemeClr val="tx1"/>
          </a:solidFill>
        </p:spPr>
        <p:txBody>
          <a:bodyPr lIns="180000" tIns="180000" rIns="180000" bIns="180000" anchor="ctr"/>
          <a:lstStyle>
            <a:lvl1pPr marL="0" indent="0" algn="r">
              <a:buNone/>
              <a:defRPr>
                <a:solidFill>
                  <a:schemeClr val="bg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Enter your caption</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a:t>Add a footer</a:t>
            </a:r>
          </a:p>
        </p:txBody>
      </p:sp>
      <p:sp>
        <p:nvSpPr>
          <p:cNvPr id="2" name="Slide Number Placeholder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a:lstStyle/>
          <a:p>
            <a:fld id="{19B51A1E-902D-48AF-9020-955120F399B6}" type="slidenum">
              <a:rPr lang="en-US" noProof="0" smtClean="0"/>
              <a:pPr/>
              <a:t>‹#›</a:t>
            </a:fld>
            <a:endParaRPr lang="en-US" noProof="0"/>
          </a:p>
        </p:txBody>
      </p:sp>
      <p:sp>
        <p:nvSpPr>
          <p:cNvPr id="5" name="Title 4">
            <a:extLst>
              <a:ext uri="{FF2B5EF4-FFF2-40B4-BE49-F238E27FC236}">
                <a16:creationId xmlns:a16="http://schemas.microsoft.com/office/drawing/2014/main" id="{7F8E7C83-06D7-4C5B-85B7-0E5713B4FAB3}"/>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102" cy="6804025"/>
          </a:xfrm>
          <a:solidFill>
            <a:schemeClr val="bg1">
              <a:lumMod val="85000"/>
            </a:schemeClr>
          </a:solidFill>
        </p:spPr>
        <p:txBody>
          <a:bodyPr tIns="0"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8458200" y="2798354"/>
            <a:ext cx="3733800" cy="1013684"/>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Thank You</a:t>
            </a:r>
          </a:p>
        </p:txBody>
      </p:sp>
      <p:sp>
        <p:nvSpPr>
          <p:cNvPr id="9" name="Text Placeholder 5">
            <a:extLst>
              <a:ext uri="{FF2B5EF4-FFF2-40B4-BE49-F238E27FC236}">
                <a16:creationId xmlns:a16="http://schemas.microsoft.com/office/drawing/2014/main" id="{52FA7FC9-E40E-4144-84E4-34E3722E9A6D}"/>
              </a:ext>
            </a:extLst>
          </p:cNvPr>
          <p:cNvSpPr>
            <a:spLocks noGrp="1"/>
          </p:cNvSpPr>
          <p:nvPr>
            <p:ph type="body" sz="quarter" idx="15" hasCustomPrompt="1"/>
          </p:nvPr>
        </p:nvSpPr>
        <p:spPr>
          <a:xfrm>
            <a:off x="8458200" y="3957705"/>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Full Name</a:t>
            </a:r>
          </a:p>
        </p:txBody>
      </p:sp>
      <p:sp>
        <p:nvSpPr>
          <p:cNvPr id="10" name="Text Placeholder 6">
            <a:extLst>
              <a:ext uri="{FF2B5EF4-FFF2-40B4-BE49-F238E27FC236}">
                <a16:creationId xmlns:a16="http://schemas.microsoft.com/office/drawing/2014/main" id="{97289182-4FE6-4A18-9775-4588D5801CF6}"/>
              </a:ext>
            </a:extLst>
          </p:cNvPr>
          <p:cNvSpPr>
            <a:spLocks noGrp="1"/>
          </p:cNvSpPr>
          <p:nvPr>
            <p:ph type="body" sz="quarter" idx="16" hasCustomPrompt="1"/>
          </p:nvPr>
        </p:nvSpPr>
        <p:spPr>
          <a:xfrm>
            <a:off x="8458200" y="4306722"/>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 Number</a:t>
            </a:r>
          </a:p>
        </p:txBody>
      </p:sp>
      <p:sp>
        <p:nvSpPr>
          <p:cNvPr id="11" name="Text Placeholder 7">
            <a:extLst>
              <a:ext uri="{FF2B5EF4-FFF2-40B4-BE49-F238E27FC236}">
                <a16:creationId xmlns:a16="http://schemas.microsoft.com/office/drawing/2014/main" id="{BD4E94C7-6CAF-4FEE-9E02-D3D3A2AC5EAF}"/>
              </a:ext>
            </a:extLst>
          </p:cNvPr>
          <p:cNvSpPr>
            <a:spLocks noGrp="1"/>
          </p:cNvSpPr>
          <p:nvPr>
            <p:ph type="body" sz="quarter" idx="17" hasCustomPrompt="1"/>
          </p:nvPr>
        </p:nvSpPr>
        <p:spPr>
          <a:xfrm>
            <a:off x="8458200" y="4655739"/>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Email or Social Media Handle</a:t>
            </a:r>
          </a:p>
        </p:txBody>
      </p:sp>
      <p:sp>
        <p:nvSpPr>
          <p:cNvPr id="12" name="Text Placeholder 8">
            <a:extLst>
              <a:ext uri="{FF2B5EF4-FFF2-40B4-BE49-F238E27FC236}">
                <a16:creationId xmlns:a16="http://schemas.microsoft.com/office/drawing/2014/main" id="{0DE421A3-3C59-48FC-BC3B-007ADFBEB4FE}"/>
              </a:ext>
            </a:extLst>
          </p:cNvPr>
          <p:cNvSpPr>
            <a:spLocks noGrp="1"/>
          </p:cNvSpPr>
          <p:nvPr>
            <p:ph type="body" sz="quarter" idx="18" hasCustomPrompt="1"/>
          </p:nvPr>
        </p:nvSpPr>
        <p:spPr>
          <a:xfrm>
            <a:off x="8458200" y="5004756"/>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Company Website</a:t>
            </a:r>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8" name="Rectangle 7">
            <a:extLst>
              <a:ext uri="{FF2B5EF4-FFF2-40B4-BE49-F238E27FC236}">
                <a16:creationId xmlns:a16="http://schemas.microsoft.com/office/drawing/2014/main" id="{51DD44D8-4A8F-4693-B90A-166855B29D25}"/>
              </a:ext>
            </a:extLst>
          </p:cNvPr>
          <p:cNvSpPr/>
          <p:nvPr userDrawn="1"/>
        </p:nvSpPr>
        <p:spPr>
          <a:xfrm>
            <a:off x="8458200" y="2685912"/>
            <a:ext cx="3733800"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 name="Slide Number Placeholder 4">
            <a:extLst>
              <a:ext uri="{FF2B5EF4-FFF2-40B4-BE49-F238E27FC236}">
                <a16:creationId xmlns:a16="http://schemas.microsoft.com/office/drawing/2014/main" id="{222FB6A7-1E80-487C-93E6-DCAA8751EF21}"/>
              </a:ext>
            </a:extLst>
          </p:cNvPr>
          <p:cNvSpPr>
            <a:spLocks noGrp="1"/>
          </p:cNvSpPr>
          <p:nvPr>
            <p:ph type="sldNum" sz="quarter" idx="20"/>
          </p:nvPr>
        </p:nvSpPr>
        <p:spPr/>
        <p:txBody>
          <a:bodyPr/>
          <a:lstStyle/>
          <a:p>
            <a:fld id="{19B51A1E-902D-48AF-9020-955120F399B6}" type="slidenum">
              <a:rPr lang="en-US" noProof="0" smtClean="0"/>
              <a:pPr/>
              <a:t>‹#›</a:t>
            </a:fld>
            <a:endParaRPr lang="en-US" noProof="0"/>
          </a:p>
        </p:txBody>
      </p:sp>
    </p:spTree>
    <p:extLst>
      <p:ext uri="{BB962C8B-B14F-4D97-AF65-F5344CB8AC3E}">
        <p14:creationId xmlns:p14="http://schemas.microsoft.com/office/powerpoint/2010/main" val="2049663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a:p>
        </p:txBody>
      </p:sp>
    </p:spTree>
    <p:extLst>
      <p:ext uri="{BB962C8B-B14F-4D97-AF65-F5344CB8AC3E}">
        <p14:creationId xmlns:p14="http://schemas.microsoft.com/office/powerpoint/2010/main" val="173450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EB0D177-9AA4-42F4-9CD7-CD206217CA6D}"/>
              </a:ext>
            </a:extLst>
          </p:cNvPr>
          <p:cNvSpPr/>
          <p:nvPr userDrawn="1"/>
        </p:nvSpPr>
        <p:spPr>
          <a:xfrm>
            <a:off x="9780101" y="6371351"/>
            <a:ext cx="1979897" cy="4319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8" name="Rectangle 27">
            <a:extLst>
              <a:ext uri="{FF2B5EF4-FFF2-40B4-BE49-F238E27FC236}">
                <a16:creationId xmlns:a16="http://schemas.microsoft.com/office/drawing/2014/main" id="{C825DB53-D610-4A40-AFDC-EBC47DB613CE}"/>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1" name="Freeform: Shape 30">
            <a:extLst>
              <a:ext uri="{FF2B5EF4-FFF2-40B4-BE49-F238E27FC236}">
                <a16:creationId xmlns:a16="http://schemas.microsoft.com/office/drawing/2014/main" id="{C2B9A6A4-83D0-40B1-8B15-964C84BF0705}"/>
              </a:ext>
            </a:extLst>
          </p:cNvPr>
          <p:cNvSpPr/>
          <p:nvPr userDrawn="1"/>
        </p:nvSpPr>
        <p:spPr>
          <a:xfrm>
            <a:off x="0" y="6371351"/>
            <a:ext cx="9780102" cy="432000"/>
          </a:xfrm>
          <a:custGeom>
            <a:avLst/>
            <a:gdLst>
              <a:gd name="connsiteX0" fmla="*/ 0 w 9780102"/>
              <a:gd name="connsiteY0" fmla="*/ 0 h 432000"/>
              <a:gd name="connsiteX1" fmla="*/ 9780102 w 9780102"/>
              <a:gd name="connsiteY1" fmla="*/ 0 h 432000"/>
              <a:gd name="connsiteX2" fmla="*/ 9780102 w 9780102"/>
              <a:gd name="connsiteY2" fmla="*/ 432000 h 432000"/>
              <a:gd name="connsiteX3" fmla="*/ 0 w 9780102"/>
              <a:gd name="connsiteY3" fmla="*/ 432000 h 432000"/>
            </a:gdLst>
            <a:ahLst/>
            <a:cxnLst>
              <a:cxn ang="0">
                <a:pos x="connsiteX0" y="connsiteY0"/>
              </a:cxn>
              <a:cxn ang="0">
                <a:pos x="connsiteX1" y="connsiteY1"/>
              </a:cxn>
              <a:cxn ang="0">
                <a:pos x="connsiteX2" y="connsiteY2"/>
              </a:cxn>
              <a:cxn ang="0">
                <a:pos x="connsiteX3" y="connsiteY3"/>
              </a:cxn>
            </a:cxnLst>
            <a:rect l="l" t="t" r="r" b="b"/>
            <a:pathLst>
              <a:path w="9780102" h="432000">
                <a:moveTo>
                  <a:pt x="0" y="0"/>
                </a:moveTo>
                <a:lnTo>
                  <a:pt x="9780102" y="0"/>
                </a:lnTo>
                <a:lnTo>
                  <a:pt x="9780102" y="432000"/>
                </a:lnTo>
                <a:lnTo>
                  <a:pt x="0" y="43200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r>
              <a:rPr lang="en-US" noProof="0"/>
              <a:t>Click to edit page title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439820"/>
            <a:ext cx="5664000" cy="29506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r>
              <a:rPr lang="en-US" noProof="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760000" y="6371351"/>
            <a:ext cx="432000" cy="432000"/>
          </a:xfrm>
          <a:prstGeom prst="rect">
            <a:avLst/>
          </a:prstGeom>
          <a:solidFill>
            <a:schemeClr val="tx1">
              <a:lumMod val="75000"/>
              <a:lumOff val="25000"/>
            </a:schemeClr>
          </a:solidFill>
        </p:spPr>
        <p:txBody>
          <a:bodyPr vert="horz" lIns="0" tIns="0" rIns="0" bIns="0" rtlCol="0" anchor="ctr"/>
          <a:lstStyle>
            <a:lvl1pPr algn="ctr">
              <a:defRPr sz="1200">
                <a:solidFill>
                  <a:schemeClr val="bg1"/>
                </a:solidFill>
                <a:latin typeface="+mj-lt"/>
              </a:defRPr>
            </a:lvl1pPr>
          </a:lstStyle>
          <a:p>
            <a:fld id="{19B51A1E-902D-48AF-9020-955120F399B6}" type="slidenum">
              <a:rPr lang="en-US" noProof="0" smtClean="0"/>
              <a:pPr/>
              <a:t>‹#›</a:t>
            </a:fld>
            <a:endParaRPr lang="en-US" noProof="0"/>
          </a:p>
        </p:txBody>
      </p:sp>
      <p:sp>
        <p:nvSpPr>
          <p:cNvPr id="4" name="TextBox 3">
            <a:extLst>
              <a:ext uri="{FF2B5EF4-FFF2-40B4-BE49-F238E27FC236}">
                <a16:creationId xmlns:a16="http://schemas.microsoft.com/office/drawing/2014/main" id="{34FDC6F9-37F9-4E25-AECA-D307B8421C73}"/>
              </a:ext>
            </a:extLst>
          </p:cNvPr>
          <p:cNvSpPr txBox="1"/>
          <p:nvPr userDrawn="1"/>
        </p:nvSpPr>
        <p:spPr>
          <a:xfrm>
            <a:off x="10243100" y="6422491"/>
            <a:ext cx="1053900" cy="380860"/>
          </a:xfrm>
          <a:prstGeom prst="rect">
            <a:avLst/>
          </a:prstGeom>
          <a:noFill/>
        </p:spPr>
        <p:txBody>
          <a:bodyPr wrap="square" tIns="108000" bIns="0" rtlCol="0" anchor="ctr">
            <a:spAutoFit/>
          </a:bodyPr>
          <a:lstStyle/>
          <a:p>
            <a:pPr algn="r">
              <a:lnSpc>
                <a:spcPts val="1000"/>
              </a:lnSpc>
            </a:pPr>
            <a:r>
              <a:rPr lang="en-US" sz="2500" b="1" i="0" spc="-100" baseline="0" noProof="0">
                <a:solidFill>
                  <a:schemeClr val="accent1"/>
                </a:solidFill>
                <a:latin typeface="+mj-lt"/>
              </a:rPr>
              <a:t>TREY</a:t>
            </a:r>
            <a:r>
              <a:rPr lang="en-US" sz="1600" b="1" i="0" spc="-100" baseline="0" noProof="0">
                <a:solidFill>
                  <a:schemeClr val="accent1"/>
                </a:solidFill>
                <a:latin typeface="+mj-lt"/>
              </a:rPr>
              <a:t> </a:t>
            </a:r>
            <a:br>
              <a:rPr lang="en-US" sz="1600" b="1" i="0" spc="-100" baseline="0" noProof="0">
                <a:solidFill>
                  <a:schemeClr val="accent1"/>
                </a:solidFill>
                <a:latin typeface="+mj-lt"/>
              </a:rPr>
            </a:br>
            <a:r>
              <a:rPr lang="en-US" sz="1200" b="0" i="0" spc="140" baseline="0" noProof="0">
                <a:solidFill>
                  <a:schemeClr val="tx1">
                    <a:lumMod val="75000"/>
                    <a:lumOff val="25000"/>
                  </a:schemeClr>
                </a:solidFill>
                <a:latin typeface="+mj-lt"/>
              </a:rPr>
              <a:t>research</a:t>
            </a:r>
          </a:p>
        </p:txBody>
      </p:sp>
      <p:sp>
        <p:nvSpPr>
          <p:cNvPr id="9" name="Rectangle 8">
            <a:extLst>
              <a:ext uri="{FF2B5EF4-FFF2-40B4-BE49-F238E27FC236}">
                <a16:creationId xmlns:a16="http://schemas.microsoft.com/office/drawing/2014/main" id="{4BC39664-EB8B-4A32-915A-D4308F79277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9" name="Rectangle 28">
            <a:extLst>
              <a:ext uri="{FF2B5EF4-FFF2-40B4-BE49-F238E27FC236}">
                <a16:creationId xmlns:a16="http://schemas.microsoft.com/office/drawing/2014/main" id="{9B49670D-8F18-44A8-B217-67B412095C0D}"/>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18" name="Straight Connector 17">
            <a:extLst>
              <a:ext uri="{FF2B5EF4-FFF2-40B4-BE49-F238E27FC236}">
                <a16:creationId xmlns:a16="http://schemas.microsoft.com/office/drawing/2014/main" id="{030FA059-EC32-4FFF-9673-48849B2FA43A}"/>
              </a:ext>
            </a:extLst>
          </p:cNvPr>
          <p:cNvCxnSpPr>
            <a:cxnSpLocks/>
          </p:cNvCxnSpPr>
          <p:nvPr userDrawn="1"/>
        </p:nvCxnSpPr>
        <p:spPr>
          <a:xfrm flipH="1">
            <a:off x="1" y="6371351"/>
            <a:ext cx="12191999"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6" r:id="rId5"/>
    <p:sldLayoutId id="2147483659" r:id="rId6"/>
    <p:sldLayoutId id="2147483660" r:id="rId7"/>
    <p:sldLayoutId id="2147483664" r:id="rId8"/>
    <p:sldLayoutId id="2147483650" r:id="rId9"/>
    <p:sldLayoutId id="2147483652" r:id="rId10"/>
    <p:sldLayoutId id="2147483656" r:id="rId11"/>
    <p:sldLayoutId id="2147483657" r:id="rId12"/>
    <p:sldLayoutId id="2147483667" r:id="rId13"/>
    <p:sldLayoutId id="2147483668" r:id="rId14"/>
    <p:sldLayoutId id="2147483669" r:id="rId15"/>
    <p:sldLayoutId id="2147483670" r:id="rId16"/>
    <p:sldLayoutId id="2147483671" r:id="rId17"/>
    <p:sldLayoutId id="2147483673" r:id="rId18"/>
    <p:sldLayoutId id="2147483674" r:id="rId19"/>
    <p:sldLayoutId id="2147483654" r:id="rId20"/>
    <p:sldLayoutId id="2147483655" r:id="rId21"/>
    <p:sldLayoutId id="2147483675" r:id="rId22"/>
    <p:sldLayoutId id="2147483672" r:id="rId23"/>
  </p:sldLayoutIdLst>
  <p:hf hdr="0" dt="0"/>
  <p:txStyles>
    <p:title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Hands coming together in circle">
            <a:extLst>
              <a:ext uri="{FF2B5EF4-FFF2-40B4-BE49-F238E27FC236}">
                <a16:creationId xmlns:a16="http://schemas.microsoft.com/office/drawing/2014/main" id="{AA8A1CBA-9BB5-2246-9F4B-98EAD7C90158}"/>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3200400" y="2811053"/>
            <a:ext cx="8991600" cy="1261295"/>
          </a:xfrm>
        </p:spPr>
        <p:txBody>
          <a:bodyPr/>
          <a:lstStyle/>
          <a:p>
            <a:pPr algn="l"/>
            <a:r>
              <a:rPr lang="en-US" sz="3600"/>
              <a:t>Enhancing  Loan  Approval  Process :  Leveraging  ML to   identify  Creditworthy  Applicants</a:t>
            </a:r>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a:xfrm>
            <a:off x="3200400" y="4061039"/>
            <a:ext cx="6580188" cy="580921"/>
          </a:xfrm>
        </p:spPr>
        <p:txBody>
          <a:bodyPr/>
          <a:lstStyle/>
          <a:p>
            <a:r>
              <a:rPr lang="en-US">
                <a:latin typeface="Arial Black" panose="020B0A04020102020204" pitchFamily="34" charset="0"/>
              </a:rPr>
              <a:t>Team 9</a:t>
            </a:r>
          </a:p>
        </p:txBody>
      </p:sp>
      <p:sp>
        <p:nvSpPr>
          <p:cNvPr id="2" name="TextBox 1">
            <a:extLst>
              <a:ext uri="{FF2B5EF4-FFF2-40B4-BE49-F238E27FC236}">
                <a16:creationId xmlns:a16="http://schemas.microsoft.com/office/drawing/2014/main" id="{DCF68D1C-0436-FF69-EABE-BB59C3125ECD}"/>
              </a:ext>
            </a:extLst>
          </p:cNvPr>
          <p:cNvSpPr txBox="1"/>
          <p:nvPr/>
        </p:nvSpPr>
        <p:spPr>
          <a:xfrm>
            <a:off x="9861176" y="4150657"/>
            <a:ext cx="2330824" cy="2308324"/>
          </a:xfrm>
          <a:prstGeom prst="rect">
            <a:avLst/>
          </a:prstGeom>
          <a:noFill/>
        </p:spPr>
        <p:txBody>
          <a:bodyPr wrap="square" rtlCol="0">
            <a:spAutoFit/>
          </a:bodyPr>
          <a:lstStyle/>
          <a:p>
            <a:r>
              <a:rPr lang="en-IN">
                <a:latin typeface="Calibri" panose="020F0502020204030204" pitchFamily="34" charset="0"/>
                <a:ea typeface="Calibri" panose="020F0502020204030204" pitchFamily="34" charset="0"/>
                <a:cs typeface="Calibri" panose="020F0502020204030204" pitchFamily="34" charset="0"/>
              </a:rPr>
              <a:t>Aditya Rawat (35404094)</a:t>
            </a:r>
          </a:p>
          <a:p>
            <a:r>
              <a:rPr lang="en-IN">
                <a:latin typeface="Calibri" panose="020F0502020204030204" pitchFamily="34" charset="0"/>
                <a:ea typeface="Calibri" panose="020F0502020204030204" pitchFamily="34" charset="0"/>
                <a:cs typeface="Calibri" panose="020F0502020204030204" pitchFamily="34" charset="0"/>
              </a:rPr>
              <a:t>Cheyujie Chen (34413731) </a:t>
            </a:r>
          </a:p>
          <a:p>
            <a:r>
              <a:rPr lang="en-IN">
                <a:latin typeface="Calibri" panose="020F0502020204030204" pitchFamily="34" charset="0"/>
                <a:ea typeface="Calibri" panose="020F0502020204030204" pitchFamily="34" charset="0"/>
                <a:cs typeface="Calibri" panose="020F0502020204030204" pitchFamily="34" charset="0"/>
              </a:rPr>
              <a:t>Shweta Pagare (35415169) </a:t>
            </a:r>
          </a:p>
          <a:p>
            <a:r>
              <a:rPr lang="en-IN">
                <a:latin typeface="Calibri" panose="020F0502020204030204" pitchFamily="34" charset="0"/>
                <a:ea typeface="Calibri" panose="020F0502020204030204" pitchFamily="34" charset="0"/>
                <a:cs typeface="Calibri" panose="020F0502020204030204" pitchFamily="34" charset="0"/>
              </a:rPr>
              <a:t>Taha Rizvi </a:t>
            </a:r>
          </a:p>
          <a:p>
            <a:r>
              <a:rPr lang="en-IN">
                <a:latin typeface="Calibri" panose="020F0502020204030204" pitchFamily="34" charset="0"/>
                <a:ea typeface="Calibri" panose="020F0502020204030204" pitchFamily="34" charset="0"/>
                <a:cs typeface="Calibri" panose="020F0502020204030204" pitchFamily="34" charset="0"/>
              </a:rPr>
              <a:t>(35461411)</a:t>
            </a:r>
          </a:p>
        </p:txBody>
      </p:sp>
    </p:spTree>
    <p:extLst>
      <p:ext uri="{BB962C8B-B14F-4D97-AF65-F5344CB8AC3E}">
        <p14:creationId xmlns:p14="http://schemas.microsoft.com/office/powerpoint/2010/main" val="39899232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a:xfrm>
            <a:off x="11760000" y="6371351"/>
            <a:ext cx="432000" cy="432000"/>
          </a:xfrm>
          <a:solidFill>
            <a:schemeClr val="tx1">
              <a:lumMod val="95000"/>
              <a:lumOff val="5000"/>
            </a:schemeClr>
          </a:solidFill>
        </p:spPr>
        <p:txBody>
          <a:bodyPr/>
          <a:lstStyle/>
          <a:p>
            <a:fld id="{19B51A1E-902D-48AF-9020-955120F399B6}" type="slidenum">
              <a:rPr lang="en-US" smtClean="0"/>
              <a:pPr/>
              <a:t>10</a:t>
            </a:fld>
            <a:endParaRPr lang="en-US"/>
          </a:p>
        </p:txBody>
      </p:sp>
      <p:sp>
        <p:nvSpPr>
          <p:cNvPr id="9" name="Rectangle 8">
            <a:extLst>
              <a:ext uri="{FF2B5EF4-FFF2-40B4-BE49-F238E27FC236}">
                <a16:creationId xmlns:a16="http://schemas.microsoft.com/office/drawing/2014/main" id="{AAAE1D33-4D12-221C-AC07-D3C27641D2A9}"/>
              </a:ext>
            </a:extLst>
          </p:cNvPr>
          <p:cNvSpPr/>
          <p:nvPr/>
        </p:nvSpPr>
        <p:spPr>
          <a:xfrm>
            <a:off x="9789458" y="6371350"/>
            <a:ext cx="1970541"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Subtitle 3">
            <a:extLst>
              <a:ext uri="{FF2B5EF4-FFF2-40B4-BE49-F238E27FC236}">
                <a16:creationId xmlns:a16="http://schemas.microsoft.com/office/drawing/2014/main" id="{A77D98F2-C08C-BB9B-BF0D-3479CE256A62}"/>
              </a:ext>
            </a:extLst>
          </p:cNvPr>
          <p:cNvSpPr txBox="1">
            <a:spLocks/>
          </p:cNvSpPr>
          <p:nvPr/>
        </p:nvSpPr>
        <p:spPr>
          <a:xfrm>
            <a:off x="10284116" y="6175588"/>
            <a:ext cx="1691884" cy="580921"/>
          </a:xfrm>
          <a:prstGeom prst="rect">
            <a:avLst/>
          </a:prstGeom>
        </p:spPr>
        <p:txBody>
          <a:bodyPr vert="horz" lIns="0" tIns="0" rIns="0" bIns="0" rtlCol="0" anchor="b">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atin typeface="Arial Black" panose="020B0A04020102020204" pitchFamily="34" charset="0"/>
              </a:rPr>
              <a:t>Team 9</a:t>
            </a:r>
          </a:p>
        </p:txBody>
      </p:sp>
      <p:sp>
        <p:nvSpPr>
          <p:cNvPr id="13" name="Rectangle 12">
            <a:extLst>
              <a:ext uri="{FF2B5EF4-FFF2-40B4-BE49-F238E27FC236}">
                <a16:creationId xmlns:a16="http://schemas.microsoft.com/office/drawing/2014/main" id="{E1093726-F572-99DB-EF2C-CA751788BFAF}"/>
              </a:ext>
            </a:extLst>
          </p:cNvPr>
          <p:cNvSpPr/>
          <p:nvPr/>
        </p:nvSpPr>
        <p:spPr>
          <a:xfrm>
            <a:off x="280661" y="1882949"/>
            <a:ext cx="8430016"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250CC504-C3BA-85DA-053B-8FF956E3E759}"/>
              </a:ext>
            </a:extLst>
          </p:cNvPr>
          <p:cNvSpPr/>
          <p:nvPr/>
        </p:nvSpPr>
        <p:spPr>
          <a:xfrm>
            <a:off x="2548997" y="1300876"/>
            <a:ext cx="7151184" cy="91440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600" dirty="0"/>
              <a:t>Encode categorical variables</a:t>
            </a:r>
          </a:p>
        </p:txBody>
      </p:sp>
      <p:sp>
        <p:nvSpPr>
          <p:cNvPr id="35" name="TextBox 34">
            <a:extLst>
              <a:ext uri="{FF2B5EF4-FFF2-40B4-BE49-F238E27FC236}">
                <a16:creationId xmlns:a16="http://schemas.microsoft.com/office/drawing/2014/main" id="{4FDB85F8-3BC5-8739-B6D7-EE80D4047705}"/>
              </a:ext>
            </a:extLst>
          </p:cNvPr>
          <p:cNvSpPr txBox="1"/>
          <p:nvPr/>
        </p:nvSpPr>
        <p:spPr>
          <a:xfrm>
            <a:off x="342649" y="238796"/>
            <a:ext cx="1142293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a:latin typeface="Corbel"/>
              </a:rPr>
              <a:t>Process Cycle for Deploying ML model for the problem set</a:t>
            </a:r>
          </a:p>
        </p:txBody>
      </p:sp>
      <p:sp>
        <p:nvSpPr>
          <p:cNvPr id="2" name="TextBox 1">
            <a:extLst>
              <a:ext uri="{FF2B5EF4-FFF2-40B4-BE49-F238E27FC236}">
                <a16:creationId xmlns:a16="http://schemas.microsoft.com/office/drawing/2014/main" id="{D933B0F1-6E5F-1FA4-745C-0F6D9A02D9DC}"/>
              </a:ext>
            </a:extLst>
          </p:cNvPr>
          <p:cNvSpPr txBox="1"/>
          <p:nvPr/>
        </p:nvSpPr>
        <p:spPr>
          <a:xfrm>
            <a:off x="2548997" y="2411038"/>
            <a:ext cx="715118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a:ea typeface="+mn-lt"/>
                <a:cs typeface="+mn-lt"/>
              </a:rPr>
              <a:t>Converting categorical variables into numerical format using techniques like one-hot encoding or label encoding.</a:t>
            </a:r>
            <a:endParaRPr lang="en-US" dirty="0">
              <a:ea typeface="+mn-lt"/>
              <a:cs typeface="+mn-lt"/>
            </a:endParaRPr>
          </a:p>
        </p:txBody>
      </p:sp>
    </p:spTree>
    <p:extLst>
      <p:ext uri="{BB962C8B-B14F-4D97-AF65-F5344CB8AC3E}">
        <p14:creationId xmlns:p14="http://schemas.microsoft.com/office/powerpoint/2010/main" val="33228075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a:xfrm>
            <a:off x="11760000" y="6371351"/>
            <a:ext cx="432000" cy="432000"/>
          </a:xfrm>
          <a:solidFill>
            <a:schemeClr val="tx1">
              <a:lumMod val="95000"/>
              <a:lumOff val="5000"/>
            </a:schemeClr>
          </a:solidFill>
        </p:spPr>
        <p:txBody>
          <a:bodyPr/>
          <a:lstStyle/>
          <a:p>
            <a:fld id="{19B51A1E-902D-48AF-9020-955120F399B6}" type="slidenum">
              <a:rPr lang="en-US" smtClean="0"/>
              <a:pPr/>
              <a:t>11</a:t>
            </a:fld>
            <a:endParaRPr lang="en-US"/>
          </a:p>
        </p:txBody>
      </p:sp>
      <p:sp>
        <p:nvSpPr>
          <p:cNvPr id="9" name="Rectangle 8">
            <a:extLst>
              <a:ext uri="{FF2B5EF4-FFF2-40B4-BE49-F238E27FC236}">
                <a16:creationId xmlns:a16="http://schemas.microsoft.com/office/drawing/2014/main" id="{AAAE1D33-4D12-221C-AC07-D3C27641D2A9}"/>
              </a:ext>
            </a:extLst>
          </p:cNvPr>
          <p:cNvSpPr/>
          <p:nvPr/>
        </p:nvSpPr>
        <p:spPr>
          <a:xfrm>
            <a:off x="9789458" y="6371350"/>
            <a:ext cx="1970541"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Subtitle 3">
            <a:extLst>
              <a:ext uri="{FF2B5EF4-FFF2-40B4-BE49-F238E27FC236}">
                <a16:creationId xmlns:a16="http://schemas.microsoft.com/office/drawing/2014/main" id="{A77D98F2-C08C-BB9B-BF0D-3479CE256A62}"/>
              </a:ext>
            </a:extLst>
          </p:cNvPr>
          <p:cNvSpPr txBox="1">
            <a:spLocks/>
          </p:cNvSpPr>
          <p:nvPr/>
        </p:nvSpPr>
        <p:spPr>
          <a:xfrm>
            <a:off x="10284116" y="6175588"/>
            <a:ext cx="1691884" cy="580921"/>
          </a:xfrm>
          <a:prstGeom prst="rect">
            <a:avLst/>
          </a:prstGeom>
        </p:spPr>
        <p:txBody>
          <a:bodyPr vert="horz" lIns="0" tIns="0" rIns="0" bIns="0" rtlCol="0" anchor="b">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atin typeface="Arial Black" panose="020B0A04020102020204" pitchFamily="34" charset="0"/>
              </a:rPr>
              <a:t>Team 9</a:t>
            </a:r>
          </a:p>
        </p:txBody>
      </p:sp>
      <p:sp>
        <p:nvSpPr>
          <p:cNvPr id="13" name="Rectangle 12">
            <a:extLst>
              <a:ext uri="{FF2B5EF4-FFF2-40B4-BE49-F238E27FC236}">
                <a16:creationId xmlns:a16="http://schemas.microsoft.com/office/drawing/2014/main" id="{E1093726-F572-99DB-EF2C-CA751788BFAF}"/>
              </a:ext>
            </a:extLst>
          </p:cNvPr>
          <p:cNvSpPr/>
          <p:nvPr/>
        </p:nvSpPr>
        <p:spPr>
          <a:xfrm>
            <a:off x="280661" y="1882949"/>
            <a:ext cx="8430016"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BE704029-B7A6-7CB0-1AAD-C614E0F81763}"/>
              </a:ext>
            </a:extLst>
          </p:cNvPr>
          <p:cNvSpPr/>
          <p:nvPr/>
        </p:nvSpPr>
        <p:spPr>
          <a:xfrm>
            <a:off x="2199924" y="1178329"/>
            <a:ext cx="1946672" cy="91440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Understanding</a:t>
            </a:r>
          </a:p>
        </p:txBody>
      </p:sp>
      <p:sp>
        <p:nvSpPr>
          <p:cNvPr id="15" name="Arrow: Right 14">
            <a:extLst>
              <a:ext uri="{FF2B5EF4-FFF2-40B4-BE49-F238E27FC236}">
                <a16:creationId xmlns:a16="http://schemas.microsoft.com/office/drawing/2014/main" id="{C2243B5E-0451-CB63-E047-63C7901757A7}"/>
              </a:ext>
            </a:extLst>
          </p:cNvPr>
          <p:cNvSpPr/>
          <p:nvPr/>
        </p:nvSpPr>
        <p:spPr>
          <a:xfrm>
            <a:off x="4146078" y="1391939"/>
            <a:ext cx="978408" cy="4846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6884405E-FC92-6268-194A-DD52E6A8554E}"/>
              </a:ext>
            </a:extLst>
          </p:cNvPr>
          <p:cNvSpPr/>
          <p:nvPr/>
        </p:nvSpPr>
        <p:spPr>
          <a:xfrm>
            <a:off x="5122664" y="1178328"/>
            <a:ext cx="1946672" cy="91440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ea typeface="+mn-lt"/>
                <a:cs typeface="+mn-lt"/>
              </a:rPr>
              <a:t>Handling missing values</a:t>
            </a:r>
            <a:endParaRPr lang="en-US" dirty="0"/>
          </a:p>
        </p:txBody>
      </p:sp>
      <p:sp>
        <p:nvSpPr>
          <p:cNvPr id="17" name="Arrow: Right 16">
            <a:extLst>
              <a:ext uri="{FF2B5EF4-FFF2-40B4-BE49-F238E27FC236}">
                <a16:creationId xmlns:a16="http://schemas.microsoft.com/office/drawing/2014/main" id="{E3CAAB6A-D10A-D533-AEE2-926C5C4230A1}"/>
              </a:ext>
            </a:extLst>
          </p:cNvPr>
          <p:cNvSpPr/>
          <p:nvPr/>
        </p:nvSpPr>
        <p:spPr>
          <a:xfrm>
            <a:off x="7068817" y="1391938"/>
            <a:ext cx="978408" cy="4846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250CC504-C3BA-85DA-053B-8FF956E3E759}"/>
              </a:ext>
            </a:extLst>
          </p:cNvPr>
          <p:cNvSpPr/>
          <p:nvPr/>
        </p:nvSpPr>
        <p:spPr>
          <a:xfrm>
            <a:off x="8045403" y="1178327"/>
            <a:ext cx="1946672" cy="91440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Encode categorical variables</a:t>
            </a:r>
          </a:p>
        </p:txBody>
      </p:sp>
      <p:sp>
        <p:nvSpPr>
          <p:cNvPr id="20" name="Arrow: Right 19">
            <a:extLst>
              <a:ext uri="{FF2B5EF4-FFF2-40B4-BE49-F238E27FC236}">
                <a16:creationId xmlns:a16="http://schemas.microsoft.com/office/drawing/2014/main" id="{A2895ECC-F743-27B9-8818-B0D8A1F65E9E}"/>
              </a:ext>
            </a:extLst>
          </p:cNvPr>
          <p:cNvSpPr/>
          <p:nvPr/>
        </p:nvSpPr>
        <p:spPr>
          <a:xfrm rot="5400000">
            <a:off x="8530186" y="2343112"/>
            <a:ext cx="978408" cy="4846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72F96771-6A65-C7A8-4EC0-9AA84BD092E1}"/>
              </a:ext>
            </a:extLst>
          </p:cNvPr>
          <p:cNvSpPr/>
          <p:nvPr/>
        </p:nvSpPr>
        <p:spPr>
          <a:xfrm rot="10800000">
            <a:off x="7068816" y="3270841"/>
            <a:ext cx="978408" cy="4846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90309B55-849B-3AB7-9837-2AD809CDF545}"/>
              </a:ext>
            </a:extLst>
          </p:cNvPr>
          <p:cNvSpPr/>
          <p:nvPr/>
        </p:nvSpPr>
        <p:spPr>
          <a:xfrm>
            <a:off x="5122662" y="3057231"/>
            <a:ext cx="1946672" cy="91440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Model Selection</a:t>
            </a:r>
          </a:p>
        </p:txBody>
      </p:sp>
      <p:sp>
        <p:nvSpPr>
          <p:cNvPr id="24" name="Rectangle: Rounded Corners 23">
            <a:extLst>
              <a:ext uri="{FF2B5EF4-FFF2-40B4-BE49-F238E27FC236}">
                <a16:creationId xmlns:a16="http://schemas.microsoft.com/office/drawing/2014/main" id="{6E3F9358-22A4-55F2-BE45-68D1FDD114BE}"/>
              </a:ext>
            </a:extLst>
          </p:cNvPr>
          <p:cNvSpPr/>
          <p:nvPr/>
        </p:nvSpPr>
        <p:spPr>
          <a:xfrm>
            <a:off x="2199921" y="3057231"/>
            <a:ext cx="1946672" cy="91440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Splitting the data</a:t>
            </a:r>
          </a:p>
        </p:txBody>
      </p:sp>
      <p:sp>
        <p:nvSpPr>
          <p:cNvPr id="25" name="Arrow: Right 24">
            <a:extLst>
              <a:ext uri="{FF2B5EF4-FFF2-40B4-BE49-F238E27FC236}">
                <a16:creationId xmlns:a16="http://schemas.microsoft.com/office/drawing/2014/main" id="{AC02DD34-9B28-BF9B-D34C-815F2D30F967}"/>
              </a:ext>
            </a:extLst>
          </p:cNvPr>
          <p:cNvSpPr/>
          <p:nvPr/>
        </p:nvSpPr>
        <p:spPr>
          <a:xfrm rot="10800000">
            <a:off x="4146076" y="3270841"/>
            <a:ext cx="978408" cy="4846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B8D00162-AB5F-5984-E696-3E1A575B8176}"/>
              </a:ext>
            </a:extLst>
          </p:cNvPr>
          <p:cNvSpPr/>
          <p:nvPr/>
        </p:nvSpPr>
        <p:spPr>
          <a:xfrm>
            <a:off x="2199920" y="4936135"/>
            <a:ext cx="1946672" cy="91440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Model Evaluation</a:t>
            </a:r>
          </a:p>
        </p:txBody>
      </p:sp>
      <p:sp>
        <p:nvSpPr>
          <p:cNvPr id="27" name="Arrow: Right 26">
            <a:extLst>
              <a:ext uri="{FF2B5EF4-FFF2-40B4-BE49-F238E27FC236}">
                <a16:creationId xmlns:a16="http://schemas.microsoft.com/office/drawing/2014/main" id="{ED9F5DDC-25E6-9198-BEC1-1818454A1EB2}"/>
              </a:ext>
            </a:extLst>
          </p:cNvPr>
          <p:cNvSpPr/>
          <p:nvPr/>
        </p:nvSpPr>
        <p:spPr>
          <a:xfrm rot="5400000">
            <a:off x="2684706" y="4210292"/>
            <a:ext cx="978408" cy="4846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24EBB115-9B04-4577-7976-605032281595}"/>
              </a:ext>
            </a:extLst>
          </p:cNvPr>
          <p:cNvSpPr/>
          <p:nvPr/>
        </p:nvSpPr>
        <p:spPr>
          <a:xfrm>
            <a:off x="8045401" y="3057231"/>
            <a:ext cx="1946672" cy="91440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Feature Selection</a:t>
            </a:r>
          </a:p>
        </p:txBody>
      </p:sp>
      <p:sp>
        <p:nvSpPr>
          <p:cNvPr id="29" name="Rectangle: Rounded Corners 28">
            <a:extLst>
              <a:ext uri="{FF2B5EF4-FFF2-40B4-BE49-F238E27FC236}">
                <a16:creationId xmlns:a16="http://schemas.microsoft.com/office/drawing/2014/main" id="{A0625272-F0E8-0EF5-42E5-97EF40CE8CFB}"/>
              </a:ext>
            </a:extLst>
          </p:cNvPr>
          <p:cNvSpPr/>
          <p:nvPr/>
        </p:nvSpPr>
        <p:spPr>
          <a:xfrm>
            <a:off x="5122659" y="4936135"/>
            <a:ext cx="1946672" cy="91440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Deploy the model</a:t>
            </a:r>
          </a:p>
        </p:txBody>
      </p:sp>
      <p:sp>
        <p:nvSpPr>
          <p:cNvPr id="30" name="Arrow: Right 29">
            <a:extLst>
              <a:ext uri="{FF2B5EF4-FFF2-40B4-BE49-F238E27FC236}">
                <a16:creationId xmlns:a16="http://schemas.microsoft.com/office/drawing/2014/main" id="{753F8B3C-A8B1-DADB-3E5B-4B40172F50A4}"/>
              </a:ext>
            </a:extLst>
          </p:cNvPr>
          <p:cNvSpPr/>
          <p:nvPr/>
        </p:nvSpPr>
        <p:spPr>
          <a:xfrm>
            <a:off x="4146077" y="5149747"/>
            <a:ext cx="978408" cy="4846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4FDB85F8-3BC5-8739-B6D7-EE80D4047705}"/>
              </a:ext>
            </a:extLst>
          </p:cNvPr>
          <p:cNvSpPr txBox="1"/>
          <p:nvPr/>
        </p:nvSpPr>
        <p:spPr>
          <a:xfrm>
            <a:off x="342649" y="238796"/>
            <a:ext cx="1142293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a:latin typeface="Corbel"/>
              </a:rPr>
              <a:t>Process Cycle for Deploying ML model for the problem set</a:t>
            </a:r>
          </a:p>
        </p:txBody>
      </p:sp>
    </p:spTree>
    <p:extLst>
      <p:ext uri="{BB962C8B-B14F-4D97-AF65-F5344CB8AC3E}">
        <p14:creationId xmlns:p14="http://schemas.microsoft.com/office/powerpoint/2010/main" val="2056377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a:xfrm>
            <a:off x="11760000" y="6371351"/>
            <a:ext cx="432000" cy="432000"/>
          </a:xfrm>
          <a:solidFill>
            <a:schemeClr val="tx1">
              <a:lumMod val="95000"/>
              <a:lumOff val="5000"/>
            </a:schemeClr>
          </a:solidFill>
        </p:spPr>
        <p:txBody>
          <a:bodyPr/>
          <a:lstStyle/>
          <a:p>
            <a:fld id="{19B51A1E-902D-48AF-9020-955120F399B6}" type="slidenum">
              <a:rPr lang="en-US" smtClean="0"/>
              <a:pPr/>
              <a:t>12</a:t>
            </a:fld>
            <a:endParaRPr lang="en-US"/>
          </a:p>
        </p:txBody>
      </p:sp>
      <p:sp>
        <p:nvSpPr>
          <p:cNvPr id="9" name="Rectangle 8">
            <a:extLst>
              <a:ext uri="{FF2B5EF4-FFF2-40B4-BE49-F238E27FC236}">
                <a16:creationId xmlns:a16="http://schemas.microsoft.com/office/drawing/2014/main" id="{AAAE1D33-4D12-221C-AC07-D3C27641D2A9}"/>
              </a:ext>
            </a:extLst>
          </p:cNvPr>
          <p:cNvSpPr/>
          <p:nvPr/>
        </p:nvSpPr>
        <p:spPr>
          <a:xfrm>
            <a:off x="9789458" y="6371350"/>
            <a:ext cx="1970541"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Subtitle 3">
            <a:extLst>
              <a:ext uri="{FF2B5EF4-FFF2-40B4-BE49-F238E27FC236}">
                <a16:creationId xmlns:a16="http://schemas.microsoft.com/office/drawing/2014/main" id="{A77D98F2-C08C-BB9B-BF0D-3479CE256A62}"/>
              </a:ext>
            </a:extLst>
          </p:cNvPr>
          <p:cNvSpPr txBox="1">
            <a:spLocks/>
          </p:cNvSpPr>
          <p:nvPr/>
        </p:nvSpPr>
        <p:spPr>
          <a:xfrm>
            <a:off x="10284116" y="6175588"/>
            <a:ext cx="1691884" cy="580921"/>
          </a:xfrm>
          <a:prstGeom prst="rect">
            <a:avLst/>
          </a:prstGeom>
        </p:spPr>
        <p:txBody>
          <a:bodyPr vert="horz" lIns="0" tIns="0" rIns="0" bIns="0" rtlCol="0" anchor="b">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atin typeface="Arial Black" panose="020B0A04020102020204" pitchFamily="34" charset="0"/>
              </a:rPr>
              <a:t>Team 9</a:t>
            </a:r>
          </a:p>
        </p:txBody>
      </p:sp>
      <p:sp>
        <p:nvSpPr>
          <p:cNvPr id="13" name="Rectangle 12">
            <a:extLst>
              <a:ext uri="{FF2B5EF4-FFF2-40B4-BE49-F238E27FC236}">
                <a16:creationId xmlns:a16="http://schemas.microsoft.com/office/drawing/2014/main" id="{E1093726-F572-99DB-EF2C-CA751788BFAF}"/>
              </a:ext>
            </a:extLst>
          </p:cNvPr>
          <p:cNvSpPr/>
          <p:nvPr/>
        </p:nvSpPr>
        <p:spPr>
          <a:xfrm>
            <a:off x="280661" y="1882949"/>
            <a:ext cx="8430016"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24EBB115-9B04-4577-7976-605032281595}"/>
              </a:ext>
            </a:extLst>
          </p:cNvPr>
          <p:cNvSpPr/>
          <p:nvPr/>
        </p:nvSpPr>
        <p:spPr>
          <a:xfrm>
            <a:off x="2548997" y="1124736"/>
            <a:ext cx="7151184" cy="91440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600" dirty="0"/>
              <a:t>Feature Selection</a:t>
            </a:r>
          </a:p>
        </p:txBody>
      </p:sp>
      <p:sp>
        <p:nvSpPr>
          <p:cNvPr id="35" name="TextBox 34">
            <a:extLst>
              <a:ext uri="{FF2B5EF4-FFF2-40B4-BE49-F238E27FC236}">
                <a16:creationId xmlns:a16="http://schemas.microsoft.com/office/drawing/2014/main" id="{4FDB85F8-3BC5-8739-B6D7-EE80D4047705}"/>
              </a:ext>
            </a:extLst>
          </p:cNvPr>
          <p:cNvSpPr txBox="1"/>
          <p:nvPr/>
        </p:nvSpPr>
        <p:spPr>
          <a:xfrm>
            <a:off x="342649" y="238796"/>
            <a:ext cx="1142293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a:latin typeface="Corbel"/>
              </a:rPr>
              <a:t>Process Cycle for Deploying ML model for the problem set</a:t>
            </a:r>
          </a:p>
        </p:txBody>
      </p:sp>
      <p:sp>
        <p:nvSpPr>
          <p:cNvPr id="2" name="TextBox 1">
            <a:extLst>
              <a:ext uri="{FF2B5EF4-FFF2-40B4-BE49-F238E27FC236}">
                <a16:creationId xmlns:a16="http://schemas.microsoft.com/office/drawing/2014/main" id="{5D409A76-B7B2-3BDF-EF55-2F01FCEF6E43}"/>
              </a:ext>
            </a:extLst>
          </p:cNvPr>
          <p:cNvSpPr txBox="1"/>
          <p:nvPr/>
        </p:nvSpPr>
        <p:spPr>
          <a:xfrm>
            <a:off x="2548997" y="2340149"/>
            <a:ext cx="715118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a:ea typeface="+mn-lt"/>
                <a:cs typeface="+mn-lt"/>
              </a:rPr>
              <a:t>Identify the features that are likely to be strong indicators of loan default based on domain knowledge and exploratory data analysis.</a:t>
            </a:r>
            <a:endParaRPr lang="en-US" dirty="0">
              <a:ea typeface="+mn-lt"/>
              <a:cs typeface="+mn-lt"/>
            </a:endParaRPr>
          </a:p>
        </p:txBody>
      </p:sp>
    </p:spTree>
    <p:extLst>
      <p:ext uri="{BB962C8B-B14F-4D97-AF65-F5344CB8AC3E}">
        <p14:creationId xmlns:p14="http://schemas.microsoft.com/office/powerpoint/2010/main" val="11811618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a:xfrm>
            <a:off x="11760000" y="6371351"/>
            <a:ext cx="432000" cy="432000"/>
          </a:xfrm>
          <a:solidFill>
            <a:schemeClr val="tx1">
              <a:lumMod val="95000"/>
              <a:lumOff val="5000"/>
            </a:schemeClr>
          </a:solidFill>
        </p:spPr>
        <p:txBody>
          <a:bodyPr/>
          <a:lstStyle/>
          <a:p>
            <a:fld id="{19B51A1E-902D-48AF-9020-955120F399B6}" type="slidenum">
              <a:rPr lang="en-US" smtClean="0"/>
              <a:pPr/>
              <a:t>13</a:t>
            </a:fld>
            <a:endParaRPr lang="en-US"/>
          </a:p>
        </p:txBody>
      </p:sp>
      <p:sp>
        <p:nvSpPr>
          <p:cNvPr id="9" name="Rectangle 8">
            <a:extLst>
              <a:ext uri="{FF2B5EF4-FFF2-40B4-BE49-F238E27FC236}">
                <a16:creationId xmlns:a16="http://schemas.microsoft.com/office/drawing/2014/main" id="{AAAE1D33-4D12-221C-AC07-D3C27641D2A9}"/>
              </a:ext>
            </a:extLst>
          </p:cNvPr>
          <p:cNvSpPr/>
          <p:nvPr/>
        </p:nvSpPr>
        <p:spPr>
          <a:xfrm>
            <a:off x="9789458" y="6371350"/>
            <a:ext cx="1970541"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Subtitle 3">
            <a:extLst>
              <a:ext uri="{FF2B5EF4-FFF2-40B4-BE49-F238E27FC236}">
                <a16:creationId xmlns:a16="http://schemas.microsoft.com/office/drawing/2014/main" id="{A77D98F2-C08C-BB9B-BF0D-3479CE256A62}"/>
              </a:ext>
            </a:extLst>
          </p:cNvPr>
          <p:cNvSpPr txBox="1">
            <a:spLocks/>
          </p:cNvSpPr>
          <p:nvPr/>
        </p:nvSpPr>
        <p:spPr>
          <a:xfrm>
            <a:off x="10284116" y="6175588"/>
            <a:ext cx="1691884" cy="580921"/>
          </a:xfrm>
          <a:prstGeom prst="rect">
            <a:avLst/>
          </a:prstGeom>
        </p:spPr>
        <p:txBody>
          <a:bodyPr vert="horz" lIns="0" tIns="0" rIns="0" bIns="0" rtlCol="0" anchor="b">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atin typeface="Arial Black" panose="020B0A04020102020204" pitchFamily="34" charset="0"/>
              </a:rPr>
              <a:t>Team 9</a:t>
            </a:r>
          </a:p>
        </p:txBody>
      </p:sp>
      <p:sp>
        <p:nvSpPr>
          <p:cNvPr id="13" name="Rectangle 12">
            <a:extLst>
              <a:ext uri="{FF2B5EF4-FFF2-40B4-BE49-F238E27FC236}">
                <a16:creationId xmlns:a16="http://schemas.microsoft.com/office/drawing/2014/main" id="{E1093726-F572-99DB-EF2C-CA751788BFAF}"/>
              </a:ext>
            </a:extLst>
          </p:cNvPr>
          <p:cNvSpPr/>
          <p:nvPr/>
        </p:nvSpPr>
        <p:spPr>
          <a:xfrm>
            <a:off x="280661" y="1882949"/>
            <a:ext cx="8430016"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BE704029-B7A6-7CB0-1AAD-C614E0F81763}"/>
              </a:ext>
            </a:extLst>
          </p:cNvPr>
          <p:cNvSpPr/>
          <p:nvPr/>
        </p:nvSpPr>
        <p:spPr>
          <a:xfrm>
            <a:off x="2199924" y="1178329"/>
            <a:ext cx="1946672" cy="91440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Understanding</a:t>
            </a:r>
          </a:p>
        </p:txBody>
      </p:sp>
      <p:sp>
        <p:nvSpPr>
          <p:cNvPr id="15" name="Arrow: Right 14">
            <a:extLst>
              <a:ext uri="{FF2B5EF4-FFF2-40B4-BE49-F238E27FC236}">
                <a16:creationId xmlns:a16="http://schemas.microsoft.com/office/drawing/2014/main" id="{C2243B5E-0451-CB63-E047-63C7901757A7}"/>
              </a:ext>
            </a:extLst>
          </p:cNvPr>
          <p:cNvSpPr/>
          <p:nvPr/>
        </p:nvSpPr>
        <p:spPr>
          <a:xfrm>
            <a:off x="4146078" y="1391939"/>
            <a:ext cx="978408" cy="4846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6884405E-FC92-6268-194A-DD52E6A8554E}"/>
              </a:ext>
            </a:extLst>
          </p:cNvPr>
          <p:cNvSpPr/>
          <p:nvPr/>
        </p:nvSpPr>
        <p:spPr>
          <a:xfrm>
            <a:off x="5122664" y="1178328"/>
            <a:ext cx="1946672" cy="91440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ea typeface="+mn-lt"/>
                <a:cs typeface="+mn-lt"/>
              </a:rPr>
              <a:t>Handling missing values</a:t>
            </a:r>
            <a:endParaRPr lang="en-US" dirty="0"/>
          </a:p>
        </p:txBody>
      </p:sp>
      <p:sp>
        <p:nvSpPr>
          <p:cNvPr id="17" name="Arrow: Right 16">
            <a:extLst>
              <a:ext uri="{FF2B5EF4-FFF2-40B4-BE49-F238E27FC236}">
                <a16:creationId xmlns:a16="http://schemas.microsoft.com/office/drawing/2014/main" id="{E3CAAB6A-D10A-D533-AEE2-926C5C4230A1}"/>
              </a:ext>
            </a:extLst>
          </p:cNvPr>
          <p:cNvSpPr/>
          <p:nvPr/>
        </p:nvSpPr>
        <p:spPr>
          <a:xfrm>
            <a:off x="7068817" y="1391938"/>
            <a:ext cx="978408" cy="4846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250CC504-C3BA-85DA-053B-8FF956E3E759}"/>
              </a:ext>
            </a:extLst>
          </p:cNvPr>
          <p:cNvSpPr/>
          <p:nvPr/>
        </p:nvSpPr>
        <p:spPr>
          <a:xfrm>
            <a:off x="8045403" y="1178327"/>
            <a:ext cx="1946672" cy="91440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Encode categorical variables</a:t>
            </a:r>
          </a:p>
        </p:txBody>
      </p:sp>
      <p:sp>
        <p:nvSpPr>
          <p:cNvPr id="20" name="Arrow: Right 19">
            <a:extLst>
              <a:ext uri="{FF2B5EF4-FFF2-40B4-BE49-F238E27FC236}">
                <a16:creationId xmlns:a16="http://schemas.microsoft.com/office/drawing/2014/main" id="{A2895ECC-F743-27B9-8818-B0D8A1F65E9E}"/>
              </a:ext>
            </a:extLst>
          </p:cNvPr>
          <p:cNvSpPr/>
          <p:nvPr/>
        </p:nvSpPr>
        <p:spPr>
          <a:xfrm rot="5400000">
            <a:off x="8530186" y="2343112"/>
            <a:ext cx="978408" cy="4846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72F96771-6A65-C7A8-4EC0-9AA84BD092E1}"/>
              </a:ext>
            </a:extLst>
          </p:cNvPr>
          <p:cNvSpPr/>
          <p:nvPr/>
        </p:nvSpPr>
        <p:spPr>
          <a:xfrm rot="10800000">
            <a:off x="7068816" y="3270841"/>
            <a:ext cx="978408" cy="4846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90309B55-849B-3AB7-9837-2AD809CDF545}"/>
              </a:ext>
            </a:extLst>
          </p:cNvPr>
          <p:cNvSpPr/>
          <p:nvPr/>
        </p:nvSpPr>
        <p:spPr>
          <a:xfrm>
            <a:off x="5122662" y="3057231"/>
            <a:ext cx="1946672" cy="91440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Model Selection</a:t>
            </a:r>
          </a:p>
        </p:txBody>
      </p:sp>
      <p:sp>
        <p:nvSpPr>
          <p:cNvPr id="24" name="Rectangle: Rounded Corners 23">
            <a:extLst>
              <a:ext uri="{FF2B5EF4-FFF2-40B4-BE49-F238E27FC236}">
                <a16:creationId xmlns:a16="http://schemas.microsoft.com/office/drawing/2014/main" id="{6E3F9358-22A4-55F2-BE45-68D1FDD114BE}"/>
              </a:ext>
            </a:extLst>
          </p:cNvPr>
          <p:cNvSpPr/>
          <p:nvPr/>
        </p:nvSpPr>
        <p:spPr>
          <a:xfrm>
            <a:off x="2199921" y="3057231"/>
            <a:ext cx="1946672" cy="91440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Splitting the data</a:t>
            </a:r>
          </a:p>
        </p:txBody>
      </p:sp>
      <p:sp>
        <p:nvSpPr>
          <p:cNvPr id="25" name="Arrow: Right 24">
            <a:extLst>
              <a:ext uri="{FF2B5EF4-FFF2-40B4-BE49-F238E27FC236}">
                <a16:creationId xmlns:a16="http://schemas.microsoft.com/office/drawing/2014/main" id="{AC02DD34-9B28-BF9B-D34C-815F2D30F967}"/>
              </a:ext>
            </a:extLst>
          </p:cNvPr>
          <p:cNvSpPr/>
          <p:nvPr/>
        </p:nvSpPr>
        <p:spPr>
          <a:xfrm rot="10800000">
            <a:off x="4146076" y="3270841"/>
            <a:ext cx="978408" cy="4846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B8D00162-AB5F-5984-E696-3E1A575B8176}"/>
              </a:ext>
            </a:extLst>
          </p:cNvPr>
          <p:cNvSpPr/>
          <p:nvPr/>
        </p:nvSpPr>
        <p:spPr>
          <a:xfrm>
            <a:off x="2199920" y="4936135"/>
            <a:ext cx="1946672" cy="91440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Model Evaluation</a:t>
            </a:r>
          </a:p>
        </p:txBody>
      </p:sp>
      <p:sp>
        <p:nvSpPr>
          <p:cNvPr id="27" name="Arrow: Right 26">
            <a:extLst>
              <a:ext uri="{FF2B5EF4-FFF2-40B4-BE49-F238E27FC236}">
                <a16:creationId xmlns:a16="http://schemas.microsoft.com/office/drawing/2014/main" id="{ED9F5DDC-25E6-9198-BEC1-1818454A1EB2}"/>
              </a:ext>
            </a:extLst>
          </p:cNvPr>
          <p:cNvSpPr/>
          <p:nvPr/>
        </p:nvSpPr>
        <p:spPr>
          <a:xfrm rot="5400000">
            <a:off x="2684706" y="4210292"/>
            <a:ext cx="978408" cy="4846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24EBB115-9B04-4577-7976-605032281595}"/>
              </a:ext>
            </a:extLst>
          </p:cNvPr>
          <p:cNvSpPr/>
          <p:nvPr/>
        </p:nvSpPr>
        <p:spPr>
          <a:xfrm>
            <a:off x="8045401" y="3057231"/>
            <a:ext cx="1946672" cy="91440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Feature Selection</a:t>
            </a:r>
          </a:p>
        </p:txBody>
      </p:sp>
      <p:sp>
        <p:nvSpPr>
          <p:cNvPr id="29" name="Rectangle: Rounded Corners 28">
            <a:extLst>
              <a:ext uri="{FF2B5EF4-FFF2-40B4-BE49-F238E27FC236}">
                <a16:creationId xmlns:a16="http://schemas.microsoft.com/office/drawing/2014/main" id="{A0625272-F0E8-0EF5-42E5-97EF40CE8CFB}"/>
              </a:ext>
            </a:extLst>
          </p:cNvPr>
          <p:cNvSpPr/>
          <p:nvPr/>
        </p:nvSpPr>
        <p:spPr>
          <a:xfrm>
            <a:off x="5122659" y="4936135"/>
            <a:ext cx="1946672" cy="91440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Deploy the model</a:t>
            </a:r>
          </a:p>
        </p:txBody>
      </p:sp>
      <p:sp>
        <p:nvSpPr>
          <p:cNvPr id="30" name="Arrow: Right 29">
            <a:extLst>
              <a:ext uri="{FF2B5EF4-FFF2-40B4-BE49-F238E27FC236}">
                <a16:creationId xmlns:a16="http://schemas.microsoft.com/office/drawing/2014/main" id="{753F8B3C-A8B1-DADB-3E5B-4B40172F50A4}"/>
              </a:ext>
            </a:extLst>
          </p:cNvPr>
          <p:cNvSpPr/>
          <p:nvPr/>
        </p:nvSpPr>
        <p:spPr>
          <a:xfrm>
            <a:off x="4146077" y="5149747"/>
            <a:ext cx="978408" cy="4846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4FDB85F8-3BC5-8739-B6D7-EE80D4047705}"/>
              </a:ext>
            </a:extLst>
          </p:cNvPr>
          <p:cNvSpPr txBox="1"/>
          <p:nvPr/>
        </p:nvSpPr>
        <p:spPr>
          <a:xfrm>
            <a:off x="342649" y="238796"/>
            <a:ext cx="1142293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a:latin typeface="Corbel"/>
              </a:rPr>
              <a:t>Process Cycle for Deploying ML model for the problem set</a:t>
            </a:r>
          </a:p>
        </p:txBody>
      </p:sp>
    </p:spTree>
    <p:extLst>
      <p:ext uri="{BB962C8B-B14F-4D97-AF65-F5344CB8AC3E}">
        <p14:creationId xmlns:p14="http://schemas.microsoft.com/office/powerpoint/2010/main" val="14561366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a:xfrm>
            <a:off x="11760000" y="6371351"/>
            <a:ext cx="432000" cy="432000"/>
          </a:xfrm>
          <a:solidFill>
            <a:schemeClr val="tx1">
              <a:lumMod val="95000"/>
              <a:lumOff val="5000"/>
            </a:schemeClr>
          </a:solidFill>
        </p:spPr>
        <p:txBody>
          <a:bodyPr/>
          <a:lstStyle/>
          <a:p>
            <a:fld id="{19B51A1E-902D-48AF-9020-955120F399B6}" type="slidenum">
              <a:rPr lang="en-US" smtClean="0"/>
              <a:pPr/>
              <a:t>14</a:t>
            </a:fld>
            <a:endParaRPr lang="en-US"/>
          </a:p>
        </p:txBody>
      </p:sp>
      <p:sp>
        <p:nvSpPr>
          <p:cNvPr id="9" name="Rectangle 8">
            <a:extLst>
              <a:ext uri="{FF2B5EF4-FFF2-40B4-BE49-F238E27FC236}">
                <a16:creationId xmlns:a16="http://schemas.microsoft.com/office/drawing/2014/main" id="{AAAE1D33-4D12-221C-AC07-D3C27641D2A9}"/>
              </a:ext>
            </a:extLst>
          </p:cNvPr>
          <p:cNvSpPr/>
          <p:nvPr/>
        </p:nvSpPr>
        <p:spPr>
          <a:xfrm>
            <a:off x="9789458" y="6371350"/>
            <a:ext cx="1970541"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Subtitle 3">
            <a:extLst>
              <a:ext uri="{FF2B5EF4-FFF2-40B4-BE49-F238E27FC236}">
                <a16:creationId xmlns:a16="http://schemas.microsoft.com/office/drawing/2014/main" id="{A77D98F2-C08C-BB9B-BF0D-3479CE256A62}"/>
              </a:ext>
            </a:extLst>
          </p:cNvPr>
          <p:cNvSpPr txBox="1">
            <a:spLocks/>
          </p:cNvSpPr>
          <p:nvPr/>
        </p:nvSpPr>
        <p:spPr>
          <a:xfrm>
            <a:off x="10284116" y="6175588"/>
            <a:ext cx="1691884" cy="580921"/>
          </a:xfrm>
          <a:prstGeom prst="rect">
            <a:avLst/>
          </a:prstGeom>
        </p:spPr>
        <p:txBody>
          <a:bodyPr vert="horz" lIns="0" tIns="0" rIns="0" bIns="0" rtlCol="0" anchor="b">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atin typeface="Arial Black" panose="020B0A04020102020204" pitchFamily="34" charset="0"/>
              </a:rPr>
              <a:t>Team 9</a:t>
            </a:r>
          </a:p>
        </p:txBody>
      </p:sp>
      <p:sp>
        <p:nvSpPr>
          <p:cNvPr id="13" name="Rectangle 12">
            <a:extLst>
              <a:ext uri="{FF2B5EF4-FFF2-40B4-BE49-F238E27FC236}">
                <a16:creationId xmlns:a16="http://schemas.microsoft.com/office/drawing/2014/main" id="{E1093726-F572-99DB-EF2C-CA751788BFAF}"/>
              </a:ext>
            </a:extLst>
          </p:cNvPr>
          <p:cNvSpPr/>
          <p:nvPr/>
        </p:nvSpPr>
        <p:spPr>
          <a:xfrm>
            <a:off x="280661" y="1882949"/>
            <a:ext cx="8430016"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90309B55-849B-3AB7-9837-2AD809CDF545}"/>
              </a:ext>
            </a:extLst>
          </p:cNvPr>
          <p:cNvSpPr/>
          <p:nvPr/>
        </p:nvSpPr>
        <p:spPr>
          <a:xfrm>
            <a:off x="2619420" y="1032124"/>
            <a:ext cx="7170038" cy="91440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600" dirty="0"/>
              <a:t>Model Selection</a:t>
            </a:r>
          </a:p>
        </p:txBody>
      </p:sp>
      <p:sp>
        <p:nvSpPr>
          <p:cNvPr id="35" name="TextBox 34">
            <a:extLst>
              <a:ext uri="{FF2B5EF4-FFF2-40B4-BE49-F238E27FC236}">
                <a16:creationId xmlns:a16="http://schemas.microsoft.com/office/drawing/2014/main" id="{4FDB85F8-3BC5-8739-B6D7-EE80D4047705}"/>
              </a:ext>
            </a:extLst>
          </p:cNvPr>
          <p:cNvSpPr txBox="1"/>
          <p:nvPr/>
        </p:nvSpPr>
        <p:spPr>
          <a:xfrm>
            <a:off x="342649" y="238796"/>
            <a:ext cx="1142293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a:latin typeface="Corbel"/>
              </a:rPr>
              <a:t>Process Cycle for Deploying ML model for the problem set</a:t>
            </a:r>
          </a:p>
        </p:txBody>
      </p:sp>
      <p:sp>
        <p:nvSpPr>
          <p:cNvPr id="2" name="TextBox 1">
            <a:extLst>
              <a:ext uri="{FF2B5EF4-FFF2-40B4-BE49-F238E27FC236}">
                <a16:creationId xmlns:a16="http://schemas.microsoft.com/office/drawing/2014/main" id="{A44C7CFC-02CF-CAF5-24BA-0CDEE5072B6E}"/>
              </a:ext>
            </a:extLst>
          </p:cNvPr>
          <p:cNvSpPr txBox="1"/>
          <p:nvPr/>
        </p:nvSpPr>
        <p:spPr>
          <a:xfrm>
            <a:off x="2557834" y="2142286"/>
            <a:ext cx="7231624"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a:ea typeface="+mn-lt"/>
                <a:cs typeface="+mn-lt"/>
              </a:rPr>
              <a:t>Select classification algorithms suitable for binary classification tasks such as Logistic Regression, Decision Trees, Random Forests, Gradient Boosting Machines, or Support Vector Machines.</a:t>
            </a:r>
          </a:p>
        </p:txBody>
      </p:sp>
    </p:spTree>
    <p:extLst>
      <p:ext uri="{BB962C8B-B14F-4D97-AF65-F5344CB8AC3E}">
        <p14:creationId xmlns:p14="http://schemas.microsoft.com/office/powerpoint/2010/main" val="11848241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a:xfrm>
            <a:off x="11760000" y="6371351"/>
            <a:ext cx="432000" cy="432000"/>
          </a:xfrm>
          <a:solidFill>
            <a:schemeClr val="tx1">
              <a:lumMod val="95000"/>
              <a:lumOff val="5000"/>
            </a:schemeClr>
          </a:solidFill>
        </p:spPr>
        <p:txBody>
          <a:bodyPr/>
          <a:lstStyle/>
          <a:p>
            <a:fld id="{19B51A1E-902D-48AF-9020-955120F399B6}" type="slidenum">
              <a:rPr lang="en-US" smtClean="0"/>
              <a:pPr/>
              <a:t>15</a:t>
            </a:fld>
            <a:endParaRPr lang="en-US"/>
          </a:p>
        </p:txBody>
      </p:sp>
      <p:sp>
        <p:nvSpPr>
          <p:cNvPr id="9" name="Rectangle 8">
            <a:extLst>
              <a:ext uri="{FF2B5EF4-FFF2-40B4-BE49-F238E27FC236}">
                <a16:creationId xmlns:a16="http://schemas.microsoft.com/office/drawing/2014/main" id="{AAAE1D33-4D12-221C-AC07-D3C27641D2A9}"/>
              </a:ext>
            </a:extLst>
          </p:cNvPr>
          <p:cNvSpPr/>
          <p:nvPr/>
        </p:nvSpPr>
        <p:spPr>
          <a:xfrm>
            <a:off x="9789458" y="6371350"/>
            <a:ext cx="1970541"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Subtitle 3">
            <a:extLst>
              <a:ext uri="{FF2B5EF4-FFF2-40B4-BE49-F238E27FC236}">
                <a16:creationId xmlns:a16="http://schemas.microsoft.com/office/drawing/2014/main" id="{A77D98F2-C08C-BB9B-BF0D-3479CE256A62}"/>
              </a:ext>
            </a:extLst>
          </p:cNvPr>
          <p:cNvSpPr txBox="1">
            <a:spLocks/>
          </p:cNvSpPr>
          <p:nvPr/>
        </p:nvSpPr>
        <p:spPr>
          <a:xfrm>
            <a:off x="10284116" y="6175588"/>
            <a:ext cx="1691884" cy="580921"/>
          </a:xfrm>
          <a:prstGeom prst="rect">
            <a:avLst/>
          </a:prstGeom>
        </p:spPr>
        <p:txBody>
          <a:bodyPr vert="horz" lIns="0" tIns="0" rIns="0" bIns="0" rtlCol="0" anchor="b">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atin typeface="Arial Black" panose="020B0A04020102020204" pitchFamily="34" charset="0"/>
              </a:rPr>
              <a:t>Team 9</a:t>
            </a:r>
          </a:p>
        </p:txBody>
      </p:sp>
      <p:sp>
        <p:nvSpPr>
          <p:cNvPr id="13" name="Rectangle 12">
            <a:extLst>
              <a:ext uri="{FF2B5EF4-FFF2-40B4-BE49-F238E27FC236}">
                <a16:creationId xmlns:a16="http://schemas.microsoft.com/office/drawing/2014/main" id="{E1093726-F572-99DB-EF2C-CA751788BFAF}"/>
              </a:ext>
            </a:extLst>
          </p:cNvPr>
          <p:cNvSpPr/>
          <p:nvPr/>
        </p:nvSpPr>
        <p:spPr>
          <a:xfrm>
            <a:off x="280661" y="1882949"/>
            <a:ext cx="8430016"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BE704029-B7A6-7CB0-1AAD-C614E0F81763}"/>
              </a:ext>
            </a:extLst>
          </p:cNvPr>
          <p:cNvSpPr/>
          <p:nvPr/>
        </p:nvSpPr>
        <p:spPr>
          <a:xfrm>
            <a:off x="2199924" y="1178329"/>
            <a:ext cx="1946672" cy="91440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Understanding</a:t>
            </a:r>
          </a:p>
        </p:txBody>
      </p:sp>
      <p:sp>
        <p:nvSpPr>
          <p:cNvPr id="15" name="Arrow: Right 14">
            <a:extLst>
              <a:ext uri="{FF2B5EF4-FFF2-40B4-BE49-F238E27FC236}">
                <a16:creationId xmlns:a16="http://schemas.microsoft.com/office/drawing/2014/main" id="{C2243B5E-0451-CB63-E047-63C7901757A7}"/>
              </a:ext>
            </a:extLst>
          </p:cNvPr>
          <p:cNvSpPr/>
          <p:nvPr/>
        </p:nvSpPr>
        <p:spPr>
          <a:xfrm>
            <a:off x="4146078" y="1391939"/>
            <a:ext cx="978408" cy="4846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6884405E-FC92-6268-194A-DD52E6A8554E}"/>
              </a:ext>
            </a:extLst>
          </p:cNvPr>
          <p:cNvSpPr/>
          <p:nvPr/>
        </p:nvSpPr>
        <p:spPr>
          <a:xfrm>
            <a:off x="5122664" y="1178328"/>
            <a:ext cx="1946672" cy="91440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ea typeface="+mn-lt"/>
                <a:cs typeface="+mn-lt"/>
              </a:rPr>
              <a:t>Handling missing values</a:t>
            </a:r>
            <a:endParaRPr lang="en-US" dirty="0"/>
          </a:p>
        </p:txBody>
      </p:sp>
      <p:sp>
        <p:nvSpPr>
          <p:cNvPr id="17" name="Arrow: Right 16">
            <a:extLst>
              <a:ext uri="{FF2B5EF4-FFF2-40B4-BE49-F238E27FC236}">
                <a16:creationId xmlns:a16="http://schemas.microsoft.com/office/drawing/2014/main" id="{E3CAAB6A-D10A-D533-AEE2-926C5C4230A1}"/>
              </a:ext>
            </a:extLst>
          </p:cNvPr>
          <p:cNvSpPr/>
          <p:nvPr/>
        </p:nvSpPr>
        <p:spPr>
          <a:xfrm>
            <a:off x="7068817" y="1391938"/>
            <a:ext cx="978408" cy="4846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250CC504-C3BA-85DA-053B-8FF956E3E759}"/>
              </a:ext>
            </a:extLst>
          </p:cNvPr>
          <p:cNvSpPr/>
          <p:nvPr/>
        </p:nvSpPr>
        <p:spPr>
          <a:xfrm>
            <a:off x="8045403" y="1178327"/>
            <a:ext cx="1946672" cy="91440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Encode categorical variables</a:t>
            </a:r>
          </a:p>
        </p:txBody>
      </p:sp>
      <p:sp>
        <p:nvSpPr>
          <p:cNvPr id="20" name="Arrow: Right 19">
            <a:extLst>
              <a:ext uri="{FF2B5EF4-FFF2-40B4-BE49-F238E27FC236}">
                <a16:creationId xmlns:a16="http://schemas.microsoft.com/office/drawing/2014/main" id="{A2895ECC-F743-27B9-8818-B0D8A1F65E9E}"/>
              </a:ext>
            </a:extLst>
          </p:cNvPr>
          <p:cNvSpPr/>
          <p:nvPr/>
        </p:nvSpPr>
        <p:spPr>
          <a:xfrm rot="5400000">
            <a:off x="8530186" y="2343112"/>
            <a:ext cx="978408" cy="4846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72F96771-6A65-C7A8-4EC0-9AA84BD092E1}"/>
              </a:ext>
            </a:extLst>
          </p:cNvPr>
          <p:cNvSpPr/>
          <p:nvPr/>
        </p:nvSpPr>
        <p:spPr>
          <a:xfrm rot="10800000">
            <a:off x="7068816" y="3270841"/>
            <a:ext cx="978408" cy="4846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90309B55-849B-3AB7-9837-2AD809CDF545}"/>
              </a:ext>
            </a:extLst>
          </p:cNvPr>
          <p:cNvSpPr/>
          <p:nvPr/>
        </p:nvSpPr>
        <p:spPr>
          <a:xfrm>
            <a:off x="5122662" y="3057231"/>
            <a:ext cx="1946672" cy="91440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Model Selection</a:t>
            </a:r>
          </a:p>
        </p:txBody>
      </p:sp>
      <p:sp>
        <p:nvSpPr>
          <p:cNvPr id="24" name="Rectangle: Rounded Corners 23">
            <a:extLst>
              <a:ext uri="{FF2B5EF4-FFF2-40B4-BE49-F238E27FC236}">
                <a16:creationId xmlns:a16="http://schemas.microsoft.com/office/drawing/2014/main" id="{6E3F9358-22A4-55F2-BE45-68D1FDD114BE}"/>
              </a:ext>
            </a:extLst>
          </p:cNvPr>
          <p:cNvSpPr/>
          <p:nvPr/>
        </p:nvSpPr>
        <p:spPr>
          <a:xfrm>
            <a:off x="2199921" y="3057231"/>
            <a:ext cx="1946672" cy="91440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Splitting the data</a:t>
            </a:r>
          </a:p>
        </p:txBody>
      </p:sp>
      <p:sp>
        <p:nvSpPr>
          <p:cNvPr id="25" name="Arrow: Right 24">
            <a:extLst>
              <a:ext uri="{FF2B5EF4-FFF2-40B4-BE49-F238E27FC236}">
                <a16:creationId xmlns:a16="http://schemas.microsoft.com/office/drawing/2014/main" id="{AC02DD34-9B28-BF9B-D34C-815F2D30F967}"/>
              </a:ext>
            </a:extLst>
          </p:cNvPr>
          <p:cNvSpPr/>
          <p:nvPr/>
        </p:nvSpPr>
        <p:spPr>
          <a:xfrm rot="10800000">
            <a:off x="4146076" y="3270841"/>
            <a:ext cx="978408" cy="4846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B8D00162-AB5F-5984-E696-3E1A575B8176}"/>
              </a:ext>
            </a:extLst>
          </p:cNvPr>
          <p:cNvSpPr/>
          <p:nvPr/>
        </p:nvSpPr>
        <p:spPr>
          <a:xfrm>
            <a:off x="2199920" y="4936135"/>
            <a:ext cx="1946672" cy="91440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Model Evaluation</a:t>
            </a:r>
          </a:p>
        </p:txBody>
      </p:sp>
      <p:sp>
        <p:nvSpPr>
          <p:cNvPr id="27" name="Arrow: Right 26">
            <a:extLst>
              <a:ext uri="{FF2B5EF4-FFF2-40B4-BE49-F238E27FC236}">
                <a16:creationId xmlns:a16="http://schemas.microsoft.com/office/drawing/2014/main" id="{ED9F5DDC-25E6-9198-BEC1-1818454A1EB2}"/>
              </a:ext>
            </a:extLst>
          </p:cNvPr>
          <p:cNvSpPr/>
          <p:nvPr/>
        </p:nvSpPr>
        <p:spPr>
          <a:xfrm rot="5400000">
            <a:off x="2684706" y="4210292"/>
            <a:ext cx="978408" cy="4846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24EBB115-9B04-4577-7976-605032281595}"/>
              </a:ext>
            </a:extLst>
          </p:cNvPr>
          <p:cNvSpPr/>
          <p:nvPr/>
        </p:nvSpPr>
        <p:spPr>
          <a:xfrm>
            <a:off x="8045401" y="3057231"/>
            <a:ext cx="1946672" cy="91440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Feature Selection</a:t>
            </a:r>
          </a:p>
        </p:txBody>
      </p:sp>
      <p:sp>
        <p:nvSpPr>
          <p:cNvPr id="29" name="Rectangle: Rounded Corners 28">
            <a:extLst>
              <a:ext uri="{FF2B5EF4-FFF2-40B4-BE49-F238E27FC236}">
                <a16:creationId xmlns:a16="http://schemas.microsoft.com/office/drawing/2014/main" id="{A0625272-F0E8-0EF5-42E5-97EF40CE8CFB}"/>
              </a:ext>
            </a:extLst>
          </p:cNvPr>
          <p:cNvSpPr/>
          <p:nvPr/>
        </p:nvSpPr>
        <p:spPr>
          <a:xfrm>
            <a:off x="5122659" y="4936135"/>
            <a:ext cx="1946672" cy="91440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Deploy the model</a:t>
            </a:r>
          </a:p>
        </p:txBody>
      </p:sp>
      <p:sp>
        <p:nvSpPr>
          <p:cNvPr id="30" name="Arrow: Right 29">
            <a:extLst>
              <a:ext uri="{FF2B5EF4-FFF2-40B4-BE49-F238E27FC236}">
                <a16:creationId xmlns:a16="http://schemas.microsoft.com/office/drawing/2014/main" id="{753F8B3C-A8B1-DADB-3E5B-4B40172F50A4}"/>
              </a:ext>
            </a:extLst>
          </p:cNvPr>
          <p:cNvSpPr/>
          <p:nvPr/>
        </p:nvSpPr>
        <p:spPr>
          <a:xfrm>
            <a:off x="4146077" y="5149747"/>
            <a:ext cx="978408" cy="4846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4FDB85F8-3BC5-8739-B6D7-EE80D4047705}"/>
              </a:ext>
            </a:extLst>
          </p:cNvPr>
          <p:cNvSpPr txBox="1"/>
          <p:nvPr/>
        </p:nvSpPr>
        <p:spPr>
          <a:xfrm>
            <a:off x="342649" y="238796"/>
            <a:ext cx="1142293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a:latin typeface="Corbel"/>
              </a:rPr>
              <a:t>Process Cycle for Deploying ML model for the problem set</a:t>
            </a:r>
          </a:p>
        </p:txBody>
      </p:sp>
    </p:spTree>
    <p:extLst>
      <p:ext uri="{BB962C8B-B14F-4D97-AF65-F5344CB8AC3E}">
        <p14:creationId xmlns:p14="http://schemas.microsoft.com/office/powerpoint/2010/main" val="34591847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a:xfrm>
            <a:off x="11760000" y="6371351"/>
            <a:ext cx="432000" cy="432000"/>
          </a:xfrm>
          <a:solidFill>
            <a:schemeClr val="tx1">
              <a:lumMod val="95000"/>
              <a:lumOff val="5000"/>
            </a:schemeClr>
          </a:solidFill>
        </p:spPr>
        <p:txBody>
          <a:bodyPr/>
          <a:lstStyle/>
          <a:p>
            <a:fld id="{19B51A1E-902D-48AF-9020-955120F399B6}" type="slidenum">
              <a:rPr lang="en-US" smtClean="0"/>
              <a:pPr/>
              <a:t>16</a:t>
            </a:fld>
            <a:endParaRPr lang="en-US"/>
          </a:p>
        </p:txBody>
      </p:sp>
      <p:sp>
        <p:nvSpPr>
          <p:cNvPr id="9" name="Rectangle 8">
            <a:extLst>
              <a:ext uri="{FF2B5EF4-FFF2-40B4-BE49-F238E27FC236}">
                <a16:creationId xmlns:a16="http://schemas.microsoft.com/office/drawing/2014/main" id="{AAAE1D33-4D12-221C-AC07-D3C27641D2A9}"/>
              </a:ext>
            </a:extLst>
          </p:cNvPr>
          <p:cNvSpPr/>
          <p:nvPr/>
        </p:nvSpPr>
        <p:spPr>
          <a:xfrm>
            <a:off x="9789458" y="6371350"/>
            <a:ext cx="1970541"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Subtitle 3">
            <a:extLst>
              <a:ext uri="{FF2B5EF4-FFF2-40B4-BE49-F238E27FC236}">
                <a16:creationId xmlns:a16="http://schemas.microsoft.com/office/drawing/2014/main" id="{A77D98F2-C08C-BB9B-BF0D-3479CE256A62}"/>
              </a:ext>
            </a:extLst>
          </p:cNvPr>
          <p:cNvSpPr txBox="1">
            <a:spLocks/>
          </p:cNvSpPr>
          <p:nvPr/>
        </p:nvSpPr>
        <p:spPr>
          <a:xfrm>
            <a:off x="10284116" y="6175588"/>
            <a:ext cx="1691884" cy="580921"/>
          </a:xfrm>
          <a:prstGeom prst="rect">
            <a:avLst/>
          </a:prstGeom>
        </p:spPr>
        <p:txBody>
          <a:bodyPr vert="horz" lIns="0" tIns="0" rIns="0" bIns="0" rtlCol="0" anchor="b">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atin typeface="Arial Black" panose="020B0A04020102020204" pitchFamily="34" charset="0"/>
              </a:rPr>
              <a:t>Team 9</a:t>
            </a:r>
          </a:p>
        </p:txBody>
      </p:sp>
      <p:sp>
        <p:nvSpPr>
          <p:cNvPr id="13" name="Rectangle 12">
            <a:extLst>
              <a:ext uri="{FF2B5EF4-FFF2-40B4-BE49-F238E27FC236}">
                <a16:creationId xmlns:a16="http://schemas.microsoft.com/office/drawing/2014/main" id="{E1093726-F572-99DB-EF2C-CA751788BFAF}"/>
              </a:ext>
            </a:extLst>
          </p:cNvPr>
          <p:cNvSpPr/>
          <p:nvPr/>
        </p:nvSpPr>
        <p:spPr>
          <a:xfrm>
            <a:off x="280661" y="1882949"/>
            <a:ext cx="8430016"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6E3F9358-22A4-55F2-BE45-68D1FDD114BE}"/>
              </a:ext>
            </a:extLst>
          </p:cNvPr>
          <p:cNvSpPr/>
          <p:nvPr/>
        </p:nvSpPr>
        <p:spPr>
          <a:xfrm>
            <a:off x="2548997" y="1077602"/>
            <a:ext cx="7141758" cy="91440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600" dirty="0"/>
              <a:t>Splitting the data</a:t>
            </a:r>
          </a:p>
        </p:txBody>
      </p:sp>
      <p:sp>
        <p:nvSpPr>
          <p:cNvPr id="35" name="TextBox 34">
            <a:extLst>
              <a:ext uri="{FF2B5EF4-FFF2-40B4-BE49-F238E27FC236}">
                <a16:creationId xmlns:a16="http://schemas.microsoft.com/office/drawing/2014/main" id="{4FDB85F8-3BC5-8739-B6D7-EE80D4047705}"/>
              </a:ext>
            </a:extLst>
          </p:cNvPr>
          <p:cNvSpPr txBox="1"/>
          <p:nvPr/>
        </p:nvSpPr>
        <p:spPr>
          <a:xfrm>
            <a:off x="342649" y="238796"/>
            <a:ext cx="1142293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a:latin typeface="Corbel"/>
              </a:rPr>
              <a:t>Process Cycle for Deploying ML model for the problem set</a:t>
            </a:r>
          </a:p>
        </p:txBody>
      </p:sp>
      <p:sp>
        <p:nvSpPr>
          <p:cNvPr id="5" name="TextBox 4">
            <a:extLst>
              <a:ext uri="{FF2B5EF4-FFF2-40B4-BE49-F238E27FC236}">
                <a16:creationId xmlns:a16="http://schemas.microsoft.com/office/drawing/2014/main" id="{4E6C244A-2EF4-D9F7-267E-371A3A6DD7C4}"/>
              </a:ext>
            </a:extLst>
          </p:cNvPr>
          <p:cNvSpPr txBox="1"/>
          <p:nvPr/>
        </p:nvSpPr>
        <p:spPr>
          <a:xfrm>
            <a:off x="2548997" y="2307588"/>
            <a:ext cx="7141758"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a:ea typeface="+mn-lt"/>
                <a:cs typeface="+mn-lt"/>
              </a:rPr>
              <a:t>Dividing the dataset into training and testing sets to train the models on one set and evaluate their performance on another.</a:t>
            </a:r>
            <a:endParaRPr lang="en-US" dirty="0">
              <a:ea typeface="+mn-lt"/>
              <a:cs typeface="+mn-lt"/>
            </a:endParaRPr>
          </a:p>
        </p:txBody>
      </p:sp>
    </p:spTree>
    <p:extLst>
      <p:ext uri="{BB962C8B-B14F-4D97-AF65-F5344CB8AC3E}">
        <p14:creationId xmlns:p14="http://schemas.microsoft.com/office/powerpoint/2010/main" val="20142643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a:xfrm>
            <a:off x="11760000" y="6371351"/>
            <a:ext cx="432000" cy="432000"/>
          </a:xfrm>
          <a:solidFill>
            <a:schemeClr val="tx1">
              <a:lumMod val="95000"/>
              <a:lumOff val="5000"/>
            </a:schemeClr>
          </a:solidFill>
        </p:spPr>
        <p:txBody>
          <a:bodyPr/>
          <a:lstStyle/>
          <a:p>
            <a:fld id="{19B51A1E-902D-48AF-9020-955120F399B6}" type="slidenum">
              <a:rPr lang="en-US" smtClean="0"/>
              <a:pPr/>
              <a:t>17</a:t>
            </a:fld>
            <a:endParaRPr lang="en-US"/>
          </a:p>
        </p:txBody>
      </p:sp>
      <p:sp>
        <p:nvSpPr>
          <p:cNvPr id="9" name="Rectangle 8">
            <a:extLst>
              <a:ext uri="{FF2B5EF4-FFF2-40B4-BE49-F238E27FC236}">
                <a16:creationId xmlns:a16="http://schemas.microsoft.com/office/drawing/2014/main" id="{AAAE1D33-4D12-221C-AC07-D3C27641D2A9}"/>
              </a:ext>
            </a:extLst>
          </p:cNvPr>
          <p:cNvSpPr/>
          <p:nvPr/>
        </p:nvSpPr>
        <p:spPr>
          <a:xfrm>
            <a:off x="9789458" y="6371350"/>
            <a:ext cx="1970541"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Subtitle 3">
            <a:extLst>
              <a:ext uri="{FF2B5EF4-FFF2-40B4-BE49-F238E27FC236}">
                <a16:creationId xmlns:a16="http://schemas.microsoft.com/office/drawing/2014/main" id="{A77D98F2-C08C-BB9B-BF0D-3479CE256A62}"/>
              </a:ext>
            </a:extLst>
          </p:cNvPr>
          <p:cNvSpPr txBox="1">
            <a:spLocks/>
          </p:cNvSpPr>
          <p:nvPr/>
        </p:nvSpPr>
        <p:spPr>
          <a:xfrm>
            <a:off x="10284116" y="6175588"/>
            <a:ext cx="1691884" cy="580921"/>
          </a:xfrm>
          <a:prstGeom prst="rect">
            <a:avLst/>
          </a:prstGeom>
        </p:spPr>
        <p:txBody>
          <a:bodyPr vert="horz" lIns="0" tIns="0" rIns="0" bIns="0" rtlCol="0" anchor="b">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atin typeface="Arial Black" panose="020B0A04020102020204" pitchFamily="34" charset="0"/>
              </a:rPr>
              <a:t>Team 9</a:t>
            </a:r>
          </a:p>
        </p:txBody>
      </p:sp>
      <p:sp>
        <p:nvSpPr>
          <p:cNvPr id="13" name="Rectangle 12">
            <a:extLst>
              <a:ext uri="{FF2B5EF4-FFF2-40B4-BE49-F238E27FC236}">
                <a16:creationId xmlns:a16="http://schemas.microsoft.com/office/drawing/2014/main" id="{E1093726-F572-99DB-EF2C-CA751788BFAF}"/>
              </a:ext>
            </a:extLst>
          </p:cNvPr>
          <p:cNvSpPr/>
          <p:nvPr/>
        </p:nvSpPr>
        <p:spPr>
          <a:xfrm>
            <a:off x="280661" y="1882949"/>
            <a:ext cx="8430016"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BE704029-B7A6-7CB0-1AAD-C614E0F81763}"/>
              </a:ext>
            </a:extLst>
          </p:cNvPr>
          <p:cNvSpPr/>
          <p:nvPr/>
        </p:nvSpPr>
        <p:spPr>
          <a:xfrm>
            <a:off x="2199924" y="1178329"/>
            <a:ext cx="1946672" cy="91440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Understanding</a:t>
            </a:r>
          </a:p>
        </p:txBody>
      </p:sp>
      <p:sp>
        <p:nvSpPr>
          <p:cNvPr id="15" name="Arrow: Right 14">
            <a:extLst>
              <a:ext uri="{FF2B5EF4-FFF2-40B4-BE49-F238E27FC236}">
                <a16:creationId xmlns:a16="http://schemas.microsoft.com/office/drawing/2014/main" id="{C2243B5E-0451-CB63-E047-63C7901757A7}"/>
              </a:ext>
            </a:extLst>
          </p:cNvPr>
          <p:cNvSpPr/>
          <p:nvPr/>
        </p:nvSpPr>
        <p:spPr>
          <a:xfrm>
            <a:off x="4146078" y="1391939"/>
            <a:ext cx="978408" cy="4846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6884405E-FC92-6268-194A-DD52E6A8554E}"/>
              </a:ext>
            </a:extLst>
          </p:cNvPr>
          <p:cNvSpPr/>
          <p:nvPr/>
        </p:nvSpPr>
        <p:spPr>
          <a:xfrm>
            <a:off x="5122664" y="1178328"/>
            <a:ext cx="1946672" cy="91440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ea typeface="+mn-lt"/>
                <a:cs typeface="+mn-lt"/>
              </a:rPr>
              <a:t>Handling missing values</a:t>
            </a:r>
            <a:endParaRPr lang="en-US" dirty="0"/>
          </a:p>
        </p:txBody>
      </p:sp>
      <p:sp>
        <p:nvSpPr>
          <p:cNvPr id="17" name="Arrow: Right 16">
            <a:extLst>
              <a:ext uri="{FF2B5EF4-FFF2-40B4-BE49-F238E27FC236}">
                <a16:creationId xmlns:a16="http://schemas.microsoft.com/office/drawing/2014/main" id="{E3CAAB6A-D10A-D533-AEE2-926C5C4230A1}"/>
              </a:ext>
            </a:extLst>
          </p:cNvPr>
          <p:cNvSpPr/>
          <p:nvPr/>
        </p:nvSpPr>
        <p:spPr>
          <a:xfrm>
            <a:off x="7068817" y="1391938"/>
            <a:ext cx="978408" cy="4846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250CC504-C3BA-85DA-053B-8FF956E3E759}"/>
              </a:ext>
            </a:extLst>
          </p:cNvPr>
          <p:cNvSpPr/>
          <p:nvPr/>
        </p:nvSpPr>
        <p:spPr>
          <a:xfrm>
            <a:off x="8045403" y="1178327"/>
            <a:ext cx="1946672" cy="91440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Encode categorical variables</a:t>
            </a:r>
          </a:p>
        </p:txBody>
      </p:sp>
      <p:sp>
        <p:nvSpPr>
          <p:cNvPr id="20" name="Arrow: Right 19">
            <a:extLst>
              <a:ext uri="{FF2B5EF4-FFF2-40B4-BE49-F238E27FC236}">
                <a16:creationId xmlns:a16="http://schemas.microsoft.com/office/drawing/2014/main" id="{A2895ECC-F743-27B9-8818-B0D8A1F65E9E}"/>
              </a:ext>
            </a:extLst>
          </p:cNvPr>
          <p:cNvSpPr/>
          <p:nvPr/>
        </p:nvSpPr>
        <p:spPr>
          <a:xfrm rot="5400000">
            <a:off x="8530186" y="2343112"/>
            <a:ext cx="978408" cy="4846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72F96771-6A65-C7A8-4EC0-9AA84BD092E1}"/>
              </a:ext>
            </a:extLst>
          </p:cNvPr>
          <p:cNvSpPr/>
          <p:nvPr/>
        </p:nvSpPr>
        <p:spPr>
          <a:xfrm rot="10800000">
            <a:off x="7068816" y="3270841"/>
            <a:ext cx="978408" cy="4846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90309B55-849B-3AB7-9837-2AD809CDF545}"/>
              </a:ext>
            </a:extLst>
          </p:cNvPr>
          <p:cNvSpPr/>
          <p:nvPr/>
        </p:nvSpPr>
        <p:spPr>
          <a:xfrm>
            <a:off x="5122662" y="3057231"/>
            <a:ext cx="1946672" cy="91440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Model Selection</a:t>
            </a:r>
          </a:p>
        </p:txBody>
      </p:sp>
      <p:sp>
        <p:nvSpPr>
          <p:cNvPr id="24" name="Rectangle: Rounded Corners 23">
            <a:extLst>
              <a:ext uri="{FF2B5EF4-FFF2-40B4-BE49-F238E27FC236}">
                <a16:creationId xmlns:a16="http://schemas.microsoft.com/office/drawing/2014/main" id="{6E3F9358-22A4-55F2-BE45-68D1FDD114BE}"/>
              </a:ext>
            </a:extLst>
          </p:cNvPr>
          <p:cNvSpPr/>
          <p:nvPr/>
        </p:nvSpPr>
        <p:spPr>
          <a:xfrm>
            <a:off x="2199921" y="3057231"/>
            <a:ext cx="1946672" cy="91440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Splitting the data</a:t>
            </a:r>
          </a:p>
        </p:txBody>
      </p:sp>
      <p:sp>
        <p:nvSpPr>
          <p:cNvPr id="25" name="Arrow: Right 24">
            <a:extLst>
              <a:ext uri="{FF2B5EF4-FFF2-40B4-BE49-F238E27FC236}">
                <a16:creationId xmlns:a16="http://schemas.microsoft.com/office/drawing/2014/main" id="{AC02DD34-9B28-BF9B-D34C-815F2D30F967}"/>
              </a:ext>
            </a:extLst>
          </p:cNvPr>
          <p:cNvSpPr/>
          <p:nvPr/>
        </p:nvSpPr>
        <p:spPr>
          <a:xfrm rot="10800000">
            <a:off x="4146076" y="3270841"/>
            <a:ext cx="978408" cy="4846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B8D00162-AB5F-5984-E696-3E1A575B8176}"/>
              </a:ext>
            </a:extLst>
          </p:cNvPr>
          <p:cNvSpPr/>
          <p:nvPr/>
        </p:nvSpPr>
        <p:spPr>
          <a:xfrm>
            <a:off x="2199920" y="4936135"/>
            <a:ext cx="1946672" cy="91440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Model Evaluation</a:t>
            </a:r>
          </a:p>
        </p:txBody>
      </p:sp>
      <p:sp>
        <p:nvSpPr>
          <p:cNvPr id="27" name="Arrow: Right 26">
            <a:extLst>
              <a:ext uri="{FF2B5EF4-FFF2-40B4-BE49-F238E27FC236}">
                <a16:creationId xmlns:a16="http://schemas.microsoft.com/office/drawing/2014/main" id="{ED9F5DDC-25E6-9198-BEC1-1818454A1EB2}"/>
              </a:ext>
            </a:extLst>
          </p:cNvPr>
          <p:cNvSpPr/>
          <p:nvPr/>
        </p:nvSpPr>
        <p:spPr>
          <a:xfrm rot="5400000">
            <a:off x="2684706" y="4210292"/>
            <a:ext cx="978408" cy="4846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24EBB115-9B04-4577-7976-605032281595}"/>
              </a:ext>
            </a:extLst>
          </p:cNvPr>
          <p:cNvSpPr/>
          <p:nvPr/>
        </p:nvSpPr>
        <p:spPr>
          <a:xfrm>
            <a:off x="8045401" y="3057231"/>
            <a:ext cx="1946672" cy="91440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Feature Selection</a:t>
            </a:r>
          </a:p>
        </p:txBody>
      </p:sp>
      <p:sp>
        <p:nvSpPr>
          <p:cNvPr id="29" name="Rectangle: Rounded Corners 28">
            <a:extLst>
              <a:ext uri="{FF2B5EF4-FFF2-40B4-BE49-F238E27FC236}">
                <a16:creationId xmlns:a16="http://schemas.microsoft.com/office/drawing/2014/main" id="{A0625272-F0E8-0EF5-42E5-97EF40CE8CFB}"/>
              </a:ext>
            </a:extLst>
          </p:cNvPr>
          <p:cNvSpPr/>
          <p:nvPr/>
        </p:nvSpPr>
        <p:spPr>
          <a:xfrm>
            <a:off x="5122659" y="4936135"/>
            <a:ext cx="1946672" cy="91440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Deploy the model</a:t>
            </a:r>
          </a:p>
        </p:txBody>
      </p:sp>
      <p:sp>
        <p:nvSpPr>
          <p:cNvPr id="30" name="Arrow: Right 29">
            <a:extLst>
              <a:ext uri="{FF2B5EF4-FFF2-40B4-BE49-F238E27FC236}">
                <a16:creationId xmlns:a16="http://schemas.microsoft.com/office/drawing/2014/main" id="{753F8B3C-A8B1-DADB-3E5B-4B40172F50A4}"/>
              </a:ext>
            </a:extLst>
          </p:cNvPr>
          <p:cNvSpPr/>
          <p:nvPr/>
        </p:nvSpPr>
        <p:spPr>
          <a:xfrm>
            <a:off x="4146077" y="5149747"/>
            <a:ext cx="978408" cy="4846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4FDB85F8-3BC5-8739-B6D7-EE80D4047705}"/>
              </a:ext>
            </a:extLst>
          </p:cNvPr>
          <p:cNvSpPr txBox="1"/>
          <p:nvPr/>
        </p:nvSpPr>
        <p:spPr>
          <a:xfrm>
            <a:off x="342649" y="238796"/>
            <a:ext cx="1142293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a:latin typeface="Corbel"/>
              </a:rPr>
              <a:t>Process Cycle for Deploying ML model for the problem set</a:t>
            </a:r>
          </a:p>
        </p:txBody>
      </p:sp>
    </p:spTree>
    <p:extLst>
      <p:ext uri="{BB962C8B-B14F-4D97-AF65-F5344CB8AC3E}">
        <p14:creationId xmlns:p14="http://schemas.microsoft.com/office/powerpoint/2010/main" val="16056611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a:xfrm>
            <a:off x="11760000" y="6371351"/>
            <a:ext cx="432000" cy="432000"/>
          </a:xfrm>
          <a:solidFill>
            <a:schemeClr val="tx1">
              <a:lumMod val="95000"/>
              <a:lumOff val="5000"/>
            </a:schemeClr>
          </a:solidFill>
        </p:spPr>
        <p:txBody>
          <a:bodyPr/>
          <a:lstStyle/>
          <a:p>
            <a:fld id="{19B51A1E-902D-48AF-9020-955120F399B6}" type="slidenum">
              <a:rPr lang="en-US" smtClean="0"/>
              <a:pPr/>
              <a:t>18</a:t>
            </a:fld>
            <a:endParaRPr lang="en-US"/>
          </a:p>
        </p:txBody>
      </p:sp>
      <p:sp>
        <p:nvSpPr>
          <p:cNvPr id="9" name="Rectangle 8">
            <a:extLst>
              <a:ext uri="{FF2B5EF4-FFF2-40B4-BE49-F238E27FC236}">
                <a16:creationId xmlns:a16="http://schemas.microsoft.com/office/drawing/2014/main" id="{AAAE1D33-4D12-221C-AC07-D3C27641D2A9}"/>
              </a:ext>
            </a:extLst>
          </p:cNvPr>
          <p:cNvSpPr/>
          <p:nvPr/>
        </p:nvSpPr>
        <p:spPr>
          <a:xfrm>
            <a:off x="9789458" y="6371350"/>
            <a:ext cx="1970541"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Subtitle 3">
            <a:extLst>
              <a:ext uri="{FF2B5EF4-FFF2-40B4-BE49-F238E27FC236}">
                <a16:creationId xmlns:a16="http://schemas.microsoft.com/office/drawing/2014/main" id="{A77D98F2-C08C-BB9B-BF0D-3479CE256A62}"/>
              </a:ext>
            </a:extLst>
          </p:cNvPr>
          <p:cNvSpPr txBox="1">
            <a:spLocks/>
          </p:cNvSpPr>
          <p:nvPr/>
        </p:nvSpPr>
        <p:spPr>
          <a:xfrm>
            <a:off x="10284116" y="6175588"/>
            <a:ext cx="1691884" cy="580921"/>
          </a:xfrm>
          <a:prstGeom prst="rect">
            <a:avLst/>
          </a:prstGeom>
        </p:spPr>
        <p:txBody>
          <a:bodyPr vert="horz" lIns="0" tIns="0" rIns="0" bIns="0" rtlCol="0" anchor="b">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atin typeface="Arial Black" panose="020B0A04020102020204" pitchFamily="34" charset="0"/>
              </a:rPr>
              <a:t>Team 9</a:t>
            </a:r>
          </a:p>
        </p:txBody>
      </p:sp>
      <p:sp>
        <p:nvSpPr>
          <p:cNvPr id="13" name="Rectangle 12">
            <a:extLst>
              <a:ext uri="{FF2B5EF4-FFF2-40B4-BE49-F238E27FC236}">
                <a16:creationId xmlns:a16="http://schemas.microsoft.com/office/drawing/2014/main" id="{E1093726-F572-99DB-EF2C-CA751788BFAF}"/>
              </a:ext>
            </a:extLst>
          </p:cNvPr>
          <p:cNvSpPr/>
          <p:nvPr/>
        </p:nvSpPr>
        <p:spPr>
          <a:xfrm>
            <a:off x="280661" y="1882949"/>
            <a:ext cx="8430016"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B8D00162-AB5F-5984-E696-3E1A575B8176}"/>
              </a:ext>
            </a:extLst>
          </p:cNvPr>
          <p:cNvSpPr/>
          <p:nvPr/>
        </p:nvSpPr>
        <p:spPr>
          <a:xfrm>
            <a:off x="2548996" y="1089999"/>
            <a:ext cx="7160611" cy="91440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600" dirty="0"/>
              <a:t>Model Evaluation</a:t>
            </a:r>
          </a:p>
        </p:txBody>
      </p:sp>
      <p:sp>
        <p:nvSpPr>
          <p:cNvPr id="35" name="TextBox 34">
            <a:extLst>
              <a:ext uri="{FF2B5EF4-FFF2-40B4-BE49-F238E27FC236}">
                <a16:creationId xmlns:a16="http://schemas.microsoft.com/office/drawing/2014/main" id="{4FDB85F8-3BC5-8739-B6D7-EE80D4047705}"/>
              </a:ext>
            </a:extLst>
          </p:cNvPr>
          <p:cNvSpPr txBox="1"/>
          <p:nvPr/>
        </p:nvSpPr>
        <p:spPr>
          <a:xfrm>
            <a:off x="342649" y="238796"/>
            <a:ext cx="1142293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a:latin typeface="Corbel"/>
              </a:rPr>
              <a:t>Process Cycle for Deploying ML model for the problem set</a:t>
            </a:r>
          </a:p>
        </p:txBody>
      </p:sp>
      <p:sp>
        <p:nvSpPr>
          <p:cNvPr id="2" name="TextBox 1">
            <a:extLst>
              <a:ext uri="{FF2B5EF4-FFF2-40B4-BE49-F238E27FC236}">
                <a16:creationId xmlns:a16="http://schemas.microsoft.com/office/drawing/2014/main" id="{283F055F-0B72-DB14-0D61-6FAF892CA9B8}"/>
              </a:ext>
            </a:extLst>
          </p:cNvPr>
          <p:cNvSpPr txBox="1"/>
          <p:nvPr/>
        </p:nvSpPr>
        <p:spPr>
          <a:xfrm>
            <a:off x="2548996" y="2332382"/>
            <a:ext cx="716061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a:ea typeface="+mn-lt"/>
                <a:cs typeface="+mn-lt"/>
              </a:rPr>
              <a:t>Evaluating the performance of each model using appropriate evaluation metrics such as accuracy, precision, recall, F1-score, and ROC-AUC.</a:t>
            </a:r>
            <a:endParaRPr lang="en-US" dirty="0"/>
          </a:p>
        </p:txBody>
      </p:sp>
    </p:spTree>
    <p:extLst>
      <p:ext uri="{BB962C8B-B14F-4D97-AF65-F5344CB8AC3E}">
        <p14:creationId xmlns:p14="http://schemas.microsoft.com/office/powerpoint/2010/main" val="3606583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a:xfrm>
            <a:off x="11760000" y="6371351"/>
            <a:ext cx="432000" cy="432000"/>
          </a:xfrm>
          <a:solidFill>
            <a:schemeClr val="tx1">
              <a:lumMod val="95000"/>
              <a:lumOff val="5000"/>
            </a:schemeClr>
          </a:solidFill>
        </p:spPr>
        <p:txBody>
          <a:bodyPr/>
          <a:lstStyle/>
          <a:p>
            <a:fld id="{19B51A1E-902D-48AF-9020-955120F399B6}" type="slidenum">
              <a:rPr lang="en-US" smtClean="0"/>
              <a:pPr/>
              <a:t>19</a:t>
            </a:fld>
            <a:endParaRPr lang="en-US"/>
          </a:p>
        </p:txBody>
      </p:sp>
      <p:sp>
        <p:nvSpPr>
          <p:cNvPr id="9" name="Rectangle 8">
            <a:extLst>
              <a:ext uri="{FF2B5EF4-FFF2-40B4-BE49-F238E27FC236}">
                <a16:creationId xmlns:a16="http://schemas.microsoft.com/office/drawing/2014/main" id="{AAAE1D33-4D12-221C-AC07-D3C27641D2A9}"/>
              </a:ext>
            </a:extLst>
          </p:cNvPr>
          <p:cNvSpPr/>
          <p:nvPr/>
        </p:nvSpPr>
        <p:spPr>
          <a:xfrm>
            <a:off x="9789458" y="6371350"/>
            <a:ext cx="1970541"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Subtitle 3">
            <a:extLst>
              <a:ext uri="{FF2B5EF4-FFF2-40B4-BE49-F238E27FC236}">
                <a16:creationId xmlns:a16="http://schemas.microsoft.com/office/drawing/2014/main" id="{A77D98F2-C08C-BB9B-BF0D-3479CE256A62}"/>
              </a:ext>
            </a:extLst>
          </p:cNvPr>
          <p:cNvSpPr txBox="1">
            <a:spLocks/>
          </p:cNvSpPr>
          <p:nvPr/>
        </p:nvSpPr>
        <p:spPr>
          <a:xfrm>
            <a:off x="10284116" y="6175588"/>
            <a:ext cx="1691884" cy="580921"/>
          </a:xfrm>
          <a:prstGeom prst="rect">
            <a:avLst/>
          </a:prstGeom>
        </p:spPr>
        <p:txBody>
          <a:bodyPr vert="horz" lIns="0" tIns="0" rIns="0" bIns="0" rtlCol="0" anchor="b">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atin typeface="Arial Black" panose="020B0A04020102020204" pitchFamily="34" charset="0"/>
              </a:rPr>
              <a:t>Team 9</a:t>
            </a:r>
          </a:p>
        </p:txBody>
      </p:sp>
      <p:sp>
        <p:nvSpPr>
          <p:cNvPr id="13" name="Rectangle 12">
            <a:extLst>
              <a:ext uri="{FF2B5EF4-FFF2-40B4-BE49-F238E27FC236}">
                <a16:creationId xmlns:a16="http://schemas.microsoft.com/office/drawing/2014/main" id="{E1093726-F572-99DB-EF2C-CA751788BFAF}"/>
              </a:ext>
            </a:extLst>
          </p:cNvPr>
          <p:cNvSpPr/>
          <p:nvPr/>
        </p:nvSpPr>
        <p:spPr>
          <a:xfrm>
            <a:off x="280661" y="1882949"/>
            <a:ext cx="8430016"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BE704029-B7A6-7CB0-1AAD-C614E0F81763}"/>
              </a:ext>
            </a:extLst>
          </p:cNvPr>
          <p:cNvSpPr/>
          <p:nvPr/>
        </p:nvSpPr>
        <p:spPr>
          <a:xfrm>
            <a:off x="2199924" y="1178329"/>
            <a:ext cx="1946672" cy="91440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Understanding</a:t>
            </a:r>
          </a:p>
        </p:txBody>
      </p:sp>
      <p:sp>
        <p:nvSpPr>
          <p:cNvPr id="15" name="Arrow: Right 14">
            <a:extLst>
              <a:ext uri="{FF2B5EF4-FFF2-40B4-BE49-F238E27FC236}">
                <a16:creationId xmlns:a16="http://schemas.microsoft.com/office/drawing/2014/main" id="{C2243B5E-0451-CB63-E047-63C7901757A7}"/>
              </a:ext>
            </a:extLst>
          </p:cNvPr>
          <p:cNvSpPr/>
          <p:nvPr/>
        </p:nvSpPr>
        <p:spPr>
          <a:xfrm>
            <a:off x="4146078" y="1391939"/>
            <a:ext cx="978408" cy="4846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6884405E-FC92-6268-194A-DD52E6A8554E}"/>
              </a:ext>
            </a:extLst>
          </p:cNvPr>
          <p:cNvSpPr/>
          <p:nvPr/>
        </p:nvSpPr>
        <p:spPr>
          <a:xfrm>
            <a:off x="5122664" y="1178328"/>
            <a:ext cx="1946672" cy="91440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ea typeface="+mn-lt"/>
                <a:cs typeface="+mn-lt"/>
              </a:rPr>
              <a:t>Handling missing values</a:t>
            </a:r>
            <a:endParaRPr lang="en-US" dirty="0"/>
          </a:p>
        </p:txBody>
      </p:sp>
      <p:sp>
        <p:nvSpPr>
          <p:cNvPr id="17" name="Arrow: Right 16">
            <a:extLst>
              <a:ext uri="{FF2B5EF4-FFF2-40B4-BE49-F238E27FC236}">
                <a16:creationId xmlns:a16="http://schemas.microsoft.com/office/drawing/2014/main" id="{E3CAAB6A-D10A-D533-AEE2-926C5C4230A1}"/>
              </a:ext>
            </a:extLst>
          </p:cNvPr>
          <p:cNvSpPr/>
          <p:nvPr/>
        </p:nvSpPr>
        <p:spPr>
          <a:xfrm>
            <a:off x="7068817" y="1391938"/>
            <a:ext cx="978408" cy="4846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250CC504-C3BA-85DA-053B-8FF956E3E759}"/>
              </a:ext>
            </a:extLst>
          </p:cNvPr>
          <p:cNvSpPr/>
          <p:nvPr/>
        </p:nvSpPr>
        <p:spPr>
          <a:xfrm>
            <a:off x="8045403" y="1178327"/>
            <a:ext cx="1946672" cy="91440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Encode categorical variables</a:t>
            </a:r>
          </a:p>
        </p:txBody>
      </p:sp>
      <p:sp>
        <p:nvSpPr>
          <p:cNvPr id="20" name="Arrow: Right 19">
            <a:extLst>
              <a:ext uri="{FF2B5EF4-FFF2-40B4-BE49-F238E27FC236}">
                <a16:creationId xmlns:a16="http://schemas.microsoft.com/office/drawing/2014/main" id="{A2895ECC-F743-27B9-8818-B0D8A1F65E9E}"/>
              </a:ext>
            </a:extLst>
          </p:cNvPr>
          <p:cNvSpPr/>
          <p:nvPr/>
        </p:nvSpPr>
        <p:spPr>
          <a:xfrm rot="5400000">
            <a:off x="8530186" y="2343112"/>
            <a:ext cx="978408" cy="4846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72F96771-6A65-C7A8-4EC0-9AA84BD092E1}"/>
              </a:ext>
            </a:extLst>
          </p:cNvPr>
          <p:cNvSpPr/>
          <p:nvPr/>
        </p:nvSpPr>
        <p:spPr>
          <a:xfrm rot="10800000">
            <a:off x="7068816" y="3270841"/>
            <a:ext cx="978408" cy="4846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90309B55-849B-3AB7-9837-2AD809CDF545}"/>
              </a:ext>
            </a:extLst>
          </p:cNvPr>
          <p:cNvSpPr/>
          <p:nvPr/>
        </p:nvSpPr>
        <p:spPr>
          <a:xfrm>
            <a:off x="5122662" y="3057231"/>
            <a:ext cx="1946672" cy="91440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Model Selection</a:t>
            </a:r>
          </a:p>
        </p:txBody>
      </p:sp>
      <p:sp>
        <p:nvSpPr>
          <p:cNvPr id="24" name="Rectangle: Rounded Corners 23">
            <a:extLst>
              <a:ext uri="{FF2B5EF4-FFF2-40B4-BE49-F238E27FC236}">
                <a16:creationId xmlns:a16="http://schemas.microsoft.com/office/drawing/2014/main" id="{6E3F9358-22A4-55F2-BE45-68D1FDD114BE}"/>
              </a:ext>
            </a:extLst>
          </p:cNvPr>
          <p:cNvSpPr/>
          <p:nvPr/>
        </p:nvSpPr>
        <p:spPr>
          <a:xfrm>
            <a:off x="2199921" y="3057231"/>
            <a:ext cx="1946672" cy="91440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Splitting the data</a:t>
            </a:r>
          </a:p>
        </p:txBody>
      </p:sp>
      <p:sp>
        <p:nvSpPr>
          <p:cNvPr id="25" name="Arrow: Right 24">
            <a:extLst>
              <a:ext uri="{FF2B5EF4-FFF2-40B4-BE49-F238E27FC236}">
                <a16:creationId xmlns:a16="http://schemas.microsoft.com/office/drawing/2014/main" id="{AC02DD34-9B28-BF9B-D34C-815F2D30F967}"/>
              </a:ext>
            </a:extLst>
          </p:cNvPr>
          <p:cNvSpPr/>
          <p:nvPr/>
        </p:nvSpPr>
        <p:spPr>
          <a:xfrm rot="10800000">
            <a:off x="4146076" y="3270841"/>
            <a:ext cx="978408" cy="4846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B8D00162-AB5F-5984-E696-3E1A575B8176}"/>
              </a:ext>
            </a:extLst>
          </p:cNvPr>
          <p:cNvSpPr/>
          <p:nvPr/>
        </p:nvSpPr>
        <p:spPr>
          <a:xfrm>
            <a:off x="2199920" y="4936135"/>
            <a:ext cx="1946672" cy="91440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Model Evaluation</a:t>
            </a:r>
          </a:p>
        </p:txBody>
      </p:sp>
      <p:sp>
        <p:nvSpPr>
          <p:cNvPr id="27" name="Arrow: Right 26">
            <a:extLst>
              <a:ext uri="{FF2B5EF4-FFF2-40B4-BE49-F238E27FC236}">
                <a16:creationId xmlns:a16="http://schemas.microsoft.com/office/drawing/2014/main" id="{ED9F5DDC-25E6-9198-BEC1-1818454A1EB2}"/>
              </a:ext>
            </a:extLst>
          </p:cNvPr>
          <p:cNvSpPr/>
          <p:nvPr/>
        </p:nvSpPr>
        <p:spPr>
          <a:xfrm rot="5400000">
            <a:off x="2684706" y="4210292"/>
            <a:ext cx="978408" cy="4846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24EBB115-9B04-4577-7976-605032281595}"/>
              </a:ext>
            </a:extLst>
          </p:cNvPr>
          <p:cNvSpPr/>
          <p:nvPr/>
        </p:nvSpPr>
        <p:spPr>
          <a:xfrm>
            <a:off x="8045401" y="3057231"/>
            <a:ext cx="1946672" cy="91440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Feature Selection</a:t>
            </a:r>
          </a:p>
        </p:txBody>
      </p:sp>
      <p:sp>
        <p:nvSpPr>
          <p:cNvPr id="29" name="Rectangle: Rounded Corners 28">
            <a:extLst>
              <a:ext uri="{FF2B5EF4-FFF2-40B4-BE49-F238E27FC236}">
                <a16:creationId xmlns:a16="http://schemas.microsoft.com/office/drawing/2014/main" id="{A0625272-F0E8-0EF5-42E5-97EF40CE8CFB}"/>
              </a:ext>
            </a:extLst>
          </p:cNvPr>
          <p:cNvSpPr/>
          <p:nvPr/>
        </p:nvSpPr>
        <p:spPr>
          <a:xfrm>
            <a:off x="5122659" y="4936135"/>
            <a:ext cx="1946672" cy="91440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Deploy the model</a:t>
            </a:r>
          </a:p>
        </p:txBody>
      </p:sp>
      <p:sp>
        <p:nvSpPr>
          <p:cNvPr id="30" name="Arrow: Right 29">
            <a:extLst>
              <a:ext uri="{FF2B5EF4-FFF2-40B4-BE49-F238E27FC236}">
                <a16:creationId xmlns:a16="http://schemas.microsoft.com/office/drawing/2014/main" id="{753F8B3C-A8B1-DADB-3E5B-4B40172F50A4}"/>
              </a:ext>
            </a:extLst>
          </p:cNvPr>
          <p:cNvSpPr/>
          <p:nvPr/>
        </p:nvSpPr>
        <p:spPr>
          <a:xfrm>
            <a:off x="4146077" y="5149747"/>
            <a:ext cx="978408" cy="4846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4FDB85F8-3BC5-8739-B6D7-EE80D4047705}"/>
              </a:ext>
            </a:extLst>
          </p:cNvPr>
          <p:cNvSpPr txBox="1"/>
          <p:nvPr/>
        </p:nvSpPr>
        <p:spPr>
          <a:xfrm>
            <a:off x="342649" y="238796"/>
            <a:ext cx="1142293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a:latin typeface="Corbel"/>
              </a:rPr>
              <a:t>Process Cycle for Deploying ML model for the problem set</a:t>
            </a:r>
          </a:p>
        </p:txBody>
      </p:sp>
    </p:spTree>
    <p:extLst>
      <p:ext uri="{BB962C8B-B14F-4D97-AF65-F5344CB8AC3E}">
        <p14:creationId xmlns:p14="http://schemas.microsoft.com/office/powerpoint/2010/main" val="30102599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369005" y="1363232"/>
            <a:ext cx="5472000" cy="3644884"/>
          </a:xfrm>
        </p:spPr>
        <p:txBody>
          <a:bodyPr/>
          <a:lstStyle/>
          <a:p>
            <a:pPr marL="0" lvl="0" indent="0" algn="just">
              <a:lnSpc>
                <a:spcPct val="115000"/>
              </a:lnSpc>
              <a:buNone/>
            </a:pPr>
            <a:r>
              <a:rPr lang="en-US" sz="1600" b="0" i="0">
                <a:solidFill>
                  <a:srgbClr val="0D0D0D"/>
                </a:solidFill>
                <a:effectLst/>
                <a:latin typeface="Söhne"/>
              </a:rPr>
              <a:t>This project aims to enhance the loan approval process through data-driven insights, striking a crucial balance between fairness to borrowers and effective risk management for lending institutions. By analyzing comprehensive datasets, such as loan application data from Kaggle, we intend to refine approval mechanisms to ensure equitable treatment of applicants while safeguarding lenders against defaults. Employing advanced analytics and machine learning models, like Random Forest and Logistic Regression, the project will identify key predictors of loan repayment behavior. This approach not only promises a more transparent and fair loan approval process but also aims to boost the financial stability of lenders by enabling smarter, data-informed lending decisions.</a:t>
            </a:r>
            <a:endParaRPr lang="en-IN" sz="1600" kern="100">
              <a:effectLst/>
              <a:latin typeface="Söhne"/>
              <a:ea typeface="Calibri" panose="020F0502020204030204" pitchFamily="34" charset="0"/>
              <a:cs typeface="Calibri" panose="020F0502020204030204" pitchFamily="34" charset="0"/>
            </a:endParaRPr>
          </a:p>
        </p:txBody>
      </p:sp>
      <p:pic>
        <p:nvPicPr>
          <p:cNvPr id="9" name="Picture Placeholder 8" descr="Handing touching mobile phone">
            <a:extLst>
              <a:ext uri="{FF2B5EF4-FFF2-40B4-BE49-F238E27FC236}">
                <a16:creationId xmlns:a16="http://schemas.microsoft.com/office/drawing/2014/main" id="{A9A75888-22E3-1D43-9112-DA02186070B5}"/>
              </a:ext>
            </a:extLst>
          </p:cNvPr>
          <p:cNvPicPr>
            <a:picLocks noGrp="1" noChangeAspect="1"/>
          </p:cNvPicPr>
          <p:nvPr>
            <p:ph type="pic" sz="quarter" idx="14"/>
          </p:nvPr>
        </p:nvPicPr>
        <p:blipFill>
          <a:blip r:embed="rId2" cstate="screen">
            <a:extLst>
              <a:ext uri="{28A0092B-C50C-407E-A947-70E740481C1C}">
                <a14:useLocalDpi xmlns:a14="http://schemas.microsoft.com/office/drawing/2010/main"/>
              </a:ext>
            </a:extLst>
          </a:blip>
          <a:srcRect/>
          <a:stretch>
            <a:fillRect/>
          </a:stretch>
        </p:blipFill>
        <p:spPr/>
      </p:pic>
      <p:sp>
        <p:nvSpPr>
          <p:cNvPr id="20" name="Rectangle 19">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9348588" y="3688075"/>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p>
        </p:txBody>
      </p:sp>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p:txBody>
          <a:bodyPr/>
          <a:lstStyle/>
          <a:p>
            <a:pPr algn="ctr"/>
            <a:r>
              <a:rPr lang="en-US"/>
              <a:t>Introduction</a:t>
            </a:r>
          </a:p>
        </p:txBody>
      </p:sp>
      <p:sp>
        <p:nvSpPr>
          <p:cNvPr id="3" name="Text Placeholder 2">
            <a:extLst>
              <a:ext uri="{FF2B5EF4-FFF2-40B4-BE49-F238E27FC236}">
                <a16:creationId xmlns:a16="http://schemas.microsoft.com/office/drawing/2014/main" id="{611DC577-0A95-47D0-95D9-5F8DA763D46B}"/>
              </a:ext>
            </a:extLst>
          </p:cNvPr>
          <p:cNvSpPr>
            <a:spLocks noGrp="1"/>
          </p:cNvSpPr>
          <p:nvPr>
            <p:ph type="body" sz="quarter" idx="32"/>
          </p:nvPr>
        </p:nvSpPr>
        <p:spPr/>
        <p:txBody>
          <a:bodyPr/>
          <a:lstStyle/>
          <a:p>
            <a:pPr algn="ctr"/>
            <a:r>
              <a:rPr lang="en-US"/>
              <a:t>Explanation of the Problem Statement</a:t>
            </a:r>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2</a:t>
            </a:fld>
            <a:endParaRPr lang="en-US"/>
          </a:p>
        </p:txBody>
      </p:sp>
      <p:sp>
        <p:nvSpPr>
          <p:cNvPr id="7" name="Rectangle 6">
            <a:extLst>
              <a:ext uri="{FF2B5EF4-FFF2-40B4-BE49-F238E27FC236}">
                <a16:creationId xmlns:a16="http://schemas.microsoft.com/office/drawing/2014/main" id="{C6CDF70A-8D3D-859B-3092-5467389A354E}"/>
              </a:ext>
            </a:extLst>
          </p:cNvPr>
          <p:cNvSpPr/>
          <p:nvPr/>
        </p:nvSpPr>
        <p:spPr>
          <a:xfrm>
            <a:off x="9789458" y="6371350"/>
            <a:ext cx="1970541"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ubtitle 3">
            <a:extLst>
              <a:ext uri="{FF2B5EF4-FFF2-40B4-BE49-F238E27FC236}">
                <a16:creationId xmlns:a16="http://schemas.microsoft.com/office/drawing/2014/main" id="{B5595923-36F2-90AD-B24C-4F68CBFC6293}"/>
              </a:ext>
            </a:extLst>
          </p:cNvPr>
          <p:cNvSpPr txBox="1">
            <a:spLocks/>
          </p:cNvSpPr>
          <p:nvPr/>
        </p:nvSpPr>
        <p:spPr>
          <a:xfrm>
            <a:off x="10284116" y="6175588"/>
            <a:ext cx="1691884" cy="580921"/>
          </a:xfrm>
          <a:prstGeom prst="rect">
            <a:avLst/>
          </a:prstGeom>
        </p:spPr>
        <p:txBody>
          <a:bodyPr vert="horz" lIns="0" tIns="0" rIns="0" bIns="0" rtlCol="0" anchor="b">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atin typeface="Arial Black" panose="020B0A04020102020204" pitchFamily="34" charset="0"/>
              </a:rPr>
              <a:t>Team 9</a:t>
            </a:r>
          </a:p>
        </p:txBody>
      </p:sp>
    </p:spTree>
    <p:extLst>
      <p:ext uri="{BB962C8B-B14F-4D97-AF65-F5344CB8AC3E}">
        <p14:creationId xmlns:p14="http://schemas.microsoft.com/office/powerpoint/2010/main" val="13297466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a:xfrm>
            <a:off x="11760000" y="6371351"/>
            <a:ext cx="432000" cy="432000"/>
          </a:xfrm>
          <a:solidFill>
            <a:schemeClr val="tx1">
              <a:lumMod val="95000"/>
              <a:lumOff val="5000"/>
            </a:schemeClr>
          </a:solidFill>
        </p:spPr>
        <p:txBody>
          <a:bodyPr/>
          <a:lstStyle/>
          <a:p>
            <a:fld id="{19B51A1E-902D-48AF-9020-955120F399B6}" type="slidenum">
              <a:rPr lang="en-US" smtClean="0"/>
              <a:pPr/>
              <a:t>20</a:t>
            </a:fld>
            <a:endParaRPr lang="en-US"/>
          </a:p>
        </p:txBody>
      </p:sp>
      <p:sp>
        <p:nvSpPr>
          <p:cNvPr id="9" name="Rectangle 8">
            <a:extLst>
              <a:ext uri="{FF2B5EF4-FFF2-40B4-BE49-F238E27FC236}">
                <a16:creationId xmlns:a16="http://schemas.microsoft.com/office/drawing/2014/main" id="{AAAE1D33-4D12-221C-AC07-D3C27641D2A9}"/>
              </a:ext>
            </a:extLst>
          </p:cNvPr>
          <p:cNvSpPr/>
          <p:nvPr/>
        </p:nvSpPr>
        <p:spPr>
          <a:xfrm>
            <a:off x="9789458" y="6371350"/>
            <a:ext cx="1970541"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Subtitle 3">
            <a:extLst>
              <a:ext uri="{FF2B5EF4-FFF2-40B4-BE49-F238E27FC236}">
                <a16:creationId xmlns:a16="http://schemas.microsoft.com/office/drawing/2014/main" id="{A77D98F2-C08C-BB9B-BF0D-3479CE256A62}"/>
              </a:ext>
            </a:extLst>
          </p:cNvPr>
          <p:cNvSpPr txBox="1">
            <a:spLocks/>
          </p:cNvSpPr>
          <p:nvPr/>
        </p:nvSpPr>
        <p:spPr>
          <a:xfrm>
            <a:off x="10284116" y="6175588"/>
            <a:ext cx="1691884" cy="580921"/>
          </a:xfrm>
          <a:prstGeom prst="rect">
            <a:avLst/>
          </a:prstGeom>
        </p:spPr>
        <p:txBody>
          <a:bodyPr vert="horz" lIns="0" tIns="0" rIns="0" bIns="0" rtlCol="0" anchor="b">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atin typeface="Arial Black" panose="020B0A04020102020204" pitchFamily="34" charset="0"/>
              </a:rPr>
              <a:t>Team 9</a:t>
            </a:r>
          </a:p>
        </p:txBody>
      </p:sp>
      <p:sp>
        <p:nvSpPr>
          <p:cNvPr id="13" name="Rectangle 12">
            <a:extLst>
              <a:ext uri="{FF2B5EF4-FFF2-40B4-BE49-F238E27FC236}">
                <a16:creationId xmlns:a16="http://schemas.microsoft.com/office/drawing/2014/main" id="{E1093726-F572-99DB-EF2C-CA751788BFAF}"/>
              </a:ext>
            </a:extLst>
          </p:cNvPr>
          <p:cNvSpPr/>
          <p:nvPr/>
        </p:nvSpPr>
        <p:spPr>
          <a:xfrm>
            <a:off x="280661" y="1882949"/>
            <a:ext cx="8430016"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A0625272-F0E8-0EF5-42E5-97EF40CE8CFB}"/>
              </a:ext>
            </a:extLst>
          </p:cNvPr>
          <p:cNvSpPr/>
          <p:nvPr/>
        </p:nvSpPr>
        <p:spPr>
          <a:xfrm>
            <a:off x="2473726" y="1052292"/>
            <a:ext cx="7235881" cy="91440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600" dirty="0"/>
              <a:t>Deploy the model</a:t>
            </a:r>
          </a:p>
        </p:txBody>
      </p:sp>
      <p:sp>
        <p:nvSpPr>
          <p:cNvPr id="35" name="TextBox 34">
            <a:extLst>
              <a:ext uri="{FF2B5EF4-FFF2-40B4-BE49-F238E27FC236}">
                <a16:creationId xmlns:a16="http://schemas.microsoft.com/office/drawing/2014/main" id="{4FDB85F8-3BC5-8739-B6D7-EE80D4047705}"/>
              </a:ext>
            </a:extLst>
          </p:cNvPr>
          <p:cNvSpPr txBox="1"/>
          <p:nvPr/>
        </p:nvSpPr>
        <p:spPr>
          <a:xfrm>
            <a:off x="342649" y="238796"/>
            <a:ext cx="1142293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a:latin typeface="Corbel"/>
              </a:rPr>
              <a:t>Process Cycle for Deploying ML model for the problem set</a:t>
            </a:r>
          </a:p>
        </p:txBody>
      </p:sp>
      <p:sp>
        <p:nvSpPr>
          <p:cNvPr id="2" name="TextBox 1">
            <a:extLst>
              <a:ext uri="{FF2B5EF4-FFF2-40B4-BE49-F238E27FC236}">
                <a16:creationId xmlns:a16="http://schemas.microsoft.com/office/drawing/2014/main" id="{C675DA09-7FED-0077-492D-1F438D4E76D3}"/>
              </a:ext>
            </a:extLst>
          </p:cNvPr>
          <p:cNvSpPr txBox="1"/>
          <p:nvPr/>
        </p:nvSpPr>
        <p:spPr>
          <a:xfrm>
            <a:off x="2388708" y="2162454"/>
            <a:ext cx="7320899"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a:ea typeface="+mn-lt"/>
                <a:cs typeface="+mn-lt"/>
              </a:rPr>
              <a:t>Once the satisfactory model is selected, deploy it into production where it can be used to assess loan applications.</a:t>
            </a:r>
            <a:endParaRPr lang="en-US" dirty="0"/>
          </a:p>
          <a:p>
            <a:pPr algn="ctr"/>
            <a:r>
              <a:rPr lang="en-US" sz="2400" dirty="0">
                <a:ea typeface="+mn-lt"/>
                <a:cs typeface="+mn-lt"/>
              </a:rPr>
              <a:t>Continuously monitor the performance of the deployed model and retrain it periodically with new data to ensure its effectiveness over time.</a:t>
            </a:r>
            <a:endParaRPr lang="en-US" dirty="0">
              <a:ea typeface="+mn-lt"/>
              <a:cs typeface="+mn-lt"/>
            </a:endParaRPr>
          </a:p>
        </p:txBody>
      </p:sp>
    </p:spTree>
    <p:extLst>
      <p:ext uri="{BB962C8B-B14F-4D97-AF65-F5344CB8AC3E}">
        <p14:creationId xmlns:p14="http://schemas.microsoft.com/office/powerpoint/2010/main" val="15981632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a:xfrm>
            <a:off x="11760000" y="6371351"/>
            <a:ext cx="432000" cy="432000"/>
          </a:xfrm>
          <a:solidFill>
            <a:schemeClr val="tx1">
              <a:lumMod val="95000"/>
              <a:lumOff val="5000"/>
            </a:schemeClr>
          </a:solidFill>
        </p:spPr>
        <p:txBody>
          <a:bodyPr/>
          <a:lstStyle/>
          <a:p>
            <a:fld id="{19B51A1E-902D-48AF-9020-955120F399B6}" type="slidenum">
              <a:rPr lang="en-US" smtClean="0"/>
              <a:pPr/>
              <a:t>21</a:t>
            </a:fld>
            <a:endParaRPr lang="en-US"/>
          </a:p>
        </p:txBody>
      </p:sp>
      <p:sp>
        <p:nvSpPr>
          <p:cNvPr id="9" name="Rectangle 8">
            <a:extLst>
              <a:ext uri="{FF2B5EF4-FFF2-40B4-BE49-F238E27FC236}">
                <a16:creationId xmlns:a16="http://schemas.microsoft.com/office/drawing/2014/main" id="{AAAE1D33-4D12-221C-AC07-D3C27641D2A9}"/>
              </a:ext>
            </a:extLst>
          </p:cNvPr>
          <p:cNvSpPr/>
          <p:nvPr/>
        </p:nvSpPr>
        <p:spPr>
          <a:xfrm>
            <a:off x="9789458" y="6371350"/>
            <a:ext cx="1970541"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Subtitle 3">
            <a:extLst>
              <a:ext uri="{FF2B5EF4-FFF2-40B4-BE49-F238E27FC236}">
                <a16:creationId xmlns:a16="http://schemas.microsoft.com/office/drawing/2014/main" id="{A77D98F2-C08C-BB9B-BF0D-3479CE256A62}"/>
              </a:ext>
            </a:extLst>
          </p:cNvPr>
          <p:cNvSpPr txBox="1">
            <a:spLocks/>
          </p:cNvSpPr>
          <p:nvPr/>
        </p:nvSpPr>
        <p:spPr>
          <a:xfrm>
            <a:off x="10284116" y="6175588"/>
            <a:ext cx="1691884" cy="580921"/>
          </a:xfrm>
          <a:prstGeom prst="rect">
            <a:avLst/>
          </a:prstGeom>
        </p:spPr>
        <p:txBody>
          <a:bodyPr vert="horz" lIns="0" tIns="0" rIns="0" bIns="0" rtlCol="0" anchor="b">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atin typeface="Arial Black" panose="020B0A04020102020204" pitchFamily="34" charset="0"/>
              </a:rPr>
              <a:t>Team 9</a:t>
            </a:r>
          </a:p>
        </p:txBody>
      </p:sp>
      <p:sp>
        <p:nvSpPr>
          <p:cNvPr id="13" name="Rectangle 12">
            <a:extLst>
              <a:ext uri="{FF2B5EF4-FFF2-40B4-BE49-F238E27FC236}">
                <a16:creationId xmlns:a16="http://schemas.microsoft.com/office/drawing/2014/main" id="{E1093726-F572-99DB-EF2C-CA751788BFAF}"/>
              </a:ext>
            </a:extLst>
          </p:cNvPr>
          <p:cNvSpPr/>
          <p:nvPr/>
        </p:nvSpPr>
        <p:spPr>
          <a:xfrm>
            <a:off x="280661" y="1882949"/>
            <a:ext cx="8430016"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BE704029-B7A6-7CB0-1AAD-C614E0F81763}"/>
              </a:ext>
            </a:extLst>
          </p:cNvPr>
          <p:cNvSpPr/>
          <p:nvPr/>
        </p:nvSpPr>
        <p:spPr>
          <a:xfrm>
            <a:off x="2199924" y="1178329"/>
            <a:ext cx="1946672" cy="91440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Understanding</a:t>
            </a:r>
          </a:p>
        </p:txBody>
      </p:sp>
      <p:sp>
        <p:nvSpPr>
          <p:cNvPr id="15" name="Arrow: Right 14">
            <a:extLst>
              <a:ext uri="{FF2B5EF4-FFF2-40B4-BE49-F238E27FC236}">
                <a16:creationId xmlns:a16="http://schemas.microsoft.com/office/drawing/2014/main" id="{C2243B5E-0451-CB63-E047-63C7901757A7}"/>
              </a:ext>
            </a:extLst>
          </p:cNvPr>
          <p:cNvSpPr/>
          <p:nvPr/>
        </p:nvSpPr>
        <p:spPr>
          <a:xfrm>
            <a:off x="4146078" y="1391939"/>
            <a:ext cx="978408" cy="4846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6884405E-FC92-6268-194A-DD52E6A8554E}"/>
              </a:ext>
            </a:extLst>
          </p:cNvPr>
          <p:cNvSpPr/>
          <p:nvPr/>
        </p:nvSpPr>
        <p:spPr>
          <a:xfrm>
            <a:off x="5122664" y="1178328"/>
            <a:ext cx="1946672" cy="91440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ea typeface="+mn-lt"/>
                <a:cs typeface="+mn-lt"/>
              </a:rPr>
              <a:t>Handling missing values</a:t>
            </a:r>
            <a:endParaRPr lang="en-US" dirty="0"/>
          </a:p>
        </p:txBody>
      </p:sp>
      <p:sp>
        <p:nvSpPr>
          <p:cNvPr id="17" name="Arrow: Right 16">
            <a:extLst>
              <a:ext uri="{FF2B5EF4-FFF2-40B4-BE49-F238E27FC236}">
                <a16:creationId xmlns:a16="http://schemas.microsoft.com/office/drawing/2014/main" id="{E3CAAB6A-D10A-D533-AEE2-926C5C4230A1}"/>
              </a:ext>
            </a:extLst>
          </p:cNvPr>
          <p:cNvSpPr/>
          <p:nvPr/>
        </p:nvSpPr>
        <p:spPr>
          <a:xfrm>
            <a:off x="7068817" y="1391938"/>
            <a:ext cx="978408" cy="4846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250CC504-C3BA-85DA-053B-8FF956E3E759}"/>
              </a:ext>
            </a:extLst>
          </p:cNvPr>
          <p:cNvSpPr/>
          <p:nvPr/>
        </p:nvSpPr>
        <p:spPr>
          <a:xfrm>
            <a:off x="8045403" y="1178327"/>
            <a:ext cx="1946672" cy="91440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Encode categorical variables</a:t>
            </a:r>
          </a:p>
        </p:txBody>
      </p:sp>
      <p:sp>
        <p:nvSpPr>
          <p:cNvPr id="20" name="Arrow: Right 19">
            <a:extLst>
              <a:ext uri="{FF2B5EF4-FFF2-40B4-BE49-F238E27FC236}">
                <a16:creationId xmlns:a16="http://schemas.microsoft.com/office/drawing/2014/main" id="{A2895ECC-F743-27B9-8818-B0D8A1F65E9E}"/>
              </a:ext>
            </a:extLst>
          </p:cNvPr>
          <p:cNvSpPr/>
          <p:nvPr/>
        </p:nvSpPr>
        <p:spPr>
          <a:xfrm rot="5400000">
            <a:off x="8530186" y="2343112"/>
            <a:ext cx="978408" cy="4846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72F96771-6A65-C7A8-4EC0-9AA84BD092E1}"/>
              </a:ext>
            </a:extLst>
          </p:cNvPr>
          <p:cNvSpPr/>
          <p:nvPr/>
        </p:nvSpPr>
        <p:spPr>
          <a:xfrm rot="10800000">
            <a:off x="7068816" y="3270841"/>
            <a:ext cx="978408" cy="4846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90309B55-849B-3AB7-9837-2AD809CDF545}"/>
              </a:ext>
            </a:extLst>
          </p:cNvPr>
          <p:cNvSpPr/>
          <p:nvPr/>
        </p:nvSpPr>
        <p:spPr>
          <a:xfrm>
            <a:off x="5122662" y="3057231"/>
            <a:ext cx="1946672" cy="91440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Model Selection</a:t>
            </a:r>
          </a:p>
        </p:txBody>
      </p:sp>
      <p:sp>
        <p:nvSpPr>
          <p:cNvPr id="24" name="Rectangle: Rounded Corners 23">
            <a:extLst>
              <a:ext uri="{FF2B5EF4-FFF2-40B4-BE49-F238E27FC236}">
                <a16:creationId xmlns:a16="http://schemas.microsoft.com/office/drawing/2014/main" id="{6E3F9358-22A4-55F2-BE45-68D1FDD114BE}"/>
              </a:ext>
            </a:extLst>
          </p:cNvPr>
          <p:cNvSpPr/>
          <p:nvPr/>
        </p:nvSpPr>
        <p:spPr>
          <a:xfrm>
            <a:off x="2199921" y="3057231"/>
            <a:ext cx="1946672" cy="91440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Splitting the data</a:t>
            </a:r>
          </a:p>
        </p:txBody>
      </p:sp>
      <p:sp>
        <p:nvSpPr>
          <p:cNvPr id="25" name="Arrow: Right 24">
            <a:extLst>
              <a:ext uri="{FF2B5EF4-FFF2-40B4-BE49-F238E27FC236}">
                <a16:creationId xmlns:a16="http://schemas.microsoft.com/office/drawing/2014/main" id="{AC02DD34-9B28-BF9B-D34C-815F2D30F967}"/>
              </a:ext>
            </a:extLst>
          </p:cNvPr>
          <p:cNvSpPr/>
          <p:nvPr/>
        </p:nvSpPr>
        <p:spPr>
          <a:xfrm rot="10800000">
            <a:off x="4146076" y="3270841"/>
            <a:ext cx="978408" cy="4846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B8D00162-AB5F-5984-E696-3E1A575B8176}"/>
              </a:ext>
            </a:extLst>
          </p:cNvPr>
          <p:cNvSpPr/>
          <p:nvPr/>
        </p:nvSpPr>
        <p:spPr>
          <a:xfrm>
            <a:off x="2199920" y="4936135"/>
            <a:ext cx="1946672" cy="91440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Model Evaluation</a:t>
            </a:r>
          </a:p>
        </p:txBody>
      </p:sp>
      <p:sp>
        <p:nvSpPr>
          <p:cNvPr id="27" name="Arrow: Right 26">
            <a:extLst>
              <a:ext uri="{FF2B5EF4-FFF2-40B4-BE49-F238E27FC236}">
                <a16:creationId xmlns:a16="http://schemas.microsoft.com/office/drawing/2014/main" id="{ED9F5DDC-25E6-9198-BEC1-1818454A1EB2}"/>
              </a:ext>
            </a:extLst>
          </p:cNvPr>
          <p:cNvSpPr/>
          <p:nvPr/>
        </p:nvSpPr>
        <p:spPr>
          <a:xfrm rot="5400000">
            <a:off x="2684706" y="4210292"/>
            <a:ext cx="978408" cy="4846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24EBB115-9B04-4577-7976-605032281595}"/>
              </a:ext>
            </a:extLst>
          </p:cNvPr>
          <p:cNvSpPr/>
          <p:nvPr/>
        </p:nvSpPr>
        <p:spPr>
          <a:xfrm>
            <a:off x="8045401" y="3057231"/>
            <a:ext cx="1946672" cy="91440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Feature Selection</a:t>
            </a:r>
          </a:p>
        </p:txBody>
      </p:sp>
      <p:sp>
        <p:nvSpPr>
          <p:cNvPr id="29" name="Rectangle: Rounded Corners 28">
            <a:extLst>
              <a:ext uri="{FF2B5EF4-FFF2-40B4-BE49-F238E27FC236}">
                <a16:creationId xmlns:a16="http://schemas.microsoft.com/office/drawing/2014/main" id="{A0625272-F0E8-0EF5-42E5-97EF40CE8CFB}"/>
              </a:ext>
            </a:extLst>
          </p:cNvPr>
          <p:cNvSpPr/>
          <p:nvPr/>
        </p:nvSpPr>
        <p:spPr>
          <a:xfrm>
            <a:off x="5122659" y="4936135"/>
            <a:ext cx="1946672" cy="91440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Deploy the model</a:t>
            </a:r>
          </a:p>
        </p:txBody>
      </p:sp>
      <p:sp>
        <p:nvSpPr>
          <p:cNvPr id="30" name="Arrow: Right 29">
            <a:extLst>
              <a:ext uri="{FF2B5EF4-FFF2-40B4-BE49-F238E27FC236}">
                <a16:creationId xmlns:a16="http://schemas.microsoft.com/office/drawing/2014/main" id="{753F8B3C-A8B1-DADB-3E5B-4B40172F50A4}"/>
              </a:ext>
            </a:extLst>
          </p:cNvPr>
          <p:cNvSpPr/>
          <p:nvPr/>
        </p:nvSpPr>
        <p:spPr>
          <a:xfrm>
            <a:off x="4146077" y="5149747"/>
            <a:ext cx="978408" cy="4846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4FDB85F8-3BC5-8739-B6D7-EE80D4047705}"/>
              </a:ext>
            </a:extLst>
          </p:cNvPr>
          <p:cNvSpPr txBox="1"/>
          <p:nvPr/>
        </p:nvSpPr>
        <p:spPr>
          <a:xfrm>
            <a:off x="342649" y="238796"/>
            <a:ext cx="1142293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a:latin typeface="Corbel"/>
              </a:rPr>
              <a:t>Process Cycle for Deploying ML model for the problem set</a:t>
            </a:r>
          </a:p>
        </p:txBody>
      </p:sp>
    </p:spTree>
    <p:extLst>
      <p:ext uri="{BB962C8B-B14F-4D97-AF65-F5344CB8AC3E}">
        <p14:creationId xmlns:p14="http://schemas.microsoft.com/office/powerpoint/2010/main" val="18445153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Desk with computer, phone, books, etc.">
            <a:extLst>
              <a:ext uri="{FF2B5EF4-FFF2-40B4-BE49-F238E27FC236}">
                <a16:creationId xmlns:a16="http://schemas.microsoft.com/office/drawing/2014/main" id="{2E7ADBC3-DECA-9F4C-9289-9E43C727592F}"/>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p:txBody>
          <a:bodyPr anchor="ctr"/>
          <a:lstStyle/>
          <a:p>
            <a:pPr algn="ctr"/>
            <a:r>
              <a:rPr lang="en-US"/>
              <a:t>Exploratory Data Analysis</a:t>
            </a:r>
          </a:p>
        </p:txBody>
      </p:sp>
      <p:sp>
        <p:nvSpPr>
          <p:cNvPr id="14" name="Text Placeholder 13">
            <a:extLst>
              <a:ext uri="{FF2B5EF4-FFF2-40B4-BE49-F238E27FC236}">
                <a16:creationId xmlns:a16="http://schemas.microsoft.com/office/drawing/2014/main" id="{F278402B-CA7D-4F5B-B3FA-ED74AB3CFB6C}"/>
              </a:ext>
            </a:extLst>
          </p:cNvPr>
          <p:cNvSpPr>
            <a:spLocks noGrp="1"/>
          </p:cNvSpPr>
          <p:nvPr>
            <p:ph type="body" sz="quarter" idx="13"/>
          </p:nvPr>
        </p:nvSpPr>
        <p:spPr/>
        <p:txBody>
          <a:bodyPr/>
          <a:lstStyle/>
          <a:p>
            <a:pPr algn="l"/>
            <a:r>
              <a:rPr lang="en-US"/>
              <a:t>Lets take look at our problem data sets and explore the options available.</a:t>
            </a:r>
          </a:p>
        </p:txBody>
      </p:sp>
      <p:sp>
        <p:nvSpPr>
          <p:cNvPr id="5" name="Slide Number Placeholder 4">
            <a:extLst>
              <a:ext uri="{FF2B5EF4-FFF2-40B4-BE49-F238E27FC236}">
                <a16:creationId xmlns:a16="http://schemas.microsoft.com/office/drawing/2014/main" id="{BDD5A594-D852-43BB-B591-E9D9027253BD}"/>
              </a:ext>
            </a:extLst>
          </p:cNvPr>
          <p:cNvSpPr>
            <a:spLocks noGrp="1"/>
          </p:cNvSpPr>
          <p:nvPr>
            <p:ph type="sldNum" sz="quarter" idx="12"/>
          </p:nvPr>
        </p:nvSpPr>
        <p:spPr>
          <a:solidFill>
            <a:schemeClr val="tx1">
              <a:lumMod val="95000"/>
              <a:lumOff val="5000"/>
            </a:schemeClr>
          </a:solidFill>
        </p:spPr>
        <p:txBody>
          <a:bodyPr/>
          <a:lstStyle/>
          <a:p>
            <a:fld id="{19B51A1E-902D-48AF-9020-955120F399B6}" type="slidenum">
              <a:rPr lang="en-US" smtClean="0"/>
              <a:pPr/>
              <a:t>22</a:t>
            </a:fld>
            <a:endParaRPr lang="en-US"/>
          </a:p>
        </p:txBody>
      </p:sp>
      <p:sp>
        <p:nvSpPr>
          <p:cNvPr id="2" name="Rectangle 1">
            <a:extLst>
              <a:ext uri="{FF2B5EF4-FFF2-40B4-BE49-F238E27FC236}">
                <a16:creationId xmlns:a16="http://schemas.microsoft.com/office/drawing/2014/main" id="{A11B3BDA-CC00-E9D9-0EEE-61485BF3B4D9}"/>
              </a:ext>
            </a:extLst>
          </p:cNvPr>
          <p:cNvSpPr/>
          <p:nvPr/>
        </p:nvSpPr>
        <p:spPr>
          <a:xfrm>
            <a:off x="9789458" y="6371350"/>
            <a:ext cx="1970541"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Subtitle 3">
            <a:extLst>
              <a:ext uri="{FF2B5EF4-FFF2-40B4-BE49-F238E27FC236}">
                <a16:creationId xmlns:a16="http://schemas.microsoft.com/office/drawing/2014/main" id="{AC76C6AD-90A9-67B8-0A92-C7A952A8C943}"/>
              </a:ext>
            </a:extLst>
          </p:cNvPr>
          <p:cNvSpPr txBox="1">
            <a:spLocks/>
          </p:cNvSpPr>
          <p:nvPr/>
        </p:nvSpPr>
        <p:spPr>
          <a:xfrm>
            <a:off x="10284116" y="6175588"/>
            <a:ext cx="1691884" cy="580921"/>
          </a:xfrm>
          <a:prstGeom prst="rect">
            <a:avLst/>
          </a:prstGeom>
        </p:spPr>
        <p:txBody>
          <a:bodyPr vert="horz" lIns="0" tIns="0" rIns="0" bIns="0" rtlCol="0" anchor="b">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atin typeface="Arial Black" panose="020B0A04020102020204" pitchFamily="34" charset="0"/>
              </a:rPr>
              <a:t>Team 9</a:t>
            </a:r>
          </a:p>
        </p:txBody>
      </p:sp>
    </p:spTree>
    <p:extLst>
      <p:ext uri="{BB962C8B-B14F-4D97-AF65-F5344CB8AC3E}">
        <p14:creationId xmlns:p14="http://schemas.microsoft.com/office/powerpoint/2010/main" val="27968991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a:xfrm>
            <a:off x="419999" y="215828"/>
            <a:ext cx="11340000" cy="432000"/>
          </a:xfrm>
        </p:spPr>
        <p:txBody>
          <a:bodyPr/>
          <a:lstStyle/>
          <a:p>
            <a:r>
              <a:rPr lang="en-US"/>
              <a:t>Exploratory Data Analysis</a:t>
            </a:r>
          </a:p>
        </p:txBody>
      </p:sp>
      <p:sp>
        <p:nvSpPr>
          <p:cNvPr id="3" name="Text Placeholder 2">
            <a:extLst>
              <a:ext uri="{FF2B5EF4-FFF2-40B4-BE49-F238E27FC236}">
                <a16:creationId xmlns:a16="http://schemas.microsoft.com/office/drawing/2014/main" id="{7CA42D59-EAD6-4F95-84F1-32A30F057856}"/>
              </a:ext>
            </a:extLst>
          </p:cNvPr>
          <p:cNvSpPr>
            <a:spLocks noGrp="1"/>
          </p:cNvSpPr>
          <p:nvPr>
            <p:ph type="body" sz="quarter" idx="32"/>
          </p:nvPr>
        </p:nvSpPr>
        <p:spPr>
          <a:xfrm>
            <a:off x="419999" y="777851"/>
            <a:ext cx="11339513" cy="360000"/>
          </a:xfrm>
        </p:spPr>
        <p:txBody>
          <a:bodyPr/>
          <a:lstStyle/>
          <a:p>
            <a:r>
              <a:rPr lang="en-US"/>
              <a:t>After uploading the dataset in </a:t>
            </a:r>
            <a:r>
              <a:rPr lang="en-US" err="1"/>
              <a:t>Jupyter</a:t>
            </a:r>
            <a:r>
              <a:rPr lang="en-US"/>
              <a:t> Notebook, we went through the steps below to explore our problem set:</a:t>
            </a:r>
          </a:p>
        </p:txBody>
      </p:sp>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a:xfrm>
            <a:off x="11760000" y="6371351"/>
            <a:ext cx="432000" cy="432000"/>
          </a:xfrm>
          <a:solidFill>
            <a:schemeClr val="tx1">
              <a:lumMod val="95000"/>
              <a:lumOff val="5000"/>
            </a:schemeClr>
          </a:solidFill>
        </p:spPr>
        <p:txBody>
          <a:bodyPr/>
          <a:lstStyle/>
          <a:p>
            <a:fld id="{19B51A1E-902D-48AF-9020-955120F399B6}" type="slidenum">
              <a:rPr lang="en-US" smtClean="0"/>
              <a:pPr/>
              <a:t>23</a:t>
            </a:fld>
            <a:endParaRPr lang="en-US"/>
          </a:p>
        </p:txBody>
      </p:sp>
      <p:sp>
        <p:nvSpPr>
          <p:cNvPr id="9" name="Rectangle 8">
            <a:extLst>
              <a:ext uri="{FF2B5EF4-FFF2-40B4-BE49-F238E27FC236}">
                <a16:creationId xmlns:a16="http://schemas.microsoft.com/office/drawing/2014/main" id="{AAAE1D33-4D12-221C-AC07-D3C27641D2A9}"/>
              </a:ext>
            </a:extLst>
          </p:cNvPr>
          <p:cNvSpPr/>
          <p:nvPr/>
        </p:nvSpPr>
        <p:spPr>
          <a:xfrm>
            <a:off x="9789458" y="6371350"/>
            <a:ext cx="1970541"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Subtitle 3">
            <a:extLst>
              <a:ext uri="{FF2B5EF4-FFF2-40B4-BE49-F238E27FC236}">
                <a16:creationId xmlns:a16="http://schemas.microsoft.com/office/drawing/2014/main" id="{A77D98F2-C08C-BB9B-BF0D-3479CE256A62}"/>
              </a:ext>
            </a:extLst>
          </p:cNvPr>
          <p:cNvSpPr txBox="1">
            <a:spLocks/>
          </p:cNvSpPr>
          <p:nvPr/>
        </p:nvSpPr>
        <p:spPr>
          <a:xfrm>
            <a:off x="10284116" y="6175588"/>
            <a:ext cx="1691884" cy="580921"/>
          </a:xfrm>
          <a:prstGeom prst="rect">
            <a:avLst/>
          </a:prstGeom>
        </p:spPr>
        <p:txBody>
          <a:bodyPr vert="horz" lIns="0" tIns="0" rIns="0" bIns="0" rtlCol="0" anchor="b">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atin typeface="Arial Black" panose="020B0A04020102020204" pitchFamily="34" charset="0"/>
              </a:rPr>
              <a:t>Team 9</a:t>
            </a:r>
          </a:p>
        </p:txBody>
      </p:sp>
      <p:sp>
        <p:nvSpPr>
          <p:cNvPr id="4" name="TextBox 3">
            <a:extLst>
              <a:ext uri="{FF2B5EF4-FFF2-40B4-BE49-F238E27FC236}">
                <a16:creationId xmlns:a16="http://schemas.microsoft.com/office/drawing/2014/main" id="{B179901E-E395-31A8-9F43-AF1BBF3E989E}"/>
              </a:ext>
            </a:extLst>
          </p:cNvPr>
          <p:cNvSpPr txBox="1"/>
          <p:nvPr/>
        </p:nvSpPr>
        <p:spPr>
          <a:xfrm>
            <a:off x="419999" y="1281953"/>
            <a:ext cx="10149389" cy="369332"/>
          </a:xfrm>
          <a:prstGeom prst="rect">
            <a:avLst/>
          </a:prstGeom>
          <a:solidFill>
            <a:schemeClr val="bg1"/>
          </a:solidFill>
        </p:spPr>
        <p:txBody>
          <a:bodyPr wrap="square" rtlCol="0">
            <a:spAutoFit/>
          </a:bodyPr>
          <a:lstStyle/>
          <a:p>
            <a:pPr algn="just"/>
            <a:endParaRPr lang="en-IN"/>
          </a:p>
        </p:txBody>
      </p:sp>
      <p:pic>
        <p:nvPicPr>
          <p:cNvPr id="21" name="Picture 20">
            <a:extLst>
              <a:ext uri="{FF2B5EF4-FFF2-40B4-BE49-F238E27FC236}">
                <a16:creationId xmlns:a16="http://schemas.microsoft.com/office/drawing/2014/main" id="{252C3B12-E240-8B92-F48C-EC9F9DF1DA3E}"/>
              </a:ext>
            </a:extLst>
          </p:cNvPr>
          <p:cNvPicPr>
            <a:picLocks noChangeAspect="1"/>
          </p:cNvPicPr>
          <p:nvPr/>
        </p:nvPicPr>
        <p:blipFill>
          <a:blip r:embed="rId2"/>
          <a:stretch>
            <a:fillRect/>
          </a:stretch>
        </p:blipFill>
        <p:spPr>
          <a:xfrm>
            <a:off x="419999" y="1394684"/>
            <a:ext cx="7997860" cy="4454487"/>
          </a:xfrm>
          <a:prstGeom prst="rect">
            <a:avLst/>
          </a:prstGeom>
        </p:spPr>
      </p:pic>
    </p:spTree>
    <p:extLst>
      <p:ext uri="{BB962C8B-B14F-4D97-AF65-F5344CB8AC3E}">
        <p14:creationId xmlns:p14="http://schemas.microsoft.com/office/powerpoint/2010/main" val="38807601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a:xfrm>
            <a:off x="419999" y="215828"/>
            <a:ext cx="11340000" cy="432000"/>
          </a:xfrm>
        </p:spPr>
        <p:txBody>
          <a:bodyPr/>
          <a:lstStyle/>
          <a:p>
            <a:r>
              <a:rPr lang="en-US"/>
              <a:t>Exploratory Data Analysis</a:t>
            </a:r>
          </a:p>
        </p:txBody>
      </p:sp>
      <p:sp>
        <p:nvSpPr>
          <p:cNvPr id="3" name="Text Placeholder 2">
            <a:extLst>
              <a:ext uri="{FF2B5EF4-FFF2-40B4-BE49-F238E27FC236}">
                <a16:creationId xmlns:a16="http://schemas.microsoft.com/office/drawing/2014/main" id="{7CA42D59-EAD6-4F95-84F1-32A30F057856}"/>
              </a:ext>
            </a:extLst>
          </p:cNvPr>
          <p:cNvSpPr>
            <a:spLocks noGrp="1"/>
          </p:cNvSpPr>
          <p:nvPr>
            <p:ph type="body" sz="quarter" idx="32"/>
          </p:nvPr>
        </p:nvSpPr>
        <p:spPr>
          <a:xfrm>
            <a:off x="419999" y="777851"/>
            <a:ext cx="11339513" cy="360000"/>
          </a:xfrm>
        </p:spPr>
        <p:txBody>
          <a:bodyPr/>
          <a:lstStyle/>
          <a:p>
            <a:r>
              <a:rPr lang="en-US"/>
              <a:t>After uploading the dataset in </a:t>
            </a:r>
            <a:r>
              <a:rPr lang="en-US" err="1"/>
              <a:t>Jupyter</a:t>
            </a:r>
            <a:r>
              <a:rPr lang="en-US"/>
              <a:t> Notebook, we went through the steps below to explore our problem set:</a:t>
            </a:r>
          </a:p>
        </p:txBody>
      </p:sp>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a:xfrm>
            <a:off x="11760000" y="6371351"/>
            <a:ext cx="432000" cy="432000"/>
          </a:xfrm>
          <a:solidFill>
            <a:schemeClr val="tx1">
              <a:lumMod val="95000"/>
              <a:lumOff val="5000"/>
            </a:schemeClr>
          </a:solidFill>
        </p:spPr>
        <p:txBody>
          <a:bodyPr/>
          <a:lstStyle/>
          <a:p>
            <a:fld id="{19B51A1E-902D-48AF-9020-955120F399B6}" type="slidenum">
              <a:rPr lang="en-US" smtClean="0"/>
              <a:pPr/>
              <a:t>24</a:t>
            </a:fld>
            <a:endParaRPr lang="en-US"/>
          </a:p>
        </p:txBody>
      </p:sp>
      <p:sp>
        <p:nvSpPr>
          <p:cNvPr id="9" name="Rectangle 8">
            <a:extLst>
              <a:ext uri="{FF2B5EF4-FFF2-40B4-BE49-F238E27FC236}">
                <a16:creationId xmlns:a16="http://schemas.microsoft.com/office/drawing/2014/main" id="{AAAE1D33-4D12-221C-AC07-D3C27641D2A9}"/>
              </a:ext>
            </a:extLst>
          </p:cNvPr>
          <p:cNvSpPr/>
          <p:nvPr/>
        </p:nvSpPr>
        <p:spPr>
          <a:xfrm>
            <a:off x="9789458" y="6371350"/>
            <a:ext cx="1970541"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Subtitle 3">
            <a:extLst>
              <a:ext uri="{FF2B5EF4-FFF2-40B4-BE49-F238E27FC236}">
                <a16:creationId xmlns:a16="http://schemas.microsoft.com/office/drawing/2014/main" id="{A77D98F2-C08C-BB9B-BF0D-3479CE256A62}"/>
              </a:ext>
            </a:extLst>
          </p:cNvPr>
          <p:cNvSpPr txBox="1">
            <a:spLocks/>
          </p:cNvSpPr>
          <p:nvPr/>
        </p:nvSpPr>
        <p:spPr>
          <a:xfrm>
            <a:off x="10284116" y="6175588"/>
            <a:ext cx="1691884" cy="580921"/>
          </a:xfrm>
          <a:prstGeom prst="rect">
            <a:avLst/>
          </a:prstGeom>
        </p:spPr>
        <p:txBody>
          <a:bodyPr vert="horz" lIns="0" tIns="0" rIns="0" bIns="0" rtlCol="0" anchor="b">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atin typeface="Arial Black" panose="020B0A04020102020204" pitchFamily="34" charset="0"/>
              </a:rPr>
              <a:t>Team 9</a:t>
            </a:r>
          </a:p>
        </p:txBody>
      </p:sp>
      <p:sp>
        <p:nvSpPr>
          <p:cNvPr id="4" name="TextBox 3">
            <a:extLst>
              <a:ext uri="{FF2B5EF4-FFF2-40B4-BE49-F238E27FC236}">
                <a16:creationId xmlns:a16="http://schemas.microsoft.com/office/drawing/2014/main" id="{B179901E-E395-31A8-9F43-AF1BBF3E989E}"/>
              </a:ext>
            </a:extLst>
          </p:cNvPr>
          <p:cNvSpPr txBox="1"/>
          <p:nvPr/>
        </p:nvSpPr>
        <p:spPr>
          <a:xfrm>
            <a:off x="419999" y="1281953"/>
            <a:ext cx="10149389" cy="369332"/>
          </a:xfrm>
          <a:prstGeom prst="rect">
            <a:avLst/>
          </a:prstGeom>
          <a:solidFill>
            <a:schemeClr val="bg1"/>
          </a:solidFill>
        </p:spPr>
        <p:txBody>
          <a:bodyPr wrap="square" rtlCol="0">
            <a:spAutoFit/>
          </a:bodyPr>
          <a:lstStyle/>
          <a:p>
            <a:pPr algn="just"/>
            <a:endParaRPr lang="en-IN"/>
          </a:p>
        </p:txBody>
      </p:sp>
      <p:pic>
        <p:nvPicPr>
          <p:cNvPr id="6" name="Picture 5">
            <a:extLst>
              <a:ext uri="{FF2B5EF4-FFF2-40B4-BE49-F238E27FC236}">
                <a16:creationId xmlns:a16="http://schemas.microsoft.com/office/drawing/2014/main" id="{C5DA43AD-1AFD-3757-4F49-C428EBCC754F}"/>
              </a:ext>
            </a:extLst>
          </p:cNvPr>
          <p:cNvPicPr>
            <a:picLocks noChangeAspect="1"/>
          </p:cNvPicPr>
          <p:nvPr/>
        </p:nvPicPr>
        <p:blipFill>
          <a:blip r:embed="rId2"/>
          <a:stretch>
            <a:fillRect/>
          </a:stretch>
        </p:blipFill>
        <p:spPr>
          <a:xfrm>
            <a:off x="209277" y="1238668"/>
            <a:ext cx="8925758" cy="5095079"/>
          </a:xfrm>
          <a:prstGeom prst="rect">
            <a:avLst/>
          </a:prstGeom>
        </p:spPr>
      </p:pic>
    </p:spTree>
    <p:extLst>
      <p:ext uri="{BB962C8B-B14F-4D97-AF65-F5344CB8AC3E}">
        <p14:creationId xmlns:p14="http://schemas.microsoft.com/office/powerpoint/2010/main" val="35582536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DCBA9-55A1-13A3-FD55-AE733E1EA1B0}"/>
              </a:ext>
            </a:extLst>
          </p:cNvPr>
          <p:cNvSpPr>
            <a:spLocks noGrp="1"/>
          </p:cNvSpPr>
          <p:nvPr>
            <p:ph type="title"/>
          </p:nvPr>
        </p:nvSpPr>
        <p:spPr/>
        <p:txBody>
          <a:bodyPr/>
          <a:lstStyle/>
          <a:p>
            <a:r>
              <a:rPr lang="en-US"/>
              <a:t>Interesting Insights</a:t>
            </a:r>
          </a:p>
        </p:txBody>
      </p:sp>
      <p:sp>
        <p:nvSpPr>
          <p:cNvPr id="3" name="Text Placeholder 2">
            <a:extLst>
              <a:ext uri="{FF2B5EF4-FFF2-40B4-BE49-F238E27FC236}">
                <a16:creationId xmlns:a16="http://schemas.microsoft.com/office/drawing/2014/main" id="{42E9D305-31EC-2B93-73BB-869084C64261}"/>
              </a:ext>
            </a:extLst>
          </p:cNvPr>
          <p:cNvSpPr>
            <a:spLocks noGrp="1"/>
          </p:cNvSpPr>
          <p:nvPr>
            <p:ph type="body" sz="quarter" idx="32"/>
          </p:nvPr>
        </p:nvSpPr>
        <p:spPr/>
        <p:txBody>
          <a:bodyPr vert="horz" lIns="0" tIns="0" rIns="0" bIns="0" rtlCol="0" anchor="t">
            <a:noAutofit/>
          </a:bodyPr>
          <a:lstStyle/>
          <a:p>
            <a:r>
              <a:rPr lang="en-US"/>
              <a:t>While </a:t>
            </a:r>
            <a:r>
              <a:rPr lang="en-US" err="1"/>
              <a:t>analysing</a:t>
            </a:r>
            <a:r>
              <a:rPr lang="en-US"/>
              <a:t> the data, we came to the following conclusions</a:t>
            </a:r>
          </a:p>
        </p:txBody>
      </p:sp>
      <p:sp>
        <p:nvSpPr>
          <p:cNvPr id="4" name="Content Placeholder 3">
            <a:extLst>
              <a:ext uri="{FF2B5EF4-FFF2-40B4-BE49-F238E27FC236}">
                <a16:creationId xmlns:a16="http://schemas.microsoft.com/office/drawing/2014/main" id="{94EBD61A-924B-FA0D-654A-203BB46D0162}"/>
              </a:ext>
            </a:extLst>
          </p:cNvPr>
          <p:cNvSpPr>
            <a:spLocks noGrp="1"/>
          </p:cNvSpPr>
          <p:nvPr>
            <p:ph idx="1"/>
          </p:nvPr>
        </p:nvSpPr>
        <p:spPr/>
        <p:txBody>
          <a:bodyPr vert="horz" lIns="0" tIns="0" rIns="0" bIns="0" rtlCol="0" anchor="t">
            <a:noAutofit/>
          </a:bodyPr>
          <a:lstStyle/>
          <a:p>
            <a:r>
              <a:rPr lang="en-US">
                <a:ea typeface="+mn-lt"/>
                <a:cs typeface="+mn-lt"/>
              </a:rPr>
              <a:t>It seems like </a:t>
            </a:r>
            <a:r>
              <a:rPr lang="en-US" b="1">
                <a:ea typeface="+mn-lt"/>
                <a:cs typeface="+mn-lt"/>
              </a:rPr>
              <a:t>Female clients applied higher than male clients for loan</a:t>
            </a:r>
            <a:endParaRPr lang="en-US">
              <a:ea typeface="+mn-lt"/>
              <a:cs typeface="+mn-lt"/>
            </a:endParaRPr>
          </a:p>
          <a:p>
            <a:r>
              <a:rPr lang="en-US"/>
              <a:t>The middle aged group(35-60) seems to have applied for loans more than any other group, and they are the ones with major difficulties in paying the loan off, when compared to the young and retired applicants.</a:t>
            </a:r>
          </a:p>
          <a:p>
            <a:endParaRPr lang="en-US"/>
          </a:p>
        </p:txBody>
      </p:sp>
      <p:sp>
        <p:nvSpPr>
          <p:cNvPr id="5" name="Footer Placeholder 4">
            <a:extLst>
              <a:ext uri="{FF2B5EF4-FFF2-40B4-BE49-F238E27FC236}">
                <a16:creationId xmlns:a16="http://schemas.microsoft.com/office/drawing/2014/main" id="{737A2451-5089-E2D8-AAB0-D79A2B8CD217}"/>
              </a:ext>
            </a:extLst>
          </p:cNvPr>
          <p:cNvSpPr>
            <a:spLocks noGrp="1"/>
          </p:cNvSpPr>
          <p:nvPr>
            <p:ph type="ftr" sz="quarter" idx="12"/>
          </p:nvPr>
        </p:nvSpPr>
        <p:spPr/>
        <p:txBody>
          <a:bodyPr/>
          <a:lstStyle/>
          <a:p>
            <a:r>
              <a:rPr lang="en-US" noProof="0"/>
              <a:t>Add a footer</a:t>
            </a:r>
          </a:p>
        </p:txBody>
      </p:sp>
      <p:sp>
        <p:nvSpPr>
          <p:cNvPr id="6" name="Slide Number Placeholder 5">
            <a:extLst>
              <a:ext uri="{FF2B5EF4-FFF2-40B4-BE49-F238E27FC236}">
                <a16:creationId xmlns:a16="http://schemas.microsoft.com/office/drawing/2014/main" id="{7AAAE53B-C5C4-8472-E93E-4FE8C1C46DA3}"/>
              </a:ext>
            </a:extLst>
          </p:cNvPr>
          <p:cNvSpPr>
            <a:spLocks noGrp="1"/>
          </p:cNvSpPr>
          <p:nvPr>
            <p:ph type="sldNum" sz="quarter" idx="33"/>
          </p:nvPr>
        </p:nvSpPr>
        <p:spPr/>
        <p:txBody>
          <a:bodyPr/>
          <a:lstStyle/>
          <a:p>
            <a:fld id="{19B51A1E-902D-48AF-9020-955120F399B6}" type="slidenum">
              <a:rPr lang="en-US" noProof="0" smtClean="0"/>
              <a:pPr/>
              <a:t>25</a:t>
            </a:fld>
            <a:endParaRPr lang="en-US" noProof="0"/>
          </a:p>
        </p:txBody>
      </p:sp>
      <p:sp>
        <p:nvSpPr>
          <p:cNvPr id="9" name="Rectangle 8">
            <a:extLst>
              <a:ext uri="{FF2B5EF4-FFF2-40B4-BE49-F238E27FC236}">
                <a16:creationId xmlns:a16="http://schemas.microsoft.com/office/drawing/2014/main" id="{E2DD036E-1C66-CBA1-0626-01C751B8B606}"/>
              </a:ext>
            </a:extLst>
          </p:cNvPr>
          <p:cNvSpPr/>
          <p:nvPr/>
        </p:nvSpPr>
        <p:spPr>
          <a:xfrm>
            <a:off x="9789458" y="6371350"/>
            <a:ext cx="1970541"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Subtitle 3">
            <a:extLst>
              <a:ext uri="{FF2B5EF4-FFF2-40B4-BE49-F238E27FC236}">
                <a16:creationId xmlns:a16="http://schemas.microsoft.com/office/drawing/2014/main" id="{7CB2EEAF-D140-F949-150D-5956FA2B8C2B}"/>
              </a:ext>
            </a:extLst>
          </p:cNvPr>
          <p:cNvSpPr txBox="1">
            <a:spLocks/>
          </p:cNvSpPr>
          <p:nvPr/>
        </p:nvSpPr>
        <p:spPr>
          <a:xfrm>
            <a:off x="10284116" y="6175588"/>
            <a:ext cx="1691884" cy="580921"/>
          </a:xfrm>
          <a:prstGeom prst="rect">
            <a:avLst/>
          </a:prstGeom>
        </p:spPr>
        <p:txBody>
          <a:bodyPr vert="horz" lIns="0" tIns="0" rIns="0" bIns="0" rtlCol="0" anchor="b">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atin typeface="Arial Black" panose="020B0A04020102020204" pitchFamily="34" charset="0"/>
              </a:rPr>
              <a:t>Team 9</a:t>
            </a:r>
          </a:p>
        </p:txBody>
      </p:sp>
      <p:pic>
        <p:nvPicPr>
          <p:cNvPr id="8" name="Picture 7">
            <a:extLst>
              <a:ext uri="{FF2B5EF4-FFF2-40B4-BE49-F238E27FC236}">
                <a16:creationId xmlns:a16="http://schemas.microsoft.com/office/drawing/2014/main" id="{02CE6AF5-829B-D498-5A15-E775EEF8A7D9}"/>
              </a:ext>
            </a:extLst>
          </p:cNvPr>
          <p:cNvPicPr>
            <a:picLocks noChangeAspect="1"/>
          </p:cNvPicPr>
          <p:nvPr/>
        </p:nvPicPr>
        <p:blipFill>
          <a:blip r:embed="rId2"/>
          <a:stretch>
            <a:fillRect/>
          </a:stretch>
        </p:blipFill>
        <p:spPr>
          <a:xfrm>
            <a:off x="978110" y="2890390"/>
            <a:ext cx="8711779" cy="3276959"/>
          </a:xfrm>
          <a:prstGeom prst="rect">
            <a:avLst/>
          </a:prstGeom>
        </p:spPr>
      </p:pic>
    </p:spTree>
    <p:extLst>
      <p:ext uri="{BB962C8B-B14F-4D97-AF65-F5344CB8AC3E}">
        <p14:creationId xmlns:p14="http://schemas.microsoft.com/office/powerpoint/2010/main" val="14052988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5DCCD-DDBD-DB9E-2CA0-3BA0AB72BEE2}"/>
              </a:ext>
            </a:extLst>
          </p:cNvPr>
          <p:cNvSpPr>
            <a:spLocks noGrp="1"/>
          </p:cNvSpPr>
          <p:nvPr>
            <p:ph type="title"/>
          </p:nvPr>
        </p:nvSpPr>
        <p:spPr/>
        <p:txBody>
          <a:bodyPr/>
          <a:lstStyle/>
          <a:p>
            <a:r>
              <a:rPr lang="en-US"/>
              <a:t>Interesting Insights</a:t>
            </a:r>
          </a:p>
        </p:txBody>
      </p:sp>
      <p:sp>
        <p:nvSpPr>
          <p:cNvPr id="3" name="Text Placeholder 2">
            <a:extLst>
              <a:ext uri="{FF2B5EF4-FFF2-40B4-BE49-F238E27FC236}">
                <a16:creationId xmlns:a16="http://schemas.microsoft.com/office/drawing/2014/main" id="{4EBA870A-EC83-3CE2-5110-66E6430D203D}"/>
              </a:ext>
            </a:extLst>
          </p:cNvPr>
          <p:cNvSpPr>
            <a:spLocks noGrp="1"/>
          </p:cNvSpPr>
          <p:nvPr>
            <p:ph type="body" sz="quarter" idx="32"/>
          </p:nvPr>
        </p:nvSpPr>
        <p:spPr/>
        <p:txBody>
          <a:bodyPr vert="horz" lIns="0" tIns="0" rIns="0" bIns="0" rtlCol="0" anchor="t">
            <a:noAutofit/>
          </a:bodyPr>
          <a:lstStyle/>
          <a:p>
            <a:r>
              <a:rPr lang="en-US"/>
              <a:t>Some important features which contributed to the target variable</a:t>
            </a:r>
          </a:p>
        </p:txBody>
      </p:sp>
      <p:sp>
        <p:nvSpPr>
          <p:cNvPr id="4" name="Content Placeholder 3">
            <a:extLst>
              <a:ext uri="{FF2B5EF4-FFF2-40B4-BE49-F238E27FC236}">
                <a16:creationId xmlns:a16="http://schemas.microsoft.com/office/drawing/2014/main" id="{CF95513F-7194-E117-15B5-B89B80D10DEA}"/>
              </a:ext>
            </a:extLst>
          </p:cNvPr>
          <p:cNvSpPr>
            <a:spLocks noGrp="1"/>
          </p:cNvSpPr>
          <p:nvPr>
            <p:ph idx="1"/>
          </p:nvPr>
        </p:nvSpPr>
        <p:spPr/>
        <p:txBody>
          <a:bodyPr vert="horz" lIns="0" tIns="0" rIns="0" bIns="0" rtlCol="0" anchor="t">
            <a:noAutofit/>
          </a:bodyPr>
          <a:lstStyle/>
          <a:p>
            <a:r>
              <a:rPr lang="en-US">
                <a:latin typeface="Consolas"/>
              </a:rPr>
              <a:t>NAME_CONTRACT_TYPE</a:t>
            </a:r>
            <a:r>
              <a:rPr lang="en-US">
                <a:ea typeface="+mn-lt"/>
                <a:cs typeface="+mn-lt"/>
              </a:rPr>
              <a:t> :</a:t>
            </a:r>
            <a:br>
              <a:rPr lang="en-US">
                <a:ea typeface="+mn-lt"/>
                <a:cs typeface="+mn-lt"/>
              </a:rPr>
            </a:br>
            <a:endParaRPr lang="en-US">
              <a:ea typeface="+mn-lt"/>
              <a:cs typeface="+mn-lt"/>
            </a:endParaRPr>
          </a:p>
          <a:p>
            <a:pPr lvl="1"/>
            <a:r>
              <a:rPr lang="en-US" sz="1800" b="1">
                <a:ea typeface="+mn-lt"/>
                <a:cs typeface="+mn-lt"/>
              </a:rPr>
              <a:t>Most of the clients</a:t>
            </a:r>
            <a:r>
              <a:rPr lang="en-US" sz="1800">
                <a:ea typeface="+mn-lt"/>
                <a:cs typeface="+mn-lt"/>
              </a:rPr>
              <a:t> have applied for </a:t>
            </a:r>
            <a:r>
              <a:rPr lang="en-US" sz="1800">
                <a:highlight>
                  <a:srgbClr val="FFFF00"/>
                </a:highlight>
                <a:latin typeface="Consolas"/>
              </a:rPr>
              <a:t>Cash Loan</a:t>
            </a:r>
            <a:r>
              <a:rPr lang="en-US" sz="1800">
                <a:ea typeface="+mn-lt"/>
                <a:cs typeface="+mn-lt"/>
              </a:rPr>
              <a:t> while </a:t>
            </a:r>
            <a:r>
              <a:rPr lang="en-US" sz="1800" b="1">
                <a:ea typeface="+mn-lt"/>
                <a:cs typeface="+mn-lt"/>
              </a:rPr>
              <a:t>very small proportion </a:t>
            </a:r>
            <a:r>
              <a:rPr lang="en-US" sz="1800">
                <a:ea typeface="+mn-lt"/>
                <a:cs typeface="+mn-lt"/>
              </a:rPr>
              <a:t>have applied for </a:t>
            </a:r>
            <a:r>
              <a:rPr lang="en-US" sz="1800">
                <a:highlight>
                  <a:srgbClr val="FFFF00"/>
                </a:highlight>
                <a:latin typeface="Consolas"/>
              </a:rPr>
              <a:t>Revolving loan</a:t>
            </a:r>
            <a:r>
              <a:rPr lang="en-US" sz="1800">
                <a:ea typeface="+mn-lt"/>
                <a:cs typeface="+mn-lt"/>
              </a:rPr>
              <a:t> for both Defaulters as well as Non-defaulters.</a:t>
            </a:r>
            <a:endParaRPr lang="en-US">
              <a:ea typeface="+mn-lt"/>
              <a:cs typeface="+mn-lt"/>
            </a:endParaRPr>
          </a:p>
          <a:p>
            <a:r>
              <a:rPr lang="en-US">
                <a:latin typeface="Consolas"/>
              </a:rPr>
              <a:t>NAME_EDUCATION_TYPE</a:t>
            </a:r>
            <a:r>
              <a:rPr lang="en-US">
                <a:ea typeface="+mn-lt"/>
                <a:cs typeface="+mn-lt"/>
              </a:rPr>
              <a:t>:</a:t>
            </a:r>
            <a:br>
              <a:rPr lang="en-US">
                <a:ea typeface="+mn-lt"/>
                <a:cs typeface="+mn-lt"/>
              </a:rPr>
            </a:br>
            <a:endParaRPr lang="en-US">
              <a:ea typeface="+mn-lt"/>
              <a:cs typeface="+mn-lt"/>
            </a:endParaRPr>
          </a:p>
          <a:p>
            <a:pPr lvl="1"/>
            <a:r>
              <a:rPr lang="en-US" sz="1800">
                <a:ea typeface="+mn-lt"/>
                <a:cs typeface="+mn-lt"/>
              </a:rPr>
              <a:t>Clients having education </a:t>
            </a:r>
            <a:r>
              <a:rPr lang="en-US" sz="1800">
                <a:latin typeface="Consolas"/>
              </a:rPr>
              <a:t>Secondary or Secondary Special</a:t>
            </a:r>
            <a:r>
              <a:rPr lang="en-US" sz="1800">
                <a:ea typeface="+mn-lt"/>
                <a:cs typeface="+mn-lt"/>
              </a:rPr>
              <a:t> are more </a:t>
            </a:r>
            <a:r>
              <a:rPr lang="en-US" sz="1800" err="1">
                <a:ea typeface="+mn-lt"/>
                <a:cs typeface="+mn-lt"/>
              </a:rPr>
              <a:t>likey</a:t>
            </a:r>
            <a:r>
              <a:rPr lang="en-US" sz="1800">
                <a:ea typeface="+mn-lt"/>
                <a:cs typeface="+mn-lt"/>
              </a:rPr>
              <a:t> to apply for the loan.</a:t>
            </a:r>
            <a:endParaRPr lang="en-US">
              <a:ea typeface="+mn-lt"/>
              <a:cs typeface="+mn-lt"/>
            </a:endParaRPr>
          </a:p>
          <a:p>
            <a:pPr lvl="1"/>
            <a:r>
              <a:rPr lang="en-US" sz="1800">
                <a:ea typeface="+mn-lt"/>
                <a:cs typeface="+mn-lt"/>
              </a:rPr>
              <a:t>Clients having education </a:t>
            </a:r>
            <a:r>
              <a:rPr lang="en-US" sz="1800">
                <a:latin typeface="Consolas"/>
              </a:rPr>
              <a:t>Secondary or Secondary Special</a:t>
            </a:r>
            <a:r>
              <a:rPr lang="en-US" sz="1800">
                <a:ea typeface="+mn-lt"/>
                <a:cs typeface="+mn-lt"/>
              </a:rPr>
              <a:t> have higher risk to default. Other education types have minimal risk.</a:t>
            </a:r>
            <a:endParaRPr lang="en-US">
              <a:ea typeface="+mn-lt"/>
              <a:cs typeface="+mn-lt"/>
            </a:endParaRPr>
          </a:p>
          <a:p>
            <a:r>
              <a:rPr lang="en-US">
                <a:latin typeface="Consolas"/>
              </a:rPr>
              <a:t>NAME_FAMILY_STATUS</a:t>
            </a:r>
            <a:r>
              <a:rPr lang="en-US">
                <a:ea typeface="+mn-lt"/>
                <a:cs typeface="+mn-lt"/>
              </a:rPr>
              <a:t> :</a:t>
            </a:r>
            <a:br>
              <a:rPr lang="en-US">
                <a:ea typeface="+mn-lt"/>
                <a:cs typeface="+mn-lt"/>
              </a:rPr>
            </a:br>
            <a:endParaRPr lang="en-US">
              <a:ea typeface="+mn-lt"/>
              <a:cs typeface="+mn-lt"/>
            </a:endParaRPr>
          </a:p>
          <a:p>
            <a:pPr lvl="1"/>
            <a:r>
              <a:rPr lang="en-US" sz="1800">
                <a:ea typeface="+mn-lt"/>
                <a:cs typeface="+mn-lt"/>
              </a:rPr>
              <a:t>In case of Defaulters, Clients having single relationship are </a:t>
            </a:r>
            <a:r>
              <a:rPr lang="en-US" sz="1800" b="1">
                <a:ea typeface="+mn-lt"/>
                <a:cs typeface="+mn-lt"/>
              </a:rPr>
              <a:t>less risky</a:t>
            </a:r>
            <a:endParaRPr lang="en-US">
              <a:ea typeface="+mn-lt"/>
              <a:cs typeface="+mn-lt"/>
            </a:endParaRPr>
          </a:p>
          <a:p>
            <a:pPr lvl="1"/>
            <a:r>
              <a:rPr lang="en-US" sz="1800">
                <a:ea typeface="+mn-lt"/>
                <a:cs typeface="+mn-lt"/>
              </a:rPr>
              <a:t>In case of Defaulters, Widows shows </a:t>
            </a:r>
            <a:r>
              <a:rPr lang="en-US" sz="1800" b="1">
                <a:ea typeface="+mn-lt"/>
                <a:cs typeface="+mn-lt"/>
              </a:rPr>
              <a:t>Minimal risk</a:t>
            </a:r>
            <a:r>
              <a:rPr lang="en-US" sz="1800">
                <a:ea typeface="+mn-lt"/>
                <a:cs typeface="+mn-lt"/>
              </a:rPr>
              <a:t>.</a:t>
            </a:r>
            <a:endParaRPr lang="en-US">
              <a:ea typeface="+mn-lt"/>
              <a:cs typeface="+mn-lt"/>
            </a:endParaRPr>
          </a:p>
          <a:p>
            <a:endParaRPr lang="en-US"/>
          </a:p>
        </p:txBody>
      </p:sp>
      <p:sp>
        <p:nvSpPr>
          <p:cNvPr id="5" name="Footer Placeholder 4">
            <a:extLst>
              <a:ext uri="{FF2B5EF4-FFF2-40B4-BE49-F238E27FC236}">
                <a16:creationId xmlns:a16="http://schemas.microsoft.com/office/drawing/2014/main" id="{50B08D92-9F0E-9104-C195-5DB61CAAD030}"/>
              </a:ext>
            </a:extLst>
          </p:cNvPr>
          <p:cNvSpPr>
            <a:spLocks noGrp="1"/>
          </p:cNvSpPr>
          <p:nvPr>
            <p:ph type="ftr" sz="quarter" idx="12"/>
          </p:nvPr>
        </p:nvSpPr>
        <p:spPr/>
        <p:txBody>
          <a:bodyPr/>
          <a:lstStyle/>
          <a:p>
            <a:r>
              <a:rPr lang="en-US" noProof="0"/>
              <a:t>Add a footer</a:t>
            </a:r>
          </a:p>
        </p:txBody>
      </p:sp>
      <p:sp>
        <p:nvSpPr>
          <p:cNvPr id="6" name="Slide Number Placeholder 5">
            <a:extLst>
              <a:ext uri="{FF2B5EF4-FFF2-40B4-BE49-F238E27FC236}">
                <a16:creationId xmlns:a16="http://schemas.microsoft.com/office/drawing/2014/main" id="{ADA83098-8657-7559-193C-0FB08512BB29}"/>
              </a:ext>
            </a:extLst>
          </p:cNvPr>
          <p:cNvSpPr>
            <a:spLocks noGrp="1"/>
          </p:cNvSpPr>
          <p:nvPr>
            <p:ph type="sldNum" sz="quarter" idx="33"/>
          </p:nvPr>
        </p:nvSpPr>
        <p:spPr/>
        <p:txBody>
          <a:bodyPr/>
          <a:lstStyle/>
          <a:p>
            <a:fld id="{19B51A1E-902D-48AF-9020-955120F399B6}" type="slidenum">
              <a:rPr lang="en-US" noProof="0" smtClean="0"/>
              <a:pPr/>
              <a:t>26</a:t>
            </a:fld>
            <a:endParaRPr lang="en-US" noProof="0"/>
          </a:p>
        </p:txBody>
      </p:sp>
      <p:sp>
        <p:nvSpPr>
          <p:cNvPr id="8" name="Rectangle 7">
            <a:extLst>
              <a:ext uri="{FF2B5EF4-FFF2-40B4-BE49-F238E27FC236}">
                <a16:creationId xmlns:a16="http://schemas.microsoft.com/office/drawing/2014/main" id="{35298313-37D2-B211-869B-87466598E1C4}"/>
              </a:ext>
            </a:extLst>
          </p:cNvPr>
          <p:cNvSpPr/>
          <p:nvPr/>
        </p:nvSpPr>
        <p:spPr>
          <a:xfrm>
            <a:off x="9789458" y="6371350"/>
            <a:ext cx="1970541"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Subtitle 3">
            <a:extLst>
              <a:ext uri="{FF2B5EF4-FFF2-40B4-BE49-F238E27FC236}">
                <a16:creationId xmlns:a16="http://schemas.microsoft.com/office/drawing/2014/main" id="{B81A9792-3511-2D32-DD0B-1B3EC93E36D1}"/>
              </a:ext>
            </a:extLst>
          </p:cNvPr>
          <p:cNvSpPr txBox="1">
            <a:spLocks/>
          </p:cNvSpPr>
          <p:nvPr/>
        </p:nvSpPr>
        <p:spPr>
          <a:xfrm>
            <a:off x="10284116" y="6175588"/>
            <a:ext cx="1691884" cy="580921"/>
          </a:xfrm>
          <a:prstGeom prst="rect">
            <a:avLst/>
          </a:prstGeom>
        </p:spPr>
        <p:txBody>
          <a:bodyPr vert="horz" lIns="0" tIns="0" rIns="0" bIns="0" rtlCol="0" anchor="b">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atin typeface="Arial Black" panose="020B0A04020102020204" pitchFamily="34" charset="0"/>
              </a:rPr>
              <a:t>Team 9</a:t>
            </a:r>
          </a:p>
        </p:txBody>
      </p:sp>
    </p:spTree>
    <p:extLst>
      <p:ext uri="{BB962C8B-B14F-4D97-AF65-F5344CB8AC3E}">
        <p14:creationId xmlns:p14="http://schemas.microsoft.com/office/powerpoint/2010/main" val="39087066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97ACA-556B-12F0-384B-A0510D030B38}"/>
              </a:ext>
            </a:extLst>
          </p:cNvPr>
          <p:cNvSpPr>
            <a:spLocks noGrp="1"/>
          </p:cNvSpPr>
          <p:nvPr>
            <p:ph type="title"/>
          </p:nvPr>
        </p:nvSpPr>
        <p:spPr/>
        <p:txBody>
          <a:bodyPr/>
          <a:lstStyle/>
          <a:p>
            <a:r>
              <a:rPr lang="en-US"/>
              <a:t>Interesting Insights</a:t>
            </a:r>
          </a:p>
        </p:txBody>
      </p:sp>
      <p:sp>
        <p:nvSpPr>
          <p:cNvPr id="4" name="Content Placeholder 3">
            <a:extLst>
              <a:ext uri="{FF2B5EF4-FFF2-40B4-BE49-F238E27FC236}">
                <a16:creationId xmlns:a16="http://schemas.microsoft.com/office/drawing/2014/main" id="{A8D5681D-2B26-BD3D-4928-1CD3AD902074}"/>
              </a:ext>
            </a:extLst>
          </p:cNvPr>
          <p:cNvSpPr>
            <a:spLocks noGrp="1"/>
          </p:cNvSpPr>
          <p:nvPr>
            <p:ph idx="1"/>
          </p:nvPr>
        </p:nvSpPr>
        <p:spPr/>
        <p:txBody>
          <a:bodyPr vert="horz" lIns="0" tIns="0" rIns="0" bIns="0" rtlCol="0" anchor="t">
            <a:noAutofit/>
          </a:bodyPr>
          <a:lstStyle/>
          <a:p>
            <a:r>
              <a:rPr lang="en-US">
                <a:latin typeface="Consolas"/>
              </a:rPr>
              <a:t>OCCUPATION_TYPE</a:t>
            </a:r>
            <a:r>
              <a:rPr lang="en-US">
                <a:ea typeface="+mn-lt"/>
                <a:cs typeface="+mn-lt"/>
              </a:rPr>
              <a:t>:</a:t>
            </a:r>
            <a:br>
              <a:rPr lang="en-US">
                <a:ea typeface="+mn-lt"/>
                <a:cs typeface="+mn-lt"/>
              </a:rPr>
            </a:br>
            <a:endParaRPr lang="en-US">
              <a:ea typeface="+mn-lt"/>
              <a:cs typeface="+mn-lt"/>
            </a:endParaRPr>
          </a:p>
          <a:p>
            <a:pPr lvl="1"/>
            <a:r>
              <a:rPr lang="en-US" sz="1800">
                <a:ea typeface="+mn-lt"/>
                <a:cs typeface="+mn-lt"/>
              </a:rPr>
              <a:t>Pensioners have applied the most for the loan in case of Defaulters and Non-Defaulters.</a:t>
            </a:r>
            <a:endParaRPr lang="en-US">
              <a:ea typeface="+mn-lt"/>
              <a:cs typeface="+mn-lt"/>
            </a:endParaRPr>
          </a:p>
          <a:p>
            <a:pPr lvl="1"/>
            <a:r>
              <a:rPr lang="en-US" sz="1800">
                <a:ea typeface="+mn-lt"/>
                <a:cs typeface="+mn-lt"/>
              </a:rPr>
              <a:t>Pensioner being highest followed by </a:t>
            </a:r>
            <a:r>
              <a:rPr lang="en-US" sz="1800">
                <a:latin typeface="Consolas"/>
              </a:rPr>
              <a:t>laborers</a:t>
            </a:r>
            <a:r>
              <a:rPr lang="en-US" sz="1800">
                <a:ea typeface="+mn-lt"/>
                <a:cs typeface="+mn-lt"/>
              </a:rPr>
              <a:t> have high risk to default.</a:t>
            </a:r>
            <a:endParaRPr lang="en-US">
              <a:ea typeface="+mn-lt"/>
              <a:cs typeface="+mn-lt"/>
            </a:endParaRPr>
          </a:p>
          <a:p>
            <a:pPr marL="266700" lvl="1" indent="0">
              <a:buNone/>
            </a:pPr>
            <a:endParaRPr lang="en-US"/>
          </a:p>
          <a:p>
            <a:endParaRPr lang="en-US"/>
          </a:p>
        </p:txBody>
      </p:sp>
      <p:sp>
        <p:nvSpPr>
          <p:cNvPr id="5" name="Footer Placeholder 4">
            <a:extLst>
              <a:ext uri="{FF2B5EF4-FFF2-40B4-BE49-F238E27FC236}">
                <a16:creationId xmlns:a16="http://schemas.microsoft.com/office/drawing/2014/main" id="{9CD1499F-8585-28DC-5E43-8DD86781CD08}"/>
              </a:ext>
            </a:extLst>
          </p:cNvPr>
          <p:cNvSpPr>
            <a:spLocks noGrp="1"/>
          </p:cNvSpPr>
          <p:nvPr>
            <p:ph type="ftr" sz="quarter" idx="12"/>
          </p:nvPr>
        </p:nvSpPr>
        <p:spPr/>
        <p:txBody>
          <a:bodyPr/>
          <a:lstStyle/>
          <a:p>
            <a:r>
              <a:rPr lang="en-US" noProof="0"/>
              <a:t>Add a footer</a:t>
            </a:r>
          </a:p>
        </p:txBody>
      </p:sp>
      <p:sp>
        <p:nvSpPr>
          <p:cNvPr id="6" name="Slide Number Placeholder 5">
            <a:extLst>
              <a:ext uri="{FF2B5EF4-FFF2-40B4-BE49-F238E27FC236}">
                <a16:creationId xmlns:a16="http://schemas.microsoft.com/office/drawing/2014/main" id="{2A8C3068-4DA8-DE6C-A0E8-5B0DAABA6DF9}"/>
              </a:ext>
            </a:extLst>
          </p:cNvPr>
          <p:cNvSpPr>
            <a:spLocks noGrp="1"/>
          </p:cNvSpPr>
          <p:nvPr>
            <p:ph type="sldNum" sz="quarter" idx="33"/>
          </p:nvPr>
        </p:nvSpPr>
        <p:spPr/>
        <p:txBody>
          <a:bodyPr/>
          <a:lstStyle/>
          <a:p>
            <a:fld id="{19B51A1E-902D-48AF-9020-955120F399B6}" type="slidenum">
              <a:rPr lang="en-US" noProof="0" smtClean="0"/>
              <a:pPr/>
              <a:t>27</a:t>
            </a:fld>
            <a:endParaRPr lang="en-US" noProof="0"/>
          </a:p>
        </p:txBody>
      </p:sp>
      <p:pic>
        <p:nvPicPr>
          <p:cNvPr id="7" name="Picture 6" descr="A comparison of a graph&#10;&#10;Description automatically generated">
            <a:extLst>
              <a:ext uri="{FF2B5EF4-FFF2-40B4-BE49-F238E27FC236}">
                <a16:creationId xmlns:a16="http://schemas.microsoft.com/office/drawing/2014/main" id="{1A84B0A5-65A5-A981-1062-DF6B3817D655}"/>
              </a:ext>
            </a:extLst>
          </p:cNvPr>
          <p:cNvPicPr>
            <a:picLocks noChangeAspect="1"/>
          </p:cNvPicPr>
          <p:nvPr/>
        </p:nvPicPr>
        <p:blipFill>
          <a:blip r:embed="rId2"/>
          <a:stretch>
            <a:fillRect/>
          </a:stretch>
        </p:blipFill>
        <p:spPr>
          <a:xfrm>
            <a:off x="1802561" y="2641930"/>
            <a:ext cx="9334500" cy="3730745"/>
          </a:xfrm>
          <a:prstGeom prst="rect">
            <a:avLst/>
          </a:prstGeom>
        </p:spPr>
      </p:pic>
      <p:sp>
        <p:nvSpPr>
          <p:cNvPr id="9" name="Rectangle 8">
            <a:extLst>
              <a:ext uri="{FF2B5EF4-FFF2-40B4-BE49-F238E27FC236}">
                <a16:creationId xmlns:a16="http://schemas.microsoft.com/office/drawing/2014/main" id="{EE153D34-1BC8-D3BC-F94A-03A994E97BFE}"/>
              </a:ext>
            </a:extLst>
          </p:cNvPr>
          <p:cNvSpPr/>
          <p:nvPr/>
        </p:nvSpPr>
        <p:spPr>
          <a:xfrm>
            <a:off x="9789458" y="6371350"/>
            <a:ext cx="1970541"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Subtitle 3">
            <a:extLst>
              <a:ext uri="{FF2B5EF4-FFF2-40B4-BE49-F238E27FC236}">
                <a16:creationId xmlns:a16="http://schemas.microsoft.com/office/drawing/2014/main" id="{1BB0B369-042F-88FB-9354-08E0F7C710C6}"/>
              </a:ext>
            </a:extLst>
          </p:cNvPr>
          <p:cNvSpPr txBox="1">
            <a:spLocks/>
          </p:cNvSpPr>
          <p:nvPr/>
        </p:nvSpPr>
        <p:spPr>
          <a:xfrm>
            <a:off x="10284116" y="6175588"/>
            <a:ext cx="1691884" cy="580921"/>
          </a:xfrm>
          <a:prstGeom prst="rect">
            <a:avLst/>
          </a:prstGeom>
        </p:spPr>
        <p:txBody>
          <a:bodyPr vert="horz" lIns="0" tIns="0" rIns="0" bIns="0" rtlCol="0" anchor="b">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atin typeface="Arial Black" panose="020B0A04020102020204" pitchFamily="34" charset="0"/>
              </a:rPr>
              <a:t>Team 9</a:t>
            </a:r>
          </a:p>
        </p:txBody>
      </p:sp>
    </p:spTree>
    <p:extLst>
      <p:ext uri="{BB962C8B-B14F-4D97-AF65-F5344CB8AC3E}">
        <p14:creationId xmlns:p14="http://schemas.microsoft.com/office/powerpoint/2010/main" val="22237526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80102-CF98-F179-4C8B-C89E15DA709D}"/>
              </a:ext>
            </a:extLst>
          </p:cNvPr>
          <p:cNvSpPr>
            <a:spLocks noGrp="1"/>
          </p:cNvSpPr>
          <p:nvPr>
            <p:ph type="title"/>
          </p:nvPr>
        </p:nvSpPr>
        <p:spPr/>
        <p:txBody>
          <a:bodyPr/>
          <a:lstStyle/>
          <a:p>
            <a:r>
              <a:rPr lang="en-US"/>
              <a:t>Interesting Insights</a:t>
            </a:r>
          </a:p>
        </p:txBody>
      </p:sp>
      <p:sp>
        <p:nvSpPr>
          <p:cNvPr id="4" name="Content Placeholder 3">
            <a:extLst>
              <a:ext uri="{FF2B5EF4-FFF2-40B4-BE49-F238E27FC236}">
                <a16:creationId xmlns:a16="http://schemas.microsoft.com/office/drawing/2014/main" id="{664711CB-1BDA-E1E0-8802-04CCFFD08D6D}"/>
              </a:ext>
            </a:extLst>
          </p:cNvPr>
          <p:cNvSpPr>
            <a:spLocks noGrp="1"/>
          </p:cNvSpPr>
          <p:nvPr>
            <p:ph idx="1"/>
          </p:nvPr>
        </p:nvSpPr>
        <p:spPr/>
        <p:txBody>
          <a:bodyPr vert="horz" lIns="0" tIns="0" rIns="0" bIns="0" rtlCol="0" anchor="t">
            <a:noAutofit/>
          </a:bodyPr>
          <a:lstStyle/>
          <a:p>
            <a:r>
              <a:rPr lang="en-US">
                <a:latin typeface="Consolas"/>
              </a:rPr>
              <a:t>NAME_HOUSING_TYPE</a:t>
            </a:r>
            <a:r>
              <a:rPr lang="en-US">
                <a:ea typeface="+mn-lt"/>
                <a:cs typeface="+mn-lt"/>
              </a:rPr>
              <a:t>:</a:t>
            </a:r>
            <a:br>
              <a:rPr lang="en-US">
                <a:ea typeface="+mn-lt"/>
                <a:cs typeface="+mn-lt"/>
              </a:rPr>
            </a:br>
            <a:endParaRPr lang="en-US">
              <a:ea typeface="+mn-lt"/>
              <a:cs typeface="+mn-lt"/>
            </a:endParaRPr>
          </a:p>
          <a:p>
            <a:pPr lvl="1"/>
            <a:r>
              <a:rPr lang="en-US" sz="1800">
                <a:ea typeface="+mn-lt"/>
                <a:cs typeface="+mn-lt"/>
              </a:rPr>
              <a:t>From the bar chart, it is clear that Most of the clients </a:t>
            </a:r>
            <a:r>
              <a:rPr lang="en-US" sz="1800" b="1">
                <a:ea typeface="+mn-lt"/>
                <a:cs typeface="+mn-lt"/>
              </a:rPr>
              <a:t>own a house or living in an apartment</a:t>
            </a:r>
            <a:r>
              <a:rPr lang="en-US" sz="1800">
                <a:ea typeface="+mn-lt"/>
                <a:cs typeface="+mn-lt"/>
              </a:rPr>
              <a:t> for both Defaulters and Non-Defaulters.</a:t>
            </a:r>
            <a:endParaRPr lang="en-US">
              <a:ea typeface="+mn-lt"/>
              <a:cs typeface="+mn-lt"/>
            </a:endParaRPr>
          </a:p>
          <a:p>
            <a:endParaRPr lang="en-US"/>
          </a:p>
        </p:txBody>
      </p:sp>
      <p:sp>
        <p:nvSpPr>
          <p:cNvPr id="6" name="Slide Number Placeholder 5">
            <a:extLst>
              <a:ext uri="{FF2B5EF4-FFF2-40B4-BE49-F238E27FC236}">
                <a16:creationId xmlns:a16="http://schemas.microsoft.com/office/drawing/2014/main" id="{12A5EEC7-F46C-116A-5599-AB721A9514A5}"/>
              </a:ext>
            </a:extLst>
          </p:cNvPr>
          <p:cNvSpPr>
            <a:spLocks noGrp="1"/>
          </p:cNvSpPr>
          <p:nvPr>
            <p:ph type="sldNum" sz="quarter" idx="33"/>
          </p:nvPr>
        </p:nvSpPr>
        <p:spPr/>
        <p:txBody>
          <a:bodyPr/>
          <a:lstStyle/>
          <a:p>
            <a:fld id="{19B51A1E-902D-48AF-9020-955120F399B6}" type="slidenum">
              <a:rPr lang="en-US" noProof="0" smtClean="0"/>
              <a:pPr/>
              <a:t>28</a:t>
            </a:fld>
            <a:endParaRPr lang="en-US" noProof="0"/>
          </a:p>
        </p:txBody>
      </p:sp>
      <p:pic>
        <p:nvPicPr>
          <p:cNvPr id="8" name="Picture 7">
            <a:extLst>
              <a:ext uri="{FF2B5EF4-FFF2-40B4-BE49-F238E27FC236}">
                <a16:creationId xmlns:a16="http://schemas.microsoft.com/office/drawing/2014/main" id="{B2B9CCA4-B3A5-61A1-4C1D-825462491001}"/>
              </a:ext>
            </a:extLst>
          </p:cNvPr>
          <p:cNvPicPr>
            <a:picLocks noChangeAspect="1"/>
          </p:cNvPicPr>
          <p:nvPr/>
        </p:nvPicPr>
        <p:blipFill>
          <a:blip r:embed="rId2"/>
          <a:stretch>
            <a:fillRect/>
          </a:stretch>
        </p:blipFill>
        <p:spPr>
          <a:xfrm>
            <a:off x="2500313" y="2694586"/>
            <a:ext cx="6012432" cy="2834677"/>
          </a:xfrm>
          <a:prstGeom prst="rect">
            <a:avLst/>
          </a:prstGeom>
        </p:spPr>
      </p:pic>
      <p:sp>
        <p:nvSpPr>
          <p:cNvPr id="9" name="Rectangle 8">
            <a:extLst>
              <a:ext uri="{FF2B5EF4-FFF2-40B4-BE49-F238E27FC236}">
                <a16:creationId xmlns:a16="http://schemas.microsoft.com/office/drawing/2014/main" id="{8BCBC13B-0B59-90B9-6F01-C4D1F2A8EFBE}"/>
              </a:ext>
            </a:extLst>
          </p:cNvPr>
          <p:cNvSpPr/>
          <p:nvPr/>
        </p:nvSpPr>
        <p:spPr>
          <a:xfrm>
            <a:off x="9789458" y="6371350"/>
            <a:ext cx="1970541"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Subtitle 3">
            <a:extLst>
              <a:ext uri="{FF2B5EF4-FFF2-40B4-BE49-F238E27FC236}">
                <a16:creationId xmlns:a16="http://schemas.microsoft.com/office/drawing/2014/main" id="{9196F214-5CD1-F152-0E4E-C4620CB43DF4}"/>
              </a:ext>
            </a:extLst>
          </p:cNvPr>
          <p:cNvSpPr txBox="1">
            <a:spLocks/>
          </p:cNvSpPr>
          <p:nvPr/>
        </p:nvSpPr>
        <p:spPr>
          <a:xfrm>
            <a:off x="10284116" y="6175588"/>
            <a:ext cx="1691884" cy="580921"/>
          </a:xfrm>
          <a:prstGeom prst="rect">
            <a:avLst/>
          </a:prstGeom>
        </p:spPr>
        <p:txBody>
          <a:bodyPr vert="horz" lIns="0" tIns="0" rIns="0" bIns="0" rtlCol="0" anchor="b">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atin typeface="Arial Black" panose="020B0A04020102020204" pitchFamily="34" charset="0"/>
              </a:rPr>
              <a:t>Team 9</a:t>
            </a:r>
          </a:p>
        </p:txBody>
      </p:sp>
    </p:spTree>
    <p:extLst>
      <p:ext uri="{BB962C8B-B14F-4D97-AF65-F5344CB8AC3E}">
        <p14:creationId xmlns:p14="http://schemas.microsoft.com/office/powerpoint/2010/main" val="30774634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1A993-6DCD-235A-3D48-DB62A722AB2E}"/>
              </a:ext>
            </a:extLst>
          </p:cNvPr>
          <p:cNvSpPr>
            <a:spLocks noGrp="1"/>
          </p:cNvSpPr>
          <p:nvPr>
            <p:ph type="title"/>
          </p:nvPr>
        </p:nvSpPr>
        <p:spPr/>
        <p:txBody>
          <a:bodyPr/>
          <a:lstStyle/>
          <a:p>
            <a:r>
              <a:rPr lang="en-US" dirty="0"/>
              <a:t>Feature importance based on XG Boost</a:t>
            </a:r>
          </a:p>
        </p:txBody>
      </p:sp>
      <p:sp>
        <p:nvSpPr>
          <p:cNvPr id="3" name="Text Placeholder 2">
            <a:extLst>
              <a:ext uri="{FF2B5EF4-FFF2-40B4-BE49-F238E27FC236}">
                <a16:creationId xmlns:a16="http://schemas.microsoft.com/office/drawing/2014/main" id="{804825EA-ADDF-ED86-642C-5E946C6F4805}"/>
              </a:ext>
            </a:extLst>
          </p:cNvPr>
          <p:cNvSpPr>
            <a:spLocks noGrp="1"/>
          </p:cNvSpPr>
          <p:nvPr>
            <p:ph type="body" sz="quarter" idx="32"/>
          </p:nvPr>
        </p:nvSpPr>
        <p:spPr/>
        <p:txBody>
          <a:bodyPr vert="horz" lIns="0" tIns="0" rIns="0" bIns="0" rtlCol="0" anchor="t">
            <a:noAutofit/>
          </a:bodyPr>
          <a:lstStyle/>
          <a:p>
            <a:r>
              <a:rPr lang="en-US" dirty="0"/>
              <a:t>We have calculated feature score using XG Boost</a:t>
            </a:r>
          </a:p>
        </p:txBody>
      </p:sp>
      <p:pic>
        <p:nvPicPr>
          <p:cNvPr id="7" name="Content Placeholder 6" descr="A graph of different colored bars&#10;&#10;Description automatically generated">
            <a:extLst>
              <a:ext uri="{FF2B5EF4-FFF2-40B4-BE49-F238E27FC236}">
                <a16:creationId xmlns:a16="http://schemas.microsoft.com/office/drawing/2014/main" id="{49100AAB-6FC0-72D5-693F-88C57A01FDCE}"/>
              </a:ext>
            </a:extLst>
          </p:cNvPr>
          <p:cNvPicPr>
            <a:picLocks noGrp="1" noChangeAspect="1"/>
          </p:cNvPicPr>
          <p:nvPr>
            <p:ph idx="1"/>
          </p:nvPr>
        </p:nvPicPr>
        <p:blipFill>
          <a:blip r:embed="rId2"/>
          <a:stretch>
            <a:fillRect/>
          </a:stretch>
        </p:blipFill>
        <p:spPr>
          <a:xfrm>
            <a:off x="1571176" y="1794225"/>
            <a:ext cx="8215761" cy="4114800"/>
          </a:xfrm>
        </p:spPr>
      </p:pic>
      <p:sp>
        <p:nvSpPr>
          <p:cNvPr id="6" name="Slide Number Placeholder 5">
            <a:extLst>
              <a:ext uri="{FF2B5EF4-FFF2-40B4-BE49-F238E27FC236}">
                <a16:creationId xmlns:a16="http://schemas.microsoft.com/office/drawing/2014/main" id="{BA4AEA4D-3DDB-CCC9-02E9-B5423BF057C7}"/>
              </a:ext>
            </a:extLst>
          </p:cNvPr>
          <p:cNvSpPr>
            <a:spLocks noGrp="1"/>
          </p:cNvSpPr>
          <p:nvPr>
            <p:ph type="sldNum" sz="quarter" idx="33"/>
          </p:nvPr>
        </p:nvSpPr>
        <p:spPr/>
        <p:txBody>
          <a:bodyPr/>
          <a:lstStyle/>
          <a:p>
            <a:fld id="{19B51A1E-902D-48AF-9020-955120F399B6}" type="slidenum">
              <a:rPr lang="en-US" noProof="0" smtClean="0"/>
              <a:pPr/>
              <a:t>29</a:t>
            </a:fld>
            <a:endParaRPr lang="en-US" noProof="0"/>
          </a:p>
        </p:txBody>
      </p:sp>
      <p:sp>
        <p:nvSpPr>
          <p:cNvPr id="8" name="Rectangle 7">
            <a:extLst>
              <a:ext uri="{FF2B5EF4-FFF2-40B4-BE49-F238E27FC236}">
                <a16:creationId xmlns:a16="http://schemas.microsoft.com/office/drawing/2014/main" id="{BBFBF6B2-693D-E14C-1AC7-B3D446C9DE0E}"/>
              </a:ext>
            </a:extLst>
          </p:cNvPr>
          <p:cNvSpPr/>
          <p:nvPr/>
        </p:nvSpPr>
        <p:spPr>
          <a:xfrm>
            <a:off x="9789458" y="6371350"/>
            <a:ext cx="1970541"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Subtitle 3">
            <a:extLst>
              <a:ext uri="{FF2B5EF4-FFF2-40B4-BE49-F238E27FC236}">
                <a16:creationId xmlns:a16="http://schemas.microsoft.com/office/drawing/2014/main" id="{19873140-16DE-B8A7-E69A-ECCF43825F3B}"/>
              </a:ext>
            </a:extLst>
          </p:cNvPr>
          <p:cNvSpPr txBox="1">
            <a:spLocks/>
          </p:cNvSpPr>
          <p:nvPr/>
        </p:nvSpPr>
        <p:spPr>
          <a:xfrm>
            <a:off x="10284116" y="6175588"/>
            <a:ext cx="1691884" cy="580921"/>
          </a:xfrm>
          <a:prstGeom prst="rect">
            <a:avLst/>
          </a:prstGeom>
        </p:spPr>
        <p:txBody>
          <a:bodyPr vert="horz" lIns="0" tIns="0" rIns="0" bIns="0" rtlCol="0" anchor="b">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atin typeface="Arial Black" panose="020B0A04020102020204" pitchFamily="34" charset="0"/>
              </a:rPr>
              <a:t>Team 9</a:t>
            </a:r>
          </a:p>
        </p:txBody>
      </p:sp>
    </p:spTree>
    <p:extLst>
      <p:ext uri="{BB962C8B-B14F-4D97-AF65-F5344CB8AC3E}">
        <p14:creationId xmlns:p14="http://schemas.microsoft.com/office/powerpoint/2010/main" val="1647756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Desk with computer, phone, books, etc.">
            <a:extLst>
              <a:ext uri="{FF2B5EF4-FFF2-40B4-BE49-F238E27FC236}">
                <a16:creationId xmlns:a16="http://schemas.microsoft.com/office/drawing/2014/main" id="{2E7ADBC3-DECA-9F4C-9289-9E43C727592F}"/>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p:txBody>
          <a:bodyPr anchor="ctr"/>
          <a:lstStyle/>
          <a:p>
            <a:pPr algn="ctr"/>
            <a:r>
              <a:rPr lang="en-US"/>
              <a:t>Problem Analysis </a:t>
            </a:r>
          </a:p>
        </p:txBody>
      </p:sp>
      <p:sp>
        <p:nvSpPr>
          <p:cNvPr id="14" name="Text Placeholder 13">
            <a:extLst>
              <a:ext uri="{FF2B5EF4-FFF2-40B4-BE49-F238E27FC236}">
                <a16:creationId xmlns:a16="http://schemas.microsoft.com/office/drawing/2014/main" id="{F278402B-CA7D-4F5B-B3FA-ED74AB3CFB6C}"/>
              </a:ext>
            </a:extLst>
          </p:cNvPr>
          <p:cNvSpPr>
            <a:spLocks noGrp="1"/>
          </p:cNvSpPr>
          <p:nvPr>
            <p:ph type="body" sz="quarter" idx="13"/>
          </p:nvPr>
        </p:nvSpPr>
        <p:spPr/>
        <p:txBody>
          <a:bodyPr/>
          <a:lstStyle/>
          <a:p>
            <a:pPr algn="l"/>
            <a:r>
              <a:rPr lang="en-US"/>
              <a:t>Lets take a look at how can we address the problem statement and discuss the possible solutions.</a:t>
            </a:r>
          </a:p>
        </p:txBody>
      </p:sp>
      <p:sp>
        <p:nvSpPr>
          <p:cNvPr id="5" name="Slide Number Placeholder 4">
            <a:extLst>
              <a:ext uri="{FF2B5EF4-FFF2-40B4-BE49-F238E27FC236}">
                <a16:creationId xmlns:a16="http://schemas.microsoft.com/office/drawing/2014/main" id="{BDD5A594-D852-43BB-B591-E9D9027253BD}"/>
              </a:ext>
            </a:extLst>
          </p:cNvPr>
          <p:cNvSpPr>
            <a:spLocks noGrp="1"/>
          </p:cNvSpPr>
          <p:nvPr>
            <p:ph type="sldNum" sz="quarter" idx="12"/>
          </p:nvPr>
        </p:nvSpPr>
        <p:spPr>
          <a:solidFill>
            <a:schemeClr val="tx1">
              <a:lumMod val="95000"/>
              <a:lumOff val="5000"/>
            </a:schemeClr>
          </a:solidFill>
        </p:spPr>
        <p:txBody>
          <a:bodyPr/>
          <a:lstStyle/>
          <a:p>
            <a:fld id="{19B51A1E-902D-48AF-9020-955120F399B6}" type="slidenum">
              <a:rPr lang="en-US" smtClean="0"/>
              <a:pPr/>
              <a:t>3</a:t>
            </a:fld>
            <a:endParaRPr lang="en-US"/>
          </a:p>
        </p:txBody>
      </p:sp>
      <p:sp>
        <p:nvSpPr>
          <p:cNvPr id="2" name="Rectangle 1">
            <a:extLst>
              <a:ext uri="{FF2B5EF4-FFF2-40B4-BE49-F238E27FC236}">
                <a16:creationId xmlns:a16="http://schemas.microsoft.com/office/drawing/2014/main" id="{A11B3BDA-CC00-E9D9-0EEE-61485BF3B4D9}"/>
              </a:ext>
            </a:extLst>
          </p:cNvPr>
          <p:cNvSpPr/>
          <p:nvPr/>
        </p:nvSpPr>
        <p:spPr>
          <a:xfrm>
            <a:off x="9789458" y="6371350"/>
            <a:ext cx="1970541"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Subtitle 3">
            <a:extLst>
              <a:ext uri="{FF2B5EF4-FFF2-40B4-BE49-F238E27FC236}">
                <a16:creationId xmlns:a16="http://schemas.microsoft.com/office/drawing/2014/main" id="{AC76C6AD-90A9-67B8-0A92-C7A952A8C943}"/>
              </a:ext>
            </a:extLst>
          </p:cNvPr>
          <p:cNvSpPr txBox="1">
            <a:spLocks/>
          </p:cNvSpPr>
          <p:nvPr/>
        </p:nvSpPr>
        <p:spPr>
          <a:xfrm>
            <a:off x="10284116" y="6175588"/>
            <a:ext cx="1691884" cy="580921"/>
          </a:xfrm>
          <a:prstGeom prst="rect">
            <a:avLst/>
          </a:prstGeom>
        </p:spPr>
        <p:txBody>
          <a:bodyPr vert="horz" lIns="0" tIns="0" rIns="0" bIns="0" rtlCol="0" anchor="b">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atin typeface="Arial Black" panose="020B0A04020102020204" pitchFamily="34" charset="0"/>
              </a:rPr>
              <a:t>Team 9</a:t>
            </a:r>
          </a:p>
        </p:txBody>
      </p:sp>
    </p:spTree>
    <p:extLst>
      <p:ext uri="{BB962C8B-B14F-4D97-AF65-F5344CB8AC3E}">
        <p14:creationId xmlns:p14="http://schemas.microsoft.com/office/powerpoint/2010/main" val="40916746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Hand writing on post-it note">
            <a:extLst>
              <a:ext uri="{FF2B5EF4-FFF2-40B4-BE49-F238E27FC236}">
                <a16:creationId xmlns:a16="http://schemas.microsoft.com/office/drawing/2014/main" id="{7E468295-904F-0743-AD06-67DA21353B9E}"/>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a:ext>
            </a:extLst>
          </a:blip>
          <a:srcRect/>
          <a:stretch/>
        </p:blipFill>
        <p:spPr>
          <a:xfrm>
            <a:off x="0" y="-1"/>
            <a:ext cx="6096000" cy="6371351"/>
          </a:xfrm>
        </p:spPr>
      </p:pic>
      <p:sp>
        <p:nvSpPr>
          <p:cNvPr id="20" name="Rectangle 19">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p>
        </p:txBody>
      </p:sp>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5118100" y="1869795"/>
            <a:ext cx="6641900" cy="1124345"/>
          </a:xfrm>
        </p:spPr>
        <p:txBody>
          <a:bodyPr/>
          <a:lstStyle/>
          <a:p>
            <a:r>
              <a:rPr lang="en-US" dirty="0"/>
              <a:t>Random Forest</a:t>
            </a:r>
          </a:p>
        </p:txBody>
      </p:sp>
      <p:sp>
        <p:nvSpPr>
          <p:cNvPr id="3" name="Text Placeholder 2">
            <a:extLst>
              <a:ext uri="{FF2B5EF4-FFF2-40B4-BE49-F238E27FC236}">
                <a16:creationId xmlns:a16="http://schemas.microsoft.com/office/drawing/2014/main" id="{611DC577-0A95-47D0-95D9-5F8DA763D46B}"/>
              </a:ext>
            </a:extLst>
          </p:cNvPr>
          <p:cNvSpPr>
            <a:spLocks noGrp="1"/>
          </p:cNvSpPr>
          <p:nvPr>
            <p:ph type="body" sz="quarter" idx="32"/>
          </p:nvPr>
        </p:nvSpPr>
        <p:spPr/>
        <p:txBody>
          <a:bodyPr/>
          <a:lstStyle/>
          <a:p>
            <a:r>
              <a:rPr lang="en-US"/>
              <a:t>Machine Learning Algorithm</a:t>
            </a:r>
          </a:p>
        </p:txBody>
      </p:sp>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p:txBody>
          <a:bodyPr/>
          <a:lstStyle/>
          <a:p>
            <a:pPr marL="0" indent="0" algn="just">
              <a:buNone/>
            </a:pPr>
            <a:r>
              <a:rPr lang="en-US" sz="1800" b="0" i="0" u="none" strike="noStrike" dirty="0">
                <a:solidFill>
                  <a:srgbClr val="333333"/>
                </a:solidFill>
                <a:effectLst/>
                <a:latin typeface="Times New Roman" panose="02020603050405020304" pitchFamily="18" charset="0"/>
              </a:rPr>
              <a:t>The Random Forest is one of the supervised learning algorithms for both classification and regression. It is an ensemble approach that consists of many decision trees.</a:t>
            </a:r>
          </a:p>
          <a:p>
            <a:pPr marL="0" indent="0" algn="just">
              <a:buNone/>
            </a:pPr>
            <a:r>
              <a:rPr lang="en-IN" b="1" dirty="0">
                <a:solidFill>
                  <a:srgbClr val="1A1A1A"/>
                </a:solidFill>
                <a:latin typeface="Raleway" panose="020F0502020204030204" pitchFamily="2" charset="0"/>
              </a:rPr>
              <a:t>Why</a:t>
            </a:r>
            <a:r>
              <a:rPr lang="en-IN" sz="1800" b="1" i="0" u="none" strike="noStrike" dirty="0">
                <a:solidFill>
                  <a:srgbClr val="1A1A1A"/>
                </a:solidFill>
                <a:effectLst/>
                <a:latin typeface="Raleway" panose="020F0502020204030204" pitchFamily="2" charset="0"/>
              </a:rPr>
              <a:t> Random Forest</a:t>
            </a:r>
            <a:r>
              <a:rPr lang="en-US" dirty="0">
                <a:solidFill>
                  <a:srgbClr val="333333"/>
                </a:solidFill>
                <a:latin typeface="Times New Roman" panose="02020603050405020304" pitchFamily="18" charset="0"/>
              </a:rPr>
              <a:t>:</a:t>
            </a:r>
          </a:p>
          <a:p>
            <a:pPr marL="0" indent="0" algn="just">
              <a:buNone/>
            </a:pPr>
            <a:endParaRPr lang="en-US" dirty="0">
              <a:solidFill>
                <a:srgbClr val="333333"/>
              </a:solidFill>
              <a:latin typeface="Times New Roman" panose="02020603050405020304" pitchFamily="18" charset="0"/>
            </a:endParaRPr>
          </a:p>
          <a:p>
            <a:pPr rtl="0" fontAlgn="base">
              <a:spcBef>
                <a:spcPts val="0"/>
              </a:spcBef>
              <a:spcAft>
                <a:spcPts val="1200"/>
              </a:spcAft>
              <a:buFont typeface="Arial" panose="020B0604020202020204" pitchFamily="34" charset="0"/>
              <a:buChar char="•"/>
            </a:pPr>
            <a:r>
              <a:rPr lang="en-US" sz="1800" b="0" i="0" u="none" strike="noStrike" dirty="0">
                <a:solidFill>
                  <a:srgbClr val="1A1A1A"/>
                </a:solidFill>
                <a:effectLst/>
                <a:latin typeface="Times New Roman" panose="02020603050405020304" pitchFamily="18" charset="0"/>
              </a:rPr>
              <a:t>Easy to implement, Prevent overfitting</a:t>
            </a:r>
          </a:p>
          <a:p>
            <a:pPr rtl="0" fontAlgn="base">
              <a:spcBef>
                <a:spcPts val="0"/>
              </a:spcBef>
              <a:spcAft>
                <a:spcPts val="1200"/>
              </a:spcAft>
              <a:buFont typeface="Arial" panose="020B0604020202020204" pitchFamily="34" charset="0"/>
              <a:buChar char="•"/>
            </a:pPr>
            <a:r>
              <a:rPr lang="en-US" sz="1800" b="0" i="0" u="none" strike="noStrike" dirty="0">
                <a:solidFill>
                  <a:srgbClr val="1A1A1A"/>
                </a:solidFill>
                <a:effectLst/>
                <a:latin typeface="Times New Roman" panose="02020603050405020304" pitchFamily="18" charset="0"/>
              </a:rPr>
              <a:t>Random Forest got good performance in credit fraud detection.</a:t>
            </a:r>
          </a:p>
          <a:p>
            <a:pPr marL="0" indent="0" algn="just">
              <a:buNone/>
            </a:pPr>
            <a:endParaRPr lang="en-US" dirty="0"/>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30</a:t>
            </a:fld>
            <a:endParaRPr lang="en-US"/>
          </a:p>
        </p:txBody>
      </p:sp>
      <p:sp>
        <p:nvSpPr>
          <p:cNvPr id="5" name="Rectangle 4">
            <a:extLst>
              <a:ext uri="{FF2B5EF4-FFF2-40B4-BE49-F238E27FC236}">
                <a16:creationId xmlns:a16="http://schemas.microsoft.com/office/drawing/2014/main" id="{38869C64-6E9C-DA00-0A33-1C65BB8A7F4B}"/>
              </a:ext>
            </a:extLst>
          </p:cNvPr>
          <p:cNvSpPr/>
          <p:nvPr/>
        </p:nvSpPr>
        <p:spPr>
          <a:xfrm>
            <a:off x="9789458" y="6371350"/>
            <a:ext cx="1970541"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Subtitle 3">
            <a:extLst>
              <a:ext uri="{FF2B5EF4-FFF2-40B4-BE49-F238E27FC236}">
                <a16:creationId xmlns:a16="http://schemas.microsoft.com/office/drawing/2014/main" id="{96695D30-C572-B2E8-6D0C-26E010B00FAA}"/>
              </a:ext>
            </a:extLst>
          </p:cNvPr>
          <p:cNvSpPr txBox="1">
            <a:spLocks/>
          </p:cNvSpPr>
          <p:nvPr/>
        </p:nvSpPr>
        <p:spPr>
          <a:xfrm>
            <a:off x="10284116" y="6175588"/>
            <a:ext cx="1691884" cy="580921"/>
          </a:xfrm>
          <a:prstGeom prst="rect">
            <a:avLst/>
          </a:prstGeom>
        </p:spPr>
        <p:txBody>
          <a:bodyPr vert="horz" lIns="0" tIns="0" rIns="0" bIns="0" rtlCol="0" anchor="b">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atin typeface="Arial Black" panose="020B0A04020102020204" pitchFamily="34" charset="0"/>
              </a:rPr>
              <a:t>Team 9</a:t>
            </a:r>
          </a:p>
        </p:txBody>
      </p:sp>
    </p:spTree>
    <p:extLst>
      <p:ext uri="{BB962C8B-B14F-4D97-AF65-F5344CB8AC3E}">
        <p14:creationId xmlns:p14="http://schemas.microsoft.com/office/powerpoint/2010/main" val="7220987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a:xfrm>
            <a:off x="448766" y="376748"/>
            <a:ext cx="11340000" cy="432000"/>
          </a:xfrm>
        </p:spPr>
        <p:txBody>
          <a:bodyPr/>
          <a:lstStyle/>
          <a:p>
            <a:pPr algn="ctr"/>
            <a:r>
              <a:rPr lang="en-US" dirty="0"/>
              <a:t>Applied ML models for the problem set</a:t>
            </a:r>
            <a:endParaRPr lang="en-US"/>
          </a:p>
        </p:txBody>
      </p:sp>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a:xfrm>
            <a:off x="11760000" y="6371351"/>
            <a:ext cx="432000" cy="432000"/>
          </a:xfrm>
          <a:solidFill>
            <a:schemeClr val="tx1">
              <a:lumMod val="95000"/>
              <a:lumOff val="5000"/>
            </a:schemeClr>
          </a:solidFill>
        </p:spPr>
        <p:txBody>
          <a:bodyPr/>
          <a:lstStyle/>
          <a:p>
            <a:fld id="{19B51A1E-902D-48AF-9020-955120F399B6}" type="slidenum">
              <a:rPr lang="en-US" smtClean="0"/>
              <a:pPr/>
              <a:t>31</a:t>
            </a:fld>
            <a:endParaRPr lang="en-US"/>
          </a:p>
        </p:txBody>
      </p:sp>
      <p:sp>
        <p:nvSpPr>
          <p:cNvPr id="9" name="Rectangle 8">
            <a:extLst>
              <a:ext uri="{FF2B5EF4-FFF2-40B4-BE49-F238E27FC236}">
                <a16:creationId xmlns:a16="http://schemas.microsoft.com/office/drawing/2014/main" id="{AAAE1D33-4D12-221C-AC07-D3C27641D2A9}"/>
              </a:ext>
            </a:extLst>
          </p:cNvPr>
          <p:cNvSpPr/>
          <p:nvPr/>
        </p:nvSpPr>
        <p:spPr>
          <a:xfrm>
            <a:off x="9789458" y="6371350"/>
            <a:ext cx="1970541"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Subtitle 3">
            <a:extLst>
              <a:ext uri="{FF2B5EF4-FFF2-40B4-BE49-F238E27FC236}">
                <a16:creationId xmlns:a16="http://schemas.microsoft.com/office/drawing/2014/main" id="{A77D98F2-C08C-BB9B-BF0D-3479CE256A62}"/>
              </a:ext>
            </a:extLst>
          </p:cNvPr>
          <p:cNvSpPr txBox="1">
            <a:spLocks/>
          </p:cNvSpPr>
          <p:nvPr/>
        </p:nvSpPr>
        <p:spPr>
          <a:xfrm>
            <a:off x="10284116" y="6175588"/>
            <a:ext cx="1691884" cy="580921"/>
          </a:xfrm>
          <a:prstGeom prst="rect">
            <a:avLst/>
          </a:prstGeom>
        </p:spPr>
        <p:txBody>
          <a:bodyPr vert="horz" lIns="0" tIns="0" rIns="0" bIns="0" rtlCol="0" anchor="b">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atin typeface="Arial Black" panose="020B0A04020102020204" pitchFamily="34" charset="0"/>
              </a:rPr>
              <a:t>Team 9</a:t>
            </a:r>
          </a:p>
        </p:txBody>
      </p:sp>
      <p:pic>
        <p:nvPicPr>
          <p:cNvPr id="6" name="Picture 5" descr="A table with numbers and text&#10;&#10;Description automatically generated">
            <a:extLst>
              <a:ext uri="{FF2B5EF4-FFF2-40B4-BE49-F238E27FC236}">
                <a16:creationId xmlns:a16="http://schemas.microsoft.com/office/drawing/2014/main" id="{9182AA0A-1FD8-9F84-979E-2D87A1FD952E}"/>
              </a:ext>
            </a:extLst>
          </p:cNvPr>
          <p:cNvPicPr>
            <a:picLocks noChangeAspect="1"/>
          </p:cNvPicPr>
          <p:nvPr/>
        </p:nvPicPr>
        <p:blipFill rotWithShape="1">
          <a:blip r:embed="rId2"/>
          <a:srcRect r="11073" b="15910"/>
          <a:stretch/>
        </p:blipFill>
        <p:spPr>
          <a:xfrm>
            <a:off x="2092499" y="1595113"/>
            <a:ext cx="8052534" cy="2316479"/>
          </a:xfrm>
          <a:prstGeom prst="rect">
            <a:avLst/>
          </a:prstGeom>
          <a:ln>
            <a:solidFill>
              <a:schemeClr val="tx1"/>
            </a:solidFill>
          </a:ln>
        </p:spPr>
      </p:pic>
      <p:sp>
        <p:nvSpPr>
          <p:cNvPr id="7" name="Rectangle 6">
            <a:extLst>
              <a:ext uri="{FF2B5EF4-FFF2-40B4-BE49-F238E27FC236}">
                <a16:creationId xmlns:a16="http://schemas.microsoft.com/office/drawing/2014/main" id="{54887CD0-08E7-7303-F4DB-B2E5A3ABE6EC}"/>
              </a:ext>
            </a:extLst>
          </p:cNvPr>
          <p:cNvSpPr/>
          <p:nvPr/>
        </p:nvSpPr>
        <p:spPr>
          <a:xfrm>
            <a:off x="336115" y="1719197"/>
            <a:ext cx="173903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table with numbers and text&#10;&#10;Description automatically generated">
            <a:extLst>
              <a:ext uri="{FF2B5EF4-FFF2-40B4-BE49-F238E27FC236}">
                <a16:creationId xmlns:a16="http://schemas.microsoft.com/office/drawing/2014/main" id="{18AA8563-CAE5-4695-8CE4-2E31FC237CA4}"/>
              </a:ext>
            </a:extLst>
          </p:cNvPr>
          <p:cNvPicPr>
            <a:picLocks noChangeAspect="1"/>
          </p:cNvPicPr>
          <p:nvPr/>
        </p:nvPicPr>
        <p:blipFill rotWithShape="1">
          <a:blip r:embed="rId2"/>
          <a:srcRect t="44501" r="11073" b="755"/>
          <a:stretch/>
        </p:blipFill>
        <p:spPr>
          <a:xfrm>
            <a:off x="2092499" y="2400842"/>
            <a:ext cx="8052534" cy="1510750"/>
          </a:xfrm>
          <a:prstGeom prst="rect">
            <a:avLst/>
          </a:prstGeom>
          <a:ln>
            <a:noFill/>
          </a:ln>
        </p:spPr>
      </p:pic>
    </p:spTree>
    <p:extLst>
      <p:ext uri="{BB962C8B-B14F-4D97-AF65-F5344CB8AC3E}">
        <p14:creationId xmlns:p14="http://schemas.microsoft.com/office/powerpoint/2010/main" val="31888378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CA42D59-EAD6-4F95-84F1-32A30F057856}"/>
              </a:ext>
            </a:extLst>
          </p:cNvPr>
          <p:cNvSpPr>
            <a:spLocks noGrp="1"/>
          </p:cNvSpPr>
          <p:nvPr>
            <p:ph type="body" sz="quarter" idx="32"/>
          </p:nvPr>
        </p:nvSpPr>
        <p:spPr>
          <a:xfrm>
            <a:off x="419999" y="777851"/>
            <a:ext cx="11339513" cy="360000"/>
          </a:xfrm>
        </p:spPr>
        <p:txBody>
          <a:bodyPr/>
          <a:lstStyle/>
          <a:p>
            <a:r>
              <a:rPr lang="en-US"/>
              <a:t>Upon researching  some research papers with similar problem sets we found out:</a:t>
            </a:r>
          </a:p>
        </p:txBody>
      </p:sp>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a:xfrm>
            <a:off x="11760000" y="6371351"/>
            <a:ext cx="432000" cy="432000"/>
          </a:xfrm>
          <a:solidFill>
            <a:schemeClr val="tx1">
              <a:lumMod val="95000"/>
              <a:lumOff val="5000"/>
            </a:schemeClr>
          </a:solidFill>
        </p:spPr>
        <p:txBody>
          <a:bodyPr/>
          <a:lstStyle/>
          <a:p>
            <a:fld id="{19B51A1E-902D-48AF-9020-955120F399B6}" type="slidenum">
              <a:rPr lang="en-US" smtClean="0"/>
              <a:pPr/>
              <a:t>32</a:t>
            </a:fld>
            <a:endParaRPr lang="en-US"/>
          </a:p>
        </p:txBody>
      </p:sp>
      <p:sp>
        <p:nvSpPr>
          <p:cNvPr id="9" name="Rectangle 8">
            <a:extLst>
              <a:ext uri="{FF2B5EF4-FFF2-40B4-BE49-F238E27FC236}">
                <a16:creationId xmlns:a16="http://schemas.microsoft.com/office/drawing/2014/main" id="{AAAE1D33-4D12-221C-AC07-D3C27641D2A9}"/>
              </a:ext>
            </a:extLst>
          </p:cNvPr>
          <p:cNvSpPr/>
          <p:nvPr/>
        </p:nvSpPr>
        <p:spPr>
          <a:xfrm>
            <a:off x="9789458" y="6371350"/>
            <a:ext cx="1970541"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Subtitle 3">
            <a:extLst>
              <a:ext uri="{FF2B5EF4-FFF2-40B4-BE49-F238E27FC236}">
                <a16:creationId xmlns:a16="http://schemas.microsoft.com/office/drawing/2014/main" id="{A77D98F2-C08C-BB9B-BF0D-3479CE256A62}"/>
              </a:ext>
            </a:extLst>
          </p:cNvPr>
          <p:cNvSpPr txBox="1">
            <a:spLocks/>
          </p:cNvSpPr>
          <p:nvPr/>
        </p:nvSpPr>
        <p:spPr>
          <a:xfrm>
            <a:off x="10284116" y="6175588"/>
            <a:ext cx="1691884" cy="580921"/>
          </a:xfrm>
          <a:prstGeom prst="rect">
            <a:avLst/>
          </a:prstGeom>
        </p:spPr>
        <p:txBody>
          <a:bodyPr vert="horz" lIns="0" tIns="0" rIns="0" bIns="0" rtlCol="0" anchor="b">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Arial Black" panose="020B0A04020102020204" pitchFamily="34" charset="0"/>
              </a:rPr>
              <a:t>Team 9</a:t>
            </a:r>
          </a:p>
        </p:txBody>
      </p:sp>
      <p:sp>
        <p:nvSpPr>
          <p:cNvPr id="4" name="TextBox 3">
            <a:extLst>
              <a:ext uri="{FF2B5EF4-FFF2-40B4-BE49-F238E27FC236}">
                <a16:creationId xmlns:a16="http://schemas.microsoft.com/office/drawing/2014/main" id="{B179901E-E395-31A8-9F43-AF1BBF3E989E}"/>
              </a:ext>
            </a:extLst>
          </p:cNvPr>
          <p:cNvSpPr txBox="1"/>
          <p:nvPr/>
        </p:nvSpPr>
        <p:spPr>
          <a:xfrm>
            <a:off x="419999" y="1281953"/>
            <a:ext cx="10149389" cy="2862322"/>
          </a:xfrm>
          <a:prstGeom prst="rect">
            <a:avLst/>
          </a:prstGeom>
          <a:solidFill>
            <a:schemeClr val="bg1"/>
          </a:solidFill>
        </p:spPr>
        <p:txBody>
          <a:bodyPr wrap="square" rtlCol="0">
            <a:spAutoFit/>
          </a:bodyPr>
          <a:lstStyle/>
          <a:p>
            <a:pPr marL="285750" indent="-285750" algn="jus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Random Forest can deal with imbalanced data, and its performance can be improved by changing base classifiers (Xuan et al., 2018).</a:t>
            </a:r>
          </a:p>
          <a:p>
            <a:pPr marL="285750" indent="-285750" algn="just">
              <a:buFont typeface="Arial" panose="020B0604020202020204" pitchFamily="34" charset="0"/>
              <a:buChar char="•"/>
            </a:pPr>
            <a:endParaRPr lang="en-US" sz="1800" b="0" i="0" u="none" strike="noStrike" dirty="0">
              <a:solidFill>
                <a:srgbClr val="000000"/>
              </a:solidFill>
              <a:effectLst/>
              <a:latin typeface="Times New Roman" panose="02020603050405020304" pitchFamily="18" charset="0"/>
            </a:endParaRPr>
          </a:p>
          <a:p>
            <a:pPr marL="285750" indent="-285750" algn="just">
              <a:buFont typeface="Arial" panose="020B0604020202020204" pitchFamily="34" charset="0"/>
              <a:buChar char="•"/>
            </a:pPr>
            <a:r>
              <a:rPr lang="en-US" b="0" i="0" dirty="0">
                <a:solidFill>
                  <a:srgbClr val="0D0D0D"/>
                </a:solidFill>
                <a:effectLst/>
                <a:latin typeface="Söhne"/>
              </a:rPr>
              <a:t>Random Forests can handle both numerical and categorical data. They do not require the transformation of variables or creation of dummy variables. </a:t>
            </a:r>
          </a:p>
          <a:p>
            <a:pPr marL="285750" indent="-285750" algn="just">
              <a:buFont typeface="Arial" panose="020B0604020202020204" pitchFamily="34" charset="0"/>
              <a:buChar char="•"/>
            </a:pPr>
            <a:endParaRPr lang="en-US" b="0" i="0" dirty="0">
              <a:solidFill>
                <a:srgbClr val="0D0D0D"/>
              </a:solidFill>
              <a:effectLst/>
              <a:latin typeface="Söhne"/>
            </a:endParaRPr>
          </a:p>
          <a:p>
            <a:pPr marL="285750" indent="-285750" algn="just">
              <a:buFont typeface="Arial" panose="020B0604020202020204" pitchFamily="34" charset="0"/>
              <a:buChar char="•"/>
            </a:pPr>
            <a:r>
              <a:rPr lang="en-US" b="0" i="0" dirty="0">
                <a:solidFill>
                  <a:srgbClr val="0D0D0D"/>
                </a:solidFill>
                <a:effectLst/>
                <a:latin typeface="Söhne"/>
              </a:rPr>
              <a:t>The algorithm inherently supports parallel processing since each tree is built independently. This feature significantly speeds up the training process, especially on systems with multi-core processors (</a:t>
            </a:r>
            <a:r>
              <a:rPr lang="en-US" b="0" i="0" dirty="0" err="1">
                <a:solidFill>
                  <a:srgbClr val="0D0D0D"/>
                </a:solidFill>
                <a:effectLst/>
                <a:latin typeface="Söhne"/>
              </a:rPr>
              <a:t>Breiman</a:t>
            </a:r>
            <a:r>
              <a:rPr lang="en-US" b="0" i="0" dirty="0">
                <a:solidFill>
                  <a:srgbClr val="0D0D0D"/>
                </a:solidFill>
                <a:effectLst/>
                <a:latin typeface="Söhne"/>
              </a:rPr>
              <a:t>, 2001).</a:t>
            </a:r>
            <a:endParaRPr lang="en-US" sz="1800" b="0" i="0" u="none" strike="noStrike" dirty="0">
              <a:solidFill>
                <a:srgbClr val="000000"/>
              </a:solidFill>
              <a:effectLst/>
              <a:latin typeface="Times New Roman" panose="02020603050405020304" pitchFamily="18" charset="0"/>
            </a:endParaRPr>
          </a:p>
          <a:p>
            <a:pPr algn="just"/>
            <a:endParaRPr lang="en-IN" dirty="0"/>
          </a:p>
        </p:txBody>
      </p:sp>
      <p:sp>
        <p:nvSpPr>
          <p:cNvPr id="6" name="Title 1">
            <a:extLst>
              <a:ext uri="{FF2B5EF4-FFF2-40B4-BE49-F238E27FC236}">
                <a16:creationId xmlns:a16="http://schemas.microsoft.com/office/drawing/2014/main" id="{FD133D3A-3FBA-9845-BD67-1B65E1D2D38C}"/>
              </a:ext>
            </a:extLst>
          </p:cNvPr>
          <p:cNvSpPr txBox="1">
            <a:spLocks/>
          </p:cNvSpPr>
          <p:nvPr/>
        </p:nvSpPr>
        <p:spPr>
          <a:xfrm>
            <a:off x="432488" y="-113311"/>
            <a:ext cx="6641900" cy="1124345"/>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a:lstStyle>
          <a:p>
            <a:r>
              <a:rPr lang="en-US" dirty="0"/>
              <a:t>Why Random Forest</a:t>
            </a:r>
          </a:p>
        </p:txBody>
      </p:sp>
      <p:sp>
        <p:nvSpPr>
          <p:cNvPr id="11" name="Rectangle 10">
            <a:extLst>
              <a:ext uri="{FF2B5EF4-FFF2-40B4-BE49-F238E27FC236}">
                <a16:creationId xmlns:a16="http://schemas.microsoft.com/office/drawing/2014/main" id="{391B14A2-1857-4A4F-964B-186D66DF2E86}"/>
              </a:ext>
            </a:extLst>
          </p:cNvPr>
          <p:cNvSpPr/>
          <p:nvPr/>
        </p:nvSpPr>
        <p:spPr>
          <a:xfrm>
            <a:off x="9788971" y="6371351"/>
            <a:ext cx="1970541"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Subtitle 3">
            <a:extLst>
              <a:ext uri="{FF2B5EF4-FFF2-40B4-BE49-F238E27FC236}">
                <a16:creationId xmlns:a16="http://schemas.microsoft.com/office/drawing/2014/main" id="{56A522A4-B833-4038-A733-6F2F8C15EE85}"/>
              </a:ext>
            </a:extLst>
          </p:cNvPr>
          <p:cNvSpPr txBox="1">
            <a:spLocks/>
          </p:cNvSpPr>
          <p:nvPr/>
        </p:nvSpPr>
        <p:spPr>
          <a:xfrm>
            <a:off x="10283629" y="6175589"/>
            <a:ext cx="1691884" cy="580921"/>
          </a:xfrm>
          <a:prstGeom prst="rect">
            <a:avLst/>
          </a:prstGeom>
        </p:spPr>
        <p:txBody>
          <a:bodyPr vert="horz" lIns="0" tIns="0" rIns="0" bIns="0" rtlCol="0" anchor="b">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Arial Black" panose="020B0A04020102020204" pitchFamily="34" charset="0"/>
              </a:rPr>
              <a:t>Team 9</a:t>
            </a:r>
          </a:p>
        </p:txBody>
      </p:sp>
    </p:spTree>
    <p:extLst>
      <p:ext uri="{BB962C8B-B14F-4D97-AF65-F5344CB8AC3E}">
        <p14:creationId xmlns:p14="http://schemas.microsoft.com/office/powerpoint/2010/main" val="1192696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6DF2A-21C6-4324-9943-5575876366B8}"/>
              </a:ext>
            </a:extLst>
          </p:cNvPr>
          <p:cNvSpPr>
            <a:spLocks noGrp="1"/>
          </p:cNvSpPr>
          <p:nvPr>
            <p:ph type="title"/>
          </p:nvPr>
        </p:nvSpPr>
        <p:spPr/>
        <p:txBody>
          <a:bodyPr/>
          <a:lstStyle/>
          <a:p>
            <a:r>
              <a:rPr lang="en-US" dirty="0"/>
              <a:t>What’s Next</a:t>
            </a:r>
          </a:p>
        </p:txBody>
      </p:sp>
      <p:sp>
        <p:nvSpPr>
          <p:cNvPr id="4" name="Content Placeholder 3">
            <a:extLst>
              <a:ext uri="{FF2B5EF4-FFF2-40B4-BE49-F238E27FC236}">
                <a16:creationId xmlns:a16="http://schemas.microsoft.com/office/drawing/2014/main" id="{0663B4CE-762F-4369-82EA-F20DD88DAA38}"/>
              </a:ext>
            </a:extLst>
          </p:cNvPr>
          <p:cNvSpPr>
            <a:spLocks noGrp="1"/>
          </p:cNvSpPr>
          <p:nvPr>
            <p:ph idx="1"/>
          </p:nvPr>
        </p:nvSpPr>
        <p:spPr>
          <a:solidFill>
            <a:schemeClr val="bg1"/>
          </a:solidFill>
        </p:spPr>
        <p:txBody>
          <a:bodyPr/>
          <a:lstStyle/>
          <a:p>
            <a:endParaRPr lang="en-US" dirty="0"/>
          </a:p>
          <a:p>
            <a:endParaRPr lang="en-US" dirty="0"/>
          </a:p>
          <a:p>
            <a:endParaRPr lang="en-US" dirty="0"/>
          </a:p>
          <a:p>
            <a:endParaRPr lang="en-US" dirty="0"/>
          </a:p>
          <a:p>
            <a:endParaRPr lang="en-US" dirty="0"/>
          </a:p>
          <a:p>
            <a:endParaRPr lang="en-US" dirty="0"/>
          </a:p>
          <a:p>
            <a:endParaRPr lang="en-US" dirty="0"/>
          </a:p>
          <a:p>
            <a:r>
              <a:rPr lang="en-US" b="1" dirty="0"/>
              <a:t>Hyperparameter Tuning</a:t>
            </a:r>
            <a:r>
              <a:rPr lang="en-US" dirty="0"/>
              <a:t>:   We will fine-tune the hyperparameters to check  if the performance of our models can be improved.</a:t>
            </a:r>
          </a:p>
          <a:p>
            <a:r>
              <a:rPr lang="en-US" b="1" dirty="0"/>
              <a:t>Feature reduction</a:t>
            </a:r>
            <a:r>
              <a:rPr lang="en-US" dirty="0"/>
              <a:t>: For now we have been using all the parameters available for our models, but we are planning to use the feature score obtained from the </a:t>
            </a:r>
            <a:r>
              <a:rPr lang="en-US" dirty="0" err="1"/>
              <a:t>xgboost</a:t>
            </a:r>
            <a:r>
              <a:rPr lang="en-US" dirty="0"/>
              <a:t> model to decide on which features to include and which to remove.</a:t>
            </a:r>
          </a:p>
          <a:p>
            <a:r>
              <a:rPr lang="en-US" dirty="0"/>
              <a:t>We will also try to apply </a:t>
            </a:r>
            <a:r>
              <a:rPr lang="en-US" b="1" dirty="0"/>
              <a:t>Deep Learning Methods </a:t>
            </a:r>
            <a:r>
              <a:rPr lang="en-US" dirty="0"/>
              <a:t>to see if we can obtain better results.</a:t>
            </a:r>
          </a:p>
          <a:p>
            <a:endParaRPr lang="en-US" dirty="0"/>
          </a:p>
        </p:txBody>
      </p:sp>
      <p:sp>
        <p:nvSpPr>
          <p:cNvPr id="5" name="Footer Placeholder 4">
            <a:extLst>
              <a:ext uri="{FF2B5EF4-FFF2-40B4-BE49-F238E27FC236}">
                <a16:creationId xmlns:a16="http://schemas.microsoft.com/office/drawing/2014/main" id="{85DEEB76-11ED-4A7B-AACD-65A0241DB04C}"/>
              </a:ext>
            </a:extLst>
          </p:cNvPr>
          <p:cNvSpPr>
            <a:spLocks noGrp="1"/>
          </p:cNvSpPr>
          <p:nvPr>
            <p:ph type="ftr" sz="quarter" idx="12"/>
          </p:nvPr>
        </p:nvSpPr>
        <p:spPr/>
        <p:txBody>
          <a:bodyPr/>
          <a:lstStyle/>
          <a:p>
            <a:r>
              <a:rPr lang="en-US" noProof="0"/>
              <a:t>Add a footer</a:t>
            </a:r>
          </a:p>
        </p:txBody>
      </p:sp>
      <p:sp>
        <p:nvSpPr>
          <p:cNvPr id="6" name="Slide Number Placeholder 5">
            <a:extLst>
              <a:ext uri="{FF2B5EF4-FFF2-40B4-BE49-F238E27FC236}">
                <a16:creationId xmlns:a16="http://schemas.microsoft.com/office/drawing/2014/main" id="{EF9AA813-1AE3-423E-A33C-2F5BA030803F}"/>
              </a:ext>
            </a:extLst>
          </p:cNvPr>
          <p:cNvSpPr>
            <a:spLocks noGrp="1"/>
          </p:cNvSpPr>
          <p:nvPr>
            <p:ph type="sldNum" sz="quarter" idx="33"/>
          </p:nvPr>
        </p:nvSpPr>
        <p:spPr/>
        <p:txBody>
          <a:bodyPr/>
          <a:lstStyle/>
          <a:p>
            <a:fld id="{19B51A1E-902D-48AF-9020-955120F399B6}" type="slidenum">
              <a:rPr lang="en-US" noProof="0" smtClean="0"/>
              <a:pPr/>
              <a:t>33</a:t>
            </a:fld>
            <a:endParaRPr lang="en-US" noProof="0"/>
          </a:p>
        </p:txBody>
      </p:sp>
      <p:pic>
        <p:nvPicPr>
          <p:cNvPr id="8" name="Picture 7">
            <a:extLst>
              <a:ext uri="{FF2B5EF4-FFF2-40B4-BE49-F238E27FC236}">
                <a16:creationId xmlns:a16="http://schemas.microsoft.com/office/drawing/2014/main" id="{4DFD838D-1916-45E9-9046-ABDCCB754646}"/>
              </a:ext>
            </a:extLst>
          </p:cNvPr>
          <p:cNvPicPr>
            <a:picLocks noChangeAspect="1"/>
          </p:cNvPicPr>
          <p:nvPr/>
        </p:nvPicPr>
        <p:blipFill>
          <a:blip r:embed="rId2"/>
          <a:stretch>
            <a:fillRect/>
          </a:stretch>
        </p:blipFill>
        <p:spPr>
          <a:xfrm>
            <a:off x="3500438" y="1616570"/>
            <a:ext cx="5172075" cy="2421000"/>
          </a:xfrm>
          <a:prstGeom prst="rect">
            <a:avLst/>
          </a:prstGeom>
        </p:spPr>
      </p:pic>
      <p:sp>
        <p:nvSpPr>
          <p:cNvPr id="7" name="Rectangle 6">
            <a:extLst>
              <a:ext uri="{FF2B5EF4-FFF2-40B4-BE49-F238E27FC236}">
                <a16:creationId xmlns:a16="http://schemas.microsoft.com/office/drawing/2014/main" id="{969F0A23-6158-4604-834F-C42880A987C9}"/>
              </a:ext>
            </a:extLst>
          </p:cNvPr>
          <p:cNvSpPr/>
          <p:nvPr/>
        </p:nvSpPr>
        <p:spPr>
          <a:xfrm>
            <a:off x="9786939" y="6387296"/>
            <a:ext cx="1973062" cy="400110"/>
          </a:xfrm>
          <a:prstGeom prst="rect">
            <a:avLst/>
          </a:prstGeom>
          <a:solidFill>
            <a:schemeClr val="bg2">
              <a:lumMod val="90000"/>
            </a:schemeClr>
          </a:solidFill>
        </p:spPr>
        <p:txBody>
          <a:bodyPr wrap="square" lIns="91440" tIns="45720" rIns="91440" bIns="45720">
            <a:spAutoFit/>
          </a:bodyPr>
          <a:lstStyle/>
          <a:p>
            <a:pPr algn="ctr"/>
            <a:r>
              <a:rPr lang="en-US" sz="2000" dirty="0">
                <a:ln w="0"/>
                <a:solidFill>
                  <a:schemeClr val="accent1"/>
                </a:solidFill>
                <a:effectLst>
                  <a:outerShdw blurRad="38100" dist="25400" dir="5400000" algn="ctr" rotWithShape="0">
                    <a:srgbClr val="6E747A">
                      <a:alpha val="43000"/>
                    </a:srgbClr>
                  </a:outerShdw>
                </a:effectLst>
              </a:rPr>
              <a:t>Team 9</a:t>
            </a:r>
            <a:endParaRPr lang="en-US" sz="2000" b="0" cap="none" spc="0" dirty="0">
              <a:ln w="0"/>
              <a:solidFill>
                <a:schemeClr val="accent1"/>
              </a:solidFill>
              <a:effectLst>
                <a:outerShdw blurRad="38100" dist="25400" dir="5400000" algn="ctr" rotWithShape="0">
                  <a:srgbClr val="6E747A">
                    <a:alpha val="43000"/>
                  </a:srgbClr>
                </a:outerShdw>
              </a:effectLst>
            </a:endParaRPr>
          </a:p>
        </p:txBody>
      </p:sp>
      <p:sp>
        <p:nvSpPr>
          <p:cNvPr id="9" name="Rectangle 8">
            <a:extLst>
              <a:ext uri="{FF2B5EF4-FFF2-40B4-BE49-F238E27FC236}">
                <a16:creationId xmlns:a16="http://schemas.microsoft.com/office/drawing/2014/main" id="{224BB90A-E483-4DDD-97EE-7280031F5EAD}"/>
              </a:ext>
            </a:extLst>
          </p:cNvPr>
          <p:cNvSpPr/>
          <p:nvPr/>
        </p:nvSpPr>
        <p:spPr>
          <a:xfrm>
            <a:off x="9788971" y="6371351"/>
            <a:ext cx="1970541"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Subtitle 3">
            <a:extLst>
              <a:ext uri="{FF2B5EF4-FFF2-40B4-BE49-F238E27FC236}">
                <a16:creationId xmlns:a16="http://schemas.microsoft.com/office/drawing/2014/main" id="{F08E8209-718B-42AE-A94F-16F24105C5D5}"/>
              </a:ext>
            </a:extLst>
          </p:cNvPr>
          <p:cNvSpPr txBox="1">
            <a:spLocks/>
          </p:cNvSpPr>
          <p:nvPr/>
        </p:nvSpPr>
        <p:spPr>
          <a:xfrm>
            <a:off x="10283629" y="6175589"/>
            <a:ext cx="1691884" cy="580921"/>
          </a:xfrm>
          <a:prstGeom prst="rect">
            <a:avLst/>
          </a:prstGeom>
        </p:spPr>
        <p:txBody>
          <a:bodyPr vert="horz" lIns="0" tIns="0" rIns="0" bIns="0" rtlCol="0" anchor="b">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Arial Black" panose="020B0A04020102020204" pitchFamily="34" charset="0"/>
              </a:rPr>
              <a:t>Team 9</a:t>
            </a:r>
          </a:p>
        </p:txBody>
      </p:sp>
    </p:spTree>
    <p:extLst>
      <p:ext uri="{BB962C8B-B14F-4D97-AF65-F5344CB8AC3E}">
        <p14:creationId xmlns:p14="http://schemas.microsoft.com/office/powerpoint/2010/main" val="31289311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a:xfrm>
            <a:off x="527575" y="536072"/>
            <a:ext cx="11340000" cy="432000"/>
          </a:xfrm>
        </p:spPr>
        <p:txBody>
          <a:bodyPr/>
          <a:lstStyle/>
          <a:p>
            <a:r>
              <a:rPr lang="en-US" dirty="0"/>
              <a:t>References</a:t>
            </a:r>
          </a:p>
        </p:txBody>
      </p:sp>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a:xfrm>
            <a:off x="11760000" y="6371351"/>
            <a:ext cx="432000" cy="432000"/>
          </a:xfrm>
          <a:solidFill>
            <a:schemeClr val="tx1">
              <a:lumMod val="95000"/>
              <a:lumOff val="5000"/>
            </a:schemeClr>
          </a:solidFill>
        </p:spPr>
        <p:txBody>
          <a:bodyPr/>
          <a:lstStyle/>
          <a:p>
            <a:fld id="{19B51A1E-902D-48AF-9020-955120F399B6}" type="slidenum">
              <a:rPr lang="en-US" smtClean="0"/>
              <a:pPr/>
              <a:t>34</a:t>
            </a:fld>
            <a:endParaRPr lang="en-US"/>
          </a:p>
        </p:txBody>
      </p:sp>
      <p:sp>
        <p:nvSpPr>
          <p:cNvPr id="9" name="Rectangle 8">
            <a:extLst>
              <a:ext uri="{FF2B5EF4-FFF2-40B4-BE49-F238E27FC236}">
                <a16:creationId xmlns:a16="http://schemas.microsoft.com/office/drawing/2014/main" id="{AAAE1D33-4D12-221C-AC07-D3C27641D2A9}"/>
              </a:ext>
            </a:extLst>
          </p:cNvPr>
          <p:cNvSpPr/>
          <p:nvPr/>
        </p:nvSpPr>
        <p:spPr>
          <a:xfrm>
            <a:off x="9789458" y="6371350"/>
            <a:ext cx="1970541"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Subtitle 3">
            <a:extLst>
              <a:ext uri="{FF2B5EF4-FFF2-40B4-BE49-F238E27FC236}">
                <a16:creationId xmlns:a16="http://schemas.microsoft.com/office/drawing/2014/main" id="{A77D98F2-C08C-BB9B-BF0D-3479CE256A62}"/>
              </a:ext>
            </a:extLst>
          </p:cNvPr>
          <p:cNvSpPr txBox="1">
            <a:spLocks/>
          </p:cNvSpPr>
          <p:nvPr/>
        </p:nvSpPr>
        <p:spPr>
          <a:xfrm>
            <a:off x="10284116" y="6175588"/>
            <a:ext cx="1691884" cy="580921"/>
          </a:xfrm>
          <a:prstGeom prst="rect">
            <a:avLst/>
          </a:prstGeom>
        </p:spPr>
        <p:txBody>
          <a:bodyPr vert="horz" lIns="0" tIns="0" rIns="0" bIns="0" rtlCol="0" anchor="b">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atin typeface="Arial Black" panose="020B0A04020102020204" pitchFamily="34" charset="0"/>
              </a:rPr>
              <a:t>Team 9</a:t>
            </a:r>
          </a:p>
        </p:txBody>
      </p:sp>
      <p:sp>
        <p:nvSpPr>
          <p:cNvPr id="4" name="TextBox 3">
            <a:extLst>
              <a:ext uri="{FF2B5EF4-FFF2-40B4-BE49-F238E27FC236}">
                <a16:creationId xmlns:a16="http://schemas.microsoft.com/office/drawing/2014/main" id="{B179901E-E395-31A8-9F43-AF1BBF3E989E}"/>
              </a:ext>
            </a:extLst>
          </p:cNvPr>
          <p:cNvSpPr txBox="1"/>
          <p:nvPr/>
        </p:nvSpPr>
        <p:spPr>
          <a:xfrm>
            <a:off x="419999" y="1281953"/>
            <a:ext cx="10149389" cy="1169551"/>
          </a:xfrm>
          <a:prstGeom prst="rect">
            <a:avLst/>
          </a:prstGeom>
          <a:solidFill>
            <a:schemeClr val="bg1"/>
          </a:solidFill>
        </p:spPr>
        <p:txBody>
          <a:bodyPr wrap="square" rtlCol="0">
            <a:spAutoFit/>
          </a:bodyPr>
          <a:lstStyle/>
          <a:p>
            <a:r>
              <a:rPr lang="en-IN" sz="1400" b="0" i="0" u="none" strike="noStrike" dirty="0">
                <a:solidFill>
                  <a:srgbClr val="000000"/>
                </a:solidFill>
                <a:effectLst/>
                <a:latin typeface="Times New Roman" panose="02020603050405020304" pitchFamily="18" charset="0"/>
              </a:rPr>
              <a:t>Xuan, S. </a:t>
            </a:r>
            <a:r>
              <a:rPr lang="en-IN" sz="1400" b="0" i="1" u="none" strike="noStrike" dirty="0">
                <a:solidFill>
                  <a:srgbClr val="000000"/>
                </a:solidFill>
                <a:effectLst/>
                <a:latin typeface="Times New Roman" panose="02020603050405020304" pitchFamily="18" charset="0"/>
              </a:rPr>
              <a:t>et al.</a:t>
            </a:r>
            <a:r>
              <a:rPr lang="en-IN" sz="1400" b="0" i="0" u="none" strike="noStrike" dirty="0">
                <a:solidFill>
                  <a:srgbClr val="000000"/>
                </a:solidFill>
                <a:effectLst/>
                <a:latin typeface="Times New Roman" panose="02020603050405020304" pitchFamily="18" charset="0"/>
              </a:rPr>
              <a:t> (2018) ‘Random Forest for credit card fraud detection’, </a:t>
            </a:r>
            <a:r>
              <a:rPr lang="en-IN" sz="1400" b="0" i="1" u="none" strike="noStrike" dirty="0">
                <a:solidFill>
                  <a:srgbClr val="000000"/>
                </a:solidFill>
                <a:effectLst/>
                <a:latin typeface="Times New Roman" panose="02020603050405020304" pitchFamily="18" charset="0"/>
              </a:rPr>
              <a:t>2018 IEEE 15th International Conference on Networking, Sensing and Control (ICNSC)</a:t>
            </a:r>
            <a:r>
              <a:rPr lang="en-IN" sz="1400" b="0" i="0" u="none" strike="noStrike" dirty="0">
                <a:solidFill>
                  <a:srgbClr val="000000"/>
                </a:solidFill>
                <a:effectLst/>
                <a:latin typeface="Times New Roman" panose="02020603050405020304" pitchFamily="18" charset="0"/>
              </a:rPr>
              <a:t> [Preprint]. doi:10.1109/icnsc.2018.8361343. </a:t>
            </a:r>
          </a:p>
          <a:p>
            <a:endParaRPr lang="en-IN" sz="1400" dirty="0">
              <a:solidFill>
                <a:srgbClr val="000000"/>
              </a:solidFill>
              <a:latin typeface="Times New Roman" panose="02020603050405020304" pitchFamily="18" charset="0"/>
            </a:endParaRPr>
          </a:p>
          <a:p>
            <a:r>
              <a:rPr lang="en-US" sz="1400" b="0" i="0" dirty="0" err="1">
                <a:solidFill>
                  <a:srgbClr val="0D0D0D"/>
                </a:solidFill>
                <a:effectLst/>
                <a:latin typeface="Times New Roman" panose="02020603050405020304" pitchFamily="18" charset="0"/>
                <a:cs typeface="Times New Roman" panose="02020603050405020304" pitchFamily="18" charset="0"/>
              </a:rPr>
              <a:t>Breiman</a:t>
            </a:r>
            <a:r>
              <a:rPr lang="en-US" sz="1400" b="0" i="0" dirty="0">
                <a:solidFill>
                  <a:srgbClr val="0D0D0D"/>
                </a:solidFill>
                <a:effectLst/>
                <a:latin typeface="Times New Roman" panose="02020603050405020304" pitchFamily="18" charset="0"/>
                <a:cs typeface="Times New Roman" panose="02020603050405020304" pitchFamily="18" charset="0"/>
              </a:rPr>
              <a:t>, L. (2001). ‘Random Forests. Machine Learning’, 45(1), 5-32.</a:t>
            </a:r>
          </a:p>
          <a:p>
            <a:endParaRPr lang="en-US" sz="1400" b="0" i="0" dirty="0">
              <a:solidFill>
                <a:srgbClr val="0D0D0D"/>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3613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939C8-2254-96B9-DD64-6808DDB8697F}"/>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87FF177E-9BA2-F72A-DC97-103A49603912}"/>
              </a:ext>
            </a:extLst>
          </p:cNvPr>
          <p:cNvSpPr>
            <a:spLocks noGrp="1"/>
          </p:cNvSpPr>
          <p:nvPr>
            <p:ph type="body" sz="quarter" idx="32"/>
          </p:nvPr>
        </p:nvSpPr>
        <p:spPr/>
        <p:txBody>
          <a:bodyPr/>
          <a:lstStyle/>
          <a:p>
            <a:endParaRPr lang="en-IN"/>
          </a:p>
        </p:txBody>
      </p:sp>
      <p:sp>
        <p:nvSpPr>
          <p:cNvPr id="4" name="Text Placeholder 3">
            <a:extLst>
              <a:ext uri="{FF2B5EF4-FFF2-40B4-BE49-F238E27FC236}">
                <a16:creationId xmlns:a16="http://schemas.microsoft.com/office/drawing/2014/main" id="{82896D2F-3344-1C8C-C9A6-682A53A815B9}"/>
              </a:ext>
            </a:extLst>
          </p:cNvPr>
          <p:cNvSpPr>
            <a:spLocks noGrp="1"/>
          </p:cNvSpPr>
          <p:nvPr>
            <p:ph type="body" idx="1"/>
          </p:nvPr>
        </p:nvSpPr>
        <p:spPr/>
        <p:txBody>
          <a:bodyPr/>
          <a:lstStyle/>
          <a:p>
            <a:endParaRPr lang="en-IN"/>
          </a:p>
        </p:txBody>
      </p:sp>
      <p:sp>
        <p:nvSpPr>
          <p:cNvPr id="5" name="Content Placeholder 4">
            <a:extLst>
              <a:ext uri="{FF2B5EF4-FFF2-40B4-BE49-F238E27FC236}">
                <a16:creationId xmlns:a16="http://schemas.microsoft.com/office/drawing/2014/main" id="{5C96FE8C-E846-4ACE-DBA5-2824379AAF6A}"/>
              </a:ext>
            </a:extLst>
          </p:cNvPr>
          <p:cNvSpPr>
            <a:spLocks noGrp="1"/>
          </p:cNvSpPr>
          <p:nvPr>
            <p:ph sz="half" idx="2"/>
          </p:nvPr>
        </p:nvSpPr>
        <p:spPr/>
        <p:txBody>
          <a:bodyPr/>
          <a:lstStyle/>
          <a:p>
            <a:endParaRPr lang="en-IN"/>
          </a:p>
        </p:txBody>
      </p:sp>
      <p:sp>
        <p:nvSpPr>
          <p:cNvPr id="6" name="Text Placeholder 5">
            <a:extLst>
              <a:ext uri="{FF2B5EF4-FFF2-40B4-BE49-F238E27FC236}">
                <a16:creationId xmlns:a16="http://schemas.microsoft.com/office/drawing/2014/main" id="{7B2822BC-96D4-D410-1AAB-42C8FC98B685}"/>
              </a:ext>
            </a:extLst>
          </p:cNvPr>
          <p:cNvSpPr>
            <a:spLocks noGrp="1"/>
          </p:cNvSpPr>
          <p:nvPr>
            <p:ph type="body" sz="quarter" idx="13"/>
          </p:nvPr>
        </p:nvSpPr>
        <p:spPr/>
        <p:txBody>
          <a:bodyPr/>
          <a:lstStyle/>
          <a:p>
            <a:endParaRPr lang="en-IN"/>
          </a:p>
        </p:txBody>
      </p:sp>
      <p:sp>
        <p:nvSpPr>
          <p:cNvPr id="7" name="Text Placeholder 6">
            <a:extLst>
              <a:ext uri="{FF2B5EF4-FFF2-40B4-BE49-F238E27FC236}">
                <a16:creationId xmlns:a16="http://schemas.microsoft.com/office/drawing/2014/main" id="{2B95FE93-322E-FAAF-3B27-B0A8E2D82426}"/>
              </a:ext>
            </a:extLst>
          </p:cNvPr>
          <p:cNvSpPr>
            <a:spLocks noGrp="1"/>
          </p:cNvSpPr>
          <p:nvPr>
            <p:ph type="body" sz="quarter" idx="12"/>
          </p:nvPr>
        </p:nvSpPr>
        <p:spPr/>
        <p:txBody>
          <a:bodyPr/>
          <a:lstStyle/>
          <a:p>
            <a:endParaRPr lang="en-IN"/>
          </a:p>
        </p:txBody>
      </p:sp>
      <p:sp>
        <p:nvSpPr>
          <p:cNvPr id="8" name="Footer Placeholder 7">
            <a:extLst>
              <a:ext uri="{FF2B5EF4-FFF2-40B4-BE49-F238E27FC236}">
                <a16:creationId xmlns:a16="http://schemas.microsoft.com/office/drawing/2014/main" id="{489A2D75-AE82-B4E0-B06F-CC78B8859E82}"/>
              </a:ext>
            </a:extLst>
          </p:cNvPr>
          <p:cNvSpPr>
            <a:spLocks noGrp="1"/>
          </p:cNvSpPr>
          <p:nvPr>
            <p:ph type="ftr" sz="quarter" idx="14"/>
          </p:nvPr>
        </p:nvSpPr>
        <p:spPr/>
        <p:txBody>
          <a:bodyPr/>
          <a:lstStyle/>
          <a:p>
            <a:r>
              <a:rPr lang="en-US" noProof="0"/>
              <a:t>Add a footer</a:t>
            </a:r>
          </a:p>
        </p:txBody>
      </p:sp>
      <p:sp>
        <p:nvSpPr>
          <p:cNvPr id="9" name="Slide Number Placeholder 8">
            <a:extLst>
              <a:ext uri="{FF2B5EF4-FFF2-40B4-BE49-F238E27FC236}">
                <a16:creationId xmlns:a16="http://schemas.microsoft.com/office/drawing/2014/main" id="{75AE0573-B1B2-5DC3-A849-F06FCF66444A}"/>
              </a:ext>
            </a:extLst>
          </p:cNvPr>
          <p:cNvSpPr>
            <a:spLocks noGrp="1"/>
          </p:cNvSpPr>
          <p:nvPr>
            <p:ph type="sldNum" sz="quarter" idx="33"/>
          </p:nvPr>
        </p:nvSpPr>
        <p:spPr/>
        <p:txBody>
          <a:bodyPr/>
          <a:lstStyle/>
          <a:p>
            <a:fld id="{19B51A1E-902D-48AF-9020-955120F399B6}" type="slidenum">
              <a:rPr lang="en-US" noProof="0" smtClean="0"/>
              <a:pPr/>
              <a:t>35</a:t>
            </a:fld>
            <a:endParaRPr lang="en-US" noProof="0"/>
          </a:p>
        </p:txBody>
      </p:sp>
      <p:pic>
        <p:nvPicPr>
          <p:cNvPr id="1026" name="Picture 2" descr="772,563 Anys Images, Stock Photos, 3D objects, &amp; Vectors | Shutterstock">
            <a:extLst>
              <a:ext uri="{FF2B5EF4-FFF2-40B4-BE49-F238E27FC236}">
                <a16:creationId xmlns:a16="http://schemas.microsoft.com/office/drawing/2014/main" id="{00FED836-689A-6B89-9817-05F9D4B094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1" cy="6854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7775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360042" y="277906"/>
            <a:ext cx="5472000" cy="5499835"/>
          </a:xfrm>
        </p:spPr>
        <p:txBody>
          <a:bodyPr/>
          <a:lstStyle/>
          <a:p>
            <a:pPr marL="342900" lvl="0" indent="-342900">
              <a:lnSpc>
                <a:spcPct val="115000"/>
              </a:lnSpc>
              <a:buFont typeface="Symbol" panose="05050102010706020507" pitchFamily="18" charset="2"/>
              <a:buChar char=""/>
            </a:pPr>
            <a:r>
              <a:rPr lang="en-IN" sz="1400" kern="100">
                <a:solidFill>
                  <a:srgbClr val="0D0D0D"/>
                </a:solidFill>
                <a:effectLst/>
                <a:latin typeface="Segoe UI" panose="020B0502040204020203" pitchFamily="34" charset="0"/>
                <a:ea typeface="Aptos" panose="020B0004020202020204" pitchFamily="34" charset="0"/>
                <a:cs typeface="Times New Roman" panose="02020603050405020304" pitchFamily="18" charset="0"/>
              </a:rPr>
              <a:t>In the dynamic landscape of financial services, the process of loan approval stands as a pivotal point where the delicate balance between risk management and borrower satisfaction is negotiated.</a:t>
            </a:r>
            <a:endParaRPr lang="en-IN" sz="1400" kern="10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buFont typeface="Symbol" panose="05050102010706020507" pitchFamily="18" charset="2"/>
              <a:buChar char=""/>
            </a:pPr>
            <a:r>
              <a:rPr lang="en-IN" sz="1400" kern="100">
                <a:solidFill>
                  <a:srgbClr val="0D0D0D"/>
                </a:solidFill>
                <a:effectLst/>
                <a:latin typeface="Segoe UI" panose="020B0502040204020203" pitchFamily="34" charset="0"/>
                <a:ea typeface="Aptos" panose="020B0004020202020204" pitchFamily="34" charset="0"/>
                <a:cs typeface="Times New Roman" panose="02020603050405020304" pitchFamily="18" charset="0"/>
              </a:rPr>
              <a:t>Traditional methods of assessment often struggle to navigate the complexities of evaluating creditworthiness, leaving lending institutions vulnerable to risks of default and borrowers potentially underserved.</a:t>
            </a:r>
            <a:endParaRPr lang="en-IN" sz="1400" kern="10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buFont typeface="Symbol" panose="05050102010706020507" pitchFamily="18" charset="2"/>
              <a:buChar char=""/>
            </a:pPr>
            <a:r>
              <a:rPr lang="en-IN" sz="1400" kern="100">
                <a:solidFill>
                  <a:srgbClr val="0D0D0D"/>
                </a:solidFill>
                <a:effectLst/>
                <a:latin typeface="Segoe UI" panose="020B0502040204020203" pitchFamily="34" charset="0"/>
                <a:ea typeface="Aptos" panose="020B0004020202020204" pitchFamily="34" charset="0"/>
                <a:cs typeface="Times New Roman" panose="02020603050405020304" pitchFamily="18" charset="0"/>
              </a:rPr>
              <a:t>However, with the advent of Machine Learning (ML) and data analytics, there emerges an unprecedented opportunity to revolutionize this process. </a:t>
            </a:r>
            <a:endParaRPr lang="en-IN" sz="1400" kern="10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Font typeface="Symbol" panose="05050102010706020507" pitchFamily="18" charset="2"/>
              <a:buChar char=""/>
            </a:pPr>
            <a:r>
              <a:rPr lang="en-IN" sz="1400" kern="100">
                <a:solidFill>
                  <a:srgbClr val="0D0D0D"/>
                </a:solidFill>
                <a:effectLst/>
                <a:latin typeface="Segoe UI" panose="020B0502040204020203" pitchFamily="34" charset="0"/>
                <a:ea typeface="Aptos" panose="020B0004020202020204" pitchFamily="34" charset="0"/>
                <a:cs typeface="Times New Roman" panose="02020603050405020304" pitchFamily="18" charset="0"/>
              </a:rPr>
              <a:t>By harnessing the power of data-driven insights, lending institutions can now delve deeper into the intricate web of factors influencing loan repayment behaviours, thus enabling more informed and equitable decision-making.</a:t>
            </a:r>
            <a:endParaRPr lang="en-IN" sz="1400" kern="100">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Font typeface="Symbol" panose="05050102010706020507" pitchFamily="18" charset="2"/>
              <a:buChar char=""/>
            </a:pPr>
            <a:r>
              <a:rPr lang="en-IN" sz="1400">
                <a:solidFill>
                  <a:srgbClr val="0D0D0D"/>
                </a:solidFill>
                <a:effectLst/>
                <a:latin typeface="Segoe UI" panose="020B0502040204020203" pitchFamily="34" charset="0"/>
                <a:ea typeface="Aptos" panose="020B0004020202020204" pitchFamily="34" charset="0"/>
              </a:rPr>
              <a:t>This project aims to explore and compare how ML algorithms can be effectively leveraged to optimize the loan approval process, identifying creditworthy applicants while concurrently mitigating the risks associated with defaulters, ultimately reshaping the financial landscape for the better</a:t>
            </a:r>
            <a:endParaRPr lang="en-IN" sz="1400" kern="100">
              <a:effectLst/>
              <a:latin typeface="Söhne"/>
              <a:ea typeface="Calibri" panose="020F0502020204030204" pitchFamily="34" charset="0"/>
              <a:cs typeface="Calibri" panose="020F0502020204030204" pitchFamily="34" charset="0"/>
            </a:endParaRPr>
          </a:p>
        </p:txBody>
      </p:sp>
      <p:pic>
        <p:nvPicPr>
          <p:cNvPr id="9" name="Picture Placeholder 8" descr="Handing touching mobile phone">
            <a:extLst>
              <a:ext uri="{FF2B5EF4-FFF2-40B4-BE49-F238E27FC236}">
                <a16:creationId xmlns:a16="http://schemas.microsoft.com/office/drawing/2014/main" id="{A9A75888-22E3-1D43-9112-DA02186070B5}"/>
              </a:ext>
            </a:extLst>
          </p:cNvPr>
          <p:cNvPicPr>
            <a:picLocks noGrp="1" noChangeAspect="1"/>
          </p:cNvPicPr>
          <p:nvPr>
            <p:ph type="pic" sz="quarter" idx="14"/>
          </p:nvPr>
        </p:nvPicPr>
        <p:blipFill>
          <a:blip r:embed="rId2" cstate="screen">
            <a:extLst>
              <a:ext uri="{28A0092B-C50C-407E-A947-70E740481C1C}">
                <a14:useLocalDpi xmlns:a14="http://schemas.microsoft.com/office/drawing/2010/main"/>
              </a:ext>
            </a:extLst>
          </a:blip>
          <a:srcRect/>
          <a:stretch>
            <a:fillRect/>
          </a:stretch>
        </p:blipFill>
        <p:spPr/>
      </p:pic>
      <p:sp>
        <p:nvSpPr>
          <p:cNvPr id="20" name="Rectangle 19">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9348588" y="3688075"/>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p>
        </p:txBody>
      </p:sp>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p:txBody>
          <a:bodyPr/>
          <a:lstStyle/>
          <a:p>
            <a:pPr algn="ctr"/>
            <a:r>
              <a:rPr lang="en-US"/>
              <a:t>Challenges</a:t>
            </a:r>
          </a:p>
        </p:txBody>
      </p:sp>
      <p:sp>
        <p:nvSpPr>
          <p:cNvPr id="3" name="Text Placeholder 2">
            <a:extLst>
              <a:ext uri="{FF2B5EF4-FFF2-40B4-BE49-F238E27FC236}">
                <a16:creationId xmlns:a16="http://schemas.microsoft.com/office/drawing/2014/main" id="{611DC577-0A95-47D0-95D9-5F8DA763D46B}"/>
              </a:ext>
            </a:extLst>
          </p:cNvPr>
          <p:cNvSpPr>
            <a:spLocks noGrp="1"/>
          </p:cNvSpPr>
          <p:nvPr>
            <p:ph type="body" sz="quarter" idx="32"/>
          </p:nvPr>
        </p:nvSpPr>
        <p:spPr/>
        <p:txBody>
          <a:bodyPr/>
          <a:lstStyle/>
          <a:p>
            <a:pPr algn="ctr"/>
            <a:r>
              <a:rPr lang="en-US"/>
              <a:t>Justification of the problem statement and possible future works.</a:t>
            </a:r>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4</a:t>
            </a:fld>
            <a:endParaRPr lang="en-US"/>
          </a:p>
        </p:txBody>
      </p:sp>
      <p:sp>
        <p:nvSpPr>
          <p:cNvPr id="7" name="Rectangle 6">
            <a:extLst>
              <a:ext uri="{FF2B5EF4-FFF2-40B4-BE49-F238E27FC236}">
                <a16:creationId xmlns:a16="http://schemas.microsoft.com/office/drawing/2014/main" id="{C6CDF70A-8D3D-859B-3092-5467389A354E}"/>
              </a:ext>
            </a:extLst>
          </p:cNvPr>
          <p:cNvSpPr/>
          <p:nvPr/>
        </p:nvSpPr>
        <p:spPr>
          <a:xfrm>
            <a:off x="9789458" y="6371350"/>
            <a:ext cx="1970541"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ubtitle 3">
            <a:extLst>
              <a:ext uri="{FF2B5EF4-FFF2-40B4-BE49-F238E27FC236}">
                <a16:creationId xmlns:a16="http://schemas.microsoft.com/office/drawing/2014/main" id="{B5595923-36F2-90AD-B24C-4F68CBFC6293}"/>
              </a:ext>
            </a:extLst>
          </p:cNvPr>
          <p:cNvSpPr txBox="1">
            <a:spLocks/>
          </p:cNvSpPr>
          <p:nvPr/>
        </p:nvSpPr>
        <p:spPr>
          <a:xfrm>
            <a:off x="10284116" y="6175588"/>
            <a:ext cx="1691884" cy="580921"/>
          </a:xfrm>
          <a:prstGeom prst="rect">
            <a:avLst/>
          </a:prstGeom>
        </p:spPr>
        <p:txBody>
          <a:bodyPr vert="horz" lIns="0" tIns="0" rIns="0" bIns="0" rtlCol="0" anchor="b">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atin typeface="Arial Black" panose="020B0A04020102020204" pitchFamily="34" charset="0"/>
              </a:rPr>
              <a:t>Team 9</a:t>
            </a:r>
          </a:p>
        </p:txBody>
      </p:sp>
    </p:spTree>
    <p:extLst>
      <p:ext uri="{BB962C8B-B14F-4D97-AF65-F5344CB8AC3E}">
        <p14:creationId xmlns:p14="http://schemas.microsoft.com/office/powerpoint/2010/main" val="808533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AAE1D33-4D12-221C-AC07-D3C27641D2A9}"/>
              </a:ext>
            </a:extLst>
          </p:cNvPr>
          <p:cNvSpPr/>
          <p:nvPr/>
        </p:nvSpPr>
        <p:spPr>
          <a:xfrm>
            <a:off x="9789458" y="6371350"/>
            <a:ext cx="1970541"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Subtitle 3">
            <a:extLst>
              <a:ext uri="{FF2B5EF4-FFF2-40B4-BE49-F238E27FC236}">
                <a16:creationId xmlns:a16="http://schemas.microsoft.com/office/drawing/2014/main" id="{A77D98F2-C08C-BB9B-BF0D-3479CE256A62}"/>
              </a:ext>
            </a:extLst>
          </p:cNvPr>
          <p:cNvSpPr txBox="1">
            <a:spLocks/>
          </p:cNvSpPr>
          <p:nvPr/>
        </p:nvSpPr>
        <p:spPr>
          <a:xfrm>
            <a:off x="10284116" y="6175588"/>
            <a:ext cx="1691884" cy="580921"/>
          </a:xfrm>
          <a:prstGeom prst="rect">
            <a:avLst/>
          </a:prstGeom>
        </p:spPr>
        <p:txBody>
          <a:bodyPr vert="horz" lIns="0" tIns="0" rIns="0" bIns="0" rtlCol="0" anchor="b">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atin typeface="Arial Black" panose="020B0A04020102020204" pitchFamily="34" charset="0"/>
              </a:rPr>
              <a:t>Team 9</a:t>
            </a:r>
          </a:p>
        </p:txBody>
      </p:sp>
      <p:sp>
        <p:nvSpPr>
          <p:cNvPr id="13" name="Rectangle 12">
            <a:extLst>
              <a:ext uri="{FF2B5EF4-FFF2-40B4-BE49-F238E27FC236}">
                <a16:creationId xmlns:a16="http://schemas.microsoft.com/office/drawing/2014/main" id="{E1093726-F572-99DB-EF2C-CA751788BFAF}"/>
              </a:ext>
            </a:extLst>
          </p:cNvPr>
          <p:cNvSpPr/>
          <p:nvPr/>
        </p:nvSpPr>
        <p:spPr>
          <a:xfrm>
            <a:off x="280661" y="1882949"/>
            <a:ext cx="8430016"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BE704029-B7A6-7CB0-1AAD-C614E0F81763}"/>
              </a:ext>
            </a:extLst>
          </p:cNvPr>
          <p:cNvSpPr/>
          <p:nvPr/>
        </p:nvSpPr>
        <p:spPr>
          <a:xfrm>
            <a:off x="2199924" y="1178329"/>
            <a:ext cx="1946672" cy="91440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Understanding</a:t>
            </a:r>
          </a:p>
        </p:txBody>
      </p:sp>
      <p:sp>
        <p:nvSpPr>
          <p:cNvPr id="15" name="Arrow: Right 14">
            <a:extLst>
              <a:ext uri="{FF2B5EF4-FFF2-40B4-BE49-F238E27FC236}">
                <a16:creationId xmlns:a16="http://schemas.microsoft.com/office/drawing/2014/main" id="{C2243B5E-0451-CB63-E047-63C7901757A7}"/>
              </a:ext>
            </a:extLst>
          </p:cNvPr>
          <p:cNvSpPr/>
          <p:nvPr/>
        </p:nvSpPr>
        <p:spPr>
          <a:xfrm>
            <a:off x="4146078" y="1391939"/>
            <a:ext cx="978408" cy="4846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6884405E-FC92-6268-194A-DD52E6A8554E}"/>
              </a:ext>
            </a:extLst>
          </p:cNvPr>
          <p:cNvSpPr/>
          <p:nvPr/>
        </p:nvSpPr>
        <p:spPr>
          <a:xfrm>
            <a:off x="5122664" y="1178328"/>
            <a:ext cx="1946672" cy="91440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ea typeface="+mn-lt"/>
                <a:cs typeface="+mn-lt"/>
              </a:rPr>
              <a:t>Handling missing values</a:t>
            </a:r>
            <a:endParaRPr lang="en-US" dirty="0"/>
          </a:p>
        </p:txBody>
      </p:sp>
      <p:sp>
        <p:nvSpPr>
          <p:cNvPr id="17" name="Arrow: Right 16">
            <a:extLst>
              <a:ext uri="{FF2B5EF4-FFF2-40B4-BE49-F238E27FC236}">
                <a16:creationId xmlns:a16="http://schemas.microsoft.com/office/drawing/2014/main" id="{E3CAAB6A-D10A-D533-AEE2-926C5C4230A1}"/>
              </a:ext>
            </a:extLst>
          </p:cNvPr>
          <p:cNvSpPr/>
          <p:nvPr/>
        </p:nvSpPr>
        <p:spPr>
          <a:xfrm>
            <a:off x="7068817" y="1391938"/>
            <a:ext cx="978408" cy="4846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250CC504-C3BA-85DA-053B-8FF956E3E759}"/>
              </a:ext>
            </a:extLst>
          </p:cNvPr>
          <p:cNvSpPr/>
          <p:nvPr/>
        </p:nvSpPr>
        <p:spPr>
          <a:xfrm>
            <a:off x="8045403" y="1178327"/>
            <a:ext cx="1946672" cy="91440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Encode </a:t>
            </a:r>
          </a:p>
          <a:p>
            <a:pPr algn="ctr"/>
            <a:r>
              <a:rPr lang="en-US" dirty="0"/>
              <a:t>categorical </a:t>
            </a:r>
          </a:p>
          <a:p>
            <a:pPr algn="ctr"/>
            <a:r>
              <a:rPr lang="en-US" dirty="0"/>
              <a:t>variables</a:t>
            </a:r>
          </a:p>
        </p:txBody>
      </p:sp>
      <p:sp>
        <p:nvSpPr>
          <p:cNvPr id="20" name="Arrow: Right 19">
            <a:extLst>
              <a:ext uri="{FF2B5EF4-FFF2-40B4-BE49-F238E27FC236}">
                <a16:creationId xmlns:a16="http://schemas.microsoft.com/office/drawing/2014/main" id="{A2895ECC-F743-27B9-8818-B0D8A1F65E9E}"/>
              </a:ext>
            </a:extLst>
          </p:cNvPr>
          <p:cNvSpPr/>
          <p:nvPr/>
        </p:nvSpPr>
        <p:spPr>
          <a:xfrm rot="5400000">
            <a:off x="8530186" y="2331389"/>
            <a:ext cx="978408" cy="4846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72F96771-6A65-C7A8-4EC0-9AA84BD092E1}"/>
              </a:ext>
            </a:extLst>
          </p:cNvPr>
          <p:cNvSpPr/>
          <p:nvPr/>
        </p:nvSpPr>
        <p:spPr>
          <a:xfrm rot="10800000">
            <a:off x="7068816" y="3270841"/>
            <a:ext cx="978408" cy="4846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90309B55-849B-3AB7-9837-2AD809CDF545}"/>
              </a:ext>
            </a:extLst>
          </p:cNvPr>
          <p:cNvSpPr/>
          <p:nvPr/>
        </p:nvSpPr>
        <p:spPr>
          <a:xfrm>
            <a:off x="5122662" y="3057231"/>
            <a:ext cx="1946672" cy="91440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Model Selection</a:t>
            </a:r>
          </a:p>
        </p:txBody>
      </p:sp>
      <p:sp>
        <p:nvSpPr>
          <p:cNvPr id="24" name="Rectangle: Rounded Corners 23">
            <a:extLst>
              <a:ext uri="{FF2B5EF4-FFF2-40B4-BE49-F238E27FC236}">
                <a16:creationId xmlns:a16="http://schemas.microsoft.com/office/drawing/2014/main" id="{6E3F9358-22A4-55F2-BE45-68D1FDD114BE}"/>
              </a:ext>
            </a:extLst>
          </p:cNvPr>
          <p:cNvSpPr/>
          <p:nvPr/>
        </p:nvSpPr>
        <p:spPr>
          <a:xfrm>
            <a:off x="2199921" y="3057231"/>
            <a:ext cx="1946672" cy="91440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Splitting the data</a:t>
            </a:r>
          </a:p>
        </p:txBody>
      </p:sp>
      <p:sp>
        <p:nvSpPr>
          <p:cNvPr id="25" name="Arrow: Right 24">
            <a:extLst>
              <a:ext uri="{FF2B5EF4-FFF2-40B4-BE49-F238E27FC236}">
                <a16:creationId xmlns:a16="http://schemas.microsoft.com/office/drawing/2014/main" id="{AC02DD34-9B28-BF9B-D34C-815F2D30F967}"/>
              </a:ext>
            </a:extLst>
          </p:cNvPr>
          <p:cNvSpPr/>
          <p:nvPr/>
        </p:nvSpPr>
        <p:spPr>
          <a:xfrm rot="10800000">
            <a:off x="4146076" y="3270841"/>
            <a:ext cx="978408" cy="4846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B8D00162-AB5F-5984-E696-3E1A575B8176}"/>
              </a:ext>
            </a:extLst>
          </p:cNvPr>
          <p:cNvSpPr/>
          <p:nvPr/>
        </p:nvSpPr>
        <p:spPr>
          <a:xfrm>
            <a:off x="2199920" y="4936135"/>
            <a:ext cx="1946672" cy="91440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Model Evaluation</a:t>
            </a:r>
          </a:p>
        </p:txBody>
      </p:sp>
      <p:sp>
        <p:nvSpPr>
          <p:cNvPr id="27" name="Arrow: Right 26">
            <a:extLst>
              <a:ext uri="{FF2B5EF4-FFF2-40B4-BE49-F238E27FC236}">
                <a16:creationId xmlns:a16="http://schemas.microsoft.com/office/drawing/2014/main" id="{ED9F5DDC-25E6-9198-BEC1-1818454A1EB2}"/>
              </a:ext>
            </a:extLst>
          </p:cNvPr>
          <p:cNvSpPr/>
          <p:nvPr/>
        </p:nvSpPr>
        <p:spPr>
          <a:xfrm rot="5400000">
            <a:off x="2684706" y="4210292"/>
            <a:ext cx="978408" cy="4846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24EBB115-9B04-4577-7976-605032281595}"/>
              </a:ext>
            </a:extLst>
          </p:cNvPr>
          <p:cNvSpPr/>
          <p:nvPr/>
        </p:nvSpPr>
        <p:spPr>
          <a:xfrm>
            <a:off x="8045401" y="3057231"/>
            <a:ext cx="1946672" cy="91440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Feature Selection</a:t>
            </a:r>
          </a:p>
        </p:txBody>
      </p:sp>
      <p:sp>
        <p:nvSpPr>
          <p:cNvPr id="29" name="Rectangle: Rounded Corners 28">
            <a:extLst>
              <a:ext uri="{FF2B5EF4-FFF2-40B4-BE49-F238E27FC236}">
                <a16:creationId xmlns:a16="http://schemas.microsoft.com/office/drawing/2014/main" id="{A0625272-F0E8-0EF5-42E5-97EF40CE8CFB}"/>
              </a:ext>
            </a:extLst>
          </p:cNvPr>
          <p:cNvSpPr/>
          <p:nvPr/>
        </p:nvSpPr>
        <p:spPr>
          <a:xfrm>
            <a:off x="5122659" y="4936135"/>
            <a:ext cx="1946672" cy="91440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Deploy the model</a:t>
            </a:r>
          </a:p>
        </p:txBody>
      </p:sp>
      <p:sp>
        <p:nvSpPr>
          <p:cNvPr id="30" name="Arrow: Right 29">
            <a:extLst>
              <a:ext uri="{FF2B5EF4-FFF2-40B4-BE49-F238E27FC236}">
                <a16:creationId xmlns:a16="http://schemas.microsoft.com/office/drawing/2014/main" id="{753F8B3C-A8B1-DADB-3E5B-4B40172F50A4}"/>
              </a:ext>
            </a:extLst>
          </p:cNvPr>
          <p:cNvSpPr/>
          <p:nvPr/>
        </p:nvSpPr>
        <p:spPr>
          <a:xfrm>
            <a:off x="4146077" y="5149747"/>
            <a:ext cx="978408" cy="4846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4FDB85F8-3BC5-8739-B6D7-EE80D4047705}"/>
              </a:ext>
            </a:extLst>
          </p:cNvPr>
          <p:cNvSpPr txBox="1"/>
          <p:nvPr/>
        </p:nvSpPr>
        <p:spPr>
          <a:xfrm>
            <a:off x="342649" y="238796"/>
            <a:ext cx="1142293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a:latin typeface="Corbel"/>
              </a:rPr>
              <a:t>Process Cycle for Deploying ML model for the problem set</a:t>
            </a:r>
          </a:p>
        </p:txBody>
      </p:sp>
      <p:sp>
        <p:nvSpPr>
          <p:cNvPr id="2" name="Slide Number Placeholder 5">
            <a:extLst>
              <a:ext uri="{FF2B5EF4-FFF2-40B4-BE49-F238E27FC236}">
                <a16:creationId xmlns:a16="http://schemas.microsoft.com/office/drawing/2014/main" id="{09209F6D-BF19-3D09-3408-88555A2428DC}"/>
              </a:ext>
            </a:extLst>
          </p:cNvPr>
          <p:cNvSpPr>
            <a:spLocks noGrp="1"/>
          </p:cNvSpPr>
          <p:nvPr>
            <p:ph type="sldNum" sz="quarter" idx="33"/>
          </p:nvPr>
        </p:nvSpPr>
        <p:spPr>
          <a:xfrm>
            <a:off x="11760000" y="6371351"/>
            <a:ext cx="432000" cy="432000"/>
          </a:xfrm>
          <a:solidFill>
            <a:schemeClr val="tx1">
              <a:lumMod val="95000"/>
              <a:lumOff val="5000"/>
            </a:schemeClr>
          </a:solidFill>
        </p:spPr>
        <p:txBody>
          <a:bodyPr/>
          <a:lstStyle/>
          <a:p>
            <a:fld id="{19B51A1E-902D-48AF-9020-955120F399B6}" type="slidenum">
              <a:rPr lang="en-US" smtClean="0"/>
              <a:pPr/>
              <a:t>5</a:t>
            </a:fld>
            <a:endParaRPr lang="en-US"/>
          </a:p>
        </p:txBody>
      </p:sp>
    </p:spTree>
    <p:extLst>
      <p:ext uri="{BB962C8B-B14F-4D97-AF65-F5344CB8AC3E}">
        <p14:creationId xmlns:p14="http://schemas.microsoft.com/office/powerpoint/2010/main" val="14561480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AAE1D33-4D12-221C-AC07-D3C27641D2A9}"/>
              </a:ext>
            </a:extLst>
          </p:cNvPr>
          <p:cNvSpPr/>
          <p:nvPr/>
        </p:nvSpPr>
        <p:spPr>
          <a:xfrm>
            <a:off x="9789458" y="6371350"/>
            <a:ext cx="1970541"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Subtitle 3">
            <a:extLst>
              <a:ext uri="{FF2B5EF4-FFF2-40B4-BE49-F238E27FC236}">
                <a16:creationId xmlns:a16="http://schemas.microsoft.com/office/drawing/2014/main" id="{A77D98F2-C08C-BB9B-BF0D-3479CE256A62}"/>
              </a:ext>
            </a:extLst>
          </p:cNvPr>
          <p:cNvSpPr txBox="1">
            <a:spLocks/>
          </p:cNvSpPr>
          <p:nvPr/>
        </p:nvSpPr>
        <p:spPr>
          <a:xfrm>
            <a:off x="10284116" y="6175588"/>
            <a:ext cx="1691884" cy="580921"/>
          </a:xfrm>
          <a:prstGeom prst="rect">
            <a:avLst/>
          </a:prstGeom>
        </p:spPr>
        <p:txBody>
          <a:bodyPr vert="horz" lIns="0" tIns="0" rIns="0" bIns="0" rtlCol="0" anchor="b">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atin typeface="Arial Black" panose="020B0A04020102020204" pitchFamily="34" charset="0"/>
              </a:rPr>
              <a:t>Team 9</a:t>
            </a:r>
          </a:p>
        </p:txBody>
      </p:sp>
      <p:sp>
        <p:nvSpPr>
          <p:cNvPr id="13" name="Rectangle 12">
            <a:extLst>
              <a:ext uri="{FF2B5EF4-FFF2-40B4-BE49-F238E27FC236}">
                <a16:creationId xmlns:a16="http://schemas.microsoft.com/office/drawing/2014/main" id="{E1093726-F572-99DB-EF2C-CA751788BFAF}"/>
              </a:ext>
            </a:extLst>
          </p:cNvPr>
          <p:cNvSpPr/>
          <p:nvPr/>
        </p:nvSpPr>
        <p:spPr>
          <a:xfrm>
            <a:off x="280661" y="1882949"/>
            <a:ext cx="8430016"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BE704029-B7A6-7CB0-1AAD-C614E0F81763}"/>
              </a:ext>
            </a:extLst>
          </p:cNvPr>
          <p:cNvSpPr/>
          <p:nvPr/>
        </p:nvSpPr>
        <p:spPr>
          <a:xfrm>
            <a:off x="2498103" y="1178329"/>
            <a:ext cx="7211506" cy="91440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600" dirty="0"/>
              <a:t>Data Understanding</a:t>
            </a:r>
          </a:p>
        </p:txBody>
      </p:sp>
      <p:sp>
        <p:nvSpPr>
          <p:cNvPr id="35" name="TextBox 34">
            <a:extLst>
              <a:ext uri="{FF2B5EF4-FFF2-40B4-BE49-F238E27FC236}">
                <a16:creationId xmlns:a16="http://schemas.microsoft.com/office/drawing/2014/main" id="{4FDB85F8-3BC5-8739-B6D7-EE80D4047705}"/>
              </a:ext>
            </a:extLst>
          </p:cNvPr>
          <p:cNvSpPr txBox="1"/>
          <p:nvPr/>
        </p:nvSpPr>
        <p:spPr>
          <a:xfrm>
            <a:off x="342649" y="238796"/>
            <a:ext cx="1142293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a:latin typeface="Corbel"/>
              </a:rPr>
              <a:t>Process Cycle for Deploying ML model for the problem set</a:t>
            </a:r>
          </a:p>
        </p:txBody>
      </p:sp>
      <p:sp>
        <p:nvSpPr>
          <p:cNvPr id="2" name="TextBox 1">
            <a:extLst>
              <a:ext uri="{FF2B5EF4-FFF2-40B4-BE49-F238E27FC236}">
                <a16:creationId xmlns:a16="http://schemas.microsoft.com/office/drawing/2014/main" id="{AC489398-9443-44E1-76B4-6C1F0A5B9BA0}"/>
              </a:ext>
            </a:extLst>
          </p:cNvPr>
          <p:cNvSpPr txBox="1"/>
          <p:nvPr/>
        </p:nvSpPr>
        <p:spPr>
          <a:xfrm>
            <a:off x="2498103" y="2340149"/>
            <a:ext cx="7211506"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a:latin typeface="Corbel"/>
                <a:ea typeface="+mn-lt"/>
                <a:cs typeface="+mn-lt"/>
              </a:rPr>
              <a:t>Understand the structure of your dataset, including the features (variables) available and their types.</a:t>
            </a:r>
            <a:endParaRPr lang="en-US" sz="2400" dirty="0">
              <a:latin typeface="Corbel"/>
            </a:endParaRPr>
          </a:p>
          <a:p>
            <a:pPr algn="ctr"/>
            <a:r>
              <a:rPr lang="en-US" sz="2400" dirty="0">
                <a:latin typeface="Corbel"/>
                <a:ea typeface="+mn-lt"/>
                <a:cs typeface="+mn-lt"/>
              </a:rPr>
              <a:t>Identify the target variable, which in this case would be a binary variable indicating whether a client defaulted on their loan or not.</a:t>
            </a:r>
            <a:endParaRPr lang="en-US" sz="2400" dirty="0">
              <a:latin typeface="Corbel"/>
            </a:endParaRPr>
          </a:p>
        </p:txBody>
      </p:sp>
      <p:sp>
        <p:nvSpPr>
          <p:cNvPr id="3" name="Slide Number Placeholder 5">
            <a:extLst>
              <a:ext uri="{FF2B5EF4-FFF2-40B4-BE49-F238E27FC236}">
                <a16:creationId xmlns:a16="http://schemas.microsoft.com/office/drawing/2014/main" id="{FCB52B4A-04B1-E2E0-2CFC-66DE4018F210}"/>
              </a:ext>
            </a:extLst>
          </p:cNvPr>
          <p:cNvSpPr>
            <a:spLocks noGrp="1"/>
          </p:cNvSpPr>
          <p:nvPr>
            <p:ph type="sldNum" sz="quarter" idx="33"/>
          </p:nvPr>
        </p:nvSpPr>
        <p:spPr>
          <a:xfrm>
            <a:off x="11760000" y="6371351"/>
            <a:ext cx="432000" cy="432000"/>
          </a:xfrm>
          <a:solidFill>
            <a:schemeClr val="tx1">
              <a:lumMod val="95000"/>
              <a:lumOff val="5000"/>
            </a:schemeClr>
          </a:solidFill>
        </p:spPr>
        <p:txBody>
          <a:bodyPr/>
          <a:lstStyle/>
          <a:p>
            <a:fld id="{19B51A1E-902D-48AF-9020-955120F399B6}" type="slidenum">
              <a:rPr lang="en-US" smtClean="0"/>
              <a:pPr/>
              <a:t>6</a:t>
            </a:fld>
            <a:endParaRPr lang="en-US"/>
          </a:p>
        </p:txBody>
      </p:sp>
    </p:spTree>
    <p:extLst>
      <p:ext uri="{BB962C8B-B14F-4D97-AF65-F5344CB8AC3E}">
        <p14:creationId xmlns:p14="http://schemas.microsoft.com/office/powerpoint/2010/main" val="4845898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AAE1D33-4D12-221C-AC07-D3C27641D2A9}"/>
              </a:ext>
            </a:extLst>
          </p:cNvPr>
          <p:cNvSpPr/>
          <p:nvPr/>
        </p:nvSpPr>
        <p:spPr>
          <a:xfrm>
            <a:off x="9789458" y="6371350"/>
            <a:ext cx="1970541"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Subtitle 3">
            <a:extLst>
              <a:ext uri="{FF2B5EF4-FFF2-40B4-BE49-F238E27FC236}">
                <a16:creationId xmlns:a16="http://schemas.microsoft.com/office/drawing/2014/main" id="{A77D98F2-C08C-BB9B-BF0D-3479CE256A62}"/>
              </a:ext>
            </a:extLst>
          </p:cNvPr>
          <p:cNvSpPr txBox="1">
            <a:spLocks/>
          </p:cNvSpPr>
          <p:nvPr/>
        </p:nvSpPr>
        <p:spPr>
          <a:xfrm>
            <a:off x="10284116" y="6175588"/>
            <a:ext cx="1691884" cy="580921"/>
          </a:xfrm>
          <a:prstGeom prst="rect">
            <a:avLst/>
          </a:prstGeom>
        </p:spPr>
        <p:txBody>
          <a:bodyPr vert="horz" lIns="0" tIns="0" rIns="0" bIns="0" rtlCol="0" anchor="b">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atin typeface="Arial Black" panose="020B0A04020102020204" pitchFamily="34" charset="0"/>
              </a:rPr>
              <a:t>Team 9</a:t>
            </a:r>
          </a:p>
        </p:txBody>
      </p:sp>
      <p:sp>
        <p:nvSpPr>
          <p:cNvPr id="13" name="Rectangle 12">
            <a:extLst>
              <a:ext uri="{FF2B5EF4-FFF2-40B4-BE49-F238E27FC236}">
                <a16:creationId xmlns:a16="http://schemas.microsoft.com/office/drawing/2014/main" id="{E1093726-F572-99DB-EF2C-CA751788BFAF}"/>
              </a:ext>
            </a:extLst>
          </p:cNvPr>
          <p:cNvSpPr/>
          <p:nvPr/>
        </p:nvSpPr>
        <p:spPr>
          <a:xfrm>
            <a:off x="280661" y="1882949"/>
            <a:ext cx="8430016"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BE704029-B7A6-7CB0-1AAD-C614E0F81763}"/>
              </a:ext>
            </a:extLst>
          </p:cNvPr>
          <p:cNvSpPr/>
          <p:nvPr/>
        </p:nvSpPr>
        <p:spPr>
          <a:xfrm>
            <a:off x="2199924" y="1178329"/>
            <a:ext cx="1946672" cy="91440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Understanding</a:t>
            </a:r>
          </a:p>
        </p:txBody>
      </p:sp>
      <p:sp>
        <p:nvSpPr>
          <p:cNvPr id="15" name="Arrow: Right 14">
            <a:extLst>
              <a:ext uri="{FF2B5EF4-FFF2-40B4-BE49-F238E27FC236}">
                <a16:creationId xmlns:a16="http://schemas.microsoft.com/office/drawing/2014/main" id="{C2243B5E-0451-CB63-E047-63C7901757A7}"/>
              </a:ext>
            </a:extLst>
          </p:cNvPr>
          <p:cNvSpPr/>
          <p:nvPr/>
        </p:nvSpPr>
        <p:spPr>
          <a:xfrm>
            <a:off x="4146078" y="1391939"/>
            <a:ext cx="978408" cy="4846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6884405E-FC92-6268-194A-DD52E6A8554E}"/>
              </a:ext>
            </a:extLst>
          </p:cNvPr>
          <p:cNvSpPr/>
          <p:nvPr/>
        </p:nvSpPr>
        <p:spPr>
          <a:xfrm>
            <a:off x="5122664" y="1178328"/>
            <a:ext cx="1946672" cy="91440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ea typeface="+mn-lt"/>
                <a:cs typeface="+mn-lt"/>
              </a:rPr>
              <a:t>Handling missing values</a:t>
            </a:r>
            <a:endParaRPr lang="en-US" dirty="0"/>
          </a:p>
        </p:txBody>
      </p:sp>
      <p:sp>
        <p:nvSpPr>
          <p:cNvPr id="17" name="Arrow: Right 16">
            <a:extLst>
              <a:ext uri="{FF2B5EF4-FFF2-40B4-BE49-F238E27FC236}">
                <a16:creationId xmlns:a16="http://schemas.microsoft.com/office/drawing/2014/main" id="{E3CAAB6A-D10A-D533-AEE2-926C5C4230A1}"/>
              </a:ext>
            </a:extLst>
          </p:cNvPr>
          <p:cNvSpPr/>
          <p:nvPr/>
        </p:nvSpPr>
        <p:spPr>
          <a:xfrm>
            <a:off x="7068817" y="1391938"/>
            <a:ext cx="978408" cy="4846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250CC504-C3BA-85DA-053B-8FF956E3E759}"/>
              </a:ext>
            </a:extLst>
          </p:cNvPr>
          <p:cNvSpPr/>
          <p:nvPr/>
        </p:nvSpPr>
        <p:spPr>
          <a:xfrm>
            <a:off x="8045403" y="1178327"/>
            <a:ext cx="1946672" cy="91440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Encode </a:t>
            </a:r>
          </a:p>
          <a:p>
            <a:pPr algn="ctr"/>
            <a:r>
              <a:rPr lang="en-US" dirty="0"/>
              <a:t>categorical </a:t>
            </a:r>
          </a:p>
          <a:p>
            <a:pPr algn="ctr"/>
            <a:r>
              <a:rPr lang="en-US" dirty="0"/>
              <a:t>variables</a:t>
            </a:r>
          </a:p>
        </p:txBody>
      </p:sp>
      <p:sp>
        <p:nvSpPr>
          <p:cNvPr id="20" name="Arrow: Right 19">
            <a:extLst>
              <a:ext uri="{FF2B5EF4-FFF2-40B4-BE49-F238E27FC236}">
                <a16:creationId xmlns:a16="http://schemas.microsoft.com/office/drawing/2014/main" id="{A2895ECC-F743-27B9-8818-B0D8A1F65E9E}"/>
              </a:ext>
            </a:extLst>
          </p:cNvPr>
          <p:cNvSpPr/>
          <p:nvPr/>
        </p:nvSpPr>
        <p:spPr>
          <a:xfrm rot="5400000">
            <a:off x="8530186" y="2331389"/>
            <a:ext cx="978408" cy="4846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72F96771-6A65-C7A8-4EC0-9AA84BD092E1}"/>
              </a:ext>
            </a:extLst>
          </p:cNvPr>
          <p:cNvSpPr/>
          <p:nvPr/>
        </p:nvSpPr>
        <p:spPr>
          <a:xfrm rot="10800000">
            <a:off x="7068816" y="3270841"/>
            <a:ext cx="978408" cy="4846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90309B55-849B-3AB7-9837-2AD809CDF545}"/>
              </a:ext>
            </a:extLst>
          </p:cNvPr>
          <p:cNvSpPr/>
          <p:nvPr/>
        </p:nvSpPr>
        <p:spPr>
          <a:xfrm>
            <a:off x="5122662" y="3057231"/>
            <a:ext cx="1946672" cy="91440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Model Selection</a:t>
            </a:r>
          </a:p>
        </p:txBody>
      </p:sp>
      <p:sp>
        <p:nvSpPr>
          <p:cNvPr id="24" name="Rectangle: Rounded Corners 23">
            <a:extLst>
              <a:ext uri="{FF2B5EF4-FFF2-40B4-BE49-F238E27FC236}">
                <a16:creationId xmlns:a16="http://schemas.microsoft.com/office/drawing/2014/main" id="{6E3F9358-22A4-55F2-BE45-68D1FDD114BE}"/>
              </a:ext>
            </a:extLst>
          </p:cNvPr>
          <p:cNvSpPr/>
          <p:nvPr/>
        </p:nvSpPr>
        <p:spPr>
          <a:xfrm>
            <a:off x="2199921" y="3057231"/>
            <a:ext cx="1946672" cy="91440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Splitting the data</a:t>
            </a:r>
          </a:p>
        </p:txBody>
      </p:sp>
      <p:sp>
        <p:nvSpPr>
          <p:cNvPr id="25" name="Arrow: Right 24">
            <a:extLst>
              <a:ext uri="{FF2B5EF4-FFF2-40B4-BE49-F238E27FC236}">
                <a16:creationId xmlns:a16="http://schemas.microsoft.com/office/drawing/2014/main" id="{AC02DD34-9B28-BF9B-D34C-815F2D30F967}"/>
              </a:ext>
            </a:extLst>
          </p:cNvPr>
          <p:cNvSpPr/>
          <p:nvPr/>
        </p:nvSpPr>
        <p:spPr>
          <a:xfrm rot="10800000">
            <a:off x="4146076" y="3270841"/>
            <a:ext cx="978408" cy="4846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B8D00162-AB5F-5984-E696-3E1A575B8176}"/>
              </a:ext>
            </a:extLst>
          </p:cNvPr>
          <p:cNvSpPr/>
          <p:nvPr/>
        </p:nvSpPr>
        <p:spPr>
          <a:xfrm>
            <a:off x="2199920" y="4936135"/>
            <a:ext cx="1946672" cy="91440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Model Evaluation</a:t>
            </a:r>
          </a:p>
        </p:txBody>
      </p:sp>
      <p:sp>
        <p:nvSpPr>
          <p:cNvPr id="27" name="Arrow: Right 26">
            <a:extLst>
              <a:ext uri="{FF2B5EF4-FFF2-40B4-BE49-F238E27FC236}">
                <a16:creationId xmlns:a16="http://schemas.microsoft.com/office/drawing/2014/main" id="{ED9F5DDC-25E6-9198-BEC1-1818454A1EB2}"/>
              </a:ext>
            </a:extLst>
          </p:cNvPr>
          <p:cNvSpPr/>
          <p:nvPr/>
        </p:nvSpPr>
        <p:spPr>
          <a:xfrm rot="5400000">
            <a:off x="2684706" y="4210292"/>
            <a:ext cx="978408" cy="4846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24EBB115-9B04-4577-7976-605032281595}"/>
              </a:ext>
            </a:extLst>
          </p:cNvPr>
          <p:cNvSpPr/>
          <p:nvPr/>
        </p:nvSpPr>
        <p:spPr>
          <a:xfrm>
            <a:off x="8045401" y="3057231"/>
            <a:ext cx="1946672" cy="91440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Feature Selection</a:t>
            </a:r>
          </a:p>
        </p:txBody>
      </p:sp>
      <p:sp>
        <p:nvSpPr>
          <p:cNvPr id="29" name="Rectangle: Rounded Corners 28">
            <a:extLst>
              <a:ext uri="{FF2B5EF4-FFF2-40B4-BE49-F238E27FC236}">
                <a16:creationId xmlns:a16="http://schemas.microsoft.com/office/drawing/2014/main" id="{A0625272-F0E8-0EF5-42E5-97EF40CE8CFB}"/>
              </a:ext>
            </a:extLst>
          </p:cNvPr>
          <p:cNvSpPr/>
          <p:nvPr/>
        </p:nvSpPr>
        <p:spPr>
          <a:xfrm>
            <a:off x="5122659" y="4936135"/>
            <a:ext cx="1946672" cy="91440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Deploy the model</a:t>
            </a:r>
          </a:p>
        </p:txBody>
      </p:sp>
      <p:sp>
        <p:nvSpPr>
          <p:cNvPr id="30" name="Arrow: Right 29">
            <a:extLst>
              <a:ext uri="{FF2B5EF4-FFF2-40B4-BE49-F238E27FC236}">
                <a16:creationId xmlns:a16="http://schemas.microsoft.com/office/drawing/2014/main" id="{753F8B3C-A8B1-DADB-3E5B-4B40172F50A4}"/>
              </a:ext>
            </a:extLst>
          </p:cNvPr>
          <p:cNvSpPr/>
          <p:nvPr/>
        </p:nvSpPr>
        <p:spPr>
          <a:xfrm>
            <a:off x="4146077" y="5149747"/>
            <a:ext cx="978408" cy="4846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4FDB85F8-3BC5-8739-B6D7-EE80D4047705}"/>
              </a:ext>
            </a:extLst>
          </p:cNvPr>
          <p:cNvSpPr txBox="1"/>
          <p:nvPr/>
        </p:nvSpPr>
        <p:spPr>
          <a:xfrm>
            <a:off x="342649" y="238796"/>
            <a:ext cx="1142293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a:latin typeface="Corbel"/>
              </a:rPr>
              <a:t>Process Cycle for Deploying ML model for the problem set</a:t>
            </a:r>
          </a:p>
        </p:txBody>
      </p:sp>
      <p:sp>
        <p:nvSpPr>
          <p:cNvPr id="2" name="Slide Number Placeholder 5">
            <a:extLst>
              <a:ext uri="{FF2B5EF4-FFF2-40B4-BE49-F238E27FC236}">
                <a16:creationId xmlns:a16="http://schemas.microsoft.com/office/drawing/2014/main" id="{86C26BB6-083E-4C55-1F5B-330444AB1152}"/>
              </a:ext>
            </a:extLst>
          </p:cNvPr>
          <p:cNvSpPr>
            <a:spLocks noGrp="1"/>
          </p:cNvSpPr>
          <p:nvPr>
            <p:ph type="sldNum" sz="quarter" idx="33"/>
          </p:nvPr>
        </p:nvSpPr>
        <p:spPr>
          <a:xfrm>
            <a:off x="11760000" y="6371351"/>
            <a:ext cx="432000" cy="432000"/>
          </a:xfrm>
          <a:solidFill>
            <a:schemeClr val="tx1">
              <a:lumMod val="95000"/>
              <a:lumOff val="5000"/>
            </a:schemeClr>
          </a:solidFill>
        </p:spPr>
        <p:txBody>
          <a:bodyPr/>
          <a:lstStyle/>
          <a:p>
            <a:fld id="{19B51A1E-902D-48AF-9020-955120F399B6}" type="slidenum">
              <a:rPr lang="en-US" smtClean="0"/>
              <a:pPr/>
              <a:t>7</a:t>
            </a:fld>
            <a:endParaRPr lang="en-US"/>
          </a:p>
        </p:txBody>
      </p:sp>
    </p:spTree>
    <p:extLst>
      <p:ext uri="{BB962C8B-B14F-4D97-AF65-F5344CB8AC3E}">
        <p14:creationId xmlns:p14="http://schemas.microsoft.com/office/powerpoint/2010/main" val="16542230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AAE1D33-4D12-221C-AC07-D3C27641D2A9}"/>
              </a:ext>
            </a:extLst>
          </p:cNvPr>
          <p:cNvSpPr/>
          <p:nvPr/>
        </p:nvSpPr>
        <p:spPr>
          <a:xfrm>
            <a:off x="9789458" y="6371350"/>
            <a:ext cx="1970541"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Subtitle 3">
            <a:extLst>
              <a:ext uri="{FF2B5EF4-FFF2-40B4-BE49-F238E27FC236}">
                <a16:creationId xmlns:a16="http://schemas.microsoft.com/office/drawing/2014/main" id="{A77D98F2-C08C-BB9B-BF0D-3479CE256A62}"/>
              </a:ext>
            </a:extLst>
          </p:cNvPr>
          <p:cNvSpPr txBox="1">
            <a:spLocks/>
          </p:cNvSpPr>
          <p:nvPr/>
        </p:nvSpPr>
        <p:spPr>
          <a:xfrm>
            <a:off x="10284116" y="6175588"/>
            <a:ext cx="1691884" cy="580921"/>
          </a:xfrm>
          <a:prstGeom prst="rect">
            <a:avLst/>
          </a:prstGeom>
        </p:spPr>
        <p:txBody>
          <a:bodyPr vert="horz" lIns="0" tIns="0" rIns="0" bIns="0" rtlCol="0" anchor="b">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atin typeface="Arial Black" panose="020B0A04020102020204" pitchFamily="34" charset="0"/>
              </a:rPr>
              <a:t>Team 9</a:t>
            </a:r>
          </a:p>
        </p:txBody>
      </p:sp>
      <p:sp>
        <p:nvSpPr>
          <p:cNvPr id="13" name="Rectangle 12">
            <a:extLst>
              <a:ext uri="{FF2B5EF4-FFF2-40B4-BE49-F238E27FC236}">
                <a16:creationId xmlns:a16="http://schemas.microsoft.com/office/drawing/2014/main" id="{E1093726-F572-99DB-EF2C-CA751788BFAF}"/>
              </a:ext>
            </a:extLst>
          </p:cNvPr>
          <p:cNvSpPr/>
          <p:nvPr/>
        </p:nvSpPr>
        <p:spPr>
          <a:xfrm>
            <a:off x="280661" y="1882949"/>
            <a:ext cx="8430016"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6884405E-FC92-6268-194A-DD52E6A8554E}"/>
              </a:ext>
            </a:extLst>
          </p:cNvPr>
          <p:cNvSpPr/>
          <p:nvPr/>
        </p:nvSpPr>
        <p:spPr>
          <a:xfrm>
            <a:off x="2582944" y="1178328"/>
            <a:ext cx="7079530" cy="91440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600" dirty="0">
                <a:ea typeface="+mn-lt"/>
                <a:cs typeface="+mn-lt"/>
              </a:rPr>
              <a:t>Handling missing values</a:t>
            </a:r>
            <a:endParaRPr lang="en-US" sz="3600" dirty="0"/>
          </a:p>
        </p:txBody>
      </p:sp>
      <p:sp>
        <p:nvSpPr>
          <p:cNvPr id="35" name="TextBox 34">
            <a:extLst>
              <a:ext uri="{FF2B5EF4-FFF2-40B4-BE49-F238E27FC236}">
                <a16:creationId xmlns:a16="http://schemas.microsoft.com/office/drawing/2014/main" id="{4FDB85F8-3BC5-8739-B6D7-EE80D4047705}"/>
              </a:ext>
            </a:extLst>
          </p:cNvPr>
          <p:cNvSpPr txBox="1"/>
          <p:nvPr/>
        </p:nvSpPr>
        <p:spPr>
          <a:xfrm>
            <a:off x="342649" y="238796"/>
            <a:ext cx="1142293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a:latin typeface="Corbel"/>
              </a:rPr>
              <a:t>Process Cycle for Deploying ML model for the problem set</a:t>
            </a:r>
          </a:p>
        </p:txBody>
      </p:sp>
      <p:sp>
        <p:nvSpPr>
          <p:cNvPr id="2" name="TextBox 1">
            <a:extLst>
              <a:ext uri="{FF2B5EF4-FFF2-40B4-BE49-F238E27FC236}">
                <a16:creationId xmlns:a16="http://schemas.microsoft.com/office/drawing/2014/main" id="{AECBE59B-5443-BA02-32DD-66A8A2623C44}"/>
              </a:ext>
            </a:extLst>
          </p:cNvPr>
          <p:cNvSpPr txBox="1"/>
          <p:nvPr/>
        </p:nvSpPr>
        <p:spPr>
          <a:xfrm>
            <a:off x="2582944" y="2288490"/>
            <a:ext cx="7079530"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a:ea typeface="+mn-lt"/>
                <a:cs typeface="+mn-lt"/>
              </a:rPr>
              <a:t>Impute or remove missing data depending on the extent of missingness and its impact on the analysis.</a:t>
            </a:r>
            <a:endParaRPr lang="en-US" dirty="0">
              <a:ea typeface="+mn-lt"/>
              <a:cs typeface="+mn-lt"/>
            </a:endParaRPr>
          </a:p>
          <a:p>
            <a:pPr algn="ctr"/>
            <a:r>
              <a:rPr lang="en-US" sz="2400" dirty="0">
                <a:ea typeface="+mn-lt"/>
                <a:cs typeface="+mn-lt"/>
              </a:rPr>
              <a:t>Decide whether to remove outliers or transform them based on domain knowledge and the impact on the models.</a:t>
            </a:r>
            <a:endParaRPr lang="en-US" dirty="0">
              <a:ea typeface="+mn-lt"/>
              <a:cs typeface="+mn-lt"/>
            </a:endParaRPr>
          </a:p>
        </p:txBody>
      </p:sp>
      <p:sp>
        <p:nvSpPr>
          <p:cNvPr id="3" name="Slide Number Placeholder 5">
            <a:extLst>
              <a:ext uri="{FF2B5EF4-FFF2-40B4-BE49-F238E27FC236}">
                <a16:creationId xmlns:a16="http://schemas.microsoft.com/office/drawing/2014/main" id="{1ACFB171-A6DA-1861-E9EB-B3AD51E3D20C}"/>
              </a:ext>
            </a:extLst>
          </p:cNvPr>
          <p:cNvSpPr>
            <a:spLocks noGrp="1"/>
          </p:cNvSpPr>
          <p:nvPr>
            <p:ph type="sldNum" sz="quarter" idx="33"/>
          </p:nvPr>
        </p:nvSpPr>
        <p:spPr>
          <a:xfrm>
            <a:off x="11760000" y="6371351"/>
            <a:ext cx="432000" cy="432000"/>
          </a:xfrm>
          <a:solidFill>
            <a:schemeClr val="tx1">
              <a:lumMod val="95000"/>
              <a:lumOff val="5000"/>
            </a:schemeClr>
          </a:solidFill>
        </p:spPr>
        <p:txBody>
          <a:bodyPr/>
          <a:lstStyle/>
          <a:p>
            <a:fld id="{19B51A1E-902D-48AF-9020-955120F399B6}" type="slidenum">
              <a:rPr lang="en-US" smtClean="0"/>
              <a:pPr/>
              <a:t>8</a:t>
            </a:fld>
            <a:endParaRPr lang="en-US"/>
          </a:p>
        </p:txBody>
      </p:sp>
    </p:spTree>
    <p:extLst>
      <p:ext uri="{BB962C8B-B14F-4D97-AF65-F5344CB8AC3E}">
        <p14:creationId xmlns:p14="http://schemas.microsoft.com/office/powerpoint/2010/main" val="19318701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a:xfrm>
            <a:off x="11760000" y="6371351"/>
            <a:ext cx="432000" cy="432000"/>
          </a:xfrm>
          <a:solidFill>
            <a:schemeClr val="tx1">
              <a:lumMod val="95000"/>
              <a:lumOff val="5000"/>
            </a:schemeClr>
          </a:solidFill>
        </p:spPr>
        <p:txBody>
          <a:bodyPr/>
          <a:lstStyle/>
          <a:p>
            <a:fld id="{19B51A1E-902D-48AF-9020-955120F399B6}" type="slidenum">
              <a:rPr lang="en-US" smtClean="0"/>
              <a:pPr/>
              <a:t>9</a:t>
            </a:fld>
            <a:endParaRPr lang="en-US"/>
          </a:p>
        </p:txBody>
      </p:sp>
      <p:sp>
        <p:nvSpPr>
          <p:cNvPr id="9" name="Rectangle 8">
            <a:extLst>
              <a:ext uri="{FF2B5EF4-FFF2-40B4-BE49-F238E27FC236}">
                <a16:creationId xmlns:a16="http://schemas.microsoft.com/office/drawing/2014/main" id="{AAAE1D33-4D12-221C-AC07-D3C27641D2A9}"/>
              </a:ext>
            </a:extLst>
          </p:cNvPr>
          <p:cNvSpPr/>
          <p:nvPr/>
        </p:nvSpPr>
        <p:spPr>
          <a:xfrm>
            <a:off x="9789458" y="6371350"/>
            <a:ext cx="1970541"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Subtitle 3">
            <a:extLst>
              <a:ext uri="{FF2B5EF4-FFF2-40B4-BE49-F238E27FC236}">
                <a16:creationId xmlns:a16="http://schemas.microsoft.com/office/drawing/2014/main" id="{A77D98F2-C08C-BB9B-BF0D-3479CE256A62}"/>
              </a:ext>
            </a:extLst>
          </p:cNvPr>
          <p:cNvSpPr txBox="1">
            <a:spLocks/>
          </p:cNvSpPr>
          <p:nvPr/>
        </p:nvSpPr>
        <p:spPr>
          <a:xfrm>
            <a:off x="10284116" y="6175588"/>
            <a:ext cx="1691884" cy="580921"/>
          </a:xfrm>
          <a:prstGeom prst="rect">
            <a:avLst/>
          </a:prstGeom>
        </p:spPr>
        <p:txBody>
          <a:bodyPr vert="horz" lIns="0" tIns="0" rIns="0" bIns="0" rtlCol="0" anchor="b">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atin typeface="Arial Black" panose="020B0A04020102020204" pitchFamily="34" charset="0"/>
              </a:rPr>
              <a:t>Team 9</a:t>
            </a:r>
          </a:p>
        </p:txBody>
      </p:sp>
      <p:sp>
        <p:nvSpPr>
          <p:cNvPr id="13" name="Rectangle 12">
            <a:extLst>
              <a:ext uri="{FF2B5EF4-FFF2-40B4-BE49-F238E27FC236}">
                <a16:creationId xmlns:a16="http://schemas.microsoft.com/office/drawing/2014/main" id="{E1093726-F572-99DB-EF2C-CA751788BFAF}"/>
              </a:ext>
            </a:extLst>
          </p:cNvPr>
          <p:cNvSpPr/>
          <p:nvPr/>
        </p:nvSpPr>
        <p:spPr>
          <a:xfrm>
            <a:off x="280661" y="1882949"/>
            <a:ext cx="8430016"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BE704029-B7A6-7CB0-1AAD-C614E0F81763}"/>
              </a:ext>
            </a:extLst>
          </p:cNvPr>
          <p:cNvSpPr/>
          <p:nvPr/>
        </p:nvSpPr>
        <p:spPr>
          <a:xfrm>
            <a:off x="2199924" y="1178329"/>
            <a:ext cx="1946672" cy="91440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Understanding</a:t>
            </a:r>
          </a:p>
        </p:txBody>
      </p:sp>
      <p:sp>
        <p:nvSpPr>
          <p:cNvPr id="15" name="Arrow: Right 14">
            <a:extLst>
              <a:ext uri="{FF2B5EF4-FFF2-40B4-BE49-F238E27FC236}">
                <a16:creationId xmlns:a16="http://schemas.microsoft.com/office/drawing/2014/main" id="{C2243B5E-0451-CB63-E047-63C7901757A7}"/>
              </a:ext>
            </a:extLst>
          </p:cNvPr>
          <p:cNvSpPr/>
          <p:nvPr/>
        </p:nvSpPr>
        <p:spPr>
          <a:xfrm>
            <a:off x="4146078" y="1391939"/>
            <a:ext cx="978408" cy="4846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6884405E-FC92-6268-194A-DD52E6A8554E}"/>
              </a:ext>
            </a:extLst>
          </p:cNvPr>
          <p:cNvSpPr/>
          <p:nvPr/>
        </p:nvSpPr>
        <p:spPr>
          <a:xfrm>
            <a:off x="5122664" y="1178328"/>
            <a:ext cx="1946672" cy="91440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ea typeface="+mn-lt"/>
                <a:cs typeface="+mn-lt"/>
              </a:rPr>
              <a:t>Handling missing values</a:t>
            </a:r>
            <a:endParaRPr lang="en-US" dirty="0"/>
          </a:p>
        </p:txBody>
      </p:sp>
      <p:sp>
        <p:nvSpPr>
          <p:cNvPr id="17" name="Arrow: Right 16">
            <a:extLst>
              <a:ext uri="{FF2B5EF4-FFF2-40B4-BE49-F238E27FC236}">
                <a16:creationId xmlns:a16="http://schemas.microsoft.com/office/drawing/2014/main" id="{E3CAAB6A-D10A-D533-AEE2-926C5C4230A1}"/>
              </a:ext>
            </a:extLst>
          </p:cNvPr>
          <p:cNvSpPr/>
          <p:nvPr/>
        </p:nvSpPr>
        <p:spPr>
          <a:xfrm>
            <a:off x="7068817" y="1391938"/>
            <a:ext cx="978408" cy="4846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250CC504-C3BA-85DA-053B-8FF956E3E759}"/>
              </a:ext>
            </a:extLst>
          </p:cNvPr>
          <p:cNvSpPr/>
          <p:nvPr/>
        </p:nvSpPr>
        <p:spPr>
          <a:xfrm>
            <a:off x="8045403" y="1178327"/>
            <a:ext cx="1946672" cy="91440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Encode categorical variables</a:t>
            </a:r>
          </a:p>
        </p:txBody>
      </p:sp>
      <p:sp>
        <p:nvSpPr>
          <p:cNvPr id="20" name="Arrow: Right 19">
            <a:extLst>
              <a:ext uri="{FF2B5EF4-FFF2-40B4-BE49-F238E27FC236}">
                <a16:creationId xmlns:a16="http://schemas.microsoft.com/office/drawing/2014/main" id="{A2895ECC-F743-27B9-8818-B0D8A1F65E9E}"/>
              </a:ext>
            </a:extLst>
          </p:cNvPr>
          <p:cNvSpPr/>
          <p:nvPr/>
        </p:nvSpPr>
        <p:spPr>
          <a:xfrm rot="5400000">
            <a:off x="8530186" y="2343112"/>
            <a:ext cx="978408" cy="4846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72F96771-6A65-C7A8-4EC0-9AA84BD092E1}"/>
              </a:ext>
            </a:extLst>
          </p:cNvPr>
          <p:cNvSpPr/>
          <p:nvPr/>
        </p:nvSpPr>
        <p:spPr>
          <a:xfrm rot="10800000">
            <a:off x="7068816" y="3270841"/>
            <a:ext cx="978408" cy="4846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90309B55-849B-3AB7-9837-2AD809CDF545}"/>
              </a:ext>
            </a:extLst>
          </p:cNvPr>
          <p:cNvSpPr/>
          <p:nvPr/>
        </p:nvSpPr>
        <p:spPr>
          <a:xfrm>
            <a:off x="5122662" y="3057231"/>
            <a:ext cx="1946672" cy="91440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Model Selection</a:t>
            </a:r>
          </a:p>
        </p:txBody>
      </p:sp>
      <p:sp>
        <p:nvSpPr>
          <p:cNvPr id="24" name="Rectangle: Rounded Corners 23">
            <a:extLst>
              <a:ext uri="{FF2B5EF4-FFF2-40B4-BE49-F238E27FC236}">
                <a16:creationId xmlns:a16="http://schemas.microsoft.com/office/drawing/2014/main" id="{6E3F9358-22A4-55F2-BE45-68D1FDD114BE}"/>
              </a:ext>
            </a:extLst>
          </p:cNvPr>
          <p:cNvSpPr/>
          <p:nvPr/>
        </p:nvSpPr>
        <p:spPr>
          <a:xfrm>
            <a:off x="2199921" y="3057231"/>
            <a:ext cx="1946672" cy="91440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Splitting the data</a:t>
            </a:r>
          </a:p>
        </p:txBody>
      </p:sp>
      <p:sp>
        <p:nvSpPr>
          <p:cNvPr id="25" name="Arrow: Right 24">
            <a:extLst>
              <a:ext uri="{FF2B5EF4-FFF2-40B4-BE49-F238E27FC236}">
                <a16:creationId xmlns:a16="http://schemas.microsoft.com/office/drawing/2014/main" id="{AC02DD34-9B28-BF9B-D34C-815F2D30F967}"/>
              </a:ext>
            </a:extLst>
          </p:cNvPr>
          <p:cNvSpPr/>
          <p:nvPr/>
        </p:nvSpPr>
        <p:spPr>
          <a:xfrm rot="10800000">
            <a:off x="4146076" y="3270841"/>
            <a:ext cx="978408" cy="4846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B8D00162-AB5F-5984-E696-3E1A575B8176}"/>
              </a:ext>
            </a:extLst>
          </p:cNvPr>
          <p:cNvSpPr/>
          <p:nvPr/>
        </p:nvSpPr>
        <p:spPr>
          <a:xfrm>
            <a:off x="2199920" y="4936135"/>
            <a:ext cx="1946672" cy="91440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Model Evaluation</a:t>
            </a:r>
          </a:p>
        </p:txBody>
      </p:sp>
      <p:sp>
        <p:nvSpPr>
          <p:cNvPr id="27" name="Arrow: Right 26">
            <a:extLst>
              <a:ext uri="{FF2B5EF4-FFF2-40B4-BE49-F238E27FC236}">
                <a16:creationId xmlns:a16="http://schemas.microsoft.com/office/drawing/2014/main" id="{ED9F5DDC-25E6-9198-BEC1-1818454A1EB2}"/>
              </a:ext>
            </a:extLst>
          </p:cNvPr>
          <p:cNvSpPr/>
          <p:nvPr/>
        </p:nvSpPr>
        <p:spPr>
          <a:xfrm rot="5400000">
            <a:off x="2684706" y="4210292"/>
            <a:ext cx="978408" cy="4846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24EBB115-9B04-4577-7976-605032281595}"/>
              </a:ext>
            </a:extLst>
          </p:cNvPr>
          <p:cNvSpPr/>
          <p:nvPr/>
        </p:nvSpPr>
        <p:spPr>
          <a:xfrm>
            <a:off x="8045401" y="3057231"/>
            <a:ext cx="1946672" cy="91440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Feature Selection</a:t>
            </a:r>
          </a:p>
        </p:txBody>
      </p:sp>
      <p:sp>
        <p:nvSpPr>
          <p:cNvPr id="29" name="Rectangle: Rounded Corners 28">
            <a:extLst>
              <a:ext uri="{FF2B5EF4-FFF2-40B4-BE49-F238E27FC236}">
                <a16:creationId xmlns:a16="http://schemas.microsoft.com/office/drawing/2014/main" id="{A0625272-F0E8-0EF5-42E5-97EF40CE8CFB}"/>
              </a:ext>
            </a:extLst>
          </p:cNvPr>
          <p:cNvSpPr/>
          <p:nvPr/>
        </p:nvSpPr>
        <p:spPr>
          <a:xfrm>
            <a:off x="5122659" y="4936135"/>
            <a:ext cx="1946672" cy="91440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Deploy the model</a:t>
            </a:r>
          </a:p>
        </p:txBody>
      </p:sp>
      <p:sp>
        <p:nvSpPr>
          <p:cNvPr id="30" name="Arrow: Right 29">
            <a:extLst>
              <a:ext uri="{FF2B5EF4-FFF2-40B4-BE49-F238E27FC236}">
                <a16:creationId xmlns:a16="http://schemas.microsoft.com/office/drawing/2014/main" id="{753F8B3C-A8B1-DADB-3E5B-4B40172F50A4}"/>
              </a:ext>
            </a:extLst>
          </p:cNvPr>
          <p:cNvSpPr/>
          <p:nvPr/>
        </p:nvSpPr>
        <p:spPr>
          <a:xfrm>
            <a:off x="4146077" y="5149747"/>
            <a:ext cx="978408" cy="4846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4FDB85F8-3BC5-8739-B6D7-EE80D4047705}"/>
              </a:ext>
            </a:extLst>
          </p:cNvPr>
          <p:cNvSpPr txBox="1"/>
          <p:nvPr/>
        </p:nvSpPr>
        <p:spPr>
          <a:xfrm>
            <a:off x="342649" y="238796"/>
            <a:ext cx="1142293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a:latin typeface="Corbel"/>
              </a:rPr>
              <a:t>Process Cycle for Deploying ML model for the problem set</a:t>
            </a:r>
          </a:p>
        </p:txBody>
      </p:sp>
    </p:spTree>
    <p:extLst>
      <p:ext uri="{BB962C8B-B14F-4D97-AF65-F5344CB8AC3E}">
        <p14:creationId xmlns:p14="http://schemas.microsoft.com/office/powerpoint/2010/main" val="21315561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Custom">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9">
      <a:majorFont>
        <a:latin typeface="Corbel"/>
        <a:ea typeface=""/>
        <a:cs typeface=""/>
      </a:majorFont>
      <a:minorFont>
        <a:latin typeface="Candar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0_Bright business presentation_AAS_v3" id="{675E8371-EC70-4345-8B64-A71003B56298}" vid="{0F92AA19-00D6-4C71-B13F-219D7994A0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C245E38-7A2C-4D38-96FA-24EAC5F220C7}">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BF90D0D0-7C1D-47FF-A2F0-9937AA567A3D}">
  <ds:schemaRefs>
    <ds:schemaRef ds:uri="http://schemas.microsoft.com/office/infopath/2007/PartnerControls"/>
    <ds:schemaRef ds:uri="http://purl.org/dc/elements/1.1/"/>
    <ds:schemaRef ds:uri="http://schemas.microsoft.com/sharepoint/v3"/>
    <ds:schemaRef ds:uri="http://www.w3.org/XML/1998/namespace"/>
    <ds:schemaRef ds:uri="230e9df3-be65-4c73-a93b-d1236ebd677e"/>
    <ds:schemaRef ds:uri="http://schemas.microsoft.com/office/2006/documentManagement/types"/>
    <ds:schemaRef ds:uri="71af3243-3dd4-4a8d-8c0d-dd76da1f02a5"/>
    <ds:schemaRef ds:uri="16c05727-aa75-4e4a-9b5f-8a80a1165891"/>
    <ds:schemaRef ds:uri="http://purl.org/dc/dcmitype/"/>
    <ds:schemaRef ds:uri="http://schemas.openxmlformats.org/package/2006/metadata/core-properties"/>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B8E15EA0-2F38-456B-B156-038699A5D17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Bright business presentation</Template>
  <TotalTime>343</TotalTime>
  <Words>1747</Words>
  <Application>Microsoft Office PowerPoint</Application>
  <PresentationFormat>Widescreen</PresentationFormat>
  <Paragraphs>264</Paragraphs>
  <Slides>35</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35</vt:i4>
      </vt:variant>
    </vt:vector>
  </HeadingPairs>
  <TitlesOfParts>
    <vt:vector size="48" baseType="lpstr">
      <vt:lpstr>Aptos</vt:lpstr>
      <vt:lpstr>Arial</vt:lpstr>
      <vt:lpstr>Arial Black</vt:lpstr>
      <vt:lpstr>Calibri</vt:lpstr>
      <vt:lpstr>Candara</vt:lpstr>
      <vt:lpstr>Consolas</vt:lpstr>
      <vt:lpstr>Corbel</vt:lpstr>
      <vt:lpstr>Raleway</vt:lpstr>
      <vt:lpstr>Segoe UI</vt:lpstr>
      <vt:lpstr>Söhne</vt:lpstr>
      <vt:lpstr>Symbol</vt:lpstr>
      <vt:lpstr>Times New Roman</vt:lpstr>
      <vt:lpstr>Custom</vt:lpstr>
      <vt:lpstr>Enhancing  Loan  Approval  Process :  Leveraging  ML to   identify  Creditworthy  Applicants</vt:lpstr>
      <vt:lpstr>Introduction</vt:lpstr>
      <vt:lpstr>Problem Analysis </vt:lpstr>
      <vt:lpstr>Challenges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Exploratory Data Analysis</vt:lpstr>
      <vt:lpstr>Exploratory Data Analysis</vt:lpstr>
      <vt:lpstr>Exploratory Data Analysis</vt:lpstr>
      <vt:lpstr>Interesting Insights</vt:lpstr>
      <vt:lpstr>Interesting Insights</vt:lpstr>
      <vt:lpstr>Interesting Insights</vt:lpstr>
      <vt:lpstr>Interesting Insights</vt:lpstr>
      <vt:lpstr>Feature importance based on XG Boost</vt:lpstr>
      <vt:lpstr>Random Forest</vt:lpstr>
      <vt:lpstr>Applied ML models for the problem set</vt:lpstr>
      <vt:lpstr>PowerPoint Presentation</vt:lpstr>
      <vt:lpstr>What’s Next</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Enhancing  Loan  Approval  Process :  Leveraging  ML to   identify  Creditworthy  Applicants</dc:title>
  <dc:creator>Aditya Rawat</dc:creator>
  <cp:lastModifiedBy>ismail - [2010]</cp:lastModifiedBy>
  <cp:revision>209</cp:revision>
  <dcterms:created xsi:type="dcterms:W3CDTF">2024-03-17T20:00:18Z</dcterms:created>
  <dcterms:modified xsi:type="dcterms:W3CDTF">2024-03-19T09:23:15Z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