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211a12c3e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211a12c3e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24d51721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24d51721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24d51721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24d51721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24d51721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24d51721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321ae1c2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321ae1c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321ae1c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321ae1c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0d4a832300eb17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0d4a832300eb17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3361504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3361504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42dbfc5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42dbfc5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42dbfc57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e42dbfc57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1e9418e4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1e9418e4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630050f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5630050f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91f8cd32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91f8cd32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91f8cd32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91f8cd32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91f8cd320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91f8cd320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91f8cd320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91f8cd320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91f8cd320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91f8cd320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91f8cd320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91f8cd320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91f8cd320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91f8cd320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91f8cd320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91f8cd320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1e9418e4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1e9418e4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1e9418e4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1e9418e4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211a12c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211a12c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211a12c3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211a12c3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211a12c3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211a12c3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211a12c3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211a12c3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211a12c3e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211a12c3e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880"/>
              <a:t>Applicazione ed analisi di algoritmi per la risoluzione di task nel Panda environment</a:t>
            </a:r>
            <a:endParaRPr sz="38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2527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Progetto di Reinforcement Learning</a:t>
            </a:r>
            <a:endParaRPr sz="1700"/>
          </a:p>
        </p:txBody>
      </p:sp>
      <p:sp>
        <p:nvSpPr>
          <p:cNvPr id="88" name="Google Shape;88;p13"/>
          <p:cNvSpPr txBox="1"/>
          <p:nvPr/>
        </p:nvSpPr>
        <p:spPr>
          <a:xfrm>
            <a:off x="729625" y="4646600"/>
            <a:ext cx="613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Lato"/>
                <a:ea typeface="Lato"/>
                <a:cs typeface="Lato"/>
                <a:sym typeface="Lato"/>
              </a:rPr>
              <a:t>Giovanni Coronica, Thomas Rossi Mel, Denis Malasi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40"/>
              <a:t> Scelta del Fattore di Sconto γ</a:t>
            </a:r>
            <a:endParaRPr sz="2440"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Il fattore di sconto γ determina l'importanza dei reward futuri rispetto a quelli immediati</a:t>
            </a:r>
            <a:endParaRPr sz="1500"/>
          </a:p>
          <a:p>
            <a:pPr indent="-32385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                                                    Task </a:t>
            </a:r>
            <a:r>
              <a:rPr lang="it" sz="1500">
                <a:solidFill>
                  <a:srgbClr val="FF0000"/>
                </a:solidFill>
              </a:rPr>
              <a:t>non risolta</a:t>
            </a:r>
            <a:r>
              <a:rPr lang="it" sz="1500"/>
              <a:t> in 60K episodi</a:t>
            </a:r>
            <a:endParaRPr sz="1500"/>
          </a:p>
          <a:p>
            <a:pPr indent="-32385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                                                    Task </a:t>
            </a:r>
            <a:r>
              <a:rPr lang="it" sz="1500">
                <a:solidFill>
                  <a:srgbClr val="6AA84F"/>
                </a:solidFill>
              </a:rPr>
              <a:t>risolta </a:t>
            </a:r>
            <a:r>
              <a:rPr lang="it" sz="1500"/>
              <a:t>in 30K episodi</a:t>
            </a:r>
            <a:endParaRPr sz="1500"/>
          </a:p>
          <a:p>
            <a:pPr indent="-32385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L'efficacia di un </a:t>
            </a:r>
            <a:r>
              <a:rPr b="1" lang="it" sz="1500"/>
              <a:t>γ ridotto</a:t>
            </a:r>
            <a:r>
              <a:rPr lang="it" sz="1500"/>
              <a:t> può derivare dalla struttura del reward, che favorisce </a:t>
            </a:r>
            <a:r>
              <a:rPr b="1" lang="it" sz="1500"/>
              <a:t>l'acquisizione di benefici a breve termine</a:t>
            </a:r>
            <a:endParaRPr b="1" sz="1500"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550" y="2775625"/>
            <a:ext cx="1850350" cy="43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2900" y="3115450"/>
            <a:ext cx="1793250" cy="4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40"/>
              <a:t> Scelta della distribuzione delle azioni</a:t>
            </a:r>
            <a:endParaRPr sz="2440"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Diverse possibili distribuzioni per le azioni:</a:t>
            </a:r>
            <a:endParaRPr sz="1500"/>
          </a:p>
          <a:p>
            <a:pPr indent="-323850" lvl="1" marL="9144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Distribuzione </a:t>
            </a:r>
            <a:r>
              <a:rPr b="1" lang="it" sz="1500"/>
              <a:t>gaussiana </a:t>
            </a:r>
            <a:r>
              <a:rPr lang="it" sz="1500"/>
              <a:t>(controllata da media e deviazione standard)</a:t>
            </a:r>
            <a:endParaRPr sz="1500"/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1" marL="9144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Distribuzione </a:t>
            </a:r>
            <a:r>
              <a:rPr b="1" lang="it" sz="1500"/>
              <a:t>beta </a:t>
            </a:r>
            <a:r>
              <a:rPr lang="it" sz="1500"/>
              <a:t>(controllata da alpha e beta)</a:t>
            </a:r>
            <a:endParaRPr sz="1500"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775" y="2758173"/>
            <a:ext cx="2381750" cy="77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3775" y="3811300"/>
            <a:ext cx="2122275" cy="10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40"/>
              <a:t> STD state dependent e state independent</a:t>
            </a:r>
            <a:endParaRPr sz="2440"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La deviazione standard è un parametro fondamentale per l’esplorazione</a:t>
            </a:r>
            <a:endParaRPr sz="1500"/>
          </a:p>
          <a:p>
            <a:pPr indent="-32385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Abbiamo analizzato principalmente il caso state dependent</a:t>
            </a:r>
            <a:endParaRPr sz="1500"/>
          </a:p>
          <a:p>
            <a:pPr indent="-323850" lvl="1" marL="9144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Task </a:t>
            </a:r>
            <a:r>
              <a:rPr lang="it" sz="1500">
                <a:solidFill>
                  <a:srgbClr val="6AA84F"/>
                </a:solidFill>
              </a:rPr>
              <a:t>risolta </a:t>
            </a:r>
            <a:r>
              <a:rPr lang="it" sz="1500"/>
              <a:t>nel caso migliore in 30K episodi</a:t>
            </a:r>
            <a:endParaRPr sz="1500"/>
          </a:p>
          <a:p>
            <a:pPr indent="-323850" lvl="1" marL="9144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Il task viene risolto anche con std finali di 0.4</a:t>
            </a:r>
            <a:endParaRPr sz="1500"/>
          </a:p>
          <a:p>
            <a:pPr indent="-323850" lvl="1" marL="9144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Il task viene risolto anche con std fisse per tutta l’esecuzione a 0.2 e 0.4</a:t>
            </a:r>
            <a:endParaRPr sz="1500"/>
          </a:p>
          <a:p>
            <a:pPr indent="-32385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Un approccio state independent è possibile 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40"/>
              <a:t> STD state dependent e state independent</a:t>
            </a:r>
            <a:endParaRPr sz="2440"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La STD state independent viene spesso utilizzata in PPO e A2C</a:t>
            </a:r>
            <a:endParaRPr sz="1500"/>
          </a:p>
          <a:p>
            <a:pPr indent="-32385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Abbiamo analizzato anche il caso state independent</a:t>
            </a:r>
            <a:endParaRPr sz="1500"/>
          </a:p>
          <a:p>
            <a:pPr indent="-323850" lvl="1" marL="9144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Task </a:t>
            </a:r>
            <a:r>
              <a:rPr lang="it" sz="1500">
                <a:solidFill>
                  <a:srgbClr val="6AA84F"/>
                </a:solidFill>
              </a:rPr>
              <a:t>risolta </a:t>
            </a:r>
            <a:r>
              <a:rPr lang="it" sz="1500"/>
              <a:t>nel caso migliore in 30K episodi</a:t>
            </a:r>
            <a:endParaRPr sz="1500"/>
          </a:p>
          <a:p>
            <a:pPr indent="-323850" lvl="1" marL="9144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Aggiornamenti della rete più rapidi</a:t>
            </a:r>
            <a:endParaRPr sz="1500"/>
          </a:p>
          <a:p>
            <a:pPr indent="-32385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In task meno complessi potrebbe portare a risultati migliori  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40"/>
              <a:t> Discretizzazione delle azioni</a:t>
            </a:r>
            <a:endParaRPr sz="2440"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Le azioni discrete possono rappresentare distribuzioni anche più  flessibili </a:t>
            </a:r>
            <a:endParaRPr sz="1500"/>
          </a:p>
          <a:p>
            <a:pPr indent="-323850" lvl="1" marL="9144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Un esempio è il caso del one-step bandit in figura</a:t>
            </a:r>
            <a:endParaRPr sz="1500"/>
          </a:p>
          <a:p>
            <a:pPr indent="-32385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Sperimentalmente, si è osservato di frequente una convergenza migliore per azioni discretizzate rispetto a continue</a:t>
            </a:r>
            <a:endParaRPr sz="1500"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025" y="3592875"/>
            <a:ext cx="3619976" cy="1498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925" y="3305525"/>
            <a:ext cx="2427400" cy="18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40"/>
              <a:t> Discretizzazione delle azioni</a:t>
            </a:r>
            <a:endParaRPr sz="2440"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Ogni azione del robot viene divisa in K bin, per K variabile tra 3 e 15</a:t>
            </a:r>
            <a:endParaRPr sz="1500"/>
          </a:p>
          <a:p>
            <a:pPr indent="-32385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I risultati sono i seguenti:</a:t>
            </a:r>
            <a:endParaRPr sz="1500"/>
          </a:p>
          <a:p>
            <a:pPr indent="-323850" lvl="1" marL="9144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Task </a:t>
            </a:r>
            <a:r>
              <a:rPr lang="it" sz="1500">
                <a:solidFill>
                  <a:srgbClr val="FF0000"/>
                </a:solidFill>
              </a:rPr>
              <a:t>non risolta</a:t>
            </a:r>
            <a:r>
              <a:rPr lang="it" sz="1500">
                <a:solidFill>
                  <a:srgbClr val="6AA84F"/>
                </a:solidFill>
              </a:rPr>
              <a:t> </a:t>
            </a:r>
            <a:r>
              <a:rPr lang="it" sz="1500"/>
              <a:t>in 60k episodi per K &lt; 5</a:t>
            </a:r>
            <a:endParaRPr sz="1500"/>
          </a:p>
          <a:p>
            <a:pPr indent="-323850" lvl="1" marL="9144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Task </a:t>
            </a:r>
            <a:r>
              <a:rPr lang="it" sz="1500">
                <a:solidFill>
                  <a:srgbClr val="6AA84F"/>
                </a:solidFill>
              </a:rPr>
              <a:t>risolta </a:t>
            </a:r>
            <a:r>
              <a:rPr lang="it" sz="1500"/>
              <a:t>in 40k episodi per 5 &lt;= K &lt; 10</a:t>
            </a:r>
            <a:endParaRPr sz="1500"/>
          </a:p>
          <a:p>
            <a:pPr indent="-323850" lvl="1" marL="9144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Task </a:t>
            </a:r>
            <a:r>
              <a:rPr lang="it" sz="1500">
                <a:solidFill>
                  <a:srgbClr val="6AA84F"/>
                </a:solidFill>
              </a:rPr>
              <a:t>risolta </a:t>
            </a:r>
            <a:r>
              <a:rPr lang="it" sz="1500"/>
              <a:t>in 30k episodi per K = 15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40"/>
              <a:t> Discretizzazione delle azioni</a:t>
            </a:r>
            <a:endParaRPr sz="2440"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Abbiamo poi considerato una suddivisione non uniforme</a:t>
            </a:r>
            <a:endParaRPr sz="1500"/>
          </a:p>
          <a:p>
            <a:pPr indent="-323850" lvl="1" marL="9144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E.g.  {-1,    -1/2,    -1/4,    -1/8,    0,    1/8,    1/4,    1/2,    1}</a:t>
            </a:r>
            <a:endParaRPr sz="1500"/>
          </a:p>
          <a:p>
            <a:pPr indent="-32385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I risultati sono i seguenti:</a:t>
            </a:r>
            <a:endParaRPr sz="1500"/>
          </a:p>
          <a:p>
            <a:pPr indent="-323850" lvl="1" marL="9144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Task </a:t>
            </a:r>
            <a:r>
              <a:rPr lang="it" sz="1500">
                <a:solidFill>
                  <a:srgbClr val="FF0000"/>
                </a:solidFill>
              </a:rPr>
              <a:t>non risolta</a:t>
            </a:r>
            <a:r>
              <a:rPr lang="it" sz="1500">
                <a:solidFill>
                  <a:srgbClr val="6AA84F"/>
                </a:solidFill>
              </a:rPr>
              <a:t> </a:t>
            </a:r>
            <a:r>
              <a:rPr lang="it" sz="1500"/>
              <a:t>in 60k episodi per K &lt; 5</a:t>
            </a:r>
            <a:endParaRPr sz="1500"/>
          </a:p>
          <a:p>
            <a:pPr indent="-323850" lvl="1" marL="9144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Task </a:t>
            </a:r>
            <a:r>
              <a:rPr lang="it" sz="1500">
                <a:solidFill>
                  <a:srgbClr val="6AA84F"/>
                </a:solidFill>
              </a:rPr>
              <a:t>risolta </a:t>
            </a:r>
            <a:r>
              <a:rPr lang="it" sz="1500"/>
              <a:t>in 30k episodi per 5 &lt;= K &lt; 10</a:t>
            </a:r>
            <a:endParaRPr sz="1500"/>
          </a:p>
          <a:p>
            <a:pPr indent="-323850" lvl="1" marL="9144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Task </a:t>
            </a:r>
            <a:r>
              <a:rPr lang="it" sz="1500">
                <a:solidFill>
                  <a:srgbClr val="6AA84F"/>
                </a:solidFill>
              </a:rPr>
              <a:t>risolta </a:t>
            </a:r>
            <a:r>
              <a:rPr lang="it" sz="1500"/>
              <a:t>in 25k episodi per K = 10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40"/>
              <a:t>Actor-Critic vs REINFORCE</a:t>
            </a:r>
            <a:endParaRPr sz="2440"/>
          </a:p>
        </p:txBody>
      </p:sp>
      <p:pic>
        <p:nvPicPr>
          <p:cNvPr id="205" name="Google Shape;205;p29"/>
          <p:cNvPicPr preferRelativeResize="0"/>
          <p:nvPr/>
        </p:nvPicPr>
        <p:blipFill rotWithShape="1">
          <a:blip r:embed="rId3">
            <a:alphaModFix/>
          </a:blip>
          <a:srcRect b="0" l="0" r="0" t="46907"/>
          <a:stretch/>
        </p:blipFill>
        <p:spPr>
          <a:xfrm>
            <a:off x="1254325" y="2838650"/>
            <a:ext cx="3127125" cy="115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/>
        </p:nvSpPr>
        <p:spPr>
          <a:xfrm>
            <a:off x="704600" y="1959550"/>
            <a:ext cx="73188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</a:pPr>
            <a:r>
              <a:rPr lang="it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Actor-Critic e REINFORCE differiscono principalmente nella loss e nella presenza della rete Critic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40"/>
              <a:t>Trade off tra bias e varianza</a:t>
            </a:r>
            <a:endParaRPr sz="2440"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729450" y="2078875"/>
            <a:ext cx="7688700" cy="28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REINFORCE:</a:t>
            </a:r>
            <a:endParaRPr sz="1500"/>
          </a:p>
          <a:p>
            <a:pPr indent="-323850" lvl="1" marL="9144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Alta varianza nella stima del cumulative reward</a:t>
            </a:r>
            <a:endParaRPr sz="1500"/>
          </a:p>
          <a:p>
            <a:pPr indent="-323850" lvl="1" marL="9144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Bias assente</a:t>
            </a:r>
            <a:endParaRPr sz="1500"/>
          </a:p>
          <a:p>
            <a:pPr indent="-32385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Actor critic:</a:t>
            </a:r>
            <a:endParaRPr sz="1500"/>
          </a:p>
          <a:p>
            <a:pPr indent="-323850" lvl="1" marL="9144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Varianza inferiore</a:t>
            </a:r>
            <a:endParaRPr sz="1500"/>
          </a:p>
          <a:p>
            <a:pPr indent="-323850" lvl="1" marL="9144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Bias, soprattutto durante le prime iterazioni, maggiore</a:t>
            </a:r>
            <a:br>
              <a:rPr lang="it" sz="1500"/>
            </a:br>
            <a:endParaRPr sz="453"/>
          </a:p>
          <a:p>
            <a:pPr indent="-32385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E’ importante valutare un trade-off basato sulle caratteristiche dell’ambiente</a:t>
            </a:r>
            <a:endParaRPr sz="1500"/>
          </a:p>
          <a:p>
            <a:pPr indent="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40"/>
              <a:t> N-step ahead bootstrapping</a:t>
            </a:r>
            <a:endParaRPr sz="2440"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Cerchiamo di bilanciare bias e variance attraverso l’N-step ahead bootstrapping</a:t>
            </a:r>
            <a:endParaRPr sz="1500"/>
          </a:p>
          <a:p>
            <a:pPr indent="-32385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I risultati sono i seguenti:</a:t>
            </a:r>
            <a:endParaRPr sz="1500"/>
          </a:p>
          <a:p>
            <a:pPr indent="-323850" lvl="1" marL="9144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Task </a:t>
            </a:r>
            <a:r>
              <a:rPr lang="it" sz="1500">
                <a:solidFill>
                  <a:srgbClr val="6AA84F"/>
                </a:solidFill>
              </a:rPr>
              <a:t>risolta</a:t>
            </a:r>
            <a:r>
              <a:rPr lang="it" sz="1500">
                <a:solidFill>
                  <a:srgbClr val="6AA84F"/>
                </a:solidFill>
              </a:rPr>
              <a:t> </a:t>
            </a:r>
            <a:r>
              <a:rPr lang="it" sz="1500"/>
              <a:t>in 30k episodi per Actor Critic</a:t>
            </a:r>
            <a:endParaRPr sz="1500"/>
          </a:p>
          <a:p>
            <a:pPr indent="-323850" lvl="1" marL="9144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Task </a:t>
            </a:r>
            <a:r>
              <a:rPr lang="it" sz="1500">
                <a:solidFill>
                  <a:srgbClr val="6AA84F"/>
                </a:solidFill>
              </a:rPr>
              <a:t>risolta </a:t>
            </a:r>
            <a:r>
              <a:rPr lang="it" sz="1500"/>
              <a:t>in 35k episodi per 2 &lt;= N &lt; 5</a:t>
            </a:r>
            <a:endParaRPr sz="1500"/>
          </a:p>
          <a:p>
            <a:pPr indent="-323850" lvl="1" marL="9144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Task </a:t>
            </a:r>
            <a:r>
              <a:rPr lang="it" sz="1500">
                <a:solidFill>
                  <a:srgbClr val="6AA84F"/>
                </a:solidFill>
              </a:rPr>
              <a:t>risolta </a:t>
            </a:r>
            <a:r>
              <a:rPr lang="it" sz="1500"/>
              <a:t>in 40k episodi per 5 &lt;= N &lt; 10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40"/>
              <a:t>Introduzione alla Task e all'ambiente</a:t>
            </a:r>
            <a:endParaRPr sz="2440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926475"/>
            <a:ext cx="38874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Task studiata: panda </a:t>
            </a:r>
            <a:r>
              <a:rPr b="1" lang="it" sz="1500"/>
              <a:t>push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Ambiente tridimensionale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Utilizzo di un Panda robot a </a:t>
            </a:r>
            <a:r>
              <a:rPr b="1" lang="it" sz="1500"/>
              <a:t>7 giunti</a:t>
            </a:r>
            <a:r>
              <a:rPr lang="it" sz="1500"/>
              <a:t> + </a:t>
            </a:r>
            <a:r>
              <a:rPr b="1" lang="it" sz="1500"/>
              <a:t>end-effector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it" sz="1500"/>
              <a:t>Obiettivo</a:t>
            </a:r>
            <a:r>
              <a:rPr lang="it" sz="1500"/>
              <a:t>: spostare un oggetto </a:t>
            </a:r>
            <a:r>
              <a:rPr b="1" lang="it" sz="1500"/>
              <a:t>posizione iniziale</a:t>
            </a:r>
            <a:r>
              <a:rPr lang="it" sz="1500"/>
              <a:t> -&gt; </a:t>
            </a:r>
            <a:r>
              <a:rPr b="1" lang="it" sz="1500"/>
              <a:t>target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it" sz="1500"/>
              <a:t>12 osservazioni disponibili</a:t>
            </a:r>
            <a:r>
              <a:rPr lang="it" sz="1500"/>
              <a:t> espresse come 4 vettori di 3 dimensioni</a:t>
            </a:r>
            <a:endParaRPr b="1" sz="130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5175" y="2210775"/>
            <a:ext cx="3887401" cy="2591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40"/>
              <a:t> N-step ahead bootstrapping</a:t>
            </a:r>
            <a:endParaRPr sz="2440"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729450" y="2078875"/>
            <a:ext cx="7584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Diversi approcci per l’algoritmo N-step</a:t>
            </a:r>
            <a:endParaRPr sz="1500"/>
          </a:p>
          <a:p>
            <a:pPr indent="-323850" lvl="1" marL="9144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Calcolo del cumulative reward e aggiornamento dei pesi  ad ogni iterazione</a:t>
            </a:r>
            <a:endParaRPr sz="1500"/>
          </a:p>
          <a:p>
            <a:pPr indent="-323850" lvl="1" marL="9144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Calcolo del cumulative reward e aggiornamento dei pesi  dell’iterazione a  N-step prima</a:t>
            </a:r>
            <a:endParaRPr sz="1500"/>
          </a:p>
          <a:p>
            <a:pPr indent="-323850" lvl="1" marL="9144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Aggiornamento dei pesi alla conclusione dell’episodio</a:t>
            </a:r>
            <a:endParaRPr sz="1500"/>
          </a:p>
          <a:p>
            <a:pPr indent="-32385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Risultati analoghi</a:t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000000"/>
                </a:solidFill>
              </a:rPr>
              <a:t>Applicazione del DDPG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11"/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Algoritmo </a:t>
            </a:r>
            <a:r>
              <a:rPr b="1" lang="it" sz="1500"/>
              <a:t>off-policy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Usato per risolvere problemi di </a:t>
            </a:r>
            <a:r>
              <a:rPr b="1" lang="it" sz="1500"/>
              <a:t>controllo continuo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Estensione del </a:t>
            </a:r>
            <a:r>
              <a:rPr b="1" lang="it" sz="1500"/>
              <a:t>DPG</a:t>
            </a:r>
            <a:r>
              <a:rPr lang="it" sz="1500"/>
              <a:t>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utilizzo di rumore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uso di replay buffer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uso di target networks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000000"/>
                </a:solidFill>
              </a:rPr>
              <a:t>DPG vs. DDPG</a:t>
            </a:r>
            <a:endParaRPr sz="242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729450" y="2078875"/>
            <a:ext cx="7688700" cy="28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Utilizzo di Deep Neural Networks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DPG utilizza le </a:t>
            </a:r>
            <a:r>
              <a:rPr b="1" lang="it" sz="1500"/>
              <a:t>Q-Tables o funzioni di valore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DDPG utilizza le </a:t>
            </a:r>
            <a:r>
              <a:rPr b="1" lang="it" sz="1500"/>
              <a:t>DNN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Approcci all’esplorazione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DPG si basa su </a:t>
            </a:r>
            <a:r>
              <a:rPr b="1" lang="it" sz="1500"/>
              <a:t>politiche deterministiche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DDPG si basa anch’esso su politiche deterministiche ma con l’aggiunta di </a:t>
            </a:r>
            <a:r>
              <a:rPr b="1" lang="it" sz="1500"/>
              <a:t>rumore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Politiche di apprendimento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DPG è un algoritmo </a:t>
            </a:r>
            <a:r>
              <a:rPr b="1" lang="it" sz="1500"/>
              <a:t>on-policy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DDPG è un algoritmo </a:t>
            </a:r>
            <a:r>
              <a:rPr b="1" lang="it" sz="1500"/>
              <a:t>off-policy</a:t>
            </a:r>
            <a:endParaRPr b="1"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000000"/>
                </a:solidFill>
              </a:rPr>
              <a:t>Ruolo del Q-Value nel DPG</a:t>
            </a:r>
            <a:endParaRPr sz="242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Misura il </a:t>
            </a:r>
            <a:r>
              <a:rPr b="1" lang="it" sz="1500"/>
              <a:t>valore cumulativo atteso</a:t>
            </a:r>
            <a:r>
              <a:rPr lang="it" sz="1500"/>
              <a:t> partendo da uno stato specifico seguendo un'azione sotto la politica deterministica: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Valuta la </a:t>
            </a:r>
            <a:r>
              <a:rPr b="1" lang="it" sz="1500"/>
              <a:t>qualità delle azioni</a:t>
            </a:r>
            <a:r>
              <a:rPr lang="it" sz="1500"/>
              <a:t> in uno stato specifico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Guida l’</a:t>
            </a:r>
            <a:r>
              <a:rPr b="1" lang="it" sz="1500"/>
              <a:t>ottimizzazione della politica deterministica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Massimizzare il Q-value per ottenere la massima ricompensa possibile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43" name="Google Shape;24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1600" y="2401800"/>
            <a:ext cx="1796149" cy="3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000000"/>
                </a:solidFill>
              </a:rPr>
              <a:t>Rumore nel DDPG</a:t>
            </a:r>
            <a:endParaRPr sz="242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it" sz="1500"/>
              <a:t>Ornstein-Uhlenbeck</a:t>
            </a:r>
            <a:r>
              <a:rPr lang="it" sz="1500"/>
              <a:t> Noise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Aggiunta di </a:t>
            </a:r>
            <a:r>
              <a:rPr b="1" lang="it" sz="1500"/>
              <a:t>casualità</a:t>
            </a:r>
            <a:r>
              <a:rPr lang="it" sz="1500"/>
              <a:t> nella scelta delle azioni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Bilanciamento </a:t>
            </a:r>
            <a:r>
              <a:rPr b="1" lang="it" sz="1500"/>
              <a:t>Exploration-Exploitation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it" sz="1500"/>
              <a:t>Stabilità</a:t>
            </a:r>
            <a:r>
              <a:rPr lang="it" sz="1500"/>
              <a:t> nell’addestramento del DDPG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000000"/>
                </a:solidFill>
              </a:rPr>
              <a:t>Replay Buffer</a:t>
            </a:r>
            <a:endParaRPr sz="242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255" name="Google Shape;255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it" sz="1500"/>
              <a:t>Memoria</a:t>
            </a:r>
            <a:r>
              <a:rPr lang="it" sz="1500"/>
              <a:t> che conserva </a:t>
            </a:r>
            <a:r>
              <a:rPr b="1" lang="it" sz="1500"/>
              <a:t>esperienze passate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(state, action, reward, next_state)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Campionamento casuale durante l’addestramento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it" sz="1500"/>
              <a:t>Rottura</a:t>
            </a:r>
            <a:r>
              <a:rPr lang="it" sz="1500"/>
              <a:t> della </a:t>
            </a:r>
            <a:r>
              <a:rPr b="1" lang="it" sz="1500"/>
              <a:t>correlazione</a:t>
            </a:r>
            <a:r>
              <a:rPr lang="it" sz="1500"/>
              <a:t> sequenziale dei dati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it" sz="1500"/>
              <a:t>Stabilità</a:t>
            </a:r>
            <a:r>
              <a:rPr lang="it" sz="1500"/>
              <a:t> nell’addestramento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Apprendimento </a:t>
            </a:r>
            <a:r>
              <a:rPr b="1" lang="it" sz="1500"/>
              <a:t>off-policy</a:t>
            </a:r>
            <a:endParaRPr b="1" sz="1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000000"/>
                </a:solidFill>
              </a:rPr>
              <a:t>Target network</a:t>
            </a:r>
            <a:endParaRPr sz="242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261" name="Google Shape;261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2 network: </a:t>
            </a:r>
            <a:r>
              <a:rPr b="1" lang="it" sz="1500"/>
              <a:t>target actor, target critic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it" sz="1500"/>
              <a:t>Miglioramento</a:t>
            </a:r>
            <a:r>
              <a:rPr lang="it" sz="1500"/>
              <a:t> della </a:t>
            </a:r>
            <a:r>
              <a:rPr b="1" lang="it" sz="1500"/>
              <a:t>stabilità</a:t>
            </a:r>
            <a:r>
              <a:rPr lang="it" sz="1500"/>
              <a:t> nell’addestramento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Aggiornamento lento dei pesi con un tasso di aggiornamento “tau”:</a:t>
            </a:r>
            <a:endParaRPr sz="1500"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it" sz="1500"/>
              <a:t>new_target_actor_weights = (1 - tau) * current_target_actor_weights + tau * current_actor_weights</a:t>
            </a:r>
            <a:endParaRPr i="1"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000000"/>
                </a:solidFill>
              </a:rPr>
              <a:t>Loss function per actor e critic</a:t>
            </a:r>
            <a:endParaRPr sz="242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267" name="Google Shape;267;p39"/>
          <p:cNvSpPr txBox="1"/>
          <p:nvPr>
            <p:ph idx="1" type="body"/>
          </p:nvPr>
        </p:nvSpPr>
        <p:spPr>
          <a:xfrm>
            <a:off x="729450" y="2078875"/>
            <a:ext cx="8332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115"/>
              <a:t>Actor loss:    </a:t>
            </a:r>
            <a:r>
              <a:rPr b="1" i="1" lang="it" sz="6115">
                <a:solidFill>
                  <a:srgbClr val="000000"/>
                </a:solidFill>
              </a:rPr>
              <a:t>- E[Q(s,a’)] </a:t>
            </a:r>
            <a:r>
              <a:rPr b="1" lang="it" sz="6115">
                <a:solidFill>
                  <a:srgbClr val="000000"/>
                </a:solidFill>
              </a:rPr>
              <a:t>    </a:t>
            </a:r>
            <a:r>
              <a:rPr b="1" i="1" lang="it" sz="6115">
                <a:solidFill>
                  <a:srgbClr val="000000"/>
                </a:solidFill>
              </a:rPr>
              <a:t> Q(s,a)</a:t>
            </a:r>
            <a:r>
              <a:rPr lang="it" sz="6115"/>
              <a:t> è il Q-value calcolato dalla critic network</a:t>
            </a:r>
            <a:endParaRPr sz="611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6115"/>
              <a:t>			                  </a:t>
            </a:r>
            <a:r>
              <a:rPr b="1" lang="it" sz="6115"/>
              <a:t> </a:t>
            </a:r>
            <a:r>
              <a:rPr b="1" i="1" lang="it" sz="6115">
                <a:solidFill>
                  <a:srgbClr val="000000"/>
                </a:solidFill>
              </a:rPr>
              <a:t>a’</a:t>
            </a:r>
            <a:r>
              <a:rPr i="1" lang="it" sz="6115">
                <a:solidFill>
                  <a:srgbClr val="000000"/>
                </a:solidFill>
              </a:rPr>
              <a:t> </a:t>
            </a:r>
            <a:r>
              <a:rPr lang="it" sz="6115"/>
              <a:t>rappresenta le azioni </a:t>
            </a:r>
            <a:r>
              <a:rPr lang="it" sz="6115">
                <a:solidFill>
                  <a:schemeClr val="lt1"/>
                </a:solidFill>
              </a:rPr>
              <a:t> </a:t>
            </a:r>
            <a:r>
              <a:rPr lang="it" sz="6115"/>
              <a:t>generate dall’actor network</a:t>
            </a:r>
            <a:endParaRPr sz="611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11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6115"/>
              <a:t>Critic loss:  </a:t>
            </a:r>
            <a:r>
              <a:rPr b="1" i="1" lang="it" sz="6115">
                <a:solidFill>
                  <a:srgbClr val="000000"/>
                </a:solidFill>
              </a:rPr>
              <a:t>E[(y - Q(s,a’))</a:t>
            </a:r>
            <a:r>
              <a:rPr b="1" baseline="30000" i="1" lang="it" sz="6115">
                <a:solidFill>
                  <a:srgbClr val="000000"/>
                </a:solidFill>
              </a:rPr>
              <a:t>2</a:t>
            </a:r>
            <a:r>
              <a:rPr b="1" i="1" lang="it" sz="6115">
                <a:solidFill>
                  <a:srgbClr val="000000"/>
                </a:solidFill>
              </a:rPr>
              <a:t>]    </a:t>
            </a:r>
            <a:endParaRPr b="1" i="1" sz="6115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it" sz="6115">
                <a:solidFill>
                  <a:srgbClr val="000000"/>
                </a:solidFill>
              </a:rPr>
              <a:t>     y = R + γ * (1 - d) * Q’(s’,a’) </a:t>
            </a:r>
            <a:r>
              <a:rPr i="1" lang="it" sz="6115">
                <a:solidFill>
                  <a:srgbClr val="000000"/>
                </a:solidFill>
              </a:rPr>
              <a:t>      </a:t>
            </a:r>
            <a:r>
              <a:rPr b="1" i="1" lang="it" sz="6115">
                <a:solidFill>
                  <a:srgbClr val="000000"/>
                </a:solidFill>
              </a:rPr>
              <a:t>Q’(s’,a)</a:t>
            </a:r>
            <a:r>
              <a:rPr i="1" lang="it" sz="6115">
                <a:solidFill>
                  <a:srgbClr val="000000"/>
                </a:solidFill>
              </a:rPr>
              <a:t> </a:t>
            </a:r>
            <a:r>
              <a:rPr lang="it" sz="6115">
                <a:solidFill>
                  <a:srgbClr val="434343"/>
                </a:solidFill>
              </a:rPr>
              <a:t>è il</a:t>
            </a:r>
            <a:r>
              <a:rPr lang="it" sz="6115">
                <a:solidFill>
                  <a:srgbClr val="000000"/>
                </a:solidFill>
              </a:rPr>
              <a:t> </a:t>
            </a:r>
            <a:r>
              <a:rPr lang="it" sz="6115"/>
              <a:t>Q-value futuro calcolato dalla target critic network</a:t>
            </a:r>
            <a:endParaRPr sz="611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6115"/>
              <a:t>				                   </a:t>
            </a:r>
            <a:r>
              <a:rPr b="1" i="1" lang="it" sz="6115">
                <a:solidFill>
                  <a:srgbClr val="000000"/>
                </a:solidFill>
              </a:rPr>
              <a:t>a’</a:t>
            </a:r>
            <a:r>
              <a:rPr i="1" lang="it" sz="6115"/>
              <a:t> </a:t>
            </a:r>
            <a:r>
              <a:rPr lang="it" sz="5600"/>
              <a:t>rappresenta le azioni generate dal target actor network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013" y="1481975"/>
            <a:ext cx="7207572" cy="360377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Risultati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40"/>
              <a:t>Introduzione alla Task e all'ambiente</a:t>
            </a:r>
            <a:endParaRPr sz="2440"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1926475"/>
            <a:ext cx="76887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it" sz="1500"/>
              <a:t>Osservazioni utilizzate:</a:t>
            </a:r>
            <a:endParaRPr b="1"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it" sz="1300"/>
              <a:t>Posizione e velocità end-effector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it" sz="1300"/>
              <a:t>Posizione (x,y, z=0) dell’oggetto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it" sz="1300"/>
              <a:t>Posizione (x,y, z=0) del target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it" sz="1500"/>
              <a:t>Azioni del robot</a:t>
            </a:r>
            <a:r>
              <a:rPr lang="it" sz="1500"/>
              <a:t> corrispondenti alle forze (vettoriali) applicate all’end-effector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it" sz="1300"/>
              <a:t>(Fx,Fy,Fz) ∈ [-1, 1]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it" sz="1500"/>
              <a:t>2 tipi di reward:</a:t>
            </a:r>
            <a:endParaRPr b="1"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it" sz="1300"/>
              <a:t>Dense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it" sz="1300"/>
              <a:t>Sparse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40"/>
              <a:t>Applicazione di a</a:t>
            </a:r>
            <a:r>
              <a:rPr lang="it" sz="2440"/>
              <a:t>lgoritmi Actor-Critic</a:t>
            </a:r>
            <a:endParaRPr sz="2440"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1926475"/>
            <a:ext cx="4441200" cy="28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it" sz="1500"/>
              <a:t>L</a:t>
            </a:r>
            <a:r>
              <a:rPr b="1" lang="it" sz="1500"/>
              <a:t>'Actor </a:t>
            </a:r>
            <a:r>
              <a:rPr lang="it" sz="1500"/>
              <a:t>decide le </a:t>
            </a:r>
            <a:r>
              <a:rPr b="1" lang="it" sz="1500"/>
              <a:t>azioni</a:t>
            </a:r>
            <a:r>
              <a:rPr lang="it" sz="1500"/>
              <a:t>, </a:t>
            </a:r>
            <a:r>
              <a:rPr b="1" lang="it" sz="1500"/>
              <a:t>Critic </a:t>
            </a:r>
            <a:r>
              <a:rPr lang="it" sz="1500"/>
              <a:t>valuta il </a:t>
            </a:r>
            <a:r>
              <a:rPr b="1" lang="it" sz="1500"/>
              <a:t>valore </a:t>
            </a:r>
            <a:r>
              <a:rPr lang="it" sz="1500"/>
              <a:t>dello stato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Policy denotata come </a:t>
            </a:r>
            <a:r>
              <a:rPr b="1" lang="it" sz="1500"/>
              <a:t>π(a│s)</a:t>
            </a:r>
            <a:r>
              <a:rPr lang="it" sz="1500"/>
              <a:t>, ottimizzata per </a:t>
            </a:r>
            <a:r>
              <a:rPr b="1" lang="it" sz="1500"/>
              <a:t>massimizzare i reward futuri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Critic fornisce </a:t>
            </a:r>
            <a:r>
              <a:rPr b="1" lang="it" sz="1500"/>
              <a:t>V(s)</a:t>
            </a:r>
            <a:r>
              <a:rPr lang="it" sz="1500"/>
              <a:t>, che rappresenta </a:t>
            </a:r>
            <a:r>
              <a:rPr b="1" lang="it" sz="1500"/>
              <a:t>l'aspettativa di ritorno totale</a:t>
            </a:r>
            <a:r>
              <a:rPr lang="it" sz="1500"/>
              <a:t> dallo stato corrente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it" sz="1500"/>
              <a:t>Inizializzazione</a:t>
            </a:r>
            <a:r>
              <a:rPr lang="it" sz="1500"/>
              <a:t>: l'Actor sceglie un'azione, l'ambiente reagisce, genera un </a:t>
            </a:r>
            <a:r>
              <a:rPr b="1" lang="it" sz="1500"/>
              <a:t>reward </a:t>
            </a:r>
            <a:r>
              <a:rPr lang="it" sz="1500"/>
              <a:t>e un nuovo stato.</a:t>
            </a:r>
            <a:endParaRPr sz="1500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778" y="1926475"/>
            <a:ext cx="3934423" cy="30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40"/>
              <a:t>Applicazione di algoritmi Actor-Critic</a:t>
            </a:r>
            <a:endParaRPr sz="2440"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7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Diverse varianti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Advantage Actor Critic</a:t>
            </a:r>
            <a:br>
              <a:rPr lang="it" sz="1500"/>
            </a:b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TD Actor Critic</a:t>
            </a:r>
            <a:br>
              <a:rPr lang="it" sz="1500"/>
            </a:b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Q Actor Critic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it" sz="1500"/>
              <a:t>Utilizzo solo di Q(a,s)   (come in </a:t>
            </a:r>
            <a:r>
              <a:rPr lang="it" sz="1500"/>
              <a:t>DDPG)</a:t>
            </a:r>
            <a:endParaRPr sz="150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925" y="2201474"/>
            <a:ext cx="4073075" cy="7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7925" y="3166675"/>
            <a:ext cx="1796149" cy="3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850" y="2189525"/>
            <a:ext cx="3573300" cy="268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40"/>
              <a:t>Implementazione di actor-critic con una ANN</a:t>
            </a:r>
            <a:endParaRPr sz="2440"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1926475"/>
            <a:ext cx="48585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L'Actor e il Critic sono rappresentati da </a:t>
            </a:r>
            <a:r>
              <a:rPr b="1" lang="it" sz="1500"/>
              <a:t>due diverse reti neurali</a:t>
            </a:r>
            <a:endParaRPr b="1" sz="15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t" sz="1500"/>
              <a:t>Actor ANN</a:t>
            </a:r>
            <a:r>
              <a:rPr lang="it" sz="1500"/>
              <a:t>: </a:t>
            </a:r>
            <a:r>
              <a:rPr lang="it" sz="1400"/>
              <a:t>Stato </a:t>
            </a:r>
            <a:r>
              <a:rPr i="1" lang="it" sz="1400"/>
              <a:t>s</a:t>
            </a:r>
            <a:r>
              <a:rPr lang="it" sz="1500"/>
              <a:t>           </a:t>
            </a:r>
            <a:r>
              <a:rPr lang="it"/>
              <a:t>Distribuzione di probabilità sulle azioni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t" sz="1500"/>
              <a:t>Critic ANN</a:t>
            </a:r>
            <a:r>
              <a:rPr lang="it" sz="1500"/>
              <a:t>: </a:t>
            </a:r>
            <a:r>
              <a:rPr lang="it" sz="1400"/>
              <a:t>Stato </a:t>
            </a:r>
            <a:r>
              <a:rPr i="1" lang="it" sz="1400"/>
              <a:t>s</a:t>
            </a:r>
            <a:r>
              <a:rPr lang="it" sz="1500"/>
              <a:t>           </a:t>
            </a:r>
            <a:r>
              <a:rPr lang="it"/>
              <a:t>Stima del valore dello stato V(s)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Apprendimento in “parallelo”</a:t>
            </a:r>
            <a:endParaRPr sz="1500"/>
          </a:p>
        </p:txBody>
      </p:sp>
      <p:cxnSp>
        <p:nvCxnSpPr>
          <p:cNvPr id="124" name="Google Shape;124;p18"/>
          <p:cNvCxnSpPr/>
          <p:nvPr/>
        </p:nvCxnSpPr>
        <p:spPr>
          <a:xfrm>
            <a:off x="2895600" y="2830275"/>
            <a:ext cx="263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8"/>
          <p:cNvCxnSpPr/>
          <p:nvPr/>
        </p:nvCxnSpPr>
        <p:spPr>
          <a:xfrm>
            <a:off x="2895600" y="3491075"/>
            <a:ext cx="263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40"/>
              <a:t>Loss function per Actor e Critic</a:t>
            </a:r>
            <a:endParaRPr sz="2440"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78875"/>
            <a:ext cx="7688700" cy="25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/>
              <a:t>Actor loss: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b="1" lang="it" sz="1500"/>
            </a:br>
            <a:r>
              <a:rPr b="1" lang="it" sz="1500"/>
              <a:t>             </a:t>
            </a:r>
            <a:r>
              <a:rPr lang="it" sz="1500"/>
              <a:t>è l’</a:t>
            </a:r>
            <a:r>
              <a:rPr b="1" lang="it" sz="1500"/>
              <a:t>entropia</a:t>
            </a:r>
            <a:r>
              <a:rPr lang="it" sz="1500"/>
              <a:t> della policy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500"/>
              <a:t>Critic loss:</a:t>
            </a:r>
            <a:br>
              <a:rPr b="1" lang="it" sz="1500"/>
            </a:b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500"/>
              <a:t>(</a:t>
            </a:r>
            <a:r>
              <a:rPr i="1" lang="it" sz="1500"/>
              <a:t>d</a:t>
            </a:r>
            <a:r>
              <a:rPr lang="it" sz="1500"/>
              <a:t> = “done” ossia episodio terminato con successo)</a:t>
            </a:r>
            <a:endParaRPr sz="1500"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525" y="2041679"/>
            <a:ext cx="3952499" cy="6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525" y="2857475"/>
            <a:ext cx="397100" cy="26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9850" y="3605249"/>
            <a:ext cx="3626175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40"/>
              <a:t>Entropia della Policy H(π)</a:t>
            </a:r>
            <a:endParaRPr sz="2440"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450" y="2383675"/>
            <a:ext cx="5914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it" sz="1500"/>
              <a:t>L'entropia </a:t>
            </a:r>
            <a:r>
              <a:rPr lang="it" sz="1500"/>
              <a:t>della policy è un </a:t>
            </a:r>
            <a:r>
              <a:rPr b="1" lang="it" sz="1500"/>
              <a:t>indice di "incertezza"</a:t>
            </a:r>
            <a:br>
              <a:rPr lang="it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Calcolata con la formula</a:t>
            </a:r>
            <a:br>
              <a:rPr lang="it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it" sz="1500"/>
              <a:t>Alta entropia</a:t>
            </a:r>
            <a:r>
              <a:rPr lang="it" sz="1500"/>
              <a:t> = incoraggia </a:t>
            </a:r>
            <a:r>
              <a:rPr b="1" lang="it" sz="1500"/>
              <a:t>exploration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it" sz="1500"/>
              <a:t>bassa entropia</a:t>
            </a:r>
            <a:r>
              <a:rPr lang="it" sz="1500"/>
              <a:t> = incoraggia </a:t>
            </a:r>
            <a:r>
              <a:rPr b="1" lang="it" sz="1500"/>
              <a:t>exploitation</a:t>
            </a:r>
            <a:br>
              <a:rPr b="1" lang="it" sz="1500"/>
            </a:b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Per una distribuzione </a:t>
            </a:r>
            <a:r>
              <a:rPr b="1" lang="it" sz="1500"/>
              <a:t>normale</a:t>
            </a:r>
            <a:r>
              <a:rPr lang="it" sz="1500"/>
              <a:t>, l'entropia è</a:t>
            </a:r>
            <a:endParaRPr sz="1500"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425" y="2879475"/>
            <a:ext cx="3219836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4350" y="4101999"/>
            <a:ext cx="2072375" cy="64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4350" y="889625"/>
            <a:ext cx="4290800" cy="13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40"/>
              <a:t>Reward Shaping</a:t>
            </a:r>
            <a:endParaRPr sz="2440"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729450" y="2514600"/>
            <a:ext cx="4740600" cy="22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La funzione di reward guida l'apprendimento dell'agente, modellata per ridurre distanze e penalizzare movimenti bruschi</a:t>
            </a:r>
            <a:br>
              <a:rPr lang="it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La rimozione di un termine della funzione di reward può causare divergenza delle deviazioni standard</a:t>
            </a:r>
            <a:br>
              <a:rPr lang="it" sz="1500"/>
            </a:br>
            <a:endParaRPr sz="1500"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450" y="2387075"/>
            <a:ext cx="2753271" cy="246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7625" y="1873100"/>
            <a:ext cx="5692352" cy="4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