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3"/>
  </p:notesMasterIdLst>
  <p:handoutMasterIdLst>
    <p:handoutMasterId r:id="rId24"/>
  </p:handoutMasterIdLst>
  <p:sldIdLst>
    <p:sldId id="285" r:id="rId2"/>
    <p:sldId id="302" r:id="rId3"/>
    <p:sldId id="272" r:id="rId4"/>
    <p:sldId id="303" r:id="rId5"/>
    <p:sldId id="273" r:id="rId6"/>
    <p:sldId id="274" r:id="rId7"/>
    <p:sldId id="324" r:id="rId8"/>
    <p:sldId id="301" r:id="rId9"/>
    <p:sldId id="313" r:id="rId10"/>
    <p:sldId id="316" r:id="rId11"/>
    <p:sldId id="294" r:id="rId12"/>
    <p:sldId id="322" r:id="rId13"/>
    <p:sldId id="292" r:id="rId14"/>
    <p:sldId id="277" r:id="rId15"/>
    <p:sldId id="325" r:id="rId16"/>
    <p:sldId id="312" r:id="rId17"/>
    <p:sldId id="340" r:id="rId18"/>
    <p:sldId id="304" r:id="rId19"/>
    <p:sldId id="293" r:id="rId20"/>
    <p:sldId id="295" r:id="rId21"/>
    <p:sldId id="281" r:id="rId22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Kunkel" initials="JK" lastIdx="1" clrIdx="0">
    <p:extLst>
      <p:ext uri="{19B8F6BF-5375-455C-9EA6-DF929625EA0E}">
        <p15:presenceInfo xmlns:p15="http://schemas.microsoft.com/office/powerpoint/2012/main" userId="Julian Kunkel" providerId="None"/>
      </p:ext>
    </p:extLst>
  </p:cmAuthor>
  <p:cmAuthor id="2" name="Luciana Pedro" initials="LP" lastIdx="19" clrIdx="1">
    <p:extLst>
      <p:ext uri="{19B8F6BF-5375-455C-9EA6-DF929625EA0E}">
        <p15:presenceInfo xmlns:p15="http://schemas.microsoft.com/office/powerpoint/2012/main" userId="S::l.r.pedro@reading.ac.uk::aa6dd553-a903-4aaf-b7a9-2747af5569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3" autoAdjust="0"/>
    <p:restoredTop sz="83934" autoAdjust="0"/>
  </p:normalViewPr>
  <p:slideViewPr>
    <p:cSldViewPr>
      <p:cViewPr varScale="1">
        <p:scale>
          <a:sx n="78" d="100"/>
          <a:sy n="78" d="100"/>
        </p:scale>
        <p:origin x="1572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25" d="100"/>
          <a:sy n="125" d="100"/>
        </p:scale>
        <p:origin x="2196" y="-4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9" y="1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0E67C62-D1C6-4175-9E03-7A73B64A4A1C}" type="datetimeFigureOut">
              <a:rPr lang="en-GB"/>
              <a:pPr>
                <a:defRPr/>
              </a:pPr>
              <a:t>21/02/2020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263"/>
            <a:ext cx="3076575" cy="51276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9" y="9720263"/>
            <a:ext cx="3076575" cy="51276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909BD5-D7D1-4F29-8255-707C98DE61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83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263"/>
            <a:ext cx="3076575" cy="51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3"/>
            <a:ext cx="3076575" cy="51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6A0D5A6-25AE-4AB8-AB4C-1E50EE92C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650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Say what this is about.</a:t>
            </a:r>
          </a:p>
          <a:p>
            <a:r>
              <a:rPr lang="de-DE" dirty="0"/>
              <a:t>This lecture ... At the same time also interesting for non computer sciencists, as the word "Algorithm" is used more widely and there is quite some confusion about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0D5A6-25AE-4AB8-AB4C-1E50EE92C12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96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0D5A6-25AE-4AB8-AB4C-1E50EE92C1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58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0D5A6-25AE-4AB8-AB4C-1E50EE92C1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3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0D5A6-25AE-4AB8-AB4C-1E50EE92C1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7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Unlocking a smartphone with the 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0D5A6-25AE-4AB8-AB4C-1E50EE92C1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42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1CC4F93-C733-4206-962D-7A787B1D9BA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2319082" y="768969"/>
            <a:ext cx="2462236" cy="38379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710261" y="4860984"/>
            <a:ext cx="5677678" cy="46092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18623" y="2987675"/>
            <a:ext cx="8580040" cy="1637766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6600">
                <a:solidFill>
                  <a:srgbClr val="660066"/>
                </a:solidFill>
              </a:defRPr>
            </a:lvl1pPr>
          </a:lstStyle>
          <a:p>
            <a:r>
              <a:rPr lang="en-GB" dirty="0"/>
              <a:t>Programming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18623" y="4874700"/>
            <a:ext cx="8580040" cy="1424501"/>
          </a:xfrm>
        </p:spPr>
        <p:txBody>
          <a:bodyPr/>
          <a:lstStyle>
            <a:lvl1pPr marL="0" indent="0">
              <a:buFontTx/>
              <a:buNone/>
              <a:defRPr sz="4000" b="1">
                <a:solidFill>
                  <a:srgbClr val="660066"/>
                </a:solidFill>
              </a:defRPr>
            </a:lvl1pPr>
          </a:lstStyle>
          <a:p>
            <a:r>
              <a:rPr lang="en-GB" dirty="0"/>
              <a:t>Autumn Term</a:t>
            </a:r>
          </a:p>
        </p:txBody>
      </p:sp>
      <p:pic>
        <p:nvPicPr>
          <p:cNvPr id="10" name="Picture 46" descr="http://www.howiteasy.com/wp-content/uploads/2011/05/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9" y="692150"/>
            <a:ext cx="2404269" cy="134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0" descr="http://shipfullofpirates.com/wp-content/uploads/2008/06/old-computer-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41" y="692150"/>
            <a:ext cx="2399110" cy="134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2" descr="http://images.cdn2.inmagine.com/168nwm/iris/stockconnection-060/ptg015997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84" y="2303994"/>
            <a:ext cx="1155700" cy="120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4" descr="http://www.instablogsimages.com/images/2010/05/31/china-fastest-supercomputer_N3dN6_5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53" y="2232560"/>
            <a:ext cx="3006197" cy="141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818627" y="6487639"/>
            <a:ext cx="265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000000"/>
                </a:solidFill>
                <a:latin typeface="Rdg Vesta" pitchFamily="2" charset="0"/>
                <a:ea typeface="ＭＳ Ｐゴシック" pitchFamily="34" charset="-128"/>
              </a:rPr>
              <a:t>CS1PR16</a:t>
            </a:r>
          </a:p>
          <a:p>
            <a:endParaRPr lang="en-GB" sz="1400" dirty="0">
              <a:solidFill>
                <a:srgbClr val="000000"/>
              </a:solidFill>
              <a:latin typeface="Rdg Vesta" pitchFamily="2" charset="0"/>
              <a:ea typeface="ＭＳ Ｐゴシック" pitchFamily="34" charset="-12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617296" y="6487639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Rdg Vesta" pitchFamily="2" charset="0"/>
                <a:ea typeface="ＭＳ Ｐゴシック" pitchFamily="34" charset="-128"/>
              </a:rPr>
              <a:t>© University of Reading</a:t>
            </a:r>
          </a:p>
        </p:txBody>
      </p:sp>
      <p:pic>
        <p:nvPicPr>
          <p:cNvPr id="17" name="Picture 55" descr="Device-white">
            <a:extLst>
              <a:ext uri="{FF2B5EF4-FFF2-40B4-BE49-F238E27FC236}">
                <a16:creationId xmlns:a16="http://schemas.microsoft.com/office/drawing/2014/main" id="{9FAF832F-8B51-4A4A-AD4A-5B478A1AC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8151818" y="437899"/>
            <a:ext cx="1282966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7664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-228600"/>
            <a:ext cx="6708909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623" y="1124744"/>
            <a:ext cx="8592078" cy="5328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9395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997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8621" y="274638"/>
            <a:ext cx="6708909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8623" y="1600200"/>
            <a:ext cx="859207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818622" y="6519864"/>
            <a:ext cx="686540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400" dirty="0">
                <a:solidFill>
                  <a:srgbClr val="000000"/>
                </a:solidFill>
                <a:latin typeface="Rdg Vesta" pitchFamily="2" charset="0"/>
                <a:ea typeface="ＭＳ Ｐゴシック" pitchFamily="34" charset="-128"/>
              </a:rPr>
              <a:t>CS1PR16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087116" y="6513095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FA12140-8D6D-4467-BDDA-AED2C3B10BC8}" type="slidenum">
              <a:rPr lang="en-GB" sz="1400" smtClean="0">
                <a:solidFill>
                  <a:srgbClr val="000000"/>
                </a:solidFill>
                <a:latin typeface="Rdg Vesta" pitchFamily="2" charset="0"/>
                <a:ea typeface="ＭＳ Ｐゴシック" pitchFamily="34" charset="-128"/>
              </a:rPr>
              <a:pPr/>
              <a:t>‹#›</a:t>
            </a:fld>
            <a:r>
              <a:rPr lang="en-GB" sz="1400" dirty="0">
                <a:solidFill>
                  <a:srgbClr val="000000"/>
                </a:solidFill>
                <a:latin typeface="Rdg Vesta" pitchFamily="2" charset="0"/>
                <a:ea typeface="ＭＳ Ｐゴシック" pitchFamily="34" charset="-128"/>
              </a:rPr>
              <a:t>/21</a:t>
            </a:r>
          </a:p>
        </p:txBody>
      </p:sp>
      <p:pic>
        <p:nvPicPr>
          <p:cNvPr id="9" name="Picture 55" descr="Device-white">
            <a:extLst>
              <a:ext uri="{FF2B5EF4-FFF2-40B4-BE49-F238E27FC236}">
                <a16:creationId xmlns:a16="http://schemas.microsoft.com/office/drawing/2014/main" id="{ADBB264C-AACC-459F-9EDA-BC4073D327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8151818" y="437899"/>
            <a:ext cx="1282966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9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dg Vesta" pitchFamily="2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4fn.org/programming/recipeprogramming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DA3_5982h8?t=1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ructured_program_theor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623" y="2492896"/>
            <a:ext cx="8580040" cy="2132545"/>
          </a:xfrm>
        </p:spPr>
        <p:txBody>
          <a:bodyPr/>
          <a:lstStyle/>
          <a:p>
            <a:r>
              <a:rPr lang="en-GB" sz="5400" dirty="0"/>
              <a:t>Taster Session</a:t>
            </a:r>
            <a:br>
              <a:rPr lang="en-GB" sz="5400" dirty="0"/>
            </a:br>
            <a:r>
              <a:rPr lang="en-GB" sz="5400" dirty="0"/>
              <a:t>for the Year 1 </a:t>
            </a:r>
            <a:br>
              <a:rPr lang="en-GB" sz="5400" dirty="0"/>
            </a:br>
            <a:r>
              <a:rPr lang="en-GB" sz="5400" dirty="0"/>
              <a:t>Module: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dirty="0"/>
              <a:t>Introduction to Algorithms</a:t>
            </a:r>
          </a:p>
        </p:txBody>
      </p:sp>
    </p:spTree>
    <p:extLst>
      <p:ext uri="{BB962C8B-B14F-4D97-AF65-F5344CB8AC3E}">
        <p14:creationId xmlns:p14="http://schemas.microsoft.com/office/powerpoint/2010/main" val="33365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818622" y="914400"/>
            <a:ext cx="9174937" cy="5328592"/>
          </a:xfrm>
        </p:spPr>
        <p:txBody>
          <a:bodyPr/>
          <a:lstStyle/>
          <a:p>
            <a:r>
              <a:rPr lang="en-US" dirty="0"/>
              <a:t>Selection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decision-making</a:t>
            </a:r>
            <a:r>
              <a:rPr lang="en-US" dirty="0"/>
              <a:t> construct</a:t>
            </a:r>
          </a:p>
          <a:p>
            <a:r>
              <a:rPr lang="en-US" dirty="0"/>
              <a:t>It is used to make </a:t>
            </a:r>
            <a:r>
              <a:rPr lang="en-US" b="1" dirty="0"/>
              <a:t>yes/no </a:t>
            </a:r>
            <a:r>
              <a:rPr lang="en-US" dirty="0"/>
              <a:t>or </a:t>
            </a:r>
            <a:r>
              <a:rPr lang="en-US" b="1" dirty="0"/>
              <a:t>true/false</a:t>
            </a:r>
            <a:r>
              <a:rPr lang="en-US" dirty="0"/>
              <a:t> decisions logically</a:t>
            </a:r>
          </a:p>
          <a:p>
            <a:r>
              <a:rPr lang="en-US" dirty="0"/>
              <a:t>Can be considered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something is true, then take </a:t>
            </a:r>
            <a:r>
              <a:rPr lang="en-US" b="1" dirty="0"/>
              <a:t>this action</a:t>
            </a:r>
          </a:p>
          <a:p>
            <a:pPr lvl="1"/>
            <a:r>
              <a:rPr lang="en-US" dirty="0"/>
              <a:t>otherwise, take  </a:t>
            </a:r>
            <a:r>
              <a:rPr lang="en-US" b="1" dirty="0"/>
              <a:t>that action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it rains, then take a raincoat and an umbrella, else take neither</a:t>
            </a:r>
          </a:p>
          <a:p>
            <a:r>
              <a:rPr lang="en-US" dirty="0"/>
              <a:t>Selection is called </a:t>
            </a:r>
            <a:r>
              <a:rPr lang="en-US" b="1" dirty="0"/>
              <a:t>conditional statement</a:t>
            </a:r>
            <a:r>
              <a:rPr lang="en-US" dirty="0"/>
              <a:t> in programming languages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124744"/>
            <a:ext cx="9489504" cy="5328592"/>
          </a:xfrm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repeats</a:t>
            </a:r>
            <a:r>
              <a:rPr lang="en-US" dirty="0"/>
              <a:t> a sequence of actions based on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  <a:p>
            <a:pPr lvl="1"/>
            <a:r>
              <a:rPr lang="en-US" dirty="0"/>
              <a:t>Iteration comes from the word reiterate, which means to repeat</a:t>
            </a:r>
          </a:p>
          <a:p>
            <a:pPr lvl="1"/>
            <a:r>
              <a:rPr lang="en-US" dirty="0"/>
              <a:t>Iteration is a </a:t>
            </a:r>
            <a:r>
              <a:rPr lang="en-US" b="1" dirty="0"/>
              <a:t>looping</a:t>
            </a:r>
            <a:r>
              <a:rPr lang="en-US" dirty="0"/>
              <a:t> construct</a:t>
            </a:r>
          </a:p>
          <a:p>
            <a:r>
              <a:rPr lang="en-GB" dirty="0"/>
              <a:t>Two styles of iteration:</a:t>
            </a:r>
          </a:p>
          <a:p>
            <a:pPr lvl="1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GB" sz="2400" dirty="0"/>
              <a:t> number of iterations</a:t>
            </a:r>
          </a:p>
          <a:p>
            <a:pPr lvl="2"/>
            <a:r>
              <a:rPr lang="en-GB" dirty="0"/>
              <a:t>Repeat something n times</a:t>
            </a:r>
          </a:p>
          <a:p>
            <a:pPr lvl="2"/>
            <a:r>
              <a:rPr lang="en-GB" dirty="0"/>
              <a:t>Example: Repeat this X times, where X is the number of people in this room</a:t>
            </a:r>
            <a:endParaRPr lang="en-US" dirty="0"/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sz="2400" dirty="0"/>
              <a:t> number of iterations</a:t>
            </a:r>
          </a:p>
          <a:p>
            <a:pPr lvl="2"/>
            <a:r>
              <a:rPr lang="en-US" dirty="0"/>
              <a:t>While something is </a:t>
            </a:r>
            <a:r>
              <a:rPr lang="en-US" b="1" dirty="0"/>
              <a:t>true</a:t>
            </a:r>
            <a:r>
              <a:rPr lang="en-US" dirty="0"/>
              <a:t>, keep </a:t>
            </a:r>
            <a:r>
              <a:rPr lang="en-US" b="1" dirty="0"/>
              <a:t>doing this, </a:t>
            </a:r>
            <a:r>
              <a:rPr lang="en-US" dirty="0"/>
              <a:t>otherwise stop</a:t>
            </a:r>
          </a:p>
          <a:p>
            <a:pPr lvl="2"/>
            <a:r>
              <a:rPr lang="en-US" dirty="0"/>
              <a:t>Example: While it is sunny keep playing in the garden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D529E8-59C1-4AE8-B5DB-3A64D7CB9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Describing an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9319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Describing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622" y="1124744"/>
            <a:ext cx="9087377" cy="53285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dirty="0">
                <a:ea typeface="ＭＳ Ｐゴシック" pitchFamily="34" charset="-128"/>
              </a:rPr>
              <a:t>Descriptions are important to share/understand algorithms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dirty="0">
                <a:ea typeface="ＭＳ Ｐゴシック" pitchFamily="34" charset="-128"/>
              </a:rPr>
              <a:t>The structured </a:t>
            </a:r>
            <a:r>
              <a:rPr lang="de-DE" dirty="0" err="1">
                <a:ea typeface="ＭＳ Ｐゴシック" pitchFamily="34" charset="-128"/>
              </a:rPr>
              <a:t>programming</a:t>
            </a:r>
            <a:r>
              <a:rPr lang="de-DE" dirty="0">
                <a:ea typeface="ＭＳ Ｐゴシック" pitchFamily="34" charset="-128"/>
              </a:rPr>
              <a:t> </a:t>
            </a:r>
            <a:r>
              <a:rPr lang="de-DE" dirty="0" err="1">
                <a:ea typeface="ＭＳ Ｐゴシック" pitchFamily="34" charset="-128"/>
              </a:rPr>
              <a:t>theorem</a:t>
            </a:r>
            <a:r>
              <a:rPr lang="de-DE" dirty="0">
                <a:ea typeface="ＭＳ Ｐゴシック" pitchFamily="34" charset="-128"/>
              </a:rPr>
              <a:t> </a:t>
            </a:r>
            <a:r>
              <a:rPr lang="de-DE" dirty="0" err="1">
                <a:ea typeface="ＭＳ Ｐゴシック" pitchFamily="34" charset="-128"/>
              </a:rPr>
              <a:t>simplifies</a:t>
            </a:r>
            <a:r>
              <a:rPr lang="de-DE" dirty="0">
                <a:ea typeface="ＭＳ Ｐゴシック" pitchFamily="34" charset="-128"/>
              </a:rPr>
              <a:t> </a:t>
            </a:r>
            <a:r>
              <a:rPr lang="de-DE" dirty="0" err="1">
                <a:ea typeface="ＭＳ Ｐゴシック" pitchFamily="34" charset="-128"/>
              </a:rPr>
              <a:t>how</a:t>
            </a:r>
            <a:r>
              <a:rPr lang="de-DE" dirty="0">
                <a:ea typeface="ＭＳ Ｐゴシック" pitchFamily="34" charset="-128"/>
              </a:rPr>
              <a:t> to </a:t>
            </a:r>
            <a:r>
              <a:rPr lang="de-DE" dirty="0" err="1">
                <a:ea typeface="ＭＳ Ｐゴシック" pitchFamily="34" charset="-128"/>
              </a:rPr>
              <a:t>describe</a:t>
            </a:r>
            <a:r>
              <a:rPr lang="de-DE" dirty="0">
                <a:ea typeface="ＭＳ Ｐゴシック" pitchFamily="34" charset="-128"/>
              </a:rPr>
              <a:t> </a:t>
            </a:r>
            <a:r>
              <a:rPr lang="de-DE" dirty="0" err="1">
                <a:ea typeface="ＭＳ Ｐゴシック" pitchFamily="34" charset="-128"/>
              </a:rPr>
              <a:t>algorithms</a:t>
            </a:r>
            <a:endParaRPr lang="de-DE" dirty="0">
              <a:ea typeface="ＭＳ Ｐゴシック" pitchFamily="34" charset="-128"/>
            </a:endParaRPr>
          </a:p>
          <a:p>
            <a:pPr lvl="2"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dirty="0">
                <a:ea typeface="ＭＳ Ｐゴシック" pitchFamily="34" charset="-128"/>
              </a:rPr>
              <a:t>Just </a:t>
            </a:r>
            <a:r>
              <a:rPr lang="de-DE" dirty="0" err="1">
                <a:ea typeface="ＭＳ Ｐゴシック" pitchFamily="34" charset="-128"/>
              </a:rPr>
              <a:t>need</a:t>
            </a:r>
            <a:r>
              <a:rPr lang="de-DE" dirty="0">
                <a:ea typeface="ＭＳ Ｐゴシック" pitchFamily="34" charset="-128"/>
              </a:rPr>
              <a:t> </a:t>
            </a:r>
            <a:r>
              <a:rPr lang="de-DE" dirty="0" err="1">
                <a:ea typeface="ＭＳ Ｐゴシック" pitchFamily="34" charset="-128"/>
              </a:rPr>
              <a:t>to</a:t>
            </a:r>
            <a:r>
              <a:rPr lang="de-DE" dirty="0">
                <a:ea typeface="ＭＳ Ｐゴシック" pitchFamily="34" charset="-128"/>
              </a:rPr>
              <a:t> </a:t>
            </a:r>
            <a:r>
              <a:rPr lang="de-DE" dirty="0" err="1">
                <a:ea typeface="ＭＳ Ｐゴシック" pitchFamily="34" charset="-128"/>
              </a:rPr>
              <a:t>define</a:t>
            </a:r>
            <a:r>
              <a:rPr lang="de-DE" dirty="0">
                <a:ea typeface="ＭＳ Ｐゴシック" pitchFamily="34" charset="-128"/>
              </a:rPr>
              <a:t> a </a:t>
            </a:r>
            <a:r>
              <a:rPr lang="de-DE" dirty="0" err="1">
                <a:ea typeface="ＭＳ Ｐゴシック" pitchFamily="34" charset="-128"/>
              </a:rPr>
              <a:t>representation</a:t>
            </a:r>
            <a:r>
              <a:rPr lang="de-DE" dirty="0">
                <a:ea typeface="ＭＳ Ｐゴシック" pitchFamily="34" charset="-128"/>
              </a:rPr>
              <a:t> </a:t>
            </a:r>
            <a:r>
              <a:rPr lang="de-DE" dirty="0" err="1">
                <a:ea typeface="ＭＳ Ｐゴシック" pitchFamily="34" charset="-128"/>
              </a:rPr>
              <a:t>of</a:t>
            </a:r>
            <a:r>
              <a:rPr lang="de-DE" dirty="0">
                <a:ea typeface="ＭＳ Ｐゴシック" pitchFamily="34" charset="-128"/>
              </a:rPr>
              <a:t> </a:t>
            </a:r>
            <a:r>
              <a:rPr lang="de-DE" dirty="0" err="1">
                <a:ea typeface="ＭＳ Ｐゴシック" pitchFamily="34" charset="-128"/>
              </a:rPr>
              <a:t>Sequence</a:t>
            </a:r>
            <a:r>
              <a:rPr lang="de-DE" dirty="0">
                <a:ea typeface="ＭＳ Ｐゴシック" pitchFamily="34" charset="-128"/>
              </a:rPr>
              <a:t>, </a:t>
            </a:r>
            <a:r>
              <a:rPr lang="de-DE" dirty="0" err="1">
                <a:ea typeface="ＭＳ Ｐゴシック" pitchFamily="34" charset="-128"/>
              </a:rPr>
              <a:t>Selection</a:t>
            </a:r>
            <a:r>
              <a:rPr lang="de-DE" dirty="0">
                <a:ea typeface="ＭＳ Ｐゴシック" pitchFamily="34" charset="-128"/>
              </a:rPr>
              <a:t>, and Iteration</a:t>
            </a:r>
            <a:endParaRPr lang="en-GB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There are various ways of expressing an algorithm: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dirty="0">
                <a:ea typeface="ＭＳ Ｐゴシック" pitchFamily="34" charset="-128"/>
              </a:rPr>
              <a:t>Textual:</a:t>
            </a:r>
            <a:endParaRPr lang="en-GB" dirty="0">
              <a:ea typeface="ＭＳ Ｐゴシック" pitchFamily="34" charset="-128"/>
            </a:endParaRPr>
          </a:p>
          <a:p>
            <a:pPr lvl="2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Natural language, i.e., in English text</a:t>
            </a:r>
          </a:p>
          <a:p>
            <a:pPr lvl="2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dirty="0">
                <a:ea typeface="ＭＳ Ｐゴシック" pitchFamily="34" charset="-128"/>
              </a:rPr>
              <a:t>P</a:t>
            </a:r>
            <a:r>
              <a:rPr lang="en-GB" dirty="0" err="1">
                <a:ea typeface="ＭＳ Ｐゴシック" pitchFamily="34" charset="-128"/>
              </a:rPr>
              <a:t>seudocode</a:t>
            </a:r>
            <a:r>
              <a:rPr lang="en-GB" dirty="0">
                <a:ea typeface="ＭＳ Ｐゴシック" pitchFamily="34" charset="-128"/>
              </a:rPr>
              <a:t>, i.e., programming code alike description</a:t>
            </a:r>
          </a:p>
          <a:p>
            <a:pPr lvl="2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Programming language</a:t>
            </a:r>
            <a:r>
              <a:rPr lang="x-none" dirty="0">
                <a:ea typeface="ＭＳ Ｐゴシック" pitchFamily="34" charset="-128"/>
                <a:cs typeface="Arial" charset="0"/>
              </a:rPr>
              <a:t>‏</a:t>
            </a:r>
            <a:endParaRPr lang="de-DE" dirty="0">
              <a:ea typeface="ＭＳ Ｐゴシック" pitchFamily="34" charset="-128"/>
              <a:cs typeface="Arial" charset="0"/>
            </a:endParaRP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dirty="0">
                <a:ea typeface="ＭＳ Ｐゴシック" pitchFamily="34" charset="-128"/>
                <a:cs typeface="Arial" charset="0"/>
              </a:rPr>
              <a:t>G</a:t>
            </a:r>
            <a:r>
              <a:rPr lang="en-GB" dirty="0" err="1">
                <a:ea typeface="ＭＳ Ｐゴシック" pitchFamily="34" charset="-128"/>
                <a:cs typeface="Arial" charset="0"/>
              </a:rPr>
              <a:t>raphical</a:t>
            </a:r>
            <a:endParaRPr lang="en-GB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The quality of representations differ for different notations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All must share algorithm properties: </a:t>
            </a:r>
            <a:r>
              <a:rPr lang="de-DE" dirty="0">
                <a:ea typeface="ＭＳ Ｐゴシック" pitchFamily="34" charset="-128"/>
              </a:rPr>
              <a:t>d</a:t>
            </a:r>
            <a:r>
              <a:rPr lang="en-GB" dirty="0" err="1">
                <a:ea typeface="ＭＳ Ｐゴシック" pitchFamily="34" charset="-128"/>
              </a:rPr>
              <a:t>efiniteness</a:t>
            </a:r>
            <a:r>
              <a:rPr lang="en-GB" dirty="0">
                <a:ea typeface="ＭＳ Ｐゴシック" pitchFamily="34" charset="-128"/>
              </a:rPr>
              <a:t>, effectiveness, finiteness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ea typeface="ＭＳ Ｐゴシック" pitchFamily="34" charset="-128"/>
              </a:rPr>
              <a:t>Understandability and standards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25520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418" y="908720"/>
            <a:ext cx="8592078" cy="5328592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sz="2800" dirty="0">
                <a:ea typeface="ＭＳ Ｐゴシック" pitchFamily="34" charset="-128"/>
              </a:rPr>
              <a:t>Recipes: More or less standardised description</a:t>
            </a:r>
          </a:p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/>
              <a:t>Hummus and Tomato Pasta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Serves 2 </a:t>
            </a:r>
            <a:br>
              <a:rPr lang="en-US" sz="2000" dirty="0"/>
            </a:br>
            <a:r>
              <a:rPr lang="en-US" sz="2000" dirty="0"/>
              <a:t>This is a very quick 20-minute after work dish.</a:t>
            </a:r>
          </a:p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/>
              <a:t>Ingredients:</a:t>
            </a:r>
            <a:br>
              <a:rPr lang="en-US" sz="2000" b="1" dirty="0"/>
            </a:br>
            <a:r>
              <a:rPr lang="en-US" sz="2000" dirty="0"/>
              <a:t>Olive oil </a:t>
            </a:r>
            <a:br>
              <a:rPr lang="en-US" sz="2000" dirty="0"/>
            </a:br>
            <a:r>
              <a:rPr lang="en-US" sz="2000" dirty="0"/>
              <a:t>1 teaspoon of whole cumin seeds </a:t>
            </a:r>
            <a:br>
              <a:rPr lang="en-US" sz="2000" dirty="0"/>
            </a:br>
            <a:r>
              <a:rPr lang="en-US" sz="2000" dirty="0"/>
              <a:t>1 large chopped onion</a:t>
            </a:r>
            <a:br>
              <a:rPr lang="en-US" sz="2000" dirty="0"/>
            </a:br>
            <a:r>
              <a:rPr lang="en-US" sz="2000" dirty="0"/>
              <a:t>400g chopped plum tomatoes </a:t>
            </a:r>
            <a:br>
              <a:rPr lang="en-US" sz="2000" dirty="0"/>
            </a:br>
            <a:r>
              <a:rPr lang="en-US" sz="2000" dirty="0"/>
              <a:t>200g hummus </a:t>
            </a:r>
            <a:br>
              <a:rPr lang="en-US" sz="2000" dirty="0"/>
            </a:br>
            <a:r>
              <a:rPr lang="en-US" sz="2000" dirty="0"/>
              <a:t>150g pasta</a:t>
            </a:r>
          </a:p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/>
              <a:t>Steps:</a:t>
            </a:r>
            <a:br>
              <a:rPr lang="en-US" sz="2000" dirty="0"/>
            </a:br>
            <a:r>
              <a:rPr lang="en-US" sz="2000" dirty="0"/>
              <a:t>1. Add the pasta to a large pan of boiling water. Simmer for 10 minutes.</a:t>
            </a:r>
            <a:br>
              <a:rPr lang="en-US" sz="2000" dirty="0"/>
            </a:br>
            <a:r>
              <a:rPr lang="en-US" sz="2000" dirty="0"/>
              <a:t>2. Fry the cumin in the olive oil for two minutes. Add the onions and fry gently.</a:t>
            </a:r>
            <a:br>
              <a:rPr lang="en-US" sz="2000" dirty="0"/>
            </a:br>
            <a:r>
              <a:rPr lang="en-US" sz="2000" dirty="0"/>
              <a:t>3. Stir in the tomatoes and the hummus and leave to simmer until done.</a:t>
            </a:r>
            <a:br>
              <a:rPr lang="en-US" sz="2000" dirty="0"/>
            </a:br>
            <a:r>
              <a:rPr lang="en-US" sz="2000" dirty="0"/>
              <a:t>4. Serve the pasta and add the sauce.</a:t>
            </a:r>
            <a:endParaRPr lang="de-DE" sz="2000" dirty="0">
              <a:ea typeface="ＭＳ Ｐゴシック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525B2-3693-4478-8F9C-C18DA692052D}"/>
              </a:ext>
            </a:extLst>
          </p:cNvPr>
          <p:cNvSpPr/>
          <p:nvPr/>
        </p:nvSpPr>
        <p:spPr>
          <a:xfrm>
            <a:off x="764973" y="6165304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Based upon http://www.cs4fn.org/programming/recipeprogramming.php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8544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7B06-8B34-47A4-8723-9F9D69FE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Group Work: </a:t>
            </a:r>
            <a:r>
              <a:rPr lang="de-DE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BB4B-5BA7-4981-A538-6E9D98E8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23" y="1052736"/>
            <a:ext cx="8958914" cy="2880320"/>
          </a:xfrm>
        </p:spPr>
        <p:txBody>
          <a:bodyPr anchor="t"/>
          <a:lstStyle/>
          <a:p>
            <a:r>
              <a:rPr lang="de-DE" dirty="0"/>
              <a:t>Question: Is this a </a:t>
            </a:r>
            <a:r>
              <a:rPr lang="en-US" dirty="0">
                <a:ea typeface="ＭＳ Ｐゴシック" pitchFamily="34" charset="-128"/>
              </a:rPr>
              <a:t>"</a:t>
            </a:r>
            <a:r>
              <a:rPr lang="de-DE" dirty="0"/>
              <a:t>good</a:t>
            </a:r>
            <a:r>
              <a:rPr lang="en-US" dirty="0">
                <a:ea typeface="ＭＳ Ｐゴシック" pitchFamily="34" charset="-128"/>
              </a:rPr>
              <a:t>"</a:t>
            </a:r>
            <a:r>
              <a:rPr lang="de-DE" dirty="0"/>
              <a:t> description for an algorithm?</a:t>
            </a:r>
          </a:p>
          <a:p>
            <a:pPr lvl="1"/>
            <a:r>
              <a:rPr lang="en-GB" b="1" dirty="0">
                <a:ea typeface="ＭＳ Ｐゴシック" pitchFamily="34" charset="-128"/>
              </a:rPr>
              <a:t>Does it meet the requirements</a:t>
            </a:r>
          </a:p>
          <a:p>
            <a:pPr lvl="2"/>
            <a:r>
              <a:rPr lang="en-US" b="1" dirty="0">
                <a:ea typeface="ＭＳ Ｐゴシック" pitchFamily="34" charset="-128"/>
              </a:rPr>
              <a:t>Definiteness</a:t>
            </a:r>
            <a:r>
              <a:rPr lang="en-GB" b="1" dirty="0">
                <a:ea typeface="ＭＳ Ｐゴシック" pitchFamily="34" charset="-128"/>
              </a:rPr>
              <a:t>: </a:t>
            </a:r>
            <a:r>
              <a:rPr lang="en-US" dirty="0">
                <a:ea typeface="ＭＳ Ｐゴシック" pitchFamily="34" charset="-128"/>
              </a:rPr>
              <a:t>is each step precisely defined? </a:t>
            </a:r>
            <a:endParaRPr lang="en-GB" b="1" dirty="0">
              <a:ea typeface="ＭＳ Ｐゴシック" pitchFamily="34" charset="-128"/>
            </a:endParaRPr>
          </a:p>
          <a:p>
            <a:pPr lvl="2"/>
            <a:r>
              <a:rPr lang="en-US" b="1" dirty="0">
                <a:ea typeface="ＭＳ Ｐゴシック" pitchFamily="34" charset="-128"/>
              </a:rPr>
              <a:t>Effectiveness: </a:t>
            </a:r>
            <a:r>
              <a:rPr lang="en-US" dirty="0">
                <a:ea typeface="ＭＳ Ｐゴシック" pitchFamily="34" charset="-128"/>
              </a:rPr>
              <a:t>is each step basic enough and can be executed in practice?</a:t>
            </a:r>
          </a:p>
          <a:p>
            <a:pPr lvl="2"/>
            <a:r>
              <a:rPr lang="en-GB" b="1" dirty="0">
                <a:ea typeface="ＭＳ Ｐゴシック" pitchFamily="34" charset="-128"/>
              </a:rPr>
              <a:t>Finiteness: </a:t>
            </a:r>
            <a:r>
              <a:rPr lang="en-GB" dirty="0">
                <a:ea typeface="ＭＳ Ｐゴシック" pitchFamily="34" charset="-128"/>
              </a:rPr>
              <a:t>does it terminate?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b="1" dirty="0">
                <a:ea typeface="ＭＳ Ｐゴシック" pitchFamily="34" charset="-128"/>
              </a:rPr>
              <a:t>How "understandable" is the algorithm for You? Can you execute it?</a:t>
            </a:r>
          </a:p>
          <a:p>
            <a:r>
              <a:rPr lang="de-DE" dirty="0"/>
              <a:t>Time: 3 min</a:t>
            </a:r>
          </a:p>
          <a:p>
            <a:r>
              <a:rPr lang="de-DE" dirty="0"/>
              <a:t>Sharing: 1 min</a:t>
            </a:r>
          </a:p>
          <a:p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45623-A658-4635-BD94-33065739E48D}"/>
              </a:ext>
            </a:extLst>
          </p:cNvPr>
          <p:cNvSpPr txBox="1"/>
          <p:nvPr/>
        </p:nvSpPr>
        <p:spPr>
          <a:xfrm>
            <a:off x="3368824" y="3429000"/>
            <a:ext cx="6264696" cy="30972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200" b="1" dirty="0"/>
              <a:t>Hummus and Tomato Pasta</a:t>
            </a:r>
            <a:r>
              <a:rPr lang="en-US" sz="1200" dirty="0"/>
              <a:t> </a:t>
            </a:r>
            <a:br>
              <a:rPr lang="en-US" sz="1200" dirty="0"/>
            </a:br>
            <a:r>
              <a:rPr lang="en-US" sz="1200" dirty="0"/>
              <a:t>Serves 2 </a:t>
            </a:r>
            <a:br>
              <a:rPr lang="en-US" sz="1200" dirty="0"/>
            </a:br>
            <a:r>
              <a:rPr lang="en-US" sz="1200" dirty="0"/>
              <a:t>This is a very quick 20-minute after work dish.</a:t>
            </a:r>
            <a:br>
              <a:rPr lang="en-US" sz="1200" dirty="0"/>
            </a:br>
            <a:endParaRPr lang="en-US" sz="12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200" b="1" dirty="0"/>
              <a:t>Ingredients:</a:t>
            </a:r>
            <a:br>
              <a:rPr lang="en-US" sz="1200" b="1" dirty="0"/>
            </a:br>
            <a:r>
              <a:rPr lang="en-US" sz="1200" dirty="0"/>
              <a:t>Olive oil </a:t>
            </a:r>
            <a:br>
              <a:rPr lang="en-US" sz="1200" dirty="0"/>
            </a:br>
            <a:r>
              <a:rPr lang="en-US" sz="1200" dirty="0"/>
              <a:t>1 teaspoon of whole cumin seeds </a:t>
            </a:r>
            <a:br>
              <a:rPr lang="en-US" sz="1200" dirty="0"/>
            </a:br>
            <a:r>
              <a:rPr lang="en-US" sz="1200" dirty="0"/>
              <a:t>1 large chopped onion</a:t>
            </a:r>
            <a:br>
              <a:rPr lang="en-US" sz="1200" dirty="0"/>
            </a:br>
            <a:r>
              <a:rPr lang="en-US" sz="1200" dirty="0"/>
              <a:t>400g chopped plum tomatoes </a:t>
            </a:r>
            <a:br>
              <a:rPr lang="en-US" sz="1200" dirty="0"/>
            </a:br>
            <a:r>
              <a:rPr lang="en-US" sz="1200" dirty="0"/>
              <a:t>200g hummus </a:t>
            </a:r>
            <a:br>
              <a:rPr lang="en-US" sz="1200" dirty="0"/>
            </a:br>
            <a:r>
              <a:rPr lang="en-US" sz="1200" dirty="0"/>
              <a:t>150g pasta</a:t>
            </a:r>
            <a:br>
              <a:rPr lang="en-US" sz="1200" dirty="0"/>
            </a:br>
            <a:endParaRPr lang="en-US" sz="12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200" b="1" dirty="0"/>
              <a:t>Steps:</a:t>
            </a:r>
            <a:br>
              <a:rPr lang="en-US" sz="1200" dirty="0"/>
            </a:br>
            <a:r>
              <a:rPr lang="en-US" sz="1200" dirty="0"/>
              <a:t>1. Add the pasta to a large pan of boiling water. Simmer for 10 minutes.</a:t>
            </a:r>
            <a:br>
              <a:rPr lang="en-US" sz="1200" dirty="0"/>
            </a:br>
            <a:r>
              <a:rPr lang="en-US" sz="1200" dirty="0"/>
              <a:t>2. Fry the cumin in the olive oil for two minutes. Add the onions and fry gently.</a:t>
            </a:r>
            <a:br>
              <a:rPr lang="en-US" sz="1200" dirty="0"/>
            </a:br>
            <a:r>
              <a:rPr lang="en-US" sz="1200" dirty="0"/>
              <a:t>3. Stir in the tomatoes and the hummus and leave to simmer until done.</a:t>
            </a:r>
            <a:br>
              <a:rPr lang="en-US" sz="1200" dirty="0"/>
            </a:br>
            <a:r>
              <a:rPr lang="en-US" sz="1200" dirty="0"/>
              <a:t>4. Serve the pasta and add the sauce.</a:t>
            </a:r>
            <a:endParaRPr lang="de-DE" sz="1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9287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7B06-8B34-47A4-8723-9F9D69FE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 of the algorithm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45623-A658-4635-BD94-33065739E48D}"/>
              </a:ext>
            </a:extLst>
          </p:cNvPr>
          <p:cNvSpPr txBox="1"/>
          <p:nvPr/>
        </p:nvSpPr>
        <p:spPr>
          <a:xfrm>
            <a:off x="344489" y="1052736"/>
            <a:ext cx="9405132" cy="5168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/>
              <a:t>Hummus and Tomato Pasta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Serves 2</a:t>
            </a:r>
            <a:r>
              <a:rPr lang="en-US" sz="2000" b="1" dirty="0"/>
              <a:t>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[Useful to know, kind of the output]</a:t>
            </a:r>
            <a:br>
              <a:rPr lang="en-US" sz="2000" b="1" dirty="0"/>
            </a:br>
            <a:r>
              <a:rPr lang="en-US" sz="2000" dirty="0"/>
              <a:t>This is a very quick 20-minute after work dish.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[Describes the "performance"]</a:t>
            </a:r>
            <a:br>
              <a:rPr lang="en-US" sz="2000" dirty="0"/>
            </a:br>
            <a:r>
              <a:rPr lang="en-US" sz="2000" b="1" dirty="0"/>
              <a:t>Ingredients: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[Useful to know, kind of the input]</a:t>
            </a:r>
            <a:br>
              <a:rPr lang="en-US" sz="2000" b="1" dirty="0"/>
            </a:br>
            <a:r>
              <a:rPr lang="en-US" sz="2000" dirty="0"/>
              <a:t>Olive oil </a:t>
            </a:r>
            <a:br>
              <a:rPr lang="en-US" sz="2000" dirty="0"/>
            </a:br>
            <a:r>
              <a:rPr lang="en-US" sz="2000" dirty="0"/>
              <a:t>1 teaspoon of whole cumin seeds </a:t>
            </a:r>
            <a:br>
              <a:rPr lang="en-US" sz="2000" dirty="0"/>
            </a:br>
            <a:r>
              <a:rPr lang="en-US" sz="2000" dirty="0"/>
              <a:t>1 large chopped onion</a:t>
            </a:r>
            <a:br>
              <a:rPr lang="en-US" sz="2000" dirty="0"/>
            </a:br>
            <a:r>
              <a:rPr lang="en-US" sz="2000" dirty="0"/>
              <a:t>400g chopped plum tomatoes </a:t>
            </a:r>
            <a:br>
              <a:rPr lang="en-US" sz="2000" dirty="0"/>
            </a:br>
            <a:r>
              <a:rPr lang="en-US" sz="2000" dirty="0"/>
              <a:t>200g hummus </a:t>
            </a:r>
            <a:br>
              <a:rPr lang="en-US" sz="2000" dirty="0"/>
            </a:br>
            <a:r>
              <a:rPr lang="en-US" sz="2000" dirty="0"/>
              <a:t>150g pasta</a:t>
            </a:r>
          </a:p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/>
              <a:t>Steps:</a:t>
            </a:r>
            <a:br>
              <a:rPr lang="en-US" sz="2000" dirty="0"/>
            </a:br>
            <a:r>
              <a:rPr lang="en-US" sz="2000" dirty="0"/>
              <a:t>1. Add the pasta to a large pan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[ok, large to cover all pasta] </a:t>
            </a:r>
            <a:r>
              <a:rPr lang="en-US" sz="2000" dirty="0"/>
              <a:t>of boiling water. Simmer for 10 minutes.</a:t>
            </a:r>
            <a:br>
              <a:rPr lang="en-US" sz="2000" dirty="0"/>
            </a:br>
            <a:r>
              <a:rPr lang="en-US" sz="2000" dirty="0"/>
              <a:t>2. Fry the cumin in the olive oil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[in another pan?] </a:t>
            </a:r>
            <a:r>
              <a:rPr lang="en-US" sz="2000" dirty="0"/>
              <a:t>for two minutes. Add the onions and fry gently.</a:t>
            </a:r>
            <a:br>
              <a:rPr lang="en-US" sz="2000" dirty="0"/>
            </a:br>
            <a:r>
              <a:rPr lang="en-US" sz="2000" dirty="0"/>
              <a:t>3. Stir in the tomatoes and the hummus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[to which pan? The sauce?] </a:t>
            </a:r>
            <a:r>
              <a:rPr lang="en-US" sz="2000" dirty="0"/>
              <a:t>and leave to simmer until done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[How do I know when it is done?].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/>
              <a:t>4. Serve the pasta and add the sauce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[The sauce is in the second pan?]</a:t>
            </a:r>
            <a:r>
              <a:rPr lang="en-US" sz="2000" dirty="0"/>
              <a:t>.</a:t>
            </a:r>
            <a:endParaRPr lang="de-DE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8223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7E3D-9343-4B45-9DAB-8A82AFBA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Definitness? Understandability?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08AF-9CC5-4209-84EB-1F0F93FBE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video shows "literal" execution of instructions for making a Peanut-Butter-Jelly sandwich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https://youtu.be/cDA3_5982h8?t=19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Thus, it is not trivial to write down algorithms!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55087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Pseudocode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1503882"/>
            <a:ext cx="8592078" cy="4589413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ja-JP" dirty="0">
                <a:ea typeface="ＭＳ Ｐゴシック" pitchFamily="34" charset="-128"/>
              </a:rPr>
              <a:t>Pseudocode is a </a:t>
            </a:r>
            <a:r>
              <a:rPr lang="en-GB" dirty="0">
                <a:ea typeface="ＭＳ Ｐゴシック" pitchFamily="34" charset="-128"/>
              </a:rPr>
              <a:t>semi-formal representation of an algorithm</a:t>
            </a:r>
            <a:endParaRPr lang="en-GB" altLang="ja-JP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ja-JP" dirty="0">
                <a:ea typeface="ＭＳ Ｐゴシック" pitchFamily="34" charset="-128"/>
              </a:rPr>
              <a:t>Pseudo means "pretend" or "false"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Pseudocode pretends to be computer code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ja-JP" dirty="0">
                <a:ea typeface="ＭＳ Ｐゴシック" pitchFamily="34" charset="-128"/>
              </a:rPr>
              <a:t>It uses </a:t>
            </a:r>
            <a:r>
              <a:rPr lang="en-GB" altLang="ja-JP" b="1" dirty="0">
                <a:ea typeface="ＭＳ Ｐゴシック" pitchFamily="34" charset="-128"/>
              </a:rPr>
              <a:t>constructs</a:t>
            </a:r>
            <a:r>
              <a:rPr lang="en-GB" altLang="ja-JP" dirty="0">
                <a:ea typeface="ＭＳ Ｐゴシック" pitchFamily="34" charset="-128"/>
              </a:rPr>
              <a:t> of programming languages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Pseudocode syntax is not well standardised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dirty="0">
                <a:ea typeface="ＭＳ Ｐゴシック" pitchFamily="34" charset="-128"/>
              </a:rPr>
              <a:t>T</a:t>
            </a:r>
            <a:r>
              <a:rPr lang="en-GB" dirty="0">
                <a:ea typeface="ＭＳ Ｐゴシック" pitchFamily="34" charset="-128"/>
              </a:rPr>
              <a:t>here are various forms of pseudocode</a:t>
            </a:r>
          </a:p>
          <a:p>
            <a:pPr lvl="2"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dirty="0">
                <a:ea typeface="ＭＳ Ｐゴシック" pitchFamily="34" charset="-128"/>
              </a:rPr>
              <a:t>Some are closer to a programming language </a:t>
            </a:r>
          </a:p>
          <a:p>
            <a:pPr lvl="2"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de-DE" dirty="0">
                <a:ea typeface="ＭＳ Ｐゴシック" pitchFamily="34" charset="-128"/>
              </a:rPr>
              <a:t>Some are closer to natural language</a:t>
            </a:r>
            <a:endParaRPr lang="en-GB" dirty="0">
              <a:ea typeface="ＭＳ Ｐゴシック" pitchFamily="34" charset="-128"/>
            </a:endParaRPr>
          </a:p>
        </p:txBody>
      </p:sp>
      <p:pic>
        <p:nvPicPr>
          <p:cNvPr id="4" name="Picture 3" descr="StartaCar.pdf">
            <a:extLst>
              <a:ext uri="{FF2B5EF4-FFF2-40B4-BE49-F238E27FC236}">
                <a16:creationId xmlns:a16="http://schemas.microsoft.com/office/drawing/2014/main" id="{EED57F96-980B-442A-B1CC-36C15530D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8618" r="57491" b="70064"/>
          <a:stretch/>
        </p:blipFill>
        <p:spPr>
          <a:xfrm>
            <a:off x="6465168" y="3473624"/>
            <a:ext cx="3656856" cy="3384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E3A303-F2EB-43C9-9C03-6D720B519D22}"/>
              </a:ext>
            </a:extLst>
          </p:cNvPr>
          <p:cNvSpPr/>
          <p:nvPr/>
        </p:nvSpPr>
        <p:spPr>
          <a:xfrm>
            <a:off x="6440435" y="3092287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Pseudocode: How to Start a Car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89754-87C4-4C41-A5B9-F4CA299FBF21}"/>
              </a:ext>
            </a:extLst>
          </p:cNvPr>
          <p:cNvSpPr txBox="1"/>
          <p:nvPr/>
        </p:nvSpPr>
        <p:spPr>
          <a:xfrm>
            <a:off x="7113240" y="5046340"/>
            <a:ext cx="2088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i="1" dirty="0"/>
              <a:t>Engine hasn't started</a:t>
            </a:r>
            <a:endParaRPr lang="en-GB" sz="1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46AA7-D4B0-4412-8BCA-3DC35E875FC8}"/>
              </a:ext>
            </a:extLst>
          </p:cNvPr>
          <p:cNvSpPr txBox="1"/>
          <p:nvPr/>
        </p:nvSpPr>
        <p:spPr>
          <a:xfrm>
            <a:off x="6854704" y="482612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Wait 3 seconds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BC36C-372A-48BB-90D5-5FFAE3C8862E}"/>
              </a:ext>
            </a:extLst>
          </p:cNvPr>
          <p:cNvSpPr txBox="1"/>
          <p:nvPr/>
        </p:nvSpPr>
        <p:spPr>
          <a:xfrm>
            <a:off x="7175416" y="4253687"/>
            <a:ext cx="201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i="1" dirty="0"/>
              <a:t>Engine hasn't started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5562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Flowcharts</a:t>
            </a:r>
          </a:p>
        </p:txBody>
      </p:sp>
      <p:sp>
        <p:nvSpPr>
          <p:cNvPr id="13318" name="Rectangle 2"/>
          <p:cNvSpPr>
            <a:spLocks noGrp="1" noChangeArrowheads="1"/>
          </p:cNvSpPr>
          <p:nvPr>
            <p:ph idx="1"/>
          </p:nvPr>
        </p:nvSpPr>
        <p:spPr>
          <a:xfrm>
            <a:off x="818623" y="1124744"/>
            <a:ext cx="8592078" cy="2520280"/>
          </a:xfrm>
        </p:spPr>
        <p:txBody>
          <a:bodyPr/>
          <a:lstStyle/>
          <a:p>
            <a:r>
              <a:rPr lang="en-GB" dirty="0"/>
              <a:t>A Flowchart is a visual representation of an algorithm</a:t>
            </a:r>
          </a:p>
          <a:p>
            <a:pPr lvl="1"/>
            <a:r>
              <a:rPr lang="de-DE" dirty="0"/>
              <a:t>A</a:t>
            </a:r>
            <a:r>
              <a:rPr lang="en-GB" dirty="0" err="1"/>
              <a:t>lternative</a:t>
            </a:r>
            <a:r>
              <a:rPr lang="en-GB" dirty="0"/>
              <a:t> to pseudocode, serves the purpose of communication</a:t>
            </a:r>
          </a:p>
          <a:p>
            <a:r>
              <a:rPr lang="en-GB" dirty="0"/>
              <a:t>Flowcharts are well-defined and standardised</a:t>
            </a:r>
          </a:p>
          <a:p>
            <a:pPr lvl="1"/>
            <a:r>
              <a:rPr lang="en-GB" dirty="0"/>
              <a:t>Use easy-to-understand symbols to represent steps</a:t>
            </a:r>
          </a:p>
          <a:p>
            <a:pPr lvl="1"/>
            <a:r>
              <a:rPr lang="en-GB" dirty="0"/>
              <a:t>Visual elements represent the constructs of programming languages</a:t>
            </a:r>
          </a:p>
          <a:p>
            <a:r>
              <a:rPr lang="de-DE" dirty="0"/>
              <a:t>S</a:t>
            </a:r>
            <a:r>
              <a:rPr lang="en-GB" dirty="0" err="1"/>
              <a:t>ymbols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77E6573-139E-428E-BE7C-236C6926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888" y="3429000"/>
            <a:ext cx="14478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Process/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Task</a:t>
            </a: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00421665-F2FE-4EB8-9781-74510285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488" y="3657600"/>
            <a:ext cx="1447800" cy="4572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Terminator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3D6D4B3B-30C7-4366-8B1E-BFE786F0B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88" y="3505200"/>
            <a:ext cx="1981200" cy="8382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+mj-lt"/>
              </a:rPr>
              <a:t>Input/Output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1D675D84-0691-49C0-BBCF-B4798A9DD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88" y="5562600"/>
            <a:ext cx="304800" cy="3048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C455623B-89ED-4B35-B63D-1439077A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588" y="5133753"/>
            <a:ext cx="1905000" cy="12192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Decision/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Selection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0174E91D-59C2-4108-BDCC-0C7495463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888" y="5715000"/>
            <a:ext cx="1524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4794878C-8346-4F6C-9CF5-7A67784C8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888" y="5954490"/>
            <a:ext cx="1676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1250"/>
              </a:spcBef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Connector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720BC058-2A65-44CF-9BDA-1DEA224E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889" y="5943604"/>
            <a:ext cx="1524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1250"/>
              </a:spcBef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7588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7B06-8B34-47A4-8723-9F9D69FE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Definition: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BB4B-5BA7-4981-A538-6E9D98E8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 </a:t>
            </a:r>
            <a:r>
              <a:rPr lang="en-US" b="1" i="1" dirty="0"/>
              <a:t>procedure</a:t>
            </a:r>
            <a:r>
              <a:rPr lang="en-US" i="1" dirty="0"/>
              <a:t> for </a:t>
            </a:r>
            <a:r>
              <a:rPr lang="en-US" b="1" i="1" dirty="0"/>
              <a:t>solving</a:t>
            </a:r>
            <a:r>
              <a:rPr lang="en-US" i="1" dirty="0"/>
              <a:t> a mathematical problem </a:t>
            </a:r>
            <a:r>
              <a:rPr lang="en-US" b="1" i="1" dirty="0"/>
              <a:t>in a finite number of steps </a:t>
            </a:r>
            <a:r>
              <a:rPr lang="en-US" i="1" dirty="0"/>
              <a:t>that frequently involves the repetition of an operation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Broadly</a:t>
            </a:r>
            <a:r>
              <a:rPr lang="en-US" b="1" dirty="0"/>
              <a:t>: </a:t>
            </a:r>
            <a:r>
              <a:rPr lang="en-US" dirty="0"/>
              <a:t>a </a:t>
            </a:r>
            <a:r>
              <a:rPr lang="en-US" b="1" dirty="0"/>
              <a:t>step-by-step procedure for solving a problem</a:t>
            </a:r>
          </a:p>
          <a:p>
            <a:pPr marL="0" indent="0">
              <a:buNone/>
            </a:pPr>
            <a:r>
              <a:rPr lang="en-US" b="1" dirty="0"/>
              <a:t>                or accomplishing some end</a:t>
            </a:r>
          </a:p>
          <a:p>
            <a:pPr marL="0" indent="0" algn="r">
              <a:buNone/>
            </a:pP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Merriam-Webster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Algorithms are the threads that tie together most of the subfields of computer science. </a:t>
            </a:r>
          </a:p>
          <a:p>
            <a:pPr marL="0" indent="0" algn="r">
              <a:buNone/>
            </a:pPr>
            <a:r>
              <a:rPr lang="en-US" sz="2000" dirty="0"/>
              <a:t>[Donald Knuth]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34641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Examples: Start a Car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12540" y="2348880"/>
            <a:ext cx="1512168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Insert Key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12540" y="3429000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Turn Key to Start Position</a:t>
            </a:r>
          </a:p>
        </p:txBody>
      </p:sp>
      <p:sp>
        <p:nvSpPr>
          <p:cNvPr id="11" name="Diamond 10"/>
          <p:cNvSpPr/>
          <p:nvPr/>
        </p:nvSpPr>
        <p:spPr bwMode="auto">
          <a:xfrm>
            <a:off x="2936776" y="2132857"/>
            <a:ext cx="2088232" cy="126559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Has Engine Started?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65068" y="2441617"/>
            <a:ext cx="1512168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Rdg Vesta" pitchFamily="2" charset="0"/>
              </a:rPr>
              <a:t>Hold Key 3s in Start Position</a:t>
            </a:r>
            <a:endParaRPr lang="en-US" sz="1600" b="1" dirty="0">
              <a:solidFill>
                <a:srgbClr val="000000"/>
              </a:solidFill>
              <a:latin typeface="Rdg Vesta" pitchFamily="2" charset="0"/>
            </a:endParaRPr>
          </a:p>
        </p:txBody>
      </p:sp>
      <p:sp>
        <p:nvSpPr>
          <p:cNvPr id="14" name="Diamond 13"/>
          <p:cNvSpPr/>
          <p:nvPr/>
        </p:nvSpPr>
        <p:spPr bwMode="auto">
          <a:xfrm>
            <a:off x="5385048" y="3356993"/>
            <a:ext cx="1872208" cy="1134671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Has Engine Started?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565154" y="4725144"/>
            <a:ext cx="1511999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Turn Key to Stop Position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565154" y="5733256"/>
            <a:ext cx="1511999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Wait 10 Seconds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473281" y="5733256"/>
            <a:ext cx="1511999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Turn Key to Start Position</a:t>
            </a:r>
          </a:p>
        </p:txBody>
      </p:sp>
      <p:cxnSp>
        <p:nvCxnSpPr>
          <p:cNvPr id="19" name="Straight Arrow Connector 18"/>
          <p:cNvCxnSpPr>
            <a:stCxn id="128" idx="2"/>
            <a:endCxn id="9" idx="0"/>
          </p:cNvCxnSpPr>
          <p:nvPr/>
        </p:nvCxnSpPr>
        <p:spPr bwMode="auto">
          <a:xfrm>
            <a:off x="1568624" y="1818928"/>
            <a:ext cx="0" cy="5299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 bwMode="auto">
          <a:xfrm>
            <a:off x="1568624" y="2996952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2"/>
            <a:endCxn id="37" idx="2"/>
          </p:cNvCxnSpPr>
          <p:nvPr/>
        </p:nvCxnSpPr>
        <p:spPr bwMode="auto">
          <a:xfrm rot="5400000" flipH="1" flipV="1">
            <a:off x="1478614" y="1799202"/>
            <a:ext cx="2439888" cy="2259868"/>
          </a:xfrm>
          <a:prstGeom prst="bentConnector4">
            <a:avLst>
              <a:gd name="adj1" fmla="val -9369"/>
              <a:gd name="adj2" fmla="val 5286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31" idx="0"/>
          </p:cNvCxnSpPr>
          <p:nvPr/>
        </p:nvCxnSpPr>
        <p:spPr bwMode="auto">
          <a:xfrm>
            <a:off x="3980893" y="3398452"/>
            <a:ext cx="10629" cy="26228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 bwMode="auto">
          <a:xfrm>
            <a:off x="6321152" y="3089690"/>
            <a:ext cx="0" cy="2673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2"/>
            <a:endCxn id="16" idx="0"/>
          </p:cNvCxnSpPr>
          <p:nvPr/>
        </p:nvCxnSpPr>
        <p:spPr bwMode="auto">
          <a:xfrm>
            <a:off x="6321153" y="5373216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3"/>
            <a:endCxn id="17" idx="1"/>
          </p:cNvCxnSpPr>
          <p:nvPr/>
        </p:nvCxnSpPr>
        <p:spPr bwMode="auto">
          <a:xfrm>
            <a:off x="7077152" y="6057256"/>
            <a:ext cx="3961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68824" y="342900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53000" y="234888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45088" y="429309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29264" y="350100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3828492" y="1556792"/>
            <a:ext cx="304800" cy="3048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56" name="Straight Arrow Connector 55"/>
          <p:cNvCxnSpPr>
            <a:stCxn id="37" idx="4"/>
            <a:endCxn id="11" idx="0"/>
          </p:cNvCxnSpPr>
          <p:nvPr/>
        </p:nvCxnSpPr>
        <p:spPr bwMode="auto">
          <a:xfrm>
            <a:off x="3980892" y="1861592"/>
            <a:ext cx="0" cy="2712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2"/>
            <a:endCxn id="15" idx="0"/>
          </p:cNvCxnSpPr>
          <p:nvPr/>
        </p:nvCxnSpPr>
        <p:spPr bwMode="auto">
          <a:xfrm>
            <a:off x="6321153" y="4491664"/>
            <a:ext cx="1" cy="23348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8" name="AutoShape 5"/>
          <p:cNvSpPr>
            <a:spLocks noChangeArrowheads="1"/>
          </p:cNvSpPr>
          <p:nvPr/>
        </p:nvSpPr>
        <p:spPr bwMode="auto">
          <a:xfrm>
            <a:off x="8076879" y="3771927"/>
            <a:ext cx="304800" cy="3048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09" name="Straight Arrow Connector 108"/>
          <p:cNvCxnSpPr>
            <a:stCxn id="14" idx="3"/>
            <a:endCxn id="108" idx="2"/>
          </p:cNvCxnSpPr>
          <p:nvPr/>
        </p:nvCxnSpPr>
        <p:spPr bwMode="auto">
          <a:xfrm flipV="1">
            <a:off x="7257257" y="3924328"/>
            <a:ext cx="819623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7" idx="0"/>
            <a:endCxn id="108" idx="4"/>
          </p:cNvCxnSpPr>
          <p:nvPr/>
        </p:nvCxnSpPr>
        <p:spPr bwMode="auto">
          <a:xfrm flipH="1" flipV="1">
            <a:off x="8229280" y="4076728"/>
            <a:ext cx="1" cy="16565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0"/>
            <a:endCxn id="37" idx="6"/>
          </p:cNvCxnSpPr>
          <p:nvPr/>
        </p:nvCxnSpPr>
        <p:spPr bwMode="auto">
          <a:xfrm rot="16200000" flipV="1">
            <a:off x="5149920" y="692567"/>
            <a:ext cx="2062735" cy="4095987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" idx="3"/>
            <a:endCxn id="13" idx="1"/>
          </p:cNvCxnSpPr>
          <p:nvPr/>
        </p:nvCxnSpPr>
        <p:spPr bwMode="auto">
          <a:xfrm flipV="1">
            <a:off x="5025008" y="2765654"/>
            <a:ext cx="54006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8" name="AutoShape 3"/>
          <p:cNvSpPr>
            <a:spLocks noChangeArrowheads="1"/>
          </p:cNvSpPr>
          <p:nvPr/>
        </p:nvSpPr>
        <p:spPr bwMode="auto">
          <a:xfrm>
            <a:off x="801911" y="1484784"/>
            <a:ext cx="1533426" cy="334144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Start</a:t>
            </a:r>
          </a:p>
        </p:txBody>
      </p:sp>
      <p:sp>
        <p:nvSpPr>
          <p:cNvPr id="131" name="AutoShape 3"/>
          <p:cNvSpPr>
            <a:spLocks noChangeArrowheads="1"/>
          </p:cNvSpPr>
          <p:nvPr/>
        </p:nvSpPr>
        <p:spPr bwMode="auto">
          <a:xfrm>
            <a:off x="3224808" y="6021288"/>
            <a:ext cx="1533426" cy="334144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823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71" grpId="0"/>
      <p:bldP spid="72" grpId="0"/>
      <p:bldP spid="73" grpId="0"/>
      <p:bldP spid="74" grpId="0"/>
      <p:bldP spid="37" grpId="0" animBg="1"/>
      <p:bldP spid="1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512" y="1124744"/>
            <a:ext cx="9345488" cy="53285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34" charset="-128"/>
              </a:rPr>
              <a:t>Every algorithm can be coded using: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Sequence, Selection, Iteration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34" charset="-128"/>
              </a:rPr>
              <a:t>Algorithm: 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ja-JP" sz="1800" dirty="0">
                <a:ea typeface="ＭＳ Ｐゴシック" pitchFamily="34" charset="-128"/>
              </a:rPr>
              <a:t>Sequence of unambiguous executable steps, defining a process for solving a problem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dirty="0">
                <a:ea typeface="ＭＳ Ｐゴシック" pitchFamily="34" charset="-128"/>
              </a:rPr>
              <a:t>Mandatory requirements: </a:t>
            </a:r>
            <a:r>
              <a:rPr lang="en-US" sz="1800" b="1" dirty="0">
                <a:ea typeface="ＭＳ Ｐゴシック" pitchFamily="34" charset="-128"/>
              </a:rPr>
              <a:t>Definiteness, Effectiveness, </a:t>
            </a:r>
            <a:r>
              <a:rPr lang="en-GB" sz="1800" b="1" dirty="0">
                <a:ea typeface="ＭＳ Ｐゴシック" pitchFamily="34" charset="-128"/>
              </a:rPr>
              <a:t>Finiteness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a typeface="ＭＳ Ｐゴシック" pitchFamily="34" charset="-128"/>
              </a:rPr>
              <a:t>Properties: Correctness, Machine-Independent, Performance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34" charset="-128"/>
              </a:rPr>
              <a:t>Describing Algorithms: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Natural language, Pseudocode, Flowchart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34" charset="-128"/>
              </a:rPr>
              <a:t>Outlook: 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34" charset="-128"/>
              </a:rPr>
              <a:t>A </a:t>
            </a:r>
            <a:r>
              <a:rPr lang="en-GB" sz="2400" i="1" dirty="0">
                <a:ea typeface="ＭＳ Ｐゴシック" pitchFamily="34" charset="-128"/>
              </a:rPr>
              <a:t>programming language</a:t>
            </a:r>
            <a:r>
              <a:rPr lang="en-GB" sz="2400" dirty="0">
                <a:ea typeface="ＭＳ Ｐゴシック" pitchFamily="34" charset="-128"/>
              </a:rPr>
              <a:t> is a description that is executable</a:t>
            </a:r>
          </a:p>
        </p:txBody>
      </p:sp>
    </p:spTree>
    <p:extLst>
      <p:ext uri="{BB962C8B-B14F-4D97-AF65-F5344CB8AC3E}">
        <p14:creationId xmlns:p14="http://schemas.microsoft.com/office/powerpoint/2010/main" val="21213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Definition: Algorithm: More Precise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124744"/>
            <a:ext cx="9318953" cy="5328592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ja-JP" dirty="0">
                <a:ea typeface="ＭＳ Ｐゴシック" pitchFamily="34" charset="-128"/>
              </a:rPr>
              <a:t>An algorithm is a sequence </a:t>
            </a:r>
            <a:r>
              <a:rPr lang="en-GB" altLang="ja-JP" b="1" dirty="0">
                <a:ea typeface="ＭＳ Ｐゴシック" pitchFamily="34" charset="-128"/>
              </a:rPr>
              <a:t>of unambiguous executable steps,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ja-JP" b="1" dirty="0">
                <a:ea typeface="ＭＳ Ｐゴシック" pitchFamily="34" charset="-128"/>
              </a:rPr>
              <a:t>defining a terminating process for solving a problem</a:t>
            </a:r>
            <a:endParaRPr lang="en-GB" altLang="ja-JP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 marL="0" indent="0">
              <a:buNone/>
            </a:pPr>
            <a:endParaRPr lang="de-DE" dirty="0"/>
          </a:p>
          <a:p>
            <a:pPr marL="400050" lvl="1" indent="0">
              <a:lnSpc>
                <a:spcPct val="10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>
                <a:ea typeface="ＭＳ Ｐゴシック" pitchFamily="34" charset="-128"/>
              </a:rPr>
              <a:t>Input: inputs, taken from a specified set of objects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>
                <a:ea typeface="ＭＳ Ｐゴシック" pitchFamily="34" charset="-128"/>
              </a:rPr>
              <a:t>Output: one or more outputs with a specified relation to the inputs</a:t>
            </a:r>
          </a:p>
          <a:p>
            <a:r>
              <a:rPr lang="en-GB" dirty="0"/>
              <a:t>Properties: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b="1" dirty="0">
                <a:ea typeface="ＭＳ Ｐゴシック" pitchFamily="34" charset="-128"/>
              </a:rPr>
              <a:t>Definiteness</a:t>
            </a:r>
            <a:r>
              <a:rPr lang="en-US" dirty="0">
                <a:ea typeface="ＭＳ Ｐゴシック" pitchFamily="34" charset="-128"/>
              </a:rPr>
              <a:t>: Actions must be precisely and unambiguously specified</a:t>
            </a:r>
            <a:endParaRPr lang="en-GB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b="1" dirty="0">
                <a:ea typeface="ＭＳ Ｐゴシック" pitchFamily="34" charset="-128"/>
              </a:rPr>
              <a:t>Effectiveness</a:t>
            </a:r>
            <a:r>
              <a:rPr lang="en-US" dirty="0">
                <a:ea typeface="ＭＳ Ｐゴシック" pitchFamily="34" charset="-128"/>
              </a:rPr>
              <a:t>: All actions must be sufficiently basic that they can be done exactly and in a finite length</a:t>
            </a:r>
            <a:endParaRPr lang="en-GB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ea typeface="ＭＳ Ｐゴシック" pitchFamily="34" charset="-128"/>
              </a:rPr>
              <a:t>Finiteness</a:t>
            </a:r>
            <a:r>
              <a:rPr lang="en-GB" dirty="0">
                <a:ea typeface="ＭＳ Ｐゴシック" pitchFamily="34" charset="-128"/>
              </a:rPr>
              <a:t>: must have an end, thus, indeed produce some kind of output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2039367"/>
            <a:ext cx="7523163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23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7B06-8B34-47A4-8723-9F9D69FE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Time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BB4B-5BA7-4981-A538-6E9D98E8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Think a moment for yourself</a:t>
            </a:r>
          </a:p>
          <a:p>
            <a:r>
              <a:rPr lang="de-DE" dirty="0"/>
              <a:t>Can you give an example for an algorithm?</a:t>
            </a:r>
          </a:p>
          <a:p>
            <a:pPr lvl="1"/>
            <a:r>
              <a:rPr lang="de-DE" dirty="0"/>
              <a:t>Maybe you executed an algorithm?</a:t>
            </a:r>
          </a:p>
          <a:p>
            <a:pPr lvl="1" indent="-342900"/>
            <a:r>
              <a:rPr lang="de-DE" dirty="0"/>
              <a:t>If so, what </a:t>
            </a:r>
            <a:r>
              <a:rPr lang="en-GB" altLang="ja-JP" dirty="0">
                <a:ea typeface="ＭＳ Ｐゴシック" pitchFamily="34" charset="-128"/>
              </a:rPr>
              <a:t>"</a:t>
            </a:r>
            <a:r>
              <a:rPr lang="de-DE" dirty="0"/>
              <a:t>algorithm</a:t>
            </a:r>
            <a:r>
              <a:rPr lang="en-GB" altLang="ja-JP" dirty="0">
                <a:ea typeface="ＭＳ Ｐゴシック" pitchFamily="34" charset="-128"/>
              </a:rPr>
              <a:t>"</a:t>
            </a:r>
            <a:r>
              <a:rPr lang="de-DE" dirty="0"/>
              <a:t>? </a:t>
            </a:r>
          </a:p>
          <a:p>
            <a:r>
              <a:rPr lang="de-DE" dirty="0"/>
              <a:t>Time: 1 min</a:t>
            </a:r>
          </a:p>
        </p:txBody>
      </p:sp>
    </p:spTree>
    <p:extLst>
      <p:ext uri="{BB962C8B-B14F-4D97-AF65-F5344CB8AC3E}">
        <p14:creationId xmlns:p14="http://schemas.microsoft.com/office/powerpoint/2010/main" val="1294044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622" y="1124744"/>
            <a:ext cx="8958913" cy="532859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I'm sure you applied algorithms! They are everywhere!</a:t>
            </a:r>
          </a:p>
          <a:p>
            <a:r>
              <a:rPr lang="de-DE" dirty="0"/>
              <a:t>Your activities every day</a:t>
            </a:r>
            <a:endParaRPr lang="en-GB" dirty="0"/>
          </a:p>
          <a:p>
            <a:pPr lvl="1"/>
            <a:r>
              <a:rPr lang="en-GB" dirty="0"/>
              <a:t>Following recipes: How to make a cake</a:t>
            </a:r>
          </a:p>
          <a:p>
            <a:pPr lvl="1"/>
            <a:r>
              <a:rPr lang="de-DE" dirty="0"/>
              <a:t>Showering, coffee making, driving a car</a:t>
            </a:r>
          </a:p>
          <a:p>
            <a:r>
              <a:rPr lang="de-DE" dirty="0"/>
              <a:t>Embedded systems</a:t>
            </a:r>
          </a:p>
          <a:p>
            <a:pPr lvl="1"/>
            <a:r>
              <a:rPr lang="de-DE" dirty="0"/>
              <a:t>The movement of a lift (when pushing a button from outside)</a:t>
            </a:r>
          </a:p>
          <a:p>
            <a:pPr lvl="1"/>
            <a:r>
              <a:rPr lang="de-DE" dirty="0"/>
              <a:t>Biometric identification on your smartphone</a:t>
            </a:r>
            <a:endParaRPr lang="en-GB" dirty="0"/>
          </a:p>
          <a:p>
            <a:r>
              <a:rPr lang="de-DE" dirty="0"/>
              <a:t>Maths</a:t>
            </a:r>
            <a:endParaRPr lang="en-GB" dirty="0"/>
          </a:p>
          <a:p>
            <a:pPr lvl="1"/>
            <a:r>
              <a:rPr lang="en-GB" dirty="0"/>
              <a:t>Given two numbers, identify the greater one</a:t>
            </a:r>
          </a:p>
          <a:p>
            <a:pPr lvl="1"/>
            <a:r>
              <a:rPr lang="de-DE" dirty="0"/>
              <a:t>C</a:t>
            </a:r>
            <a:r>
              <a:rPr lang="en-GB" dirty="0" err="1"/>
              <a:t>ompute</a:t>
            </a:r>
            <a:r>
              <a:rPr lang="en-GB" dirty="0"/>
              <a:t> the circumference of a circle or perimeter of a rectangle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10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Properties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622" y="1124744"/>
            <a:ext cx="8958914" cy="5328592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ea typeface="ＭＳ Ｐゴシック" pitchFamily="34" charset="-128"/>
              </a:rPr>
              <a:t>Correctness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Must return the desired output for all legal instances of the problem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It is always assumed that an algorithm is correct!</a:t>
            </a:r>
            <a:endParaRPr lang="en-US" b="1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b="1" dirty="0">
                <a:ea typeface="ＭＳ Ｐゴシック" pitchFamily="34" charset="-128"/>
              </a:rPr>
              <a:t>Machine-Independent: </a:t>
            </a:r>
            <a:r>
              <a:rPr lang="en-GB" dirty="0">
                <a:ea typeface="ＭＳ Ｐゴシック" pitchFamily="34" charset="-128"/>
              </a:rPr>
              <a:t>Stays the same independent of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Which kind of "hardware" will execute it (or if manually executed)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Which description or programming language it will be written in</a:t>
            </a:r>
            <a:endParaRPr lang="en-GB" b="1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ea typeface="ＭＳ Ｐゴシック" pitchFamily="34" charset="-128"/>
              </a:rPr>
              <a:t>Efficient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Can be measured in terms of resources, i.e., in computer science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Running time (</a:t>
            </a:r>
            <a:r>
              <a:rPr lang="en-GB" b="1" dirty="0">
                <a:ea typeface="ＭＳ Ｐゴシック" pitchFamily="34" charset="-128"/>
              </a:rPr>
              <a:t>time complexity</a:t>
            </a:r>
            <a:r>
              <a:rPr lang="en-GB" dirty="0">
                <a:ea typeface="ＭＳ Ｐゴシック" pitchFamily="34" charset="-128"/>
              </a:rPr>
              <a:t>)</a:t>
            </a:r>
            <a:r>
              <a:rPr lang="x-none" dirty="0">
                <a:ea typeface="ＭＳ Ｐゴシック" pitchFamily="34" charset="-128"/>
                <a:cs typeface="Arial" charset="0"/>
              </a:rPr>
              <a:t>‏</a:t>
            </a:r>
            <a:endParaRPr lang="en-GB" dirty="0">
              <a:ea typeface="ＭＳ Ｐゴシック" pitchFamily="34" charset="-128"/>
            </a:endParaRP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Memory requirement (</a:t>
            </a:r>
            <a:r>
              <a:rPr lang="en-GB" b="1" dirty="0">
                <a:ea typeface="ＭＳ Ｐゴシック" pitchFamily="34" charset="-128"/>
              </a:rPr>
              <a:t>space complexity</a:t>
            </a:r>
            <a:r>
              <a:rPr lang="en-GB" dirty="0">
                <a:ea typeface="ＭＳ Ｐゴシック" pitchFamily="34" charset="-128"/>
              </a:rPr>
              <a:t>)</a:t>
            </a:r>
            <a:r>
              <a:rPr lang="x-none" dirty="0">
                <a:ea typeface="ＭＳ Ｐゴシック" pitchFamily="34" charset="-128"/>
                <a:cs typeface="Arial" charset="0"/>
              </a:rPr>
              <a:t>‏</a:t>
            </a:r>
            <a:endParaRPr lang="en-GB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98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623" y="2987674"/>
            <a:ext cx="8580040" cy="2385541"/>
          </a:xfrm>
        </p:spPr>
        <p:txBody>
          <a:bodyPr/>
          <a:lstStyle/>
          <a:p>
            <a:r>
              <a:rPr lang="de-DE" sz="6000" dirty="0"/>
              <a:t>The Structured Programming Theorem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2011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752-B925-48D8-AD71-08C72C8C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Structured Programming Theorem</a:t>
            </a:r>
            <a:br>
              <a:rPr lang="de-DE" dirty="0"/>
            </a:br>
            <a:r>
              <a:rPr lang="de-DE" sz="1200" dirty="0"/>
              <a:t>(</a:t>
            </a:r>
            <a:r>
              <a:rPr lang="en-GB" sz="1200" b="1" dirty="0" err="1"/>
              <a:t>Böhm-Jacopini</a:t>
            </a:r>
            <a:r>
              <a:rPr lang="en-GB" sz="1200" b="1" dirty="0"/>
              <a:t> Theorem; in simplified form)</a:t>
            </a:r>
            <a:endParaRPr lang="en-GB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FE61-1FDC-446C-A7F5-A2E97310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22" y="1052736"/>
            <a:ext cx="8958914" cy="53285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algorithms of computable functions can be specified by composing elementary </a:t>
            </a:r>
            <a:r>
              <a:rPr lang="en-US" b="1" dirty="0"/>
              <a:t>tasks (actions) </a:t>
            </a:r>
            <a:r>
              <a:rPr lang="en-US" dirty="0"/>
              <a:t>into more complex tasks via the constructs:</a:t>
            </a:r>
          </a:p>
          <a:p>
            <a:r>
              <a:rPr lang="en-US" b="1" dirty="0"/>
              <a:t>Sequence</a:t>
            </a:r>
            <a:r>
              <a:rPr lang="en-US" dirty="0"/>
              <a:t>: </a:t>
            </a:r>
            <a:r>
              <a:rPr lang="en-US" sz="2000" dirty="0"/>
              <a:t>Executing actions consecutively (one, then the next, …)</a:t>
            </a:r>
            <a:endParaRPr lang="en-US" dirty="0"/>
          </a:p>
          <a:p>
            <a:r>
              <a:rPr lang="en-US" b="1" dirty="0"/>
              <a:t>Selection</a:t>
            </a:r>
            <a:r>
              <a:rPr lang="en-US" dirty="0"/>
              <a:t>: </a:t>
            </a:r>
            <a:r>
              <a:rPr lang="en-US" sz="2000" dirty="0"/>
              <a:t>Executing one of two actions according to the value of an expression </a:t>
            </a:r>
            <a:endParaRPr lang="en-US" dirty="0"/>
          </a:p>
          <a:p>
            <a:r>
              <a:rPr lang="en-US" b="1" dirty="0"/>
              <a:t>Iteration</a:t>
            </a:r>
            <a:r>
              <a:rPr lang="en-US" dirty="0"/>
              <a:t>: </a:t>
            </a:r>
            <a:r>
              <a:rPr lang="en-US" sz="2000" dirty="0"/>
              <a:t>Repeatedly executing actions as long as an expression is true</a:t>
            </a:r>
            <a:endParaRPr lang="de-DE" dirty="0"/>
          </a:p>
          <a:p>
            <a:pPr marL="0" indent="0" algn="r">
              <a:buNone/>
            </a:pPr>
            <a:r>
              <a:rPr lang="de-DE" sz="2000" dirty="0"/>
              <a:t>[</a:t>
            </a:r>
            <a:r>
              <a:rPr lang="de-DE" sz="2000" dirty="0">
                <a:hlinkClick r:id="rId2"/>
              </a:rPr>
              <a:t>Wikipedia</a:t>
            </a:r>
            <a:r>
              <a:rPr lang="de-DE" sz="2000" dirty="0"/>
              <a:t>]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730981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818623" y="2132856"/>
            <a:ext cx="8592078" cy="4536504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sz="2800" dirty="0"/>
              <a:t>Sequence simply performs one step after another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800" dirty="0"/>
              <a:t>Each step is executed in a specific </a:t>
            </a:r>
            <a:r>
              <a:rPr lang="en-US" sz="2800" b="1" dirty="0"/>
              <a:t>sequence</a:t>
            </a:r>
            <a:endParaRPr lang="en-US" sz="2800" dirty="0"/>
          </a:p>
          <a:p>
            <a:pPr marL="857250" lvl="1" indent="-457200" eaLnBrk="1" hangingPunct="1">
              <a:lnSpc>
                <a:spcPct val="80000"/>
              </a:lnSpc>
            </a:pPr>
            <a:r>
              <a:rPr lang="en-US" sz="2400" dirty="0"/>
              <a:t>do this</a:t>
            </a:r>
          </a:p>
          <a:p>
            <a:pPr marL="857250" lvl="1" indent="-457200" eaLnBrk="1" hangingPunct="1">
              <a:lnSpc>
                <a:spcPct val="80000"/>
              </a:lnSpc>
            </a:pPr>
            <a:r>
              <a:rPr lang="en-US" sz="2400" dirty="0"/>
              <a:t>then do this</a:t>
            </a:r>
          </a:p>
          <a:p>
            <a:pPr marL="857250" lvl="1" indent="-457200" eaLnBrk="1" hangingPunct="1">
              <a:lnSpc>
                <a:spcPct val="80000"/>
              </a:lnSpc>
            </a:pPr>
            <a:r>
              <a:rPr lang="en-US" sz="2400" dirty="0"/>
              <a:t>then do this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GB" sz="2800" dirty="0"/>
              <a:t>Even better, we can explicitly use numbering</a:t>
            </a:r>
          </a:p>
          <a:p>
            <a:pPr marL="781050" lvl="1" indent="-381000" eaLnBrk="1" hangingPunct="1">
              <a:lnSpc>
                <a:spcPct val="80000"/>
              </a:lnSpc>
            </a:pPr>
            <a:r>
              <a:rPr lang="en-GB" dirty="0"/>
              <a:t>Example: (problem: thirsty)</a:t>
            </a:r>
          </a:p>
          <a:p>
            <a:pPr marL="1200150" lvl="2" indent="-342900"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GB" dirty="0"/>
              <a:t>Open the fridge</a:t>
            </a:r>
          </a:p>
          <a:p>
            <a:pPr marL="1200150" lvl="2" indent="-342900"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GB" dirty="0"/>
              <a:t>Take the milk</a:t>
            </a:r>
          </a:p>
          <a:p>
            <a:pPr marL="1200150" lvl="2" indent="-342900"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GB" dirty="0"/>
              <a:t>Drink the milk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de-DE" dirty="0"/>
              <a:t>I</a:t>
            </a:r>
            <a:r>
              <a:rPr lang="en-GB" dirty="0"/>
              <a:t>t is the designer of the algorithm who decides about the order</a:t>
            </a:r>
          </a:p>
          <a:p>
            <a:pPr marL="781050" lvl="1" indent="-381000" eaLnBrk="1" hangingPunct="1">
              <a:lnSpc>
                <a:spcPct val="80000"/>
              </a:lnSpc>
            </a:pPr>
            <a:r>
              <a:rPr lang="en-GB" dirty="0"/>
              <a:t>In the "milk" example, any different order wouldn't work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GB" sz="2800" dirty="0"/>
          </a:p>
          <a:p>
            <a:pPr marL="381000" indent="-381000" eaLnBrk="1" hangingPunct="1">
              <a:lnSpc>
                <a:spcPct val="80000"/>
              </a:lnSpc>
            </a:pPr>
            <a:endParaRPr lang="en-GB" sz="2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BF0071"/>
      </a:dk2>
      <a:lt2>
        <a:srgbClr val="1C1C1C"/>
      </a:lt2>
      <a:accent1>
        <a:srgbClr val="BF0071"/>
      </a:accent1>
      <a:accent2>
        <a:srgbClr val="808080"/>
      </a:accent2>
      <a:accent3>
        <a:srgbClr val="FFFFFF"/>
      </a:accent3>
      <a:accent4>
        <a:srgbClr val="000000"/>
      </a:accent4>
      <a:accent5>
        <a:srgbClr val="DCAABB"/>
      </a:accent5>
      <a:accent6>
        <a:srgbClr val="737373"/>
      </a:accent6>
      <a:hlink>
        <a:srgbClr val="0070C0"/>
      </a:hlink>
      <a:folHlink>
        <a:srgbClr val="DDDDDD"/>
      </a:folHlink>
    </a:clrScheme>
    <a:fontScheme name="Default Design">
      <a:majorFont>
        <a:latin typeface="Rdg Vesta"/>
        <a:ea typeface=""/>
        <a:cs typeface=""/>
      </a:majorFont>
      <a:minorFont>
        <a:latin typeface="Rdg Ves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8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Rdg Vest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8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Rdg Vest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BF0071"/>
        </a:dk2>
        <a:lt2>
          <a:srgbClr val="1C1C1C"/>
        </a:lt2>
        <a:accent1>
          <a:srgbClr val="BF0071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AABB"/>
        </a:accent5>
        <a:accent6>
          <a:srgbClr val="737373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5866</TotalTime>
  <Words>1135</Words>
  <Application>Microsoft Office PowerPoint</Application>
  <PresentationFormat>A4 Paper (210x297 mm)</PresentationFormat>
  <Paragraphs>200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Rdg Vesta</vt:lpstr>
      <vt:lpstr>Wingdings</vt:lpstr>
      <vt:lpstr>1_Default Design</vt:lpstr>
      <vt:lpstr>Taster Session for the Year 1  Module: Programming</vt:lpstr>
      <vt:lpstr>Definition: Algorithm</vt:lpstr>
      <vt:lpstr>Definition: Algorithm: More Precise</vt:lpstr>
      <vt:lpstr>Question Time</vt:lpstr>
      <vt:lpstr>Example Algorithms</vt:lpstr>
      <vt:lpstr>Additional Properties of Algorithms</vt:lpstr>
      <vt:lpstr>The Structured Programming Theorem</vt:lpstr>
      <vt:lpstr>Structured Programming Theorem (Böhm-Jacopini Theorem; in simplified form)</vt:lpstr>
      <vt:lpstr>Sequence </vt:lpstr>
      <vt:lpstr>Selection</vt:lpstr>
      <vt:lpstr>Iteration</vt:lpstr>
      <vt:lpstr>Describing an Algorithm</vt:lpstr>
      <vt:lpstr>Describing an Algorithm</vt:lpstr>
      <vt:lpstr>Natural Language</vt:lpstr>
      <vt:lpstr>Group Work: Discussion</vt:lpstr>
      <vt:lpstr>Discussion of the algorithm</vt:lpstr>
      <vt:lpstr>Definitness? Understandability?</vt:lpstr>
      <vt:lpstr>Pseudocode</vt:lpstr>
      <vt:lpstr>Flowcharts</vt:lpstr>
      <vt:lpstr>Flowchart Examples: Start a Car</vt:lpstr>
      <vt:lpstr>Summary</vt:lpstr>
    </vt:vector>
  </TitlesOfParts>
  <Company>The University of Reading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SE1SA5 Week 1 Lecture 1</dc:title>
  <dc:creator>Shirley Williams;Jonathan Boyle</dc:creator>
  <cp:lastModifiedBy>Julian Kunkel</cp:lastModifiedBy>
  <cp:revision>575</cp:revision>
  <cp:lastPrinted>2019-02-22T09:13:46Z</cp:lastPrinted>
  <dcterms:created xsi:type="dcterms:W3CDTF">2006-08-29T13:29:50Z</dcterms:created>
  <dcterms:modified xsi:type="dcterms:W3CDTF">2020-02-21T11:35:39Z</dcterms:modified>
</cp:coreProperties>
</file>