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A3580-F428-4964-A8F2-3470A27221E4}"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51893-CF9D-4FC9-8BF1-3C97ACE5323C}" type="slidenum">
              <a:rPr lang="en-US" smtClean="0"/>
              <a:t>‹#›</a:t>
            </a:fld>
            <a:endParaRPr lang="en-US"/>
          </a:p>
        </p:txBody>
      </p:sp>
    </p:spTree>
    <p:extLst>
      <p:ext uri="{BB962C8B-B14F-4D97-AF65-F5344CB8AC3E}">
        <p14:creationId xmlns:p14="http://schemas.microsoft.com/office/powerpoint/2010/main" val="310692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51893-CF9D-4FC9-8BF1-3C97ACE5323C}" type="slidenum">
              <a:rPr lang="en-US" smtClean="0"/>
              <a:t>5</a:t>
            </a:fld>
            <a:endParaRPr lang="en-US"/>
          </a:p>
        </p:txBody>
      </p:sp>
    </p:spTree>
    <p:extLst>
      <p:ext uri="{BB962C8B-B14F-4D97-AF65-F5344CB8AC3E}">
        <p14:creationId xmlns:p14="http://schemas.microsoft.com/office/powerpoint/2010/main" val="333755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CB0C-1255-4E97-BE27-49428F846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5EA10-2F91-4845-8FC7-0689617911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797ABA-114E-4E4D-8811-B825D19B8D77}"/>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5" name="Footer Placeholder 4">
            <a:extLst>
              <a:ext uri="{FF2B5EF4-FFF2-40B4-BE49-F238E27FC236}">
                <a16:creationId xmlns:a16="http://schemas.microsoft.com/office/drawing/2014/main" id="{87545A80-98B2-4FE7-89C8-3439AEBA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C7DE6-867B-487B-81AC-2B77066345E4}"/>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339583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FBAF-9698-422E-A977-06CB397962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A7869B-239C-403C-95AA-0D99D3437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35CE4-1841-457E-BD04-C42401F50601}"/>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5" name="Footer Placeholder 4">
            <a:extLst>
              <a:ext uri="{FF2B5EF4-FFF2-40B4-BE49-F238E27FC236}">
                <a16:creationId xmlns:a16="http://schemas.microsoft.com/office/drawing/2014/main" id="{2ABCAED1-0B49-4A38-A4CE-DE026023F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A239C-B451-48C8-BE57-0CF4E3C682FB}"/>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182111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56576-E9C6-43F5-B7AE-C25400BDD2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F0B27F-193C-498F-A57A-C15031F920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227C4-896D-49CB-B047-D3C703BFC693}"/>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5" name="Footer Placeholder 4">
            <a:extLst>
              <a:ext uri="{FF2B5EF4-FFF2-40B4-BE49-F238E27FC236}">
                <a16:creationId xmlns:a16="http://schemas.microsoft.com/office/drawing/2014/main" id="{2268D724-8B79-4579-AA60-83A5E4AA8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33CC2-9BCF-4376-994E-283BCF4C610F}"/>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210705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824F-2BA4-4DBB-91BC-1DD077976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7321F-E5E2-43A3-8CB0-F033648AB7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905A6-75DB-4F38-9662-A5DC54D749A6}"/>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5" name="Footer Placeholder 4">
            <a:extLst>
              <a:ext uri="{FF2B5EF4-FFF2-40B4-BE49-F238E27FC236}">
                <a16:creationId xmlns:a16="http://schemas.microsoft.com/office/drawing/2014/main" id="{79A41C9F-222C-4101-8E21-7318820AC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8C383-9F63-42A1-A690-5BE81158CB1C}"/>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75985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C9E1-751F-4E3B-9965-5E1587E89E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C33FAF-4A5B-4395-96DC-B2D32313A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38BD3-231A-4FD0-BD1A-D0F73A2FEFF5}"/>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5" name="Footer Placeholder 4">
            <a:extLst>
              <a:ext uri="{FF2B5EF4-FFF2-40B4-BE49-F238E27FC236}">
                <a16:creationId xmlns:a16="http://schemas.microsoft.com/office/drawing/2014/main" id="{30D8BB01-6B26-451F-B5CE-4591CFDB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63954-8C47-42F9-A73B-21AE2CC400B4}"/>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242960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8B8-84C1-42A7-A245-08C1E2691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811FB-668E-4B5D-B5D3-B44454850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BF41B5-89E6-4DB4-BD49-134241391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382560-F134-4BDC-9E3F-4F327F218A74}"/>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6" name="Footer Placeholder 5">
            <a:extLst>
              <a:ext uri="{FF2B5EF4-FFF2-40B4-BE49-F238E27FC236}">
                <a16:creationId xmlns:a16="http://schemas.microsoft.com/office/drawing/2014/main" id="{12D461A7-4005-4B06-ACA8-E486364B4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F2448-53CC-4A60-8C5B-4441A33A7910}"/>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279502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7310-0EC7-4A9B-8A7D-C03A69218B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B4492F-17B4-4B4B-9113-41C78E6EF7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C127E3-481A-4B56-989D-999FB0C8F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F0C1F2-39C2-4E1C-9BB9-F886B6CE4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18BA2-516F-4B69-A03A-7F80240B48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2462EA-03C9-40FD-990B-42A7D81709A0}"/>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8" name="Footer Placeholder 7">
            <a:extLst>
              <a:ext uri="{FF2B5EF4-FFF2-40B4-BE49-F238E27FC236}">
                <a16:creationId xmlns:a16="http://schemas.microsoft.com/office/drawing/2014/main" id="{94EF0C5C-B7D7-48A7-B6BA-FA5A437F37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424C65-410D-4563-A12E-FE9484971217}"/>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36364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8BF9-F256-4AF2-9E1F-515F9AD8B8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33E55F-A1F6-495F-B205-3163B3858F42}"/>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4" name="Footer Placeholder 3">
            <a:extLst>
              <a:ext uri="{FF2B5EF4-FFF2-40B4-BE49-F238E27FC236}">
                <a16:creationId xmlns:a16="http://schemas.microsoft.com/office/drawing/2014/main" id="{768B0927-B7A8-4E99-8158-32C27AB9A5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28044E-A6FE-4711-B439-EACE8D43E803}"/>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266532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006B0-F151-468B-824B-2AC05F11C4B8}"/>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3" name="Footer Placeholder 2">
            <a:extLst>
              <a:ext uri="{FF2B5EF4-FFF2-40B4-BE49-F238E27FC236}">
                <a16:creationId xmlns:a16="http://schemas.microsoft.com/office/drawing/2014/main" id="{2FF997B6-0404-44B0-84F1-06E8D5CD91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03A805-939E-4A06-B992-9FCFF86ADB15}"/>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328372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4357-FE5A-4299-AFFF-BFDF9C790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534C31-49B0-4011-9EDD-876141B03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49B85F-8AAD-429C-B8EA-83701945A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0B03B-D591-4C21-9475-CB82CFC11375}"/>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6" name="Footer Placeholder 5">
            <a:extLst>
              <a:ext uri="{FF2B5EF4-FFF2-40B4-BE49-F238E27FC236}">
                <a16:creationId xmlns:a16="http://schemas.microsoft.com/office/drawing/2014/main" id="{D6F4E672-2F98-4765-8F09-5897F4466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DEE26-2423-41FE-A1D7-74AB1A33AB71}"/>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356810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FFC1-9525-4482-B137-E8052655D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D5712-6A9D-425A-AF71-C9D0CCA03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3B59DA-4AD9-4F31-B949-DF3B725BA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C6213-5963-4E5E-90A0-ADAAF4DF41D9}"/>
              </a:ext>
            </a:extLst>
          </p:cNvPr>
          <p:cNvSpPr>
            <a:spLocks noGrp="1"/>
          </p:cNvSpPr>
          <p:nvPr>
            <p:ph type="dt" sz="half" idx="10"/>
          </p:nvPr>
        </p:nvSpPr>
        <p:spPr/>
        <p:txBody>
          <a:bodyPr/>
          <a:lstStyle/>
          <a:p>
            <a:fld id="{E0FE2013-6AAE-4318-941C-1355D13BFF7D}" type="datetimeFigureOut">
              <a:rPr lang="en-US" smtClean="0"/>
              <a:t>2/18/2022</a:t>
            </a:fld>
            <a:endParaRPr lang="en-US"/>
          </a:p>
        </p:txBody>
      </p:sp>
      <p:sp>
        <p:nvSpPr>
          <p:cNvPr id="6" name="Footer Placeholder 5">
            <a:extLst>
              <a:ext uri="{FF2B5EF4-FFF2-40B4-BE49-F238E27FC236}">
                <a16:creationId xmlns:a16="http://schemas.microsoft.com/office/drawing/2014/main" id="{60E58706-7530-48EB-804C-7BAE8B3FAD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0569A-C05D-417B-9767-D6D5D3E46561}"/>
              </a:ext>
            </a:extLst>
          </p:cNvPr>
          <p:cNvSpPr>
            <a:spLocks noGrp="1"/>
          </p:cNvSpPr>
          <p:nvPr>
            <p:ph type="sldNum" sz="quarter" idx="12"/>
          </p:nvPr>
        </p:nvSpPr>
        <p:spPr/>
        <p:txBody>
          <a:bodyPr/>
          <a:lstStyle/>
          <a:p>
            <a:fld id="{65544C3A-E22C-41A8-B0ED-16DC8B6A98FF}" type="slidenum">
              <a:rPr lang="en-US" smtClean="0"/>
              <a:t>‹#›</a:t>
            </a:fld>
            <a:endParaRPr lang="en-US"/>
          </a:p>
        </p:txBody>
      </p:sp>
    </p:spTree>
    <p:extLst>
      <p:ext uri="{BB962C8B-B14F-4D97-AF65-F5344CB8AC3E}">
        <p14:creationId xmlns:p14="http://schemas.microsoft.com/office/powerpoint/2010/main" val="365880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1366D-C9F1-4E47-A711-A32E6E536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1B701C-9EF3-41FA-8ECC-7973C5945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A71C8-6F51-4B06-B874-2D200EAA8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E2013-6AAE-4318-941C-1355D13BFF7D}" type="datetimeFigureOut">
              <a:rPr lang="en-US" smtClean="0"/>
              <a:t>2/18/2022</a:t>
            </a:fld>
            <a:endParaRPr lang="en-US"/>
          </a:p>
        </p:txBody>
      </p:sp>
      <p:sp>
        <p:nvSpPr>
          <p:cNvPr id="5" name="Footer Placeholder 4">
            <a:extLst>
              <a:ext uri="{FF2B5EF4-FFF2-40B4-BE49-F238E27FC236}">
                <a16:creationId xmlns:a16="http://schemas.microsoft.com/office/drawing/2014/main" id="{D9EE028A-73B6-4F5B-831E-B5A5C8C86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D88453-551A-44F7-BA8C-5F7DFA269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44C3A-E22C-41A8-B0ED-16DC8B6A98FF}" type="slidenum">
              <a:rPr lang="en-US" smtClean="0"/>
              <a:t>‹#›</a:t>
            </a:fld>
            <a:endParaRPr lang="en-US"/>
          </a:p>
        </p:txBody>
      </p:sp>
    </p:spTree>
    <p:extLst>
      <p:ext uri="{BB962C8B-B14F-4D97-AF65-F5344CB8AC3E}">
        <p14:creationId xmlns:p14="http://schemas.microsoft.com/office/powerpoint/2010/main" val="2467370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noelr.wordpress.com/"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39D2-4133-4477-A966-7013F6581011}"/>
              </a:ext>
            </a:extLst>
          </p:cNvPr>
          <p:cNvSpPr>
            <a:spLocks noGrp="1"/>
          </p:cNvSpPr>
          <p:nvPr>
            <p:ph type="ctrTitle"/>
          </p:nvPr>
        </p:nvSpPr>
        <p:spPr>
          <a:xfrm>
            <a:off x="7464614" y="1783959"/>
            <a:ext cx="4087306" cy="2889114"/>
          </a:xfrm>
        </p:spPr>
        <p:txBody>
          <a:bodyPr anchor="b">
            <a:normAutofit/>
          </a:bodyPr>
          <a:lstStyle/>
          <a:p>
            <a:pPr algn="l"/>
            <a:r>
              <a:rPr lang="en-US" sz="5400"/>
              <a:t>A Spotify EDA</a:t>
            </a:r>
          </a:p>
        </p:txBody>
      </p:sp>
      <p:sp>
        <p:nvSpPr>
          <p:cNvPr id="3" name="Subtitle 2">
            <a:extLst>
              <a:ext uri="{FF2B5EF4-FFF2-40B4-BE49-F238E27FC236}">
                <a16:creationId xmlns:a16="http://schemas.microsoft.com/office/drawing/2014/main" id="{680227EE-25F5-4B1C-986A-4B5B80757BC3}"/>
              </a:ext>
            </a:extLst>
          </p:cNvPr>
          <p:cNvSpPr>
            <a:spLocks noGrp="1"/>
          </p:cNvSpPr>
          <p:nvPr>
            <p:ph type="subTitle" idx="1"/>
          </p:nvPr>
        </p:nvSpPr>
        <p:spPr>
          <a:xfrm>
            <a:off x="7464612" y="4750893"/>
            <a:ext cx="4087305" cy="1147863"/>
          </a:xfrm>
        </p:spPr>
        <p:txBody>
          <a:bodyPr anchor="t">
            <a:normAutofit/>
          </a:bodyPr>
          <a:lstStyle/>
          <a:p>
            <a:pPr algn="l"/>
            <a:r>
              <a:rPr lang="en-US" sz="2000"/>
              <a:t>Conducted by Mihir Jetly</a:t>
            </a:r>
          </a:p>
        </p:txBody>
      </p:sp>
      <p:pic>
        <p:nvPicPr>
          <p:cNvPr id="5" name="Picture 4">
            <a:extLst>
              <a:ext uri="{FF2B5EF4-FFF2-40B4-BE49-F238E27FC236}">
                <a16:creationId xmlns:a16="http://schemas.microsoft.com/office/drawing/2014/main" id="{4E00A2FB-FD9B-40FB-868A-04D464C1E5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341" r="23341"/>
          <a:stretch/>
        </p:blipFill>
        <p:spPr>
          <a:xfrm>
            <a:off x="157348" y="1790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7" name="TextBox 6">
            <a:extLst>
              <a:ext uri="{FF2B5EF4-FFF2-40B4-BE49-F238E27FC236}">
                <a16:creationId xmlns:a16="http://schemas.microsoft.com/office/drawing/2014/main" id="{D9BC5D04-0CC3-4915-AF54-F6ABF6935CB0}"/>
              </a:ext>
            </a:extLst>
          </p:cNvPr>
          <p:cNvSpPr txBox="1"/>
          <p:nvPr/>
        </p:nvSpPr>
        <p:spPr>
          <a:xfrm>
            <a:off x="157348" y="6875890"/>
            <a:ext cx="3106941" cy="230832"/>
          </a:xfrm>
          <a:prstGeom prst="rect">
            <a:avLst/>
          </a:prstGeom>
          <a:solidFill>
            <a:srgbClr val="000000"/>
          </a:solidFill>
        </p:spPr>
        <p:txBody>
          <a:bodyPr wrap="none" rtlCol="0">
            <a:spAutoFit/>
          </a:bodyPr>
          <a:lstStyle/>
          <a:p>
            <a:r>
              <a:rPr lang="en-US" sz="900">
                <a:hlinkClick r:id="rId3" tooltip="https://snoelr.wordpress.com/"/>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38963965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D4DDF4-D30D-4A57-8B03-4BD3BDAB34B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Finding the Top 5 Artists by Year - 2020</a:t>
            </a:r>
          </a:p>
        </p:txBody>
      </p:sp>
      <p:sp>
        <p:nvSpPr>
          <p:cNvPr id="3" name="Content Placeholder 2">
            <a:extLst>
              <a:ext uri="{FF2B5EF4-FFF2-40B4-BE49-F238E27FC236}">
                <a16:creationId xmlns:a16="http://schemas.microsoft.com/office/drawing/2014/main" id="{88614A60-607D-4FEA-9DB4-067B448F12EB}"/>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1F78B4"/>
                </a:solidFill>
                <a:latin typeface="+mn-lt"/>
                <a:ea typeface="+mn-ea"/>
                <a:cs typeface="+mn-cs"/>
              </a:rPr>
              <a:t>The distribution this year is very even with many artists that weren’t seen prior</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61DEE5F-4E85-4AAB-B734-07F2547683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7486" y="2264748"/>
            <a:ext cx="9437026" cy="4515300"/>
          </a:xfrm>
          <a:prstGeom prst="rect">
            <a:avLst/>
          </a:prstGeom>
        </p:spPr>
      </p:pic>
    </p:spTree>
    <p:extLst>
      <p:ext uri="{BB962C8B-B14F-4D97-AF65-F5344CB8AC3E}">
        <p14:creationId xmlns:p14="http://schemas.microsoft.com/office/powerpoint/2010/main" val="209031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D4DDF4-D30D-4A57-8B03-4BD3BDAB34B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Finding the Top 5 Artists by Year - 2021</a:t>
            </a:r>
          </a:p>
        </p:txBody>
      </p:sp>
      <p:sp>
        <p:nvSpPr>
          <p:cNvPr id="3" name="Content Placeholder 2">
            <a:extLst>
              <a:ext uri="{FF2B5EF4-FFF2-40B4-BE49-F238E27FC236}">
                <a16:creationId xmlns:a16="http://schemas.microsoft.com/office/drawing/2014/main" id="{88614A60-607D-4FEA-9DB4-067B448F12EB}"/>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dirty="0">
                <a:solidFill>
                  <a:srgbClr val="1F78B4"/>
                </a:solidFill>
              </a:rPr>
              <a:t>We see the distribution take on another change, but this one is small</a:t>
            </a:r>
            <a:endParaRPr lang="en-US" sz="2000" kern="1200" dirty="0">
              <a:solidFill>
                <a:srgbClr val="1F78B4"/>
              </a:solidFill>
              <a:latin typeface="+mn-lt"/>
              <a:ea typeface="+mn-ea"/>
              <a:cs typeface="+mn-cs"/>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61DEE5F-4E85-4AAB-B734-07F2547683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7486" y="2264748"/>
            <a:ext cx="9437026" cy="4515299"/>
          </a:xfrm>
          <a:prstGeom prst="rect">
            <a:avLst/>
          </a:prstGeom>
        </p:spPr>
      </p:pic>
    </p:spTree>
    <p:extLst>
      <p:ext uri="{BB962C8B-B14F-4D97-AF65-F5344CB8AC3E}">
        <p14:creationId xmlns:p14="http://schemas.microsoft.com/office/powerpoint/2010/main" val="237297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D469-2B76-4D30-AE53-C61BB6561957}"/>
              </a:ext>
            </a:extLst>
          </p:cNvPr>
          <p:cNvSpPr>
            <a:spLocks noGrp="1"/>
          </p:cNvSpPr>
          <p:nvPr>
            <p:ph type="title"/>
          </p:nvPr>
        </p:nvSpPr>
        <p:spPr>
          <a:xfrm>
            <a:off x="762001" y="803325"/>
            <a:ext cx="5314536" cy="1325563"/>
          </a:xfrm>
        </p:spPr>
        <p:txBody>
          <a:bodyPr>
            <a:normAutofit/>
          </a:bodyPr>
          <a:lstStyle/>
          <a:p>
            <a:r>
              <a:rPr lang="en-US"/>
              <a:t>What Are Some Constraints We See?</a:t>
            </a:r>
          </a:p>
        </p:txBody>
      </p:sp>
      <p:sp>
        <p:nvSpPr>
          <p:cNvPr id="14" name="Content Placeholder 2">
            <a:extLst>
              <a:ext uri="{FF2B5EF4-FFF2-40B4-BE49-F238E27FC236}">
                <a16:creationId xmlns:a16="http://schemas.microsoft.com/office/drawing/2014/main" id="{84FED383-A29D-41ED-BF2E-A2E35987D490}"/>
              </a:ext>
            </a:extLst>
          </p:cNvPr>
          <p:cNvSpPr>
            <a:spLocks noGrp="1"/>
          </p:cNvSpPr>
          <p:nvPr>
            <p:ph idx="1"/>
          </p:nvPr>
        </p:nvSpPr>
        <p:spPr>
          <a:xfrm>
            <a:off x="762000" y="2279018"/>
            <a:ext cx="5314543" cy="3375920"/>
          </a:xfrm>
        </p:spPr>
        <p:txBody>
          <a:bodyPr anchor="t">
            <a:normAutofit/>
          </a:bodyPr>
          <a:lstStyle/>
          <a:p>
            <a:r>
              <a:rPr lang="en-US" sz="1800"/>
              <a:t>We can see that the main constraint is that 2021 only has half a year’s worth of data. This can cause some inaccuracy in our analysis for 2021, and skew our overall data a little bit.</a:t>
            </a:r>
          </a:p>
          <a:p>
            <a:r>
              <a:rPr lang="en-US" sz="1800"/>
              <a:t>We start with 2017, so we cannot see how past trends have affected these current trends.</a:t>
            </a:r>
          </a:p>
        </p:txBody>
      </p:sp>
      <p:sp>
        <p:nvSpPr>
          <p:cNvPr id="15"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ourglass">
            <a:extLst>
              <a:ext uri="{FF2B5EF4-FFF2-40B4-BE49-F238E27FC236}">
                <a16:creationId xmlns:a16="http://schemas.microsoft.com/office/drawing/2014/main" id="{D4E51EBB-39F0-4BC1-AFEB-93F7528B87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20424992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CFCE1-AB03-44C5-8A47-6D4E7A52F84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Conclusions</a:t>
            </a:r>
          </a:p>
        </p:txBody>
      </p:sp>
      <p:sp>
        <p:nvSpPr>
          <p:cNvPr id="3" name="Content Placeholder 2">
            <a:extLst>
              <a:ext uri="{FF2B5EF4-FFF2-40B4-BE49-F238E27FC236}">
                <a16:creationId xmlns:a16="http://schemas.microsoft.com/office/drawing/2014/main" id="{D535BA1F-A22D-406A-8839-AF9C2613268F}"/>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We looked at the trends for the Spotify top 200 daily songs from 2017-2021. We have found that the most popular genres are various types of pop and rap, and that the songs with the longest amount of time in the #1 position reflected this.</a:t>
            </a:r>
          </a:p>
          <a:p>
            <a:pPr marL="0" indent="0">
              <a:buNone/>
            </a:pPr>
            <a:endParaRPr lang="en-US" sz="2000" dirty="0"/>
          </a:p>
          <a:p>
            <a:pPr marL="0" indent="0">
              <a:buNone/>
            </a:pPr>
            <a:r>
              <a:rPr lang="en-US" sz="2000" dirty="0"/>
              <a:t>We then looked at the top 5 artists by year, and found that the popularity of artists is starting to become a more even distribution as the years progress. This indicates a flexibility with which artist to hire for promotion of product.</a:t>
            </a:r>
          </a:p>
        </p:txBody>
      </p:sp>
    </p:spTree>
    <p:extLst>
      <p:ext uri="{BB962C8B-B14F-4D97-AF65-F5344CB8AC3E}">
        <p14:creationId xmlns:p14="http://schemas.microsoft.com/office/powerpoint/2010/main" val="42676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92A7-1983-466A-8937-F6103657DEB8}"/>
              </a:ext>
            </a:extLst>
          </p:cNvPr>
          <p:cNvSpPr>
            <a:spLocks noGrp="1"/>
          </p:cNvSpPr>
          <p:nvPr>
            <p:ph type="title"/>
          </p:nvPr>
        </p:nvSpPr>
        <p:spPr>
          <a:xfrm>
            <a:off x="804673" y="1445494"/>
            <a:ext cx="3616856" cy="4376572"/>
          </a:xfrm>
        </p:spPr>
        <p:txBody>
          <a:bodyPr vert="horz" lIns="91440" tIns="45720" rIns="91440" bIns="45720" rtlCol="0" anchor="ctr">
            <a:normAutofit/>
          </a:bodyPr>
          <a:lstStyle/>
          <a:p>
            <a:r>
              <a:rPr lang="en-US" sz="4800" kern="1200">
                <a:solidFill>
                  <a:schemeClr val="tx1"/>
                </a:solidFill>
                <a:latin typeface="+mj-lt"/>
                <a:ea typeface="+mj-ea"/>
                <a:cs typeface="+mj-cs"/>
              </a:rPr>
              <a:t>Why Should We Care?</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EA399F-3957-43F4-BFFB-ECAC9CA3790A}"/>
              </a:ext>
            </a:extLst>
          </p:cNvPr>
          <p:cNvSpPr>
            <a:spLocks noGrp="1"/>
          </p:cNvSpPr>
          <p:nvPr>
            <p:ph type="body" orient="vert" idx="1"/>
          </p:nvPr>
        </p:nvSpPr>
        <p:spPr>
          <a:xfrm>
            <a:off x="6096000" y="1399032"/>
            <a:ext cx="5501834" cy="4471416"/>
          </a:xfrm>
        </p:spPr>
        <p:txBody>
          <a:bodyPr vert="horz" lIns="91440" tIns="45720" rIns="91440" bIns="45720" rtlCol="0" anchor="ctr">
            <a:normAutofit/>
          </a:bodyPr>
          <a:lstStyle/>
          <a:p>
            <a:pPr marL="0"/>
            <a:r>
              <a:rPr lang="en-US" sz="2200" b="0" i="0" u="none" strike="noStrike">
                <a:solidFill>
                  <a:schemeClr val="bg1"/>
                </a:solidFill>
                <a:effectLst/>
              </a:rPr>
              <a:t>Spotify is one of the most popular music streaming platforms out there to date. We need to see how music trends have been changing over the past few years in order to predict how using specific types of music will affect business.</a:t>
            </a:r>
            <a:endParaRPr lang="en-US" sz="2200">
              <a:solidFill>
                <a:schemeClr val="bg1"/>
              </a:solidFill>
            </a:endParaRPr>
          </a:p>
        </p:txBody>
      </p:sp>
    </p:spTree>
    <p:extLst>
      <p:ext uri="{BB962C8B-B14F-4D97-AF65-F5344CB8AC3E}">
        <p14:creationId xmlns:p14="http://schemas.microsoft.com/office/powerpoint/2010/main" val="32132463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 name="Title 3">
            <a:extLst>
              <a:ext uri="{FF2B5EF4-FFF2-40B4-BE49-F238E27FC236}">
                <a16:creationId xmlns:a16="http://schemas.microsoft.com/office/drawing/2014/main" id="{B24F5401-A2E1-4ED7-BB94-46D0E4E57253}"/>
              </a:ext>
            </a:extLst>
          </p:cNvPr>
          <p:cNvSpPr>
            <a:spLocks noGrp="1"/>
          </p:cNvSpPr>
          <p:nvPr>
            <p:ph type="title"/>
          </p:nvPr>
        </p:nvSpPr>
        <p:spPr>
          <a:xfrm>
            <a:off x="841248" y="475488"/>
            <a:ext cx="10515600" cy="1197864"/>
          </a:xfrm>
        </p:spPr>
        <p:txBody>
          <a:bodyPr>
            <a:normAutofit/>
          </a:bodyPr>
          <a:lstStyle/>
          <a:p>
            <a:r>
              <a:rPr lang="en-US"/>
              <a:t>What are we working with</a:t>
            </a:r>
          </a:p>
        </p:txBody>
      </p:sp>
      <p:cxnSp>
        <p:nvCxnSpPr>
          <p:cNvPr id="26" name="Straight Connector 2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descr="Table&#10;&#10;Description automatically generated with low confidence">
            <a:extLst>
              <a:ext uri="{FF2B5EF4-FFF2-40B4-BE49-F238E27FC236}">
                <a16:creationId xmlns:a16="http://schemas.microsoft.com/office/drawing/2014/main" id="{AA79C48C-563B-48FA-93FE-F657DED2AB71}"/>
              </a:ext>
            </a:extLst>
          </p:cNvPr>
          <p:cNvPicPr>
            <a:picLocks noChangeAspect="1"/>
          </p:cNvPicPr>
          <p:nvPr/>
        </p:nvPicPr>
        <p:blipFill>
          <a:blip r:embed="rId2">
            <a:extLst>
              <a:ext uri="{28A0092B-C50C-407E-A947-70E740481C1C}">
                <a14:useLocalDpi xmlns:a14="http://schemas.microsoft.com/office/drawing/2010/main" val="0"/>
              </a:ext>
            </a:extLst>
          </a:blip>
          <a:srcRect t="571" b="571"/>
          <a:stretch/>
        </p:blipFill>
        <p:spPr>
          <a:xfrm>
            <a:off x="832104" y="2262635"/>
            <a:ext cx="6217920" cy="3649465"/>
          </a:xfrm>
          <a:prstGeom prst="rect">
            <a:avLst/>
          </a:prstGeom>
        </p:spPr>
      </p:pic>
      <p:sp>
        <p:nvSpPr>
          <p:cNvPr id="11" name="Content Placeholder 10">
            <a:extLst>
              <a:ext uri="{FF2B5EF4-FFF2-40B4-BE49-F238E27FC236}">
                <a16:creationId xmlns:a16="http://schemas.microsoft.com/office/drawing/2014/main" id="{4C267594-36B9-4D48-A58C-A350B453E578}"/>
              </a:ext>
            </a:extLst>
          </p:cNvPr>
          <p:cNvSpPr>
            <a:spLocks noGrp="1"/>
          </p:cNvSpPr>
          <p:nvPr>
            <p:ph idx="1"/>
          </p:nvPr>
        </p:nvSpPr>
        <p:spPr>
          <a:xfrm>
            <a:off x="7534656" y="2002536"/>
            <a:ext cx="3822192" cy="4169664"/>
          </a:xfrm>
        </p:spPr>
        <p:txBody>
          <a:bodyPr anchor="t">
            <a:normAutofit/>
          </a:bodyPr>
          <a:lstStyle/>
          <a:p>
            <a:r>
              <a:rPr lang="en-US" sz="2200"/>
              <a:t>We are using a dataset from Kaggle that lists the top 200 daily song list from Spotify from 2017-2021</a:t>
            </a:r>
          </a:p>
          <a:p>
            <a:r>
              <a:rPr lang="en-US" sz="2200"/>
              <a:t>This dataset includes columns such as Position, Track Name, Artist, Streams, Date, and Genre</a:t>
            </a:r>
            <a:endParaRPr lang="en-US" sz="2200" dirty="0"/>
          </a:p>
        </p:txBody>
      </p:sp>
    </p:spTree>
    <p:extLst>
      <p:ext uri="{BB962C8B-B14F-4D97-AF65-F5344CB8AC3E}">
        <p14:creationId xmlns:p14="http://schemas.microsoft.com/office/powerpoint/2010/main" val="3365890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ar chart, waterfall chart&#10;&#10;Description automatically generated">
            <a:extLst>
              <a:ext uri="{FF2B5EF4-FFF2-40B4-BE49-F238E27FC236}">
                <a16:creationId xmlns:a16="http://schemas.microsoft.com/office/drawing/2014/main" id="{DD6E524E-6F05-4704-96E1-7880B6663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763" y="195943"/>
            <a:ext cx="10117660" cy="4840764"/>
          </a:xfrm>
          <a:prstGeom prst="rect">
            <a:avLst/>
          </a:prstGeom>
        </p:spPr>
      </p:pic>
      <p:sp>
        <p:nvSpPr>
          <p:cNvPr id="32" name="Rectangle 3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B6DDC6-1210-4542-950E-486CDC7F106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The Top 5 Genres Over the Years</a:t>
            </a:r>
          </a:p>
        </p:txBody>
      </p:sp>
      <p:sp>
        <p:nvSpPr>
          <p:cNvPr id="3" name="Content Placeholder 2">
            <a:extLst>
              <a:ext uri="{FF2B5EF4-FFF2-40B4-BE49-F238E27FC236}">
                <a16:creationId xmlns:a16="http://schemas.microsoft.com/office/drawing/2014/main" id="{44DFBB93-E2EC-45A6-95D5-9843FE7DED90}"/>
              </a:ext>
            </a:extLst>
          </p:cNvPr>
          <p:cNvSpPr>
            <a:spLocks noGrp="1"/>
          </p:cNvSpPr>
          <p:nvPr>
            <p:ph idx="1"/>
          </p:nvPr>
        </p:nvSpPr>
        <p:spPr>
          <a:xfrm>
            <a:off x="4038600" y="4884873"/>
            <a:ext cx="7188199" cy="1292090"/>
          </a:xfrm>
        </p:spPr>
        <p:txBody>
          <a:bodyPr vert="horz" lIns="91440" tIns="45720" rIns="91440" bIns="45720" rtlCol="0">
            <a:normAutofit lnSpcReduction="10000"/>
          </a:bodyPr>
          <a:lstStyle/>
          <a:p>
            <a:pPr marL="0" indent="0">
              <a:buNone/>
            </a:pPr>
            <a:r>
              <a:rPr lang="en-US" sz="1800" kern="1200" dirty="0">
                <a:latin typeface="+mn-lt"/>
                <a:ea typeface="+mn-ea"/>
                <a:cs typeface="+mn-cs"/>
              </a:rPr>
              <a:t>We want to see the top 5 Genres over the years, in order to get a feel for the trends.</a:t>
            </a:r>
          </a:p>
          <a:p>
            <a:pPr marL="0" indent="0">
              <a:buNone/>
            </a:pPr>
            <a:endParaRPr lang="en-US" sz="1800" dirty="0"/>
          </a:p>
          <a:p>
            <a:pPr marL="0" indent="0">
              <a:buNone/>
            </a:pPr>
            <a:r>
              <a:rPr lang="en-US" sz="1800" kern="1200" dirty="0">
                <a:latin typeface="+mn-lt"/>
                <a:ea typeface="+mn-ea"/>
                <a:cs typeface="+mn-cs"/>
              </a:rPr>
              <a:t>We can see that the top 5 genres are a mix of various styles of pop and rap.</a:t>
            </a:r>
          </a:p>
        </p:txBody>
      </p:sp>
    </p:spTree>
    <p:extLst>
      <p:ext uri="{BB962C8B-B14F-4D97-AF65-F5344CB8AC3E}">
        <p14:creationId xmlns:p14="http://schemas.microsoft.com/office/powerpoint/2010/main" val="316630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2CF49BE-0EDE-4EA6-8B6A-B94F1AA35BC2}"/>
              </a:ext>
            </a:extLst>
          </p:cNvPr>
          <p:cNvSpPr>
            <a:spLocks noGrp="1"/>
          </p:cNvSpPr>
          <p:nvPr>
            <p:ph type="title"/>
          </p:nvPr>
        </p:nvSpPr>
        <p:spPr>
          <a:xfrm>
            <a:off x="888631" y="4760132"/>
            <a:ext cx="3947420" cy="1777829"/>
          </a:xfrm>
        </p:spPr>
        <p:txBody>
          <a:bodyPr>
            <a:normAutofit/>
          </a:bodyPr>
          <a:lstStyle/>
          <a:p>
            <a:r>
              <a:rPr lang="en-US" sz="4000"/>
              <a:t>Now to Find the Top Songs</a:t>
            </a:r>
          </a:p>
        </p:txBody>
      </p:sp>
      <p:sp>
        <p:nvSpPr>
          <p:cNvPr id="45" name="Freeform: Shape 44">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B07A7F5B-492C-4CE7-8F7C-0061815C8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914" y="-293070"/>
            <a:ext cx="9401175" cy="4489061"/>
          </a:xfrm>
          <a:prstGeom prst="rect">
            <a:avLst/>
          </a:prstGeom>
        </p:spPr>
      </p:pic>
      <p:sp>
        <p:nvSpPr>
          <p:cNvPr id="3" name="Content Placeholder 2">
            <a:extLst>
              <a:ext uri="{FF2B5EF4-FFF2-40B4-BE49-F238E27FC236}">
                <a16:creationId xmlns:a16="http://schemas.microsoft.com/office/drawing/2014/main" id="{524223D7-7B62-4ADB-BC5A-DC57C4AC063B}"/>
              </a:ext>
            </a:extLst>
          </p:cNvPr>
          <p:cNvSpPr>
            <a:spLocks noGrp="1"/>
          </p:cNvSpPr>
          <p:nvPr>
            <p:ph idx="1"/>
          </p:nvPr>
        </p:nvSpPr>
        <p:spPr>
          <a:xfrm>
            <a:off x="5118447" y="4767660"/>
            <a:ext cx="6281873" cy="1770300"/>
          </a:xfrm>
        </p:spPr>
        <p:txBody>
          <a:bodyPr anchor="ctr">
            <a:normAutofit/>
          </a:bodyPr>
          <a:lstStyle/>
          <a:p>
            <a:r>
              <a:rPr lang="en-US" sz="1800" dirty="0"/>
              <a:t>We now want to find the songs that were the most popular. We find the 10 songs that held the #1 position the longest in our dataset.</a:t>
            </a:r>
          </a:p>
          <a:p>
            <a:r>
              <a:rPr lang="en-US" sz="1800" dirty="0"/>
              <a:t>We can see that the tracks are mostly pop or rap, which we observed in our analysis of the top </a:t>
            </a:r>
            <a:r>
              <a:rPr lang="en-US" sz="1800"/>
              <a:t>5 genres</a:t>
            </a:r>
            <a:endParaRPr lang="en-US" sz="1800" dirty="0"/>
          </a:p>
        </p:txBody>
      </p:sp>
    </p:spTree>
    <p:extLst>
      <p:ext uri="{BB962C8B-B14F-4D97-AF65-F5344CB8AC3E}">
        <p14:creationId xmlns:p14="http://schemas.microsoft.com/office/powerpoint/2010/main" val="14667266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urple light on gadgets">
            <a:extLst>
              <a:ext uri="{FF2B5EF4-FFF2-40B4-BE49-F238E27FC236}">
                <a16:creationId xmlns:a16="http://schemas.microsoft.com/office/drawing/2014/main" id="{06E1A359-332A-4411-B9E6-13071B60EB48}"/>
              </a:ext>
            </a:extLst>
          </p:cNvPr>
          <p:cNvPicPr>
            <a:picLocks noChangeAspect="1"/>
          </p:cNvPicPr>
          <p:nvPr/>
        </p:nvPicPr>
        <p:blipFill rotWithShape="1">
          <a:blip r:embed="rId2">
            <a:alphaModFix amt="35000"/>
          </a:blip>
          <a:srcRect t="3138" b="12593"/>
          <a:stretch/>
        </p:blipFill>
        <p:spPr>
          <a:xfrm>
            <a:off x="20" y="1"/>
            <a:ext cx="12191980" cy="6857999"/>
          </a:xfrm>
          <a:prstGeom prst="rect">
            <a:avLst/>
          </a:prstGeom>
        </p:spPr>
      </p:pic>
      <p:sp>
        <p:nvSpPr>
          <p:cNvPr id="2" name="Title 1">
            <a:extLst>
              <a:ext uri="{FF2B5EF4-FFF2-40B4-BE49-F238E27FC236}">
                <a16:creationId xmlns:a16="http://schemas.microsoft.com/office/drawing/2014/main" id="{361B05C7-8A0E-4035-B03C-1B55374614AB}"/>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Now to Find the Top Artists by Year</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236DA5-1A4B-4FAE-B617-49CF26CA1696}"/>
              </a:ext>
            </a:extLst>
          </p:cNvPr>
          <p:cNvSpPr>
            <a:spLocks noGrp="1"/>
          </p:cNvSpPr>
          <p:nvPr>
            <p:ph idx="1"/>
          </p:nvPr>
        </p:nvSpPr>
        <p:spPr>
          <a:xfrm>
            <a:off x="5155379" y="1065862"/>
            <a:ext cx="5744685" cy="4726276"/>
          </a:xfrm>
        </p:spPr>
        <p:txBody>
          <a:bodyPr anchor="ctr">
            <a:normAutofit/>
          </a:bodyPr>
          <a:lstStyle/>
          <a:p>
            <a:r>
              <a:rPr lang="en-US" sz="2000">
                <a:solidFill>
                  <a:srgbClr val="FFFFFF"/>
                </a:solidFill>
              </a:rPr>
              <a:t>We want to find the top artists by year so that we can view the trends for how branding affects music trends.</a:t>
            </a:r>
          </a:p>
        </p:txBody>
      </p:sp>
    </p:spTree>
    <p:extLst>
      <p:ext uri="{BB962C8B-B14F-4D97-AF65-F5344CB8AC3E}">
        <p14:creationId xmlns:p14="http://schemas.microsoft.com/office/powerpoint/2010/main" val="18208636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D4DDF4-D30D-4A57-8B03-4BD3BDAB34B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Finding the Top 5 Artists by Year - 2017</a:t>
            </a:r>
          </a:p>
        </p:txBody>
      </p:sp>
      <p:sp>
        <p:nvSpPr>
          <p:cNvPr id="3" name="Content Placeholder 2">
            <a:extLst>
              <a:ext uri="{FF2B5EF4-FFF2-40B4-BE49-F238E27FC236}">
                <a16:creationId xmlns:a16="http://schemas.microsoft.com/office/drawing/2014/main" id="{88614A60-607D-4FEA-9DB4-067B448F12EB}"/>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1F78B4"/>
                </a:solidFill>
                <a:latin typeface="+mn-lt"/>
                <a:ea typeface="+mn-ea"/>
                <a:cs typeface="+mn-cs"/>
              </a:rPr>
              <a:t>We can see Ed Sheeran is the most popular artist by a large margin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Chart, bar chart&#10;&#10;Description automatically generated">
            <a:extLst>
              <a:ext uri="{FF2B5EF4-FFF2-40B4-BE49-F238E27FC236}">
                <a16:creationId xmlns:a16="http://schemas.microsoft.com/office/drawing/2014/main" id="{761DEE5F-4E85-4AAB-B734-07F254768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936" y="2264748"/>
            <a:ext cx="9456127" cy="4515301"/>
          </a:xfrm>
          <a:prstGeom prst="rect">
            <a:avLst/>
          </a:prstGeom>
        </p:spPr>
      </p:pic>
    </p:spTree>
    <p:extLst>
      <p:ext uri="{BB962C8B-B14F-4D97-AF65-F5344CB8AC3E}">
        <p14:creationId xmlns:p14="http://schemas.microsoft.com/office/powerpoint/2010/main" val="14230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D4DDF4-D30D-4A57-8B03-4BD3BDAB34B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Finding the Top 5 Artists by Year - 2018</a:t>
            </a:r>
          </a:p>
        </p:txBody>
      </p:sp>
      <p:sp>
        <p:nvSpPr>
          <p:cNvPr id="3" name="Content Placeholder 2">
            <a:extLst>
              <a:ext uri="{FF2B5EF4-FFF2-40B4-BE49-F238E27FC236}">
                <a16:creationId xmlns:a16="http://schemas.microsoft.com/office/drawing/2014/main" id="{88614A60-607D-4FEA-9DB4-067B448F12EB}"/>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1F78B4"/>
                </a:solidFill>
                <a:latin typeface="+mn-lt"/>
                <a:ea typeface="+mn-ea"/>
                <a:cs typeface="+mn-cs"/>
              </a:rPr>
              <a:t>We </a:t>
            </a:r>
            <a:r>
              <a:rPr lang="en-US" sz="2000" dirty="0">
                <a:solidFill>
                  <a:srgbClr val="1F78B4"/>
                </a:solidFill>
              </a:rPr>
              <a:t>see a more even distribution of streams between artists this year</a:t>
            </a:r>
            <a:endParaRPr lang="en-US" sz="2000" kern="1200" dirty="0">
              <a:solidFill>
                <a:srgbClr val="1F78B4"/>
              </a:solidFill>
              <a:latin typeface="+mn-lt"/>
              <a:ea typeface="+mn-ea"/>
              <a:cs typeface="+mn-cs"/>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61DEE5F-4E85-4AAB-B734-07F2547683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7485" y="2264748"/>
            <a:ext cx="9437028" cy="4515301"/>
          </a:xfrm>
          <a:prstGeom prst="rect">
            <a:avLst/>
          </a:prstGeom>
        </p:spPr>
      </p:pic>
    </p:spTree>
    <p:extLst>
      <p:ext uri="{BB962C8B-B14F-4D97-AF65-F5344CB8AC3E}">
        <p14:creationId xmlns:p14="http://schemas.microsoft.com/office/powerpoint/2010/main" val="229851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D4DDF4-D30D-4A57-8B03-4BD3BDAB34B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Finding the Top 5 Artists by Year - 2019</a:t>
            </a:r>
          </a:p>
        </p:txBody>
      </p:sp>
      <p:sp>
        <p:nvSpPr>
          <p:cNvPr id="3" name="Content Placeholder 2">
            <a:extLst>
              <a:ext uri="{FF2B5EF4-FFF2-40B4-BE49-F238E27FC236}">
                <a16:creationId xmlns:a16="http://schemas.microsoft.com/office/drawing/2014/main" id="{88614A60-607D-4FEA-9DB4-067B448F12EB}"/>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1F78B4"/>
                </a:solidFill>
                <a:latin typeface="+mn-lt"/>
                <a:ea typeface="+mn-ea"/>
                <a:cs typeface="+mn-cs"/>
              </a:rPr>
              <a:t>We see that there are almost entirely new artists dominating the top 5 this year</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61DEE5F-4E85-4AAB-B734-07F2547683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7485" y="2264748"/>
            <a:ext cx="9437028" cy="4515300"/>
          </a:xfrm>
          <a:prstGeom prst="rect">
            <a:avLst/>
          </a:prstGeom>
        </p:spPr>
      </p:pic>
    </p:spTree>
    <p:extLst>
      <p:ext uri="{BB962C8B-B14F-4D97-AF65-F5344CB8AC3E}">
        <p14:creationId xmlns:p14="http://schemas.microsoft.com/office/powerpoint/2010/main" val="3676266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TotalTime>
  <Words>521</Words>
  <Application>Microsoft Office PowerPoint</Application>
  <PresentationFormat>Widescreen</PresentationFormat>
  <Paragraphs>35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Tw Cen MT</vt:lpstr>
      <vt:lpstr>Office Theme</vt:lpstr>
      <vt:lpstr>A Spotify EDA</vt:lpstr>
      <vt:lpstr>Why Should We Care?</vt:lpstr>
      <vt:lpstr>What are we working with</vt:lpstr>
      <vt:lpstr>The Top 5 Genres Over the Years</vt:lpstr>
      <vt:lpstr>Now to Find the Top Songs</vt:lpstr>
      <vt:lpstr>Now to Find the Top Artists by Year</vt:lpstr>
      <vt:lpstr>Finding the Top 5 Artists by Year - 2017</vt:lpstr>
      <vt:lpstr>Finding the Top 5 Artists by Year - 2018</vt:lpstr>
      <vt:lpstr>Finding the Top 5 Artists by Year - 2019</vt:lpstr>
      <vt:lpstr>Finding the Top 5 Artists by Year - 2020</vt:lpstr>
      <vt:lpstr>Finding the Top 5 Artists by Year - 2021</vt:lpstr>
      <vt:lpstr>What Are Some Constraints We See?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Spotify EDA</dc:title>
  <dc:creator>Mihir Jetly</dc:creator>
  <cp:lastModifiedBy>Mihir Jetly</cp:lastModifiedBy>
  <cp:revision>3</cp:revision>
  <dcterms:created xsi:type="dcterms:W3CDTF">2022-02-17T06:06:25Z</dcterms:created>
  <dcterms:modified xsi:type="dcterms:W3CDTF">2022-02-18T23:14:17Z</dcterms:modified>
</cp:coreProperties>
</file>