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tr-T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tr-T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tr-T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tr-T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tr-T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tr-T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tr-T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tr-T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tr-T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tr-T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tr-T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marR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tr-TR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1196751" x="683568"/>
            <a:ext cy="3096343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br>
              <a:rPr strike="noStrike" u="none" b="0" cap="none" baseline="0" sz="44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0" cap="none" baseline="0" sz="44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Integration</a:t>
            </a:r>
            <a:br>
              <a:rPr strike="noStrike" u="none" b="0" cap="none" baseline="0" sz="44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81" name="Shape 81"/>
          <p:cNvSpPr txBox="1"/>
          <p:nvPr/>
        </p:nvSpPr>
        <p:spPr>
          <a:xfrm>
            <a:off y="5589250" x="3635901"/>
            <a:ext cy="646199" cx="238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Zülfikar </a:t>
            </a:r>
            <a:r>
              <a:rPr sz="1800" lang="tr-TR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strike="noStrike" u="none" b="0" cap="none" baseline="0" sz="1800" lang="tr-TR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arakaya</a:t>
            </a:r>
            <a:br>
              <a:rPr strike="noStrike" u="none" b="0" cap="none" baseline="0" sz="1800" lang="tr-TR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MESSAGING GATEWAY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212975" x="1390979"/>
            <a:ext cy="2336643" cx="6209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1333329" x="1290538"/>
            <a:ext cy="1647824" cx="64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y="5698121" x="971600"/>
            <a:ext cy="646331" cx="7578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Outbound gateways can be used for invoking web services and for synchronous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request-reply interactions over JMS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ACTIVATOR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y="4149080" x="830896"/>
            <a:ext cy="2215991" cx="756083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component that invokes a service based on an incoming message and sends an outbound message based on the return value of this service invocation.</a:t>
            </a:r>
          </a:p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strike="noStrike" u="none" b="0" cap="none" baseline="0" sz="2000" lang="tr-T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Integration</a:t>
            </a: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definition is constrained to local method calls.</a:t>
            </a:r>
          </a:p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service activator as a method-invoking outbound gateway.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268759" x="1763688"/>
            <a:ext cy="2486024" cx="532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404663" x="457200"/>
            <a:ext cy="792087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y="4149080" x="830896"/>
            <a:ext cy="1323439" cx="756083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determines the next channel a message should be sent to based on the incoming message.</a:t>
            </a:r>
          </a:p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useful to send messages with different payloads to different,  specialized consumers (</a:t>
            </a:r>
            <a:r>
              <a:rPr strike="noStrike" u="none" b="0" cap="none" baseline="0" sz="2000" lang="tr-T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Content-Based Router</a:t>
            </a: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412775" x="2123726"/>
            <a:ext cy="1876424" cx="469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404663" x="457199"/>
            <a:ext cy="792087" cx="415411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SPLITTER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y="3861048" x="810072"/>
            <a:ext cy="2554544" cx="756083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tr-T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Splitter</a:t>
            </a: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useful whenever the act of processing message content can be split into multiple steps and executed by different consumers at the same time.</a:t>
            </a:r>
          </a:p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strike="noStrike" u="none" b="0" cap="none" baseline="0" sz="2000" lang="tr-T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Aggregator </a:t>
            </a: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waits for a group of correlated messages and merges them together when the group is complete.</a:t>
            </a:r>
          </a:p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splitter and an aggregator are often used in a symmetric setup, where some work is done in parallel after a splitter, and the aggregated result is sent back to the upstream gateway.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632966" x="270012"/>
            <a:ext cy="1724025" cx="432048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y="407885" x="4561653"/>
            <a:ext cy="792087" cx="415411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AGGREGATOR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1855709" x="4716016"/>
            <a:ext cy="1457324" cx="424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y="764704" x="683568"/>
            <a:ext cy="2520279" cx="784887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strike="noStrike" u="none" b="0" cap="none" baseline="0" sz="20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20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splitter </a:t>
            </a:r>
            <a:r>
              <a:rPr strike="noStrike" u="none" b="0" cap="none" baseline="0" sz="20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input-channel</a:t>
            </a:r>
            <a:r>
              <a:rPr strike="noStrike" u="none" b="0" cap="none" baseline="0" sz="20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20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"orders" </a:t>
            </a:r>
          </a:p>
          <a:p>
            <a:pPr algn="l" rtl="0" lvl="0" marR="0" indent="0" marL="0">
              <a:spcBef>
                <a:spcPts val="400"/>
              </a:spcBef>
              <a:buClr>
                <a:srgbClr val="2A00FF"/>
              </a:buClr>
              <a:buSzPct val="25000"/>
              <a:buFont typeface="Arial"/>
              <a:buNone/>
            </a:pPr>
            <a:r>
              <a:rPr strike="noStrike" u="none" b="0" cap="none" baseline="0" sz="20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strike="noStrike" u="none" b="0" cap="none" baseline="0" sz="2000" lang="tr-TR" i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output-channel</a:t>
            </a:r>
            <a:r>
              <a:rPr strike="noStrike" u="none" b="0" cap="none" baseline="0" sz="2000" lang="tr-TR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20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"items"</a:t>
            </a:r>
            <a:r>
              <a:rPr strike="noStrike" u="none" b="0" cap="none" baseline="0" sz="20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strike="noStrike" u="none" b="0" cap="none" baseline="0" sz="20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20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aggregator </a:t>
            </a:r>
            <a:r>
              <a:rPr strike="noStrike" u="none" b="0" cap="none" baseline="0" sz="20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input-channel</a:t>
            </a:r>
            <a:r>
              <a:rPr strike="noStrike" u="none" b="0" cap="none" baseline="0" sz="20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20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"processedItems" </a:t>
            </a:r>
          </a:p>
          <a:p>
            <a:pPr algn="l" rtl="0" lvl="0" marR="0" indent="0" marL="0">
              <a:spcBef>
                <a:spcPts val="400"/>
              </a:spcBef>
              <a:buClr>
                <a:srgbClr val="2A00FF"/>
              </a:buClr>
              <a:buSzPct val="25000"/>
              <a:buFont typeface="Arial"/>
              <a:buNone/>
            </a:pPr>
            <a:r>
              <a:rPr strike="noStrike" u="none" b="0" cap="none" baseline="0" sz="20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strike="noStrike" u="none" b="0" cap="none" baseline="0" sz="2000" lang="tr-TR" i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release-strategy</a:t>
            </a:r>
            <a:r>
              <a:rPr strike="noStrike" u="none" b="0" cap="none" baseline="0" sz="2000" lang="tr-TR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20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"orderCompletionChecker" </a:t>
            </a:r>
          </a:p>
          <a:p>
            <a:pPr algn="l" rtl="0" lvl="0" marR="0" indent="0" marL="0">
              <a:spcBef>
                <a:spcPts val="400"/>
              </a:spcBef>
              <a:buClr>
                <a:srgbClr val="7F007F"/>
              </a:buClr>
              <a:buSzPct val="25000"/>
              <a:buFont typeface="Arial"/>
              <a:buNone/>
            </a:pPr>
            <a:r>
              <a:rPr strike="noStrike" u="none" b="0" cap="none" baseline="0" sz="2000" lang="tr-TR" i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	output-channel</a:t>
            </a:r>
            <a:r>
              <a:rPr strike="noStrike" u="none" b="0" cap="none" baseline="0" sz="2000" lang="tr-TR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20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"processedOrders"</a:t>
            </a:r>
            <a:r>
              <a:rPr strike="noStrike" u="none" b="0" cap="none" baseline="0" sz="20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48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y="3978203" x="611560"/>
            <a:ext cy="1323439" cx="813690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tr-T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 Method </a:t>
            </a: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</a:t>
            </a:r>
          </a:p>
          <a:p>
            <a:pPr algn="l" rtl="0" lvl="0" marR="0" indent="-215900" marL="3429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</a:t>
            </a:r>
            <a:r>
              <a:rPr strike="noStrike" u="none" b="0" cap="none" baseline="0" sz="2000" lang="tr-TR" i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www.springframework.org/schema/integration</a:t>
            </a: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explore Spring Integration’s various XML schema namespace configurations.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74637" x="251519"/>
            <a:ext cy="562074" cx="843527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JMS example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908720" x="323527"/>
            <a:ext cy="2088232" cx="842493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7F0055"/>
              </a:buClr>
              <a:buSzPct val="25000"/>
              <a:buFont typeface="Arial"/>
              <a:buNone/>
            </a:pPr>
            <a:r>
              <a:rPr strike="noStrike" u="none" b="1" cap="none" baseline="0" sz="155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strike="noStrike" u="none" b="1" cap="none" baseline="0" sz="155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trike="noStrike" u="none" b="1" cap="none" baseline="0" sz="155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strike="noStrike" u="none" b="1" cap="none" baseline="0" sz="155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MessageListener {</a:t>
            </a:r>
          </a:p>
          <a:p>
            <a:pPr algn="l" rtl="0" lvl="0" marR="0" indent="0" marL="0">
              <a:lnSpc>
                <a:spcPct val="80000"/>
              </a:lnSpc>
              <a:spcBef>
                <a:spcPts val="310"/>
              </a:spcBef>
              <a:buClr>
                <a:srgbClr val="7F0055"/>
              </a:buClr>
              <a:buSzPct val="25000"/>
              <a:buFont typeface="Arial"/>
              <a:buNone/>
            </a:pPr>
            <a:r>
              <a:rPr strike="noStrike" u="none" b="1" cap="none" baseline="0" sz="155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strike="noStrike" u="none" b="1" cap="none" baseline="0" sz="155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onMessage(Message message);</a:t>
            </a:r>
          </a:p>
          <a:p>
            <a:pPr algn="l" rtl="0" lvl="0" marR="0" indent="0" marL="0">
              <a:lnSpc>
                <a:spcPct val="80000"/>
              </a:lnSpc>
              <a:spcBef>
                <a:spcPts val="31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55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algn="l" rtl="0" lvl="0" marR="0" indent="0" marL="0">
              <a:lnSpc>
                <a:spcPct val="80000"/>
              </a:lnSpc>
              <a:spcBef>
                <a:spcPts val="31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155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80000"/>
              </a:lnSpc>
              <a:spcBef>
                <a:spcPts val="31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strike="noStrike" u="none" b="1" cap="none" baseline="0" sz="155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1" cap="none" baseline="0" sz="155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jms:listener-container</a:t>
            </a:r>
            <a:r>
              <a:rPr strike="noStrike" u="none" b="1" cap="none" baseline="0" sz="155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algn="l" rtl="0" lvl="0" marR="0" indent="0" marL="0">
              <a:lnSpc>
                <a:spcPct val="80000"/>
              </a:lnSpc>
              <a:spcBef>
                <a:spcPts val="31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strike="noStrike" u="none" b="1" cap="none" baseline="0" sz="155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strike="noStrike" u="none" b="1" cap="none" baseline="0" sz="155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jms:listener </a:t>
            </a:r>
            <a:r>
              <a:rPr strike="noStrike" u="none" b="1" cap="none" baseline="0" sz="155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destination</a:t>
            </a:r>
            <a:r>
              <a:rPr strike="noStrike" u="none" b="1" cap="none" baseline="0" sz="155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1" cap="none" baseline="0" sz="155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"someDestination" </a:t>
            </a:r>
          </a:p>
          <a:p>
            <a:pPr algn="l" rtl="0" lvl="0" marR="0" indent="0" marL="0">
              <a:lnSpc>
                <a:spcPct val="80000"/>
              </a:lnSpc>
              <a:spcBef>
                <a:spcPts val="310"/>
              </a:spcBef>
              <a:buClr>
                <a:srgbClr val="2A00FF"/>
              </a:buClr>
              <a:buSzPct val="25000"/>
              <a:buFont typeface="Arial"/>
              <a:buNone/>
            </a:pPr>
            <a:r>
              <a:rPr strike="noStrike" u="none" b="1" cap="none" baseline="0" sz="155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strike="noStrike" u="none" b="1" cap="none" baseline="0" sz="1550" lang="tr-TR" i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strike="noStrike" u="none" b="1" cap="none" baseline="0" sz="1550" lang="tr-TR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1" cap="none" baseline="0" sz="155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"someListenerImplementsJMSMessageListener" </a:t>
            </a:r>
            <a:r>
              <a:rPr strike="noStrike" u="none" b="1" cap="none" baseline="0" sz="155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lnSpc>
                <a:spcPct val="80000"/>
              </a:lnSpc>
              <a:spcBef>
                <a:spcPts val="31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strike="noStrike" u="none" b="1" cap="none" baseline="0" sz="155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trike="noStrike" u="none" b="1" cap="none" baseline="0" sz="155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jms:listener-container</a:t>
            </a:r>
            <a:r>
              <a:rPr strike="noStrike" u="none" b="1" cap="none" baseline="0" sz="155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algn="l" rtl="0" lvl="0" marR="0" indent="0" marL="0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95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y="3789039" x="323528"/>
            <a:ext cy="2520279" cx="856895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7F0055"/>
              </a:buClr>
              <a:buSzPct val="25000"/>
              <a:buFont typeface="Arial"/>
              <a:buNone/>
            </a:pPr>
            <a:r>
              <a:rPr strike="noStrike" u="none" b="1" cap="none" baseline="0" sz="16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strike="noStrike" u="none" b="1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trike="noStrike" u="none" b="1" cap="none" baseline="0" sz="16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trike="noStrike" u="none" b="1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HelloService {</a:t>
            </a:r>
          </a:p>
          <a:p>
            <a:pPr algn="l" rtl="0" lvl="0" marR="0" indent="0" marL="0">
              <a:lnSpc>
                <a:spcPct val="80000"/>
              </a:lnSpc>
              <a:spcBef>
                <a:spcPts val="320"/>
              </a:spcBef>
              <a:buClr>
                <a:srgbClr val="7F0055"/>
              </a:buClr>
              <a:buSzPct val="25000"/>
              <a:buFont typeface="Arial"/>
              <a:buNone/>
            </a:pPr>
            <a:r>
              <a:rPr strike="noStrike" u="none" b="1" cap="none" baseline="0" sz="16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strike="noStrike" u="none" b="1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sayHello(String name) {...}</a:t>
            </a:r>
          </a:p>
          <a:p>
            <a:pPr algn="l" rtl="0" lvl="0" marR="0" indent="0" marL="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algn="l" rtl="0" lvl="0" marR="0" indent="0" marL="0">
              <a:lnSpc>
                <a:spcPct val="80000"/>
              </a:lnSpc>
              <a:spcBef>
                <a:spcPts val="289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145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80000"/>
              </a:lnSpc>
              <a:spcBef>
                <a:spcPts val="32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strike="noStrike" u="none" b="1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1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jms:listener-container</a:t>
            </a:r>
            <a:r>
              <a:rPr strike="noStrike" u="none" b="1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algn="l" rtl="0" lvl="0" marR="0" indent="0" marL="0">
              <a:lnSpc>
                <a:spcPct val="80000"/>
              </a:lnSpc>
              <a:spcBef>
                <a:spcPts val="32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strike="noStrike" u="none" b="1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strike="noStrike" u="none" b="1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jms:listener </a:t>
            </a:r>
            <a:r>
              <a:rPr strike="noStrike" u="none" b="1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destination</a:t>
            </a:r>
            <a:r>
              <a:rPr strike="noStrike" u="none" b="1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1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"helloRequests" </a:t>
            </a:r>
            <a:r>
              <a:rPr strike="noStrike" u="none" b="1" cap="none" baseline="0" sz="1600" lang="tr-TR" i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strike="noStrike" u="none" b="1" cap="none" baseline="0" sz="1600" lang="tr-TR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1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"helloService"</a:t>
            </a:r>
          </a:p>
          <a:p>
            <a:pPr algn="l" rtl="0" lvl="0" marR="0" indent="0" marL="0">
              <a:lnSpc>
                <a:spcPct val="80000"/>
              </a:lnSpc>
              <a:spcBef>
                <a:spcPts val="320"/>
              </a:spcBef>
              <a:buClr>
                <a:srgbClr val="7F007F"/>
              </a:buClr>
              <a:buSzPct val="25000"/>
              <a:buFont typeface="Arial"/>
              <a:buNone/>
            </a:pPr>
            <a:r>
              <a:rPr strike="noStrike" u="none" b="1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 	method</a:t>
            </a:r>
            <a:r>
              <a:rPr strike="noStrike" u="none" b="1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1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"sayHello" </a:t>
            </a:r>
            <a:r>
              <a:rPr strike="noStrike" u="none" b="1" cap="none" baseline="0" sz="16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lnSpc>
                <a:spcPct val="80000"/>
              </a:lnSpc>
              <a:spcBef>
                <a:spcPts val="32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strike="noStrike" u="none" b="1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trike="noStrike" u="none" b="1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jms:listener-container</a:t>
            </a:r>
            <a:r>
              <a:rPr strike="noStrike" u="none" b="1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algn="l" rtl="0" lvl="0" marR="0" indent="0" marL="0">
              <a:lnSpc>
                <a:spcPct val="80000"/>
              </a:lnSpc>
              <a:spcBef>
                <a:spcPts val="323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1600" i="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lnSpc>
                <a:spcPct val="80000"/>
              </a:lnSpc>
              <a:spcBef>
                <a:spcPts val="32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strike="noStrike" u="none" b="1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1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bean </a:t>
            </a:r>
            <a:r>
              <a:rPr strike="noStrike" u="none" b="1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trike="noStrike" u="none" b="1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1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"helloService" </a:t>
            </a:r>
            <a:r>
              <a:rPr strike="noStrike" u="none" b="1" cap="none" baseline="0" sz="1600" lang="tr-TR" i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trike="noStrike" u="none" b="1" cap="none" baseline="0" sz="1600" lang="tr-TR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1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"example.HelloService" </a:t>
            </a:r>
            <a:r>
              <a:rPr strike="noStrike" u="none" b="1" cap="none" baseline="0" sz="16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7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y="6067003" x="7668343"/>
            <a:ext cy="386332" cx="5760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w="254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y="3221359" x="2267743"/>
            <a:ext cy="546299" cx="48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w="254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y="908720" x="5292080"/>
            <a:ext cy="923329" cx="28083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JMS default message listener interface, </a:t>
            </a:r>
          </a:p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return value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y="3501007" x="5306955"/>
            <a:ext cy="923329" cx="28083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custom method with return value, </a:t>
            </a:r>
          </a:p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scheduling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74637" x="457200"/>
            <a:ext cy="562074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a file poller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y="1039375" x="521972"/>
            <a:ext cy="2677656" cx="743985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Runnable task = </a:t>
            </a:r>
            <a:r>
              <a:rPr strike="noStrike" u="none" b="1" cap="none" baseline="0" sz="14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strike="noStrike" u="none" b="1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Runnable() {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strike="noStrike" u="none" b="1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trike="noStrike" u="none" b="1" cap="none" baseline="0" sz="14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strike="noStrike" u="none" b="1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run() {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File file = filePoller.poll();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if</a:t>
            </a:r>
            <a:r>
              <a:rPr strike="noStrike" u="none" b="1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(file != </a:t>
            </a:r>
            <a:r>
              <a:rPr strike="noStrike" u="none" b="1" cap="none" baseline="0" sz="14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strike="noStrike" u="none" b="1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fileProcessor.process(file);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strike="noStrike" u="none" b="1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initialDelay = 0;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strike="noStrike" u="none" b="1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rate = 60;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ScheduledExecutorService scheduler = Executors.newScheduledThreadPool(5);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scheduler.scheduleAtFixedRate(task, initialDelay, rate,TimeUnit.SECONDS);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y="4638417" x="467543"/>
            <a:ext cy="1323300" cx="82088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task:scheduled-tasks </a:t>
            </a:r>
            <a:r>
              <a:rPr strike="noStrike" u="none" b="0" cap="none" baseline="0" sz="1600" lang="tr-TR" i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scheduler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="myScheduler"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task:scheduled </a:t>
            </a: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"filePoller" </a:t>
            </a:r>
            <a:r>
              <a:rPr strike="noStrike" u="none" b="0" cap="none" baseline="0" sz="1600" lang="tr-TR" i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strike="noStrike" u="none" b="0" cap="none" baseline="0" sz="1600" lang="tr-TR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"poll"</a:t>
            </a: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fixed-rate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"60000" </a:t>
            </a:r>
            <a:r>
              <a:rPr strike="noStrike" u="none" b="0" cap="none" baseline="0" sz="16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task:scheduled-tasks&gt;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600" i="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task:scheduler </a:t>
            </a: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"myScheduler" </a:t>
            </a:r>
            <a:r>
              <a:rPr strike="noStrike" u="none" b="0" cap="none" baseline="0" sz="1600" lang="tr-TR" i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pool-size</a:t>
            </a:r>
            <a:r>
              <a:rPr strike="noStrike" u="none" b="0" cap="none" baseline="0" sz="1600" lang="tr-TR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"5" </a:t>
            </a:r>
            <a:r>
              <a:rPr strike="noStrike" u="none" b="0" cap="none" baseline="0" sz="16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y="716210" x="5220071"/>
            <a:ext cy="646331" cx="216024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Scheduling a task programmatically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y="3907810" x="4427983"/>
            <a:ext cy="369332" cx="295232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Scheduling a task with Spring</a:t>
            </a:r>
          </a:p>
        </p:txBody>
      </p:sp>
      <p:sp>
        <p:nvSpPr>
          <p:cNvPr id="195" name="Shape 195"/>
          <p:cNvSpPr/>
          <p:nvPr/>
        </p:nvSpPr>
        <p:spPr>
          <a:xfrm>
            <a:off y="6067003" x="7668343"/>
            <a:ext cy="386332" cx="5760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w="254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y="4093839" x="2267743"/>
            <a:ext cy="546299" cx="48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w="254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y="764704" x="395536"/>
            <a:ext cy="2002233" cx="788382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br>
              <a:rPr strike="noStrike" u="none" b="1" cap="none" baseline="0" sz="25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1" cap="none" baseline="0" sz="2500" lang="tr-T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Integration </a:t>
            </a:r>
            <a:r>
              <a:rPr strike="noStrike" u="none" b="1" cap="none" baseline="0" sz="25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</a:t>
            </a:r>
            <a:br>
              <a:rPr strike="noStrike" u="none" b="1" cap="none" baseline="0" sz="25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strike="noStrike" u="none" b="1" cap="none" baseline="0" sz="25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1" cap="none" baseline="0" sz="245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listener +  method invoker + task scheduler</a:t>
            </a:r>
            <a:r>
              <a:rPr strike="noStrike" u="none" b="1" cap="none" baseline="0" sz="25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strike="noStrike" u="none" b="1" cap="none" baseline="0" sz="25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strike="noStrike" u="none" b="1" cap="none" baseline="0" sz="25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202" name="Shape 202"/>
          <p:cNvSpPr/>
          <p:nvPr/>
        </p:nvSpPr>
        <p:spPr>
          <a:xfrm>
            <a:off y="2924942" x="755575"/>
            <a:ext cy="2585322" cx="813690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8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file:inbound-channel-adapter </a:t>
            </a:r>
            <a:r>
              <a:rPr strike="noStrike" u="none" b="0" cap="none" baseline="0" sz="18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directory</a:t>
            </a:r>
            <a:r>
              <a:rPr strike="noStrike" u="none" b="0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"/tmp/example" 	</a:t>
            </a:r>
            <a:r>
              <a:rPr strike="noStrike" u="none" b="0" cap="none" baseline="0" sz="1800" lang="tr-TR" i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channel</a:t>
            </a:r>
            <a:r>
              <a:rPr strike="noStrike" u="none" b="0" cap="none" baseline="0" sz="1800" lang="tr-TR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"files"</a:t>
            </a:r>
            <a:r>
              <a:rPr strike="noStrike" u="none" b="0" cap="none" baseline="0" sz="18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strike="noStrike" u="none" b="0" cap="none" baseline="0" sz="18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poller </a:t>
            </a:r>
            <a:r>
              <a:rPr strike="noStrike" u="none" b="0" cap="none" baseline="0" sz="18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max-messages-per-poll</a:t>
            </a:r>
            <a:r>
              <a:rPr strike="noStrike" u="none" b="0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"10" 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strike="noStrike" u="none" b="0" cap="none" baseline="0" sz="1800" lang="tr-TR" i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cron</a:t>
            </a:r>
            <a:r>
              <a:rPr strike="noStrike" u="none" b="0" cap="none" baseline="0" sz="1800" lang="tr-TR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"0 * 9-17 * * MON-FRI"</a:t>
            </a:r>
            <a:r>
              <a:rPr strike="noStrike" u="none" b="0" cap="none" baseline="0" sz="18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trike="noStrike" u="none" b="0" cap="none" baseline="0" sz="18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file:inbound-channel-adapter</a:t>
            </a:r>
            <a:r>
              <a:rPr strike="noStrike" u="none" b="0" cap="none" baseline="0" sz="18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8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service-activator </a:t>
            </a:r>
            <a:r>
              <a:rPr strike="noStrike" u="none" b="0" cap="none" baseline="0" sz="18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input-channel</a:t>
            </a:r>
            <a:r>
              <a:rPr strike="noStrike" u="none" b="0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"files" </a:t>
            </a:r>
            <a:r>
              <a:rPr strike="noStrike" u="none" b="0" cap="none" baseline="0" sz="1800" lang="tr-TR" i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strike="noStrike" u="none" b="0" cap="none" baseline="0" sz="1800" lang="tr-TR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"helloService" 	</a:t>
            </a:r>
            <a:r>
              <a:rPr strike="noStrike" u="none" b="0" cap="none" baseline="0" sz="1800" lang="tr-TR" i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strike="noStrike" u="none" b="0" cap="none" baseline="0" sz="1800" lang="tr-TR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"sayHello"</a:t>
            </a:r>
            <a:r>
              <a:rPr strike="noStrike" u="none" b="0" cap="none" baseline="0" sz="18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y="274637" x="457200"/>
            <a:ext cy="34605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JMS cons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y="824070" x="405917"/>
            <a:ext cy="4247316" cx="843527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 on the JMS API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inhibits testing and also pollutes the business logic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tr-TR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Light-weight with </a:t>
            </a:r>
            <a:r>
              <a:rPr strike="noStrike" u="none" b="1" cap="none" baseline="0" sz="1800" lang="tr-TR" i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Spring only</a:t>
            </a:r>
            <a:r>
              <a:rPr strike="noStrike" u="none" b="1" cap="none" baseline="0" sz="1800" lang="tr-TR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, without spring an EJB container required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with version 2.0, Spring introduced its own MessageListener containers as a lightweight alternative 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with message-driven beans, a listener is registered with a certain JMS destination</a:t>
            </a: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with Spring, the listener’s container is a simple object that is itself managed by Spring.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tr-TR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JMS default message listener has a void return type</a:t>
            </a:r>
            <a:r>
              <a:rPr strike="noStrike" u="none" b="0" cap="none" baseline="0" sz="1800" lang="tr-TR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That means you can’t easily send a reply message from the listener method’s implementation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y="5048601" x="424785"/>
            <a:ext cy="358884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RPC cons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y="5556971" x="413422"/>
            <a:ext cy="923329" cx="764319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certain detail about remoting can’t be safely hidden or ignored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tr-TR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serialization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World example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y="1556791" x="683568"/>
            <a:ext cy="4524315" cx="748883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Gateway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the gateway element refers to a service interface. This is similar to the way the Spring Framework handles remoting. 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caller should only need to be aware of an interface, while the framework creates a proxy that implements that interface. 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proxy is responsible for handling the underlying concerns such as serialization and remote invocation, or in this case, message construction and delivery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 Tap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you to route messages to a separate location while they are being forwarded to the ultimate destination.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y="1124744" x="457200"/>
            <a:ext cy="5001418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EIP + dependency injection + method invocation</a:t>
            </a:r>
          </a:p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driven architecture</a:t>
            </a:r>
          </a:p>
          <a:p>
            <a:pPr algn="l" rtl="0" lvl="0" marR="0" indent="-165100" marL="34290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coupling and high cohesion</a:t>
            </a:r>
          </a:p>
          <a:p>
            <a:pPr algn="l" rtl="0" lvl="0" marR="0" indent="-165100" marL="34290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pipes-and-filters architectural design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260647" x="395536"/>
            <a:ext cy="432047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95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coupling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y="980728" x="395536"/>
            <a:ext cy="5724644" cx="74687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4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beans:bean </a:t>
            </a:r>
            <a:r>
              <a:rPr strike="noStrike" u="none" b="0" cap="none" baseline="0" sz="14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4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"bookingDao" </a:t>
            </a:r>
            <a:r>
              <a:rPr strike="noStrike" u="none" b="0" cap="none" baseline="0" sz="1400" lang="tr-TR" i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trike="noStrike" u="none" b="0" cap="none" baseline="0" sz="1400" lang="tr-TR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4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"example.SimpleBookingDao" </a:t>
            </a:r>
            <a:r>
              <a:rPr strike="noStrike" u="none" b="0" cap="none" baseline="0" sz="14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4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beans:bean </a:t>
            </a:r>
            <a:r>
              <a:rPr strike="noStrike" u="none" b="0" cap="none" baseline="0" sz="14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4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"bookingService" </a:t>
            </a:r>
            <a:r>
              <a:rPr strike="noStrike" u="none" b="0" cap="none" baseline="0" sz="1400" lang="tr-TR" i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trike="noStrike" u="none" b="0" cap="none" baseline="0" sz="1400" lang="tr-TR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4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"example.BookingService"</a:t>
            </a:r>
            <a:r>
              <a:rPr strike="noStrike" u="none" b="0" cap="none" baseline="0" sz="14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strike="noStrike" u="none" b="0" cap="none" baseline="0" sz="14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beans:constructor-arg </a:t>
            </a:r>
            <a:r>
              <a:rPr strike="noStrike" u="none" b="0" cap="none" baseline="0" sz="14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4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"bookingDao" </a:t>
            </a:r>
            <a:r>
              <a:rPr strike="noStrike" u="none" b="0" cap="none" baseline="0" sz="14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trike="noStrike" u="none" b="0" cap="none" baseline="0" sz="14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beans:bean</a:t>
            </a:r>
            <a:r>
              <a:rPr strike="noStrike" u="none" b="0" cap="none" baseline="0" sz="14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4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channel </a:t>
            </a:r>
            <a:r>
              <a:rPr strike="noStrike" u="none" b="0" cap="none" baseline="0" sz="14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4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"mealPreferenceUpdatesChannel" </a:t>
            </a:r>
            <a:r>
              <a:rPr strike="noStrike" u="none" b="0" cap="none" baseline="0" sz="14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4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service-activator </a:t>
            </a:r>
            <a:r>
              <a:rPr strike="noStrike" u="none" b="0" cap="none" baseline="0" sz="14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input-channel</a:t>
            </a: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4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"mealPreferenceUpdatesChannel"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	output-channel</a:t>
            </a: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4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"bookingEnrichedMealUpdates" </a:t>
            </a:r>
            <a:r>
              <a:rPr strike="noStrike" u="none" b="0" cap="none" baseline="0" sz="1400" lang="tr-TR" i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strike="noStrike" u="none" b="0" cap="none" baseline="0" sz="1400" lang="tr-TR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4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"bookingService"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	method</a:t>
            </a: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4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"populatePreference" </a:t>
            </a:r>
            <a:r>
              <a:rPr strike="noStrike" u="none" b="0" cap="none" baseline="0" sz="14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4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channel </a:t>
            </a:r>
            <a:r>
              <a:rPr strike="noStrike" u="none" b="0" cap="none" baseline="0" sz="14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4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"bookingEnrichedMealUpdates" </a:t>
            </a:r>
            <a:r>
              <a:rPr strike="noStrike" u="none" b="0" cap="none" baseline="0" sz="14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4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beans:bean </a:t>
            </a:r>
            <a:r>
              <a:rPr strike="noStrike" u="none" b="0" cap="none" baseline="0" sz="14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4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"updateRequestTransformer"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	class</a:t>
            </a: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4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"example.MealPreferenceRequestTransformer" </a:t>
            </a:r>
            <a:r>
              <a:rPr strike="noStrike" u="none" b="0" cap="none" baseline="0" sz="14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4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service-activator </a:t>
            </a:r>
            <a:r>
              <a:rPr strike="noStrike" u="none" b="0" cap="none" baseline="0" sz="14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input-channel</a:t>
            </a: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4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"bookingEnrichedMealUpdates"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	output-channel</a:t>
            </a: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4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"xmlMealUpdates" </a:t>
            </a:r>
            <a:r>
              <a:rPr strike="noStrike" u="none" b="0" cap="none" baseline="0" sz="1400" lang="tr-TR" i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strike="noStrike" u="none" b="0" cap="none" baseline="0" sz="1400" lang="tr-TR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4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"updateRequestTransformer" 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	method</a:t>
            </a: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4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"buildMealPreferenceUpdateRequest" </a:t>
            </a:r>
            <a:r>
              <a:rPr strike="noStrike" u="none" b="0" cap="none" baseline="0" sz="14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4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channel </a:t>
            </a:r>
            <a:r>
              <a:rPr strike="noStrike" u="none" b="0" cap="none" baseline="0" sz="14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4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"xmlMealUpdates" </a:t>
            </a:r>
            <a:r>
              <a:rPr strike="noStrike" u="none" b="0" cap="none" baseline="0" sz="14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4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ws:outbound-gateway </a:t>
            </a:r>
            <a:r>
              <a:rPr strike="noStrike" u="none" b="0" cap="none" baseline="0" sz="14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4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"http://example.com/mealupdates"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	request-channel</a:t>
            </a:r>
            <a:r>
              <a:rPr strike="noStrike" u="none" b="0" cap="none" baseline="0" sz="14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4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"xmlMealUpdates" </a:t>
            </a:r>
            <a:r>
              <a:rPr strike="noStrike" u="none" b="0" cap="none" baseline="0" sz="14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6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y="190245" x="4355976"/>
            <a:ext cy="646331" cx="338426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invocations with </a:t>
            </a:r>
            <a:r>
              <a:rPr strike="noStrike" u="none" b="0" cap="none" baseline="0" sz="1800" lang="tr-T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</a:t>
            </a: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channels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y="5157192" x="5796135"/>
            <a:ext cy="923329" cx="324035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coupling is one of the main concerns when integrating applications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 txBox="1"/>
          <p:nvPr/>
        </p:nvSpPr>
        <p:spPr>
          <a:xfrm>
            <a:off y="1292966" x="323528"/>
            <a:ext cy="4801313" cx="871296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Event-driven architecture (EDA) is an architectural pattern in which complex applications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broken down into a set of components or services that interact via events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events are communicated via channels that can act as buffers in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periods of high throughput, such a system can be described as having a staged event driven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(SEDA). </a:t>
            </a:r>
            <a:r>
              <a:rPr strike="noStrike" u="none" b="1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SEDA-based systems generally respond better to significant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spikes in load than do standard multithreaded applications and are also easier to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at runtime</a:t>
            </a: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for example, by modifying the number of consumers processing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certain event type. This allows for optimizations based on the actual requirements of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application, which in turn provides a better usage experience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Integration</a:t>
            </a: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provides the building blocks to create both EDA and SEDA applications.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Event-Driven Consumer pattern, </a:t>
            </a:r>
            <a:r>
              <a:rPr strike="noStrike" u="none" b="1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here the consumer is consuming messages rather than events</a:t>
            </a: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it’s just that the consumption is triggered by the event of a message becoming available.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y="404663" x="246651"/>
            <a:ext cy="523219" cx="393178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driven architecture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556791" x="107504"/>
            <a:ext cy="3717775" cx="898739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y="611235" x="137861"/>
            <a:ext cy="461664" cx="76141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4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Synchronous and asynchronous communication compared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y="5589239" x="899591"/>
            <a:ext cy="646331" cx="668009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Traditionally, the integration between enterprise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is based on message-driven, asynchronous mechanisms</a:t>
            </a:r>
          </a:p>
        </p:txBody>
      </p:sp>
      <p:sp>
        <p:nvSpPr>
          <p:cNvPr id="238" name="Shape 238"/>
          <p:cNvSpPr/>
          <p:nvPr/>
        </p:nvSpPr>
        <p:spPr>
          <a:xfrm>
            <a:off y="6165303" x="8028384"/>
            <a:ext cy="484631" cx="720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w="254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 txBox="1"/>
          <p:nvPr/>
        </p:nvSpPr>
        <p:spPr>
          <a:xfrm>
            <a:off y="908720" x="297632"/>
            <a:ext cy="5355312" cx="842493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8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channel </a:t>
            </a:r>
            <a:r>
              <a:rPr strike="noStrike" u="none" b="0" cap="none" baseline="0" sz="18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trike="noStrike" u="none" b="0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"input" </a:t>
            </a:r>
            <a:r>
              <a:rPr strike="noStrike" u="none" b="0" cap="none" baseline="0" sz="18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1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8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payload-type-router </a:t>
            </a:r>
            <a:r>
              <a:rPr strike="noStrike" u="none" b="0" cap="none" baseline="0" sz="18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input-channel</a:t>
            </a:r>
            <a:r>
              <a:rPr strike="noStrike" u="none" b="0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"input"</a:t>
            </a:r>
            <a:r>
              <a:rPr strike="noStrike" u="none" b="0" cap="none" baseline="0" sz="18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strike="noStrike" u="none" b="0" cap="none" baseline="0" sz="18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mapping </a:t>
            </a:r>
            <a:r>
              <a:rPr strike="noStrike" u="none" b="0" cap="none" baseline="0" sz="18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strike="noStrike" u="none" b="0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"example.Order" </a:t>
            </a:r>
            <a:r>
              <a:rPr strike="noStrike" u="none" b="0" cap="none" baseline="0" sz="1800" lang="tr-TR" i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channel</a:t>
            </a:r>
            <a:r>
              <a:rPr strike="noStrike" u="none" b="0" cap="none" baseline="0" sz="1800" lang="tr-TR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"orders"</a:t>
            </a:r>
            <a:r>
              <a:rPr strike="noStrike" u="none" b="0" cap="none" baseline="0" sz="18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strike="noStrike" u="none" b="0" cap="none" baseline="0" sz="18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mapping </a:t>
            </a:r>
            <a:r>
              <a:rPr strike="noStrike" u="none" b="0" cap="none" baseline="0" sz="18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strike="noStrike" u="none" b="0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"example.Notification" </a:t>
            </a:r>
            <a:r>
              <a:rPr strike="noStrike" u="none" b="0" cap="none" baseline="0" sz="1800" lang="tr-TR" i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channel</a:t>
            </a:r>
            <a:r>
              <a:rPr strike="noStrike" u="none" b="0" cap="none" baseline="0" sz="1800" lang="tr-TR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"notifications"</a:t>
            </a:r>
            <a:r>
              <a:rPr strike="noStrike" u="none" b="0" cap="none" baseline="0" sz="18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trike="noStrike" u="none" b="0" cap="none" baseline="0" sz="18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payload-type-router</a:t>
            </a:r>
            <a:r>
              <a:rPr strike="noStrike" u="none" b="0" cap="none" baseline="0" sz="18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8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channel </a:t>
            </a:r>
            <a:r>
              <a:rPr strike="noStrike" u="none" b="0" cap="none" baseline="0" sz="18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trike="noStrike" u="none" b="0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"orders" </a:t>
            </a:r>
            <a:r>
              <a:rPr strike="noStrike" u="none" b="0" cap="none" baseline="0" sz="18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1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8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channel </a:t>
            </a:r>
            <a:r>
              <a:rPr strike="noStrike" u="none" b="0" cap="none" baseline="0" sz="18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trike="noStrike" u="none" b="0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"notifications" </a:t>
            </a:r>
            <a:r>
              <a:rPr strike="noStrike" u="none" b="0" cap="none" baseline="0" sz="18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1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8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service-activator </a:t>
            </a:r>
            <a:r>
              <a:rPr strike="noStrike" u="none" b="0" cap="none" baseline="0" sz="18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strike="noStrike" u="none" b="0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"ordersProcessor"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	input-channel</a:t>
            </a:r>
            <a:r>
              <a:rPr strike="noStrike" u="none" b="0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"orders" </a:t>
            </a:r>
            <a:r>
              <a:rPr strike="noStrike" u="none" b="0" cap="none" baseline="0" sz="1800" lang="tr-TR" i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output-channel</a:t>
            </a:r>
            <a:r>
              <a:rPr strike="noStrike" u="none" b="0" cap="none" baseline="0" sz="1800" lang="tr-TR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"results" </a:t>
            </a:r>
            <a:r>
              <a:rPr strike="noStrike" u="none" b="0" cap="none" baseline="0" sz="18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1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8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service-activator </a:t>
            </a:r>
            <a:r>
              <a:rPr strike="noStrike" u="none" b="0" cap="none" baseline="0" sz="18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strike="noStrike" u="none" b="0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"notificationsProcessor"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	input-channel</a:t>
            </a:r>
            <a:r>
              <a:rPr strike="noStrike" u="none" b="0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"notifications" </a:t>
            </a:r>
            <a:r>
              <a:rPr strike="noStrike" u="none" b="0" cap="none" baseline="0" sz="1800" lang="tr-TR" i="1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output-channel</a:t>
            </a:r>
            <a:r>
              <a:rPr strike="noStrike" u="none" b="0" cap="none" baseline="0" sz="1800" lang="tr-TR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"results" </a:t>
            </a:r>
            <a:r>
              <a:rPr strike="noStrike" u="none" b="0" cap="none" baseline="0" sz="18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1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8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channel </a:t>
            </a:r>
            <a:r>
              <a:rPr strike="noStrike" u="none" b="0" cap="none" baseline="0" sz="18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trike="noStrike" u="none" b="0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8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"results" </a:t>
            </a:r>
            <a:r>
              <a:rPr strike="noStrike" u="none" b="0" cap="none" baseline="0" sz="18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y="308682" x="323528"/>
            <a:ext cy="461664" cx="331236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4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Integration Way</a:t>
            </a:r>
          </a:p>
        </p:txBody>
      </p:sp>
      <p:sp>
        <p:nvSpPr>
          <p:cNvPr id="245" name="Shape 245"/>
          <p:cNvSpPr/>
          <p:nvPr/>
        </p:nvSpPr>
        <p:spPr>
          <a:xfrm>
            <a:off y="6165303" x="8028384"/>
            <a:ext cy="484631" cx="720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w="254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124744" x="153938"/>
            <a:ext cy="2238374" cx="88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y="308682" x="323528"/>
            <a:ext cy="461664" cx="331236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4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Integration Way</a:t>
            </a:r>
          </a:p>
        </p:txBody>
      </p:sp>
      <p:sp>
        <p:nvSpPr>
          <p:cNvPr id="252" name="Shape 252"/>
          <p:cNvSpPr/>
          <p:nvPr/>
        </p:nvSpPr>
        <p:spPr>
          <a:xfrm>
            <a:off y="4300273" x="3851919"/>
            <a:ext cy="1323439" cx="457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structure doesn’t seem to tell what kind of interaction takes place </a:t>
            </a:r>
          </a:p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(is it synchronous</a:t>
            </a:r>
          </a:p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asynchronous?)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/>
        </p:nvSpPr>
        <p:spPr>
          <a:xfrm>
            <a:off y="1196751" x="323528"/>
            <a:ext cy="5016757" cx="777686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Integration supports both approaches by using two different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message channels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DirectChannel (synchronous) and QueueChannel (asynchronous)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types of channels are configured using the same &lt;channel/&gt; element. By default, </a:t>
            </a:r>
            <a:r>
              <a:rPr strike="noStrike" u="none" b="1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behavior is synchronous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to buffer the messages instead of passing them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directly through a channel and to follow an asynchronous approach, you can use a queue to store them, like this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20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channel </a:t>
            </a:r>
            <a:r>
              <a:rPr strike="noStrike" u="none" b="0" cap="none" baseline="0" sz="20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trike="noStrike" u="none" b="0" cap="none" baseline="0" sz="20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20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"input"</a:t>
            </a:r>
            <a:r>
              <a:rPr strike="noStrike" u="none" b="0" cap="none" baseline="0" sz="20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strike="noStrike" u="none" b="0" cap="none" baseline="0" sz="20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queue </a:t>
            </a:r>
            <a:r>
              <a:rPr strike="noStrike" u="none" b="0" cap="none" baseline="0" sz="20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capacity</a:t>
            </a:r>
            <a:r>
              <a:rPr strike="noStrike" u="none" b="0" cap="none" baseline="0" sz="20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20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"10"</a:t>
            </a:r>
            <a:r>
              <a:rPr strike="noStrike" u="none" b="0" cap="none" baseline="0" sz="20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trike="noStrike" u="none" b="0" cap="none" baseline="0" sz="20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channel</a:t>
            </a:r>
            <a:r>
              <a:rPr strike="noStrike" u="none" b="0" cap="none" baseline="0" sz="20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y="476672" x="327921"/>
            <a:ext cy="461664" cx="331236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4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Integration Way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y="404663" x="467543"/>
            <a:ext cy="562074" cx="69231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32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(Revisited)</a:t>
            </a:r>
          </a:p>
        </p:txBody>
      </p:sp>
      <p:sp>
        <p:nvSpPr>
          <p:cNvPr id="264" name="Shape 264"/>
          <p:cNvSpPr/>
          <p:nvPr/>
        </p:nvSpPr>
        <p:spPr>
          <a:xfrm>
            <a:off y="1399523" x="539552"/>
            <a:ext cy="1323439" cx="72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strike="noStrike" u="none" b="1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trike="noStrike" u="none" b="1" cap="none" baseline="0" sz="16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strike="noStrike" u="none" b="1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Message&lt;T&gt; {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MessageHeaders getHeaders();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600" i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 getPayload();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65" name="Shape 265"/>
          <p:cNvSpPr/>
          <p:nvPr/>
        </p:nvSpPr>
        <p:spPr>
          <a:xfrm>
            <a:off y="3645023" x="539552"/>
            <a:ext cy="1077217" cx="784887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strike="noStrike" u="none" b="1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trike="noStrike" u="none" b="1" cap="none" baseline="0" sz="16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strike="noStrike" u="none" b="1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trike="noStrike" u="none" b="1" cap="none" baseline="0" sz="16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trike="noStrike" u="none" b="1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MessageHeaders 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strike="noStrike" u="none" b="1" cap="none" baseline="0" sz="16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strike="noStrike" u="none" b="1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Map&lt;String, Object&gt;, Serializable {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/* implementation omitted */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66" name="Shape 266"/>
          <p:cNvSpPr/>
          <p:nvPr/>
        </p:nvSpPr>
        <p:spPr>
          <a:xfrm>
            <a:off y="5373216" x="3635896"/>
            <a:ext cy="646331" cx="457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headers are immutable</a:t>
            </a:r>
          </a:p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avoid issues with concurrency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y="548679" x="502904"/>
            <a:ext cy="562074" cx="69231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32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Channels</a:t>
            </a:r>
          </a:p>
        </p:txBody>
      </p:sp>
      <p:sp>
        <p:nvSpPr>
          <p:cNvPr id="272" name="Shape 272"/>
          <p:cNvSpPr/>
          <p:nvPr/>
        </p:nvSpPr>
        <p:spPr>
          <a:xfrm>
            <a:off y="1700808" x="467543"/>
            <a:ext cy="1569660" cx="72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strike="noStrike" u="none" b="1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trike="noStrike" u="none" b="1" cap="none" baseline="0" sz="16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strike="noStrike" u="none" b="1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MessageChannel {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1" cap="none" baseline="0" sz="160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boolean</a:t>
            </a:r>
            <a:r>
              <a:rPr strike="noStrike" u="none" b="1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send(Message&lt;?&gt; message);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6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boolean</a:t>
            </a:r>
            <a:r>
              <a:rPr strike="noStrike" u="none" b="1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send(Message&lt;?&gt; message, </a:t>
            </a:r>
            <a:r>
              <a:rPr strike="noStrike" u="none" b="1" cap="none" baseline="0" sz="16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strike="noStrike" u="none" b="1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timeout);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1" cap="none" baseline="0" sz="160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73" name="Shape 273"/>
          <p:cNvSpPr/>
          <p:nvPr/>
        </p:nvSpPr>
        <p:spPr>
          <a:xfrm>
            <a:off y="4210160" x="3347864"/>
            <a:ext cy="646331" cx="457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</a:t>
            </a:r>
          </a:p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methods for receiving messages</a:t>
            </a:r>
          </a:p>
        </p:txBody>
      </p:sp>
      <p:sp>
        <p:nvSpPr>
          <p:cNvPr id="274" name="Shape 274"/>
          <p:cNvSpPr/>
          <p:nvPr/>
        </p:nvSpPr>
        <p:spPr>
          <a:xfrm>
            <a:off y="5951578" x="7685653"/>
            <a:ext cy="484631" cx="720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w="254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y="548679" x="502904"/>
            <a:ext cy="432047" cx="69231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32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Channels</a:t>
            </a:r>
          </a:p>
        </p:txBody>
      </p:sp>
      <p:sp>
        <p:nvSpPr>
          <p:cNvPr id="280" name="Shape 280"/>
          <p:cNvSpPr/>
          <p:nvPr/>
        </p:nvSpPr>
        <p:spPr>
          <a:xfrm>
            <a:off y="2132856" x="607435"/>
            <a:ext cy="1200329" cx="792088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strike="noStrike" u="none" b="1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trike="noStrike" u="none" b="1" cap="none" baseline="0" sz="18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strike="noStrike" u="none" b="1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SubscribableChannel </a:t>
            </a:r>
            <a:r>
              <a:rPr strike="noStrike" u="none" b="1" cap="none" baseline="0" sz="18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strike="noStrike" u="none" b="1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MessageChannel {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boolean</a:t>
            </a:r>
            <a:r>
              <a:rPr strike="noStrike" u="none" b="1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subscribe(MessageHandler handler);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boolean</a:t>
            </a:r>
            <a:r>
              <a:rPr strike="noStrike" u="none" b="1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unsubscribe(MessageHandler handler);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81" name="Shape 281"/>
          <p:cNvSpPr/>
          <p:nvPr/>
        </p:nvSpPr>
        <p:spPr>
          <a:xfrm>
            <a:off y="1520341" x="633668"/>
            <a:ext cy="369332" cx="419755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tr-T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I’ll let you know when I’ve got something!</a:t>
            </a:r>
          </a:p>
        </p:txBody>
      </p:sp>
      <p:sp>
        <p:nvSpPr>
          <p:cNvPr id="282" name="Shape 282"/>
          <p:cNvSpPr/>
          <p:nvPr/>
        </p:nvSpPr>
        <p:spPr>
          <a:xfrm>
            <a:off y="4150703" x="611560"/>
            <a:ext cy="369332" cx="35521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tr-T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have any messages for me?</a:t>
            </a:r>
          </a:p>
        </p:txBody>
      </p:sp>
      <p:sp>
        <p:nvSpPr>
          <p:cNvPr id="283" name="Shape 283"/>
          <p:cNvSpPr/>
          <p:nvPr/>
        </p:nvSpPr>
        <p:spPr>
          <a:xfrm>
            <a:off y="4797151" x="692625"/>
            <a:ext cy="1200329" cx="783568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strike="noStrike" u="none" b="1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trike="noStrike" u="none" b="1" cap="none" baseline="0" sz="18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strike="noStrike" u="none" b="1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PollableChannel </a:t>
            </a:r>
            <a:r>
              <a:rPr strike="noStrike" u="none" b="1" cap="none" baseline="0" sz="18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strike="noStrike" u="none" b="1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MessageChannel {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strike="noStrike" u="none" b="1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Message&lt;?&gt; receive();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strike="noStrike" u="none" b="1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Message&lt;?&gt; receive(</a:t>
            </a:r>
            <a:r>
              <a:rPr strike="noStrike" u="none" b="1" cap="none" baseline="0" sz="1800" lang="tr-TR" i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strike="noStrike" u="none" b="1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timeout);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y="274637" x="457200"/>
            <a:ext cy="562074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Selecting right channel for the job</a:t>
            </a:r>
          </a:p>
        </p:txBody>
      </p:sp>
      <p:sp>
        <p:nvSpPr>
          <p:cNvPr id="289" name="Shape 289"/>
          <p:cNvSpPr/>
          <p:nvPr/>
        </p:nvSpPr>
        <p:spPr>
          <a:xfrm>
            <a:off y="5288535" x="2123727"/>
            <a:ext cy="1200329" cx="507605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Spring Integration, the default channels are SubscribableChannels, and the message</a:t>
            </a:r>
          </a:p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transmission is synchronous. </a:t>
            </a:r>
          </a:p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there is one thread and single transaction here</a:t>
            </a:r>
          </a:p>
        </p:txBody>
      </p:sp>
      <p:sp>
        <p:nvSpPr>
          <p:cNvPr id="290" name="Shape 290"/>
          <p:cNvSpPr/>
          <p:nvPr/>
        </p:nvSpPr>
        <p:spPr>
          <a:xfrm>
            <a:off y="5951578" x="7685653"/>
            <a:ext cy="484631" cx="720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w="254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y="1049794" x="467543"/>
            <a:ext cy="4524315" cx="813690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channel </a:t>
            </a: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"bookingConfirmationRequests"</a:t>
            </a:r>
            <a:r>
              <a:rPr strike="noStrike" u="none" b="0" cap="none" baseline="0" sz="16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600" i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service-activator </a:t>
            </a: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input-channel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"bookingConfirmationRequests"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	output-channel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"chargedBookings"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	ref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"billForBookingService" </a:t>
            </a:r>
            <a:r>
              <a:rPr strike="noStrike" u="none" b="0" cap="none" baseline="0" sz="16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600" i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channel </a:t>
            </a: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"chargedBookings" </a:t>
            </a:r>
            <a:r>
              <a:rPr strike="noStrike" u="none" b="0" cap="none" baseline="0" sz="16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600" i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service-activator </a:t>
            </a: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input-channel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"chargedBookings"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	output-channel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"emailConfirmationRequests"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	ref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"seatAvailabilityService" </a:t>
            </a:r>
            <a:r>
              <a:rPr strike="noStrike" u="none" b="0" cap="none" baseline="0" sz="16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600" i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channel </a:t>
            </a: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"emailConfirmationRequests" </a:t>
            </a:r>
            <a:r>
              <a:rPr strike="noStrike" u="none" b="0" cap="none" baseline="0" sz="16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600" i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outbound-channel-adapter </a:t>
            </a: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channel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"emailConfirmationRequests"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	ref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"emailConfirmationService" </a:t>
            </a:r>
            <a:r>
              <a:rPr strike="noStrike" u="none" b="0" cap="none" baseline="0" sz="16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600" i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6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75893" x="539552"/>
            <a:ext cy="4178019" cx="78390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y="2455242" x="2028392"/>
            <a:ext cy="646331" cx="12575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tr-T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intra-</a:t>
            </a:r>
            <a:r>
              <a:rPr strike="noStrike" u="none" b="1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application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y="3331351" x="5292080"/>
            <a:ext cy="646331" cx="12575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tr-T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</a:t>
            </a: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trike="noStrike" u="none" b="1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y="2564903" x="5652119"/>
            <a:ext cy="648071" cx="0"/>
          </a:xfrm>
          <a:prstGeom prst="straightConnector1">
            <a:avLst/>
          </a:prstGeom>
          <a:noFill/>
          <a:ln w="25400" cap="flat">
            <a:solidFill>
              <a:schemeClr val="dk1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95" name="Shape 95"/>
          <p:cNvSpPr txBox="1"/>
          <p:nvPr/>
        </p:nvSpPr>
        <p:spPr>
          <a:xfrm>
            <a:off y="5013176" x="827583"/>
            <a:ext cy="1323439" cx="78950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areas of focus for Spring Integration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lightweight intra-application messaging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flexible interapplication integration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 txBox="1"/>
          <p:nvPr/>
        </p:nvSpPr>
        <p:spPr>
          <a:xfrm>
            <a:off y="332656" x="542254"/>
            <a:ext cy="461664" cx="570515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4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is slow and our servers are unreliable</a:t>
            </a:r>
          </a:p>
        </p:txBody>
      </p:sp>
      <p:sp>
        <p:nvSpPr>
          <p:cNvPr id="297" name="Shape 297"/>
          <p:cNvSpPr/>
          <p:nvPr/>
        </p:nvSpPr>
        <p:spPr>
          <a:xfrm>
            <a:off y="908720" x="611558"/>
            <a:ext cy="830996" cx="604867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channel </a:t>
            </a: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"emailConfirmationRequests"</a:t>
            </a:r>
            <a:r>
              <a:rPr strike="noStrike" u="none" b="0" cap="none" baseline="0" sz="16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queue </a:t>
            </a: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channel</a:t>
            </a: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98" name="Shape 298"/>
          <p:cNvSpPr/>
          <p:nvPr/>
        </p:nvSpPr>
        <p:spPr>
          <a:xfrm>
            <a:off y="1883902" x="1043608"/>
            <a:ext cy="576064" cx="48463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w="254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y="1797541" x="1799792"/>
            <a:ext cy="646331" cx="705678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you need to connect one producer 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not just one, but two (or more) consumers?</a:t>
            </a:r>
          </a:p>
        </p:txBody>
      </p:sp>
      <p:sp>
        <p:nvSpPr>
          <p:cNvPr id="300" name="Shape 300"/>
          <p:cNvSpPr/>
          <p:nvPr/>
        </p:nvSpPr>
        <p:spPr>
          <a:xfrm>
            <a:off y="2745153" x="598372"/>
            <a:ext cy="461664" cx="816956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4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Telling everyone who needs to know that a booking occured</a:t>
            </a:r>
          </a:p>
        </p:txBody>
      </p:sp>
      <p:sp>
        <p:nvSpPr>
          <p:cNvPr id="301" name="Shape 301"/>
          <p:cNvSpPr/>
          <p:nvPr/>
        </p:nvSpPr>
        <p:spPr>
          <a:xfrm>
            <a:off y="3206818" x="666733"/>
            <a:ext cy="3046988" cx="770485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service-activator </a:t>
            </a: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input-channel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"chargedBookings"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	output-channel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"emailConfirmationRequests"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	ref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"seatAvailabilityService" </a:t>
            </a:r>
            <a:r>
              <a:rPr strike="noStrike" u="none" b="0" cap="none" baseline="0" sz="16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600" i="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publish-subscribe-channel </a:t>
            </a: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"completedBookings" </a:t>
            </a:r>
            <a:r>
              <a:rPr strike="noStrike" u="none" b="0" cap="none" baseline="0" sz="16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600" i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bridge </a:t>
            </a: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input-channel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"completedBookings"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	output-channel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"emailConfirmationRequests" </a:t>
            </a:r>
            <a:r>
              <a:rPr strike="noStrike" u="none" b="0" cap="none" baseline="0" sz="16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600" i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channel </a:t>
            </a: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"emailConfirmationRequests"</a:t>
            </a:r>
            <a:r>
              <a:rPr strike="noStrike" u="none" b="0" cap="none" baseline="0" sz="16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queue </a:t>
            </a: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channel</a:t>
            </a: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302" name="Shape 302"/>
          <p:cNvSpPr/>
          <p:nvPr/>
        </p:nvSpPr>
        <p:spPr>
          <a:xfrm>
            <a:off y="5951578" x="7685653"/>
            <a:ext cy="484631" cx="720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w="254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 txBox="1"/>
          <p:nvPr/>
        </p:nvSpPr>
        <p:spPr>
          <a:xfrm>
            <a:off y="563500" x="542249"/>
            <a:ext cy="461699" cx="6347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4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customers are more equal than others</a:t>
            </a:r>
          </a:p>
        </p:txBody>
      </p:sp>
      <p:sp>
        <p:nvSpPr>
          <p:cNvPr id="308" name="Shape 308"/>
          <p:cNvSpPr/>
          <p:nvPr/>
        </p:nvSpPr>
        <p:spPr>
          <a:xfrm>
            <a:off y="1433270" x="545770"/>
            <a:ext cy="830996" cx="763284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channel </a:t>
            </a: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"bookingConfirmationRequests"</a:t>
            </a:r>
            <a:r>
              <a:rPr strike="noStrike" u="none" b="0" cap="none" baseline="0" sz="16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priority-queue </a:t>
            </a:r>
            <a:r>
              <a:rPr strike="noStrike" u="none" b="0" cap="none" baseline="0" sz="1600" lang="tr-TR" i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strike="noStrike" u="none" b="0" cap="none" baseline="0" sz="1600" lang="tr-TR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trike="noStrike" u="none" b="0" cap="none" baseline="0" sz="1600" lang="tr-TR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"customerPriorityComparator" </a:t>
            </a:r>
            <a:r>
              <a:rPr strike="noStrike" u="none" b="0" cap="none" baseline="0" sz="1600" lang="tr-TR" i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trike="noStrike" u="none" b="0" cap="none" baseline="0" sz="1600" lang="tr-TR" i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channel</a:t>
            </a:r>
            <a:r>
              <a:rPr strike="noStrike" u="none" b="0" cap="none" baseline="0" sz="1600" lang="tr-TR" i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y="2996951" x="1259632"/>
            <a:ext cy="369332" cx="705678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causes the framework to instantiate an instance of PriorityChannel</a:t>
            </a:r>
          </a:p>
        </p:txBody>
      </p:sp>
      <p:sp>
        <p:nvSpPr>
          <p:cNvPr id="310" name="Shape 310"/>
          <p:cNvSpPr/>
          <p:nvPr/>
        </p:nvSpPr>
        <p:spPr>
          <a:xfrm>
            <a:off y="3733803" x="1691680"/>
            <a:ext cy="646331" cx="662473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provide an instance of a class implementing Comparator&lt;Message&lt;?&gt;&gt;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 txBox="1"/>
          <p:nvPr/>
        </p:nvSpPr>
        <p:spPr>
          <a:xfrm>
            <a:off y="485258" x="467543"/>
            <a:ext cy="523219" cx="230425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Endpoints</a:t>
            </a:r>
          </a:p>
        </p:txBody>
      </p:sp>
      <p:sp>
        <p:nvSpPr>
          <p:cNvPr id="316" name="Shape 316"/>
          <p:cNvSpPr/>
          <p:nvPr/>
        </p:nvSpPr>
        <p:spPr>
          <a:xfrm>
            <a:off y="1268759" x="611560"/>
            <a:ext cy="1569660" cx="457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Polling or event-driven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Inbound or outbound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Unidirectional or bidirectional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or external</a:t>
            </a: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090057" x="107504"/>
            <a:ext cy="3363279" cx="8892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y="2365806" x="528725"/>
            <a:ext cy="17249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tr-TR"/>
              <a:t>References</a:t>
            </a:r>
          </a:p>
          <a:p>
            <a:pPr algn="l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 indent="-139700" marL="342900">
              <a:spcBef>
                <a:spcPts val="64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tr-TR">
                <a:solidFill>
                  <a:schemeClr val="dk1"/>
                </a:solidFill>
              </a:rPr>
              <a:t>Spring Integration in Action,</a:t>
            </a:r>
          </a:p>
          <a:p>
            <a:pPr algn="l" rtl="0" lvl="0" indent="-139700" marL="342900">
              <a:spcBef>
                <a:spcPts val="64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tr-TR">
                <a:solidFill>
                  <a:schemeClr val="dk1"/>
                </a:solidFill>
              </a:rPr>
              <a:t>MARK FISHER, JONAS PARTNER, MARIUS BOGOEVICI, IWEIN FULD </a:t>
            </a:r>
          </a:p>
          <a:p>
            <a:pPr algn="l" lvl="0" indent="-139700" marL="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tr-TR">
                <a:solidFill>
                  <a:schemeClr val="dk1"/>
                </a:solidFill>
              </a:rPr>
              <a:t>				</a:t>
            </a:r>
            <a:r>
              <a:rPr lang="tr-TR"/>
              <a:t>	</a:t>
            </a:r>
          </a:p>
        </p:txBody>
      </p:sp>
      <p:sp>
        <p:nvSpPr>
          <p:cNvPr id="323" name="Shape 323"/>
          <p:cNvSpPr txBox="1"/>
          <p:nvPr>
            <p:ph idx="2" type="ctrTitle"/>
          </p:nvPr>
        </p:nvSpPr>
        <p:spPr>
          <a:xfrm>
            <a:off y="663351" x="531175"/>
            <a:ext cy="10838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br>
              <a:rPr strike="noStrike" u="none" b="0" cap="none" baseline="0" sz="44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0" cap="none" baseline="0" sz="44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Integration</a:t>
            </a:r>
            <a:br>
              <a:rPr strike="noStrike" u="none" b="0" cap="none" baseline="0" sz="44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324" name="Shape 324"/>
          <p:cNvSpPr txBox="1"/>
          <p:nvPr/>
        </p:nvSpPr>
        <p:spPr>
          <a:xfrm>
            <a:off y="5436850" x="3559701"/>
            <a:ext cy="646199" cx="2381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tr-TR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Zülfikar </a:t>
            </a:r>
            <a:r>
              <a:rPr sz="1800" lang="tr-TR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strike="noStrike" u="none" b="0" cap="none" baseline="0" sz="1800" lang="tr-TR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arakaya</a:t>
            </a:r>
            <a:br>
              <a:rPr strike="noStrike" u="none" b="0" cap="none" baseline="0" sz="1800" lang="tr-TR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y="548679" x="457200"/>
            <a:ext cy="489654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75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Spring Integration 2.0 distribution 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75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support for the following adapters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352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175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75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Filesystem, FTP, or Secured File Transfer Protocol (SFTP)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75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Datagram Protocol (UDP)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75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Transmission Control Protocol (TCP)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75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(Representational State Transfer [REST])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75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services (SOAP)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75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 (POP3 or IMAP for receiving, SMTP for sending)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75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Message Service (JMS)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75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Database Connectivity (JDBC)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75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Management Extensions (JMX)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75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Method Invocation (RMI)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75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Really Simple Syndication (RSS) feeds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75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75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Messaging and Presence Protocol (XMPP)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y="5733255" x="1796808"/>
            <a:ext cy="830996" cx="5694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 adapters (unidirectional) or gateways (bidirectional)</a:t>
            </a:r>
          </a:p>
        </p:txBody>
      </p:sp>
      <p:sp>
        <p:nvSpPr>
          <p:cNvPr id="102" name="Shape 102"/>
          <p:cNvSpPr/>
          <p:nvPr/>
        </p:nvSpPr>
        <p:spPr>
          <a:xfrm rot="-5400000">
            <a:off y="1916831" x="4427984"/>
            <a:ext cy="6768751" cx="432047"/>
          </a:xfrm>
          <a:prstGeom prst="leftBrace">
            <a:avLst>
              <a:gd fmla="val 8333" name="adj1"/>
              <a:gd fmla="val 50000" name="adj2"/>
            </a:avLst>
          </a:prstGeom>
          <a:noFill/>
          <a:ln w="1905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836712" x="467543"/>
            <a:ext cy="165618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base enterprise integration patterns</a:t>
            </a:r>
            <a:br>
              <a:rPr strike="noStrike" u="none" b="0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0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strike="noStrike" u="none" b="0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1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strike="noStrike" u="none" b="0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strike="noStrike" u="none" b="1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channel</a:t>
            </a:r>
            <a:r>
              <a:rPr strike="noStrike" u="none" b="0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strike="noStrike" u="none" b="1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endpoint</a:t>
            </a:r>
          </a:p>
        </p:txBody>
      </p:sp>
      <p:pic>
        <p:nvPicPr>
          <p:cNvPr id="108" name="Shape 10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780927" x="899591"/>
            <a:ext cy="2085975" cx="737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4053110" x="683568"/>
            <a:ext cy="2407106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message’s payload may be XML, a simple string, or a primary</a:t>
            </a:r>
            <a:b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referencing a record in a database</a:t>
            </a:r>
            <a:b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 can have different functions. For example, a </a:t>
            </a:r>
            <a:r>
              <a:rPr strike="noStrike" u="none" b="1" cap="none" baseline="0" sz="1800" lang="tr-T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Message </a:t>
            </a: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the receiver to do something, an </a:t>
            </a:r>
            <a:r>
              <a:rPr strike="noStrike" u="none" b="1" cap="none" baseline="0" sz="1800" lang="tr-T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Message </a:t>
            </a: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notifies the receiver</a:t>
            </a:r>
            <a:b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something has happened, and a </a:t>
            </a:r>
            <a:r>
              <a:rPr strike="noStrike" u="none" b="1" cap="none" baseline="0" sz="1800" lang="tr-T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Message</a:t>
            </a:r>
            <a:r>
              <a:rPr strike="noStrike" u="none" b="0" cap="none" baseline="0" sz="1800" lang="tr-T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transfers some data from the sender to the receiver.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052737" x="2339751"/>
            <a:ext cy="2880320" cx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y="436022" x="3491880"/>
            <a:ext cy="523219" cx="224067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Message!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332656" x="2555775"/>
            <a:ext cy="706090" cx="410445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Channels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3053114" x="457200"/>
            <a:ext cy="347222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between multiple endpoints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and where a message is delivered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enabler for </a:t>
            </a:r>
            <a:r>
              <a:rPr strike="noStrike" u="none" b="1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loose coupling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categorized as </a:t>
            </a:r>
          </a:p>
          <a:p>
            <a:pPr algn="l" rtl="0" lvl="1" marR="0" indent="-285750" marL="74295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according to the handoff type, </a:t>
            </a:r>
            <a:r>
              <a:rPr strike="noStrike" u="none" b="1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synchronous</a:t>
            </a: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strike="noStrike" u="none" b="1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</a:t>
            </a:r>
          </a:p>
          <a:p>
            <a:pPr algn="l" rtl="0" lvl="1" marR="0" indent="-285750" marL="74295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according to the delivery type, </a:t>
            </a:r>
          </a:p>
          <a:p>
            <a:pPr algn="l" rtl="0" lvl="2" marR="0" indent="-228600" marL="114300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point-to-point </a:t>
            </a: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(should include support for load balancing and failover)</a:t>
            </a:r>
          </a:p>
          <a:p>
            <a:pPr algn="l" rtl="0" lvl="2" marR="0" indent="-228600" marL="114300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publish-subscribe</a:t>
            </a: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(require failure-handling patterns)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196751" x="395536"/>
            <a:ext cy="1333499" cx="36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1269050" x="4572000"/>
            <a:ext cy="1634070" cx="4283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y="4581128" x="421195"/>
            <a:ext cy="154503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 adapters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messaging gateways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activators</a:t>
            </a: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y="332656" x="2555775"/>
            <a:ext cy="706090" cx="410445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Endpoints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y="1268759" x="395535"/>
            <a:ext cy="2585322" cx="828092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endpoints are the components that actually do something with the message. 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endpoints basically provide the connections between functional services and the messaging framework.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message can leave the channel successfully only by being consumed by an endpoint, and a message can enter the channel only by being produced by an endpoint.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 ADAPTER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484783" x="1133595"/>
            <a:ext cy="2085975" cx="648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y="4005064" x="827583"/>
            <a:ext cy="1908215" cx="756083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Connects an application to the messaging system.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 adapter is placed at the beginning and the end of a unidirectional message flow.</a:t>
            </a: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tr-T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different kinds of channel adapters exist, ranging from a method-invoking channel adapter to a web service channel adapter.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