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sldIdLst>
    <p:sldId id="256" r:id="rId4"/>
    <p:sldId id="258" r:id="rId5"/>
    <p:sldId id="263" r:id="rId6"/>
    <p:sldId id="267" r:id="rId7"/>
    <p:sldId id="268" r:id="rId8"/>
    <p:sldId id="269" r:id="rId9"/>
    <p:sldId id="283" r:id="rId10"/>
    <p:sldId id="284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79" r:id="rId21"/>
    <p:sldId id="280" r:id="rId22"/>
    <p:sldId id="281" r:id="rId23"/>
    <p:sldId id="282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7" r:id="rId32"/>
    <p:sldId id="278" r:id="rId3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37761" y="1111250"/>
            <a:ext cx="118287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68BB83C-65A0-4C2E-B076-D0E315BC8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16A15C7-BAD9-4F3B-A0F0-03FA4CE262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6F4F66C4-15D9-4380-9D74-AB57CD89FA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4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DF73B647-078A-4960-AB70-79A62BE791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5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52B1606-DE12-4E3D-9310-735B20030F0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2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2E956E2-7EFA-4787-816F-DCA23FD57D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8970" y="259080"/>
            <a:ext cx="2137410" cy="682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259080"/>
            <a:ext cx="6244590" cy="682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CD40AEEE-B1C0-47D0-8509-B42DF24AE0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29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259080"/>
            <a:ext cx="85496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6740" y="1813560"/>
            <a:ext cx="4191000" cy="5267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380" y="1813560"/>
            <a:ext cx="4191000" cy="5267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DC675B56-5B33-45FC-B833-A924765B95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5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5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67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6664" y="2080716"/>
            <a:ext cx="368617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022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870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8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79E9DBB1-63AD-40FF-AEE6-AD0ADD7D96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5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197B3941-094C-43B1-864A-3E8834ED39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8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63EC9A6-799D-4F09-B415-53C0D07BB8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1813560"/>
            <a:ext cx="4191000" cy="52679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380" y="1813560"/>
            <a:ext cx="4191000" cy="52679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A677BDA-C0BF-40F0-A930-544AA93B3B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6600" y="727964"/>
            <a:ext cx="60452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255" y="1738375"/>
            <a:ext cx="4309745" cy="260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740" y="25908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740" y="1813560"/>
            <a:ext cx="8549640" cy="526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5682" y="7329805"/>
            <a:ext cx="3185160" cy="3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7335" y="7324409"/>
            <a:ext cx="743903" cy="31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ea typeface="MS PGothic" pitchFamily="34" charset="-128"/>
              </a:rPr>
              <a:t>4-</a:t>
            </a:r>
            <a:fld id="{202CE197-16AA-49D9-8EE3-8A1D2BE20AA0}" type="slidenum">
              <a:rPr lang="en-US" smtClean="0">
                <a:solidFill>
                  <a:srgbClr val="000000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9pPr>
    </p:titleStyle>
    <p:bodyStyle>
      <a:lvl1pPr marL="382059" indent="-382059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1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827795" indent="-31838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273531" indent="-254706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782943" indent="-254706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292355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14463" y="772792"/>
            <a:ext cx="723306" cy="824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55814" y="1766591"/>
            <a:ext cx="8416632" cy="187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55814" y="1821002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793" y="1"/>
                </a:lnTo>
              </a:path>
            </a:pathLst>
          </a:custGeom>
          <a:ln w="444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989" y="1023442"/>
            <a:ext cx="837842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3528" y="2881452"/>
            <a:ext cx="4157979" cy="355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9354" y="6758006"/>
            <a:ext cx="455422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5290" y="6846450"/>
            <a:ext cx="27812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2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310964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atin typeface="Arial"/>
                <a:cs typeface="Arial"/>
              </a:rPr>
              <a:t>Routing</a:t>
            </a:r>
            <a:r>
              <a:rPr lang="en-US" sz="3600" b="1" dirty="0" smtClean="0">
                <a:latin typeface="Arial"/>
                <a:cs typeface="Arial"/>
              </a:rPr>
              <a:t> Information Protocol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8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BD9E645D-FDDA-4524-A92E-F3D2143088CE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10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6035040" y="17272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699760" y="19862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6035042" y="15490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699760" y="1980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699760" y="2326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699760" y="26717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6035040" y="19808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5289615" y="2454934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6169503" y="1387158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60426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326898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60426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326898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326898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326898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604260" y="388080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895506" y="432966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763171" y="3287078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6035040" y="371348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699760" y="39725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6035042" y="353536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699760" y="39671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699760" y="43126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699760" y="46580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6035040" y="396716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5289615" y="441602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6157278" y="3360844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951220" y="56134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615940" y="5872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951222" y="54352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615940" y="58670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615940" y="6212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615940" y="6557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951220" y="58670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5218019" y="630335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6073458" y="528595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604260" y="56134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3268980" y="5872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604262" y="54352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3268980" y="58670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3268980" y="6212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3268980" y="6557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604260" y="58670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895507" y="626736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750947" y="528595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604260" y="4274821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604260" y="4658043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604260" y="62988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604260" y="66443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6035040" y="237490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6035040" y="27581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6035040" y="4335992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951220" y="66443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951220" y="6212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6035040" y="465804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693920" y="2245360"/>
            <a:ext cx="838200" cy="1813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610100" y="2331720"/>
            <a:ext cx="922020" cy="3368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526280" y="3108960"/>
            <a:ext cx="1257300" cy="3627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526280" y="5008880"/>
            <a:ext cx="1173480" cy="1899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520440" y="66497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34112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100584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34112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100584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100584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100584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341120" y="1894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34112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5925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20116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34112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5925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20116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902492" y="229480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487807" y="131339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57278" y="431707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57277" y="6366322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60426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326898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60426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326898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326898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326898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626962" y="189452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34112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100584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34112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100584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100584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100584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67640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201168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34112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5925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20116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475583" y="332486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341120" y="56997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1005840" y="59588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341122" y="552164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1005840" y="59534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1005840" y="6298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1005840" y="6644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341120" y="63906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5925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20116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34112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5925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20116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500031" y="537231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341120" y="3929381"/>
            <a:ext cx="1049494" cy="73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341120" y="59588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586799" y="2274147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586799" y="263218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346960" y="2849880"/>
            <a:ext cx="838200" cy="1468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346960" y="2936240"/>
            <a:ext cx="92202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7295833" y="3299673"/>
            <a:ext cx="2402840" cy="1374563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67"/>
              <a:chOff x="-17" y="1282"/>
              <a:chExt cx="1161" cy="667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42" y="1594"/>
                <a:ext cx="186" cy="239"/>
                <a:chOff x="2963" y="2425"/>
                <a:chExt cx="187" cy="239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87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>
                      <a:solidFill>
                        <a:srgbClr val="000000"/>
                      </a:solidFill>
                    </a:rPr>
                    <a:t>x</a:t>
                  </a: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7"/>
                <a:chOff x="1740" y="2272"/>
                <a:chExt cx="316" cy="257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803" y="2272"/>
                  <a:ext cx="194" cy="257"/>
                  <a:chOff x="2960" y="2395"/>
                  <a:chExt cx="195" cy="257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5"/>
                    <a:ext cx="195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8" y="139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200" y="1394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5" y="172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7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9"/>
                <a:chOff x="1740" y="2302"/>
                <a:chExt cx="316" cy="239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5" y="2302"/>
                  <a:ext cx="186" cy="239"/>
                  <a:chOff x="2962" y="2425"/>
                  <a:chExt cx="188" cy="239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88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200">
                        <a:solidFill>
                          <a:srgbClr val="000000"/>
                        </a:solidFill>
                      </a:rPr>
                      <a:t>y</a:t>
                    </a: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9825" y="1252221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341120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341120" y="423164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341120" y="673608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626962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934669" y="247304"/>
            <a:ext cx="4379949" cy="65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 = min{c(x,y)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y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(y), c(x,z)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z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(y)} </a:t>
            </a:r>
            <a:b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</a:b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4136867" y="917575"/>
            <a:ext cx="890588" cy="109569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7133856" y="95870"/>
            <a:ext cx="2712826" cy="11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x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 = 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min{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c(x,y) + </a:t>
            </a:r>
            <a:b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</a:b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     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y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(z), c(x,z) +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z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597878" y="546947"/>
            <a:ext cx="2844641" cy="151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4314985" y="1898121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937794" y="1903520"/>
            <a:ext cx="37719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301258" y="3231304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22667" y="5325534"/>
            <a:ext cx="1018453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754438" y="129540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604427" y="234158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582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0816" y="524492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813262" y="997671"/>
            <a:ext cx="5370017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274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685" algn="l"/>
              </a:tabLst>
            </a:pPr>
            <a:r>
              <a:rPr dirty="0"/>
              <a:t>Example:</a:t>
            </a:r>
            <a:r>
              <a:rPr spc="-5" dirty="0"/>
              <a:t> I</a:t>
            </a:r>
            <a:r>
              <a:rPr dirty="0"/>
              <a:t>ni</a:t>
            </a:r>
            <a:r>
              <a:rPr spc="-5" dirty="0"/>
              <a:t>t</a:t>
            </a:r>
            <a:r>
              <a:rPr dirty="0"/>
              <a:t>ial	S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0815" y="5283339"/>
            <a:ext cx="4419600" cy="736600"/>
          </a:xfrm>
          <a:custGeom>
            <a:avLst/>
            <a:gdLst/>
            <a:ahLst/>
            <a:cxnLst/>
            <a:rect l="l" t="t" r="r" b="b"/>
            <a:pathLst>
              <a:path w="4419600" h="736600">
                <a:moveTo>
                  <a:pt x="2209799" y="0"/>
                </a:moveTo>
                <a:lnTo>
                  <a:pt x="2133829" y="213"/>
                </a:lnTo>
                <a:lnTo>
                  <a:pt x="2058502" y="849"/>
                </a:lnTo>
                <a:lnTo>
                  <a:pt x="1836790" y="5224"/>
                </a:lnTo>
                <a:lnTo>
                  <a:pt x="1622345" y="13156"/>
                </a:lnTo>
                <a:lnTo>
                  <a:pt x="1416278" y="24458"/>
                </a:lnTo>
                <a:lnTo>
                  <a:pt x="1219700" y="38947"/>
                </a:lnTo>
                <a:lnTo>
                  <a:pt x="1094469" y="50284"/>
                </a:lnTo>
                <a:lnTo>
                  <a:pt x="974277" y="62900"/>
                </a:lnTo>
                <a:lnTo>
                  <a:pt x="859454" y="76740"/>
                </a:lnTo>
                <a:lnTo>
                  <a:pt x="750330" y="91750"/>
                </a:lnTo>
                <a:lnTo>
                  <a:pt x="647233" y="107873"/>
                </a:lnTo>
                <a:lnTo>
                  <a:pt x="598047" y="116336"/>
                </a:lnTo>
                <a:lnTo>
                  <a:pt x="550492" y="125056"/>
                </a:lnTo>
                <a:lnTo>
                  <a:pt x="504609" y="134028"/>
                </a:lnTo>
                <a:lnTo>
                  <a:pt x="460437" y="143244"/>
                </a:lnTo>
                <a:lnTo>
                  <a:pt x="418020" y="152697"/>
                </a:lnTo>
                <a:lnTo>
                  <a:pt x="377397" y="162381"/>
                </a:lnTo>
                <a:lnTo>
                  <a:pt x="338610" y="172288"/>
                </a:lnTo>
                <a:lnTo>
                  <a:pt x="301701" y="182413"/>
                </a:lnTo>
                <a:lnTo>
                  <a:pt x="233677" y="203285"/>
                </a:lnTo>
                <a:lnTo>
                  <a:pt x="173656" y="224942"/>
                </a:lnTo>
                <a:lnTo>
                  <a:pt x="121965" y="247329"/>
                </a:lnTo>
                <a:lnTo>
                  <a:pt x="78935" y="270392"/>
                </a:lnTo>
                <a:lnTo>
                  <a:pt x="44895" y="294075"/>
                </a:lnTo>
                <a:lnTo>
                  <a:pt x="11408" y="330644"/>
                </a:lnTo>
                <a:lnTo>
                  <a:pt x="0" y="368300"/>
                </a:lnTo>
                <a:lnTo>
                  <a:pt x="1281" y="380961"/>
                </a:lnTo>
                <a:lnTo>
                  <a:pt x="20172" y="418275"/>
                </a:lnTo>
                <a:lnTo>
                  <a:pt x="60771" y="454440"/>
                </a:lnTo>
                <a:lnTo>
                  <a:pt x="99347" y="477819"/>
                </a:lnTo>
                <a:lnTo>
                  <a:pt x="146749" y="500551"/>
                </a:lnTo>
                <a:lnTo>
                  <a:pt x="202646" y="522580"/>
                </a:lnTo>
                <a:lnTo>
                  <a:pt x="266709" y="543852"/>
                </a:lnTo>
                <a:lnTo>
                  <a:pt x="338610" y="564311"/>
                </a:lnTo>
                <a:lnTo>
                  <a:pt x="377397" y="574218"/>
                </a:lnTo>
                <a:lnTo>
                  <a:pt x="418020" y="583902"/>
                </a:lnTo>
                <a:lnTo>
                  <a:pt x="460437" y="593355"/>
                </a:lnTo>
                <a:lnTo>
                  <a:pt x="504609" y="602571"/>
                </a:lnTo>
                <a:lnTo>
                  <a:pt x="550492" y="611543"/>
                </a:lnTo>
                <a:lnTo>
                  <a:pt x="598047" y="620263"/>
                </a:lnTo>
                <a:lnTo>
                  <a:pt x="647233" y="628726"/>
                </a:lnTo>
                <a:lnTo>
                  <a:pt x="750330" y="644849"/>
                </a:lnTo>
                <a:lnTo>
                  <a:pt x="859454" y="659859"/>
                </a:lnTo>
                <a:lnTo>
                  <a:pt x="974277" y="673699"/>
                </a:lnTo>
                <a:lnTo>
                  <a:pt x="1094469" y="686315"/>
                </a:lnTo>
                <a:lnTo>
                  <a:pt x="1219700" y="697652"/>
                </a:lnTo>
                <a:lnTo>
                  <a:pt x="1416278" y="712141"/>
                </a:lnTo>
                <a:lnTo>
                  <a:pt x="1622345" y="723443"/>
                </a:lnTo>
                <a:lnTo>
                  <a:pt x="1836790" y="731375"/>
                </a:lnTo>
                <a:lnTo>
                  <a:pt x="2058502" y="735750"/>
                </a:lnTo>
                <a:lnTo>
                  <a:pt x="2133829" y="736386"/>
                </a:lnTo>
                <a:lnTo>
                  <a:pt x="2209799" y="736600"/>
                </a:lnTo>
                <a:lnTo>
                  <a:pt x="2435738" y="734698"/>
                </a:lnTo>
                <a:lnTo>
                  <a:pt x="2655149" y="729117"/>
                </a:lnTo>
                <a:lnTo>
                  <a:pt x="2866924" y="720041"/>
                </a:lnTo>
                <a:lnTo>
                  <a:pt x="3069950" y="707656"/>
                </a:lnTo>
                <a:lnTo>
                  <a:pt x="3199893" y="697652"/>
                </a:lnTo>
                <a:lnTo>
                  <a:pt x="3325125" y="686315"/>
                </a:lnTo>
                <a:lnTo>
                  <a:pt x="3445317" y="673699"/>
                </a:lnTo>
                <a:lnTo>
                  <a:pt x="3560139" y="659859"/>
                </a:lnTo>
                <a:lnTo>
                  <a:pt x="3669264" y="644849"/>
                </a:lnTo>
                <a:lnTo>
                  <a:pt x="3772361" y="628726"/>
                </a:lnTo>
                <a:lnTo>
                  <a:pt x="3821547" y="620263"/>
                </a:lnTo>
                <a:lnTo>
                  <a:pt x="3869102" y="611543"/>
                </a:lnTo>
                <a:lnTo>
                  <a:pt x="3914986" y="602571"/>
                </a:lnTo>
                <a:lnTo>
                  <a:pt x="3959158" y="593355"/>
                </a:lnTo>
                <a:lnTo>
                  <a:pt x="4001576" y="583902"/>
                </a:lnTo>
                <a:lnTo>
                  <a:pt x="4042199" y="574218"/>
                </a:lnTo>
                <a:lnTo>
                  <a:pt x="4080986" y="564311"/>
                </a:lnTo>
                <a:lnTo>
                  <a:pt x="4117895" y="554186"/>
                </a:lnTo>
                <a:lnTo>
                  <a:pt x="4185920" y="533314"/>
                </a:lnTo>
                <a:lnTo>
                  <a:pt x="4245941" y="511657"/>
                </a:lnTo>
                <a:lnTo>
                  <a:pt x="4297632" y="489270"/>
                </a:lnTo>
                <a:lnTo>
                  <a:pt x="4340663" y="466207"/>
                </a:lnTo>
                <a:lnTo>
                  <a:pt x="4374704" y="442524"/>
                </a:lnTo>
                <a:lnTo>
                  <a:pt x="4408190" y="405955"/>
                </a:lnTo>
                <a:lnTo>
                  <a:pt x="4419599" y="368300"/>
                </a:lnTo>
                <a:lnTo>
                  <a:pt x="4418318" y="355638"/>
                </a:lnTo>
                <a:lnTo>
                  <a:pt x="4399426" y="318324"/>
                </a:lnTo>
                <a:lnTo>
                  <a:pt x="4358828" y="282159"/>
                </a:lnTo>
                <a:lnTo>
                  <a:pt x="4320251" y="258780"/>
                </a:lnTo>
                <a:lnTo>
                  <a:pt x="4272849" y="236048"/>
                </a:lnTo>
                <a:lnTo>
                  <a:pt x="4216951" y="214019"/>
                </a:lnTo>
                <a:lnTo>
                  <a:pt x="4152887" y="192747"/>
                </a:lnTo>
                <a:lnTo>
                  <a:pt x="4080986" y="172288"/>
                </a:lnTo>
                <a:lnTo>
                  <a:pt x="4042199" y="162381"/>
                </a:lnTo>
                <a:lnTo>
                  <a:pt x="4001576" y="152697"/>
                </a:lnTo>
                <a:lnTo>
                  <a:pt x="3959158" y="143244"/>
                </a:lnTo>
                <a:lnTo>
                  <a:pt x="3914986" y="134028"/>
                </a:lnTo>
                <a:lnTo>
                  <a:pt x="3869102" y="125056"/>
                </a:lnTo>
                <a:lnTo>
                  <a:pt x="3821547" y="116336"/>
                </a:lnTo>
                <a:lnTo>
                  <a:pt x="3772361" y="107873"/>
                </a:lnTo>
                <a:lnTo>
                  <a:pt x="3669264" y="91750"/>
                </a:lnTo>
                <a:lnTo>
                  <a:pt x="3560139" y="76740"/>
                </a:lnTo>
                <a:lnTo>
                  <a:pt x="3445317" y="62900"/>
                </a:lnTo>
                <a:lnTo>
                  <a:pt x="3325125" y="50284"/>
                </a:lnTo>
                <a:lnTo>
                  <a:pt x="3199893" y="38947"/>
                </a:lnTo>
                <a:lnTo>
                  <a:pt x="3003315" y="24458"/>
                </a:lnTo>
                <a:lnTo>
                  <a:pt x="2797249" y="13156"/>
                </a:lnTo>
                <a:lnTo>
                  <a:pt x="2582806" y="5224"/>
                </a:lnTo>
                <a:lnTo>
                  <a:pt x="2361095" y="849"/>
                </a:lnTo>
                <a:lnTo>
                  <a:pt x="2209799" y="0"/>
                </a:lnTo>
                <a:close/>
              </a:path>
            </a:pathLst>
          </a:custGeom>
          <a:solidFill>
            <a:srgbClr val="FFCEC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41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898681" y="1976515"/>
            <a:ext cx="2981668" cy="35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17559" y="2238628"/>
            <a:ext cx="177546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C, 0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1600" b="1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0207" y="5861189"/>
            <a:ext cx="3276600" cy="996950"/>
          </a:xfrm>
          <a:custGeom>
            <a:avLst/>
            <a:gdLst/>
            <a:ahLst/>
            <a:cxnLst/>
            <a:rect l="l" t="t" r="r" b="b"/>
            <a:pathLst>
              <a:path w="3276600" h="996950">
                <a:moveTo>
                  <a:pt x="529795" y="0"/>
                </a:moveTo>
                <a:lnTo>
                  <a:pt x="805791" y="358673"/>
                </a:lnTo>
                <a:lnTo>
                  <a:pt x="725416" y="369257"/>
                </a:lnTo>
                <a:lnTo>
                  <a:pt x="648721" y="380696"/>
                </a:lnTo>
                <a:lnTo>
                  <a:pt x="575802" y="392950"/>
                </a:lnTo>
                <a:lnTo>
                  <a:pt x="506754" y="405975"/>
                </a:lnTo>
                <a:lnTo>
                  <a:pt x="441673" y="419731"/>
                </a:lnTo>
                <a:lnTo>
                  <a:pt x="380653" y="434175"/>
                </a:lnTo>
                <a:lnTo>
                  <a:pt x="323791" y="449265"/>
                </a:lnTo>
                <a:lnTo>
                  <a:pt x="271182" y="464959"/>
                </a:lnTo>
                <a:lnTo>
                  <a:pt x="222922" y="481215"/>
                </a:lnTo>
                <a:lnTo>
                  <a:pt x="179105" y="497992"/>
                </a:lnTo>
                <a:lnTo>
                  <a:pt x="139827" y="515247"/>
                </a:lnTo>
                <a:lnTo>
                  <a:pt x="105185" y="532938"/>
                </a:lnTo>
                <a:lnTo>
                  <a:pt x="50184" y="569462"/>
                </a:lnTo>
                <a:lnTo>
                  <a:pt x="14868" y="607229"/>
                </a:lnTo>
                <a:lnTo>
                  <a:pt x="0" y="645903"/>
                </a:lnTo>
                <a:lnTo>
                  <a:pt x="471" y="665475"/>
                </a:lnTo>
                <a:lnTo>
                  <a:pt x="17705" y="704880"/>
                </a:lnTo>
                <a:lnTo>
                  <a:pt x="43776" y="733220"/>
                </a:lnTo>
                <a:lnTo>
                  <a:pt x="80375" y="760562"/>
                </a:lnTo>
                <a:lnTo>
                  <a:pt x="126985" y="786825"/>
                </a:lnTo>
                <a:lnTo>
                  <a:pt x="183088" y="811930"/>
                </a:lnTo>
                <a:lnTo>
                  <a:pt x="248168" y="835795"/>
                </a:lnTo>
                <a:lnTo>
                  <a:pt x="321706" y="858342"/>
                </a:lnTo>
                <a:lnTo>
                  <a:pt x="361485" y="869096"/>
                </a:lnTo>
                <a:lnTo>
                  <a:pt x="403185" y="879490"/>
                </a:lnTo>
                <a:lnTo>
                  <a:pt x="446741" y="889514"/>
                </a:lnTo>
                <a:lnTo>
                  <a:pt x="492089" y="899159"/>
                </a:lnTo>
                <a:lnTo>
                  <a:pt x="539163" y="908413"/>
                </a:lnTo>
                <a:lnTo>
                  <a:pt x="587899" y="917268"/>
                </a:lnTo>
                <a:lnTo>
                  <a:pt x="638233" y="925714"/>
                </a:lnTo>
                <a:lnTo>
                  <a:pt x="690099" y="933739"/>
                </a:lnTo>
                <a:lnTo>
                  <a:pt x="743433" y="941335"/>
                </a:lnTo>
                <a:lnTo>
                  <a:pt x="798171" y="948491"/>
                </a:lnTo>
                <a:lnTo>
                  <a:pt x="854247" y="955197"/>
                </a:lnTo>
                <a:lnTo>
                  <a:pt x="911598" y="961443"/>
                </a:lnTo>
                <a:lnTo>
                  <a:pt x="970158" y="967220"/>
                </a:lnTo>
                <a:lnTo>
                  <a:pt x="1090647" y="977324"/>
                </a:lnTo>
                <a:lnTo>
                  <a:pt x="1215198" y="985428"/>
                </a:lnTo>
                <a:lnTo>
                  <a:pt x="1343293" y="991453"/>
                </a:lnTo>
                <a:lnTo>
                  <a:pt x="1474415" y="995319"/>
                </a:lnTo>
                <a:lnTo>
                  <a:pt x="1608047" y="996945"/>
                </a:lnTo>
                <a:lnTo>
                  <a:pt x="1743671" y="996252"/>
                </a:lnTo>
                <a:lnTo>
                  <a:pt x="1880770" y="993160"/>
                </a:lnTo>
                <a:lnTo>
                  <a:pt x="1956775" y="990398"/>
                </a:lnTo>
                <a:lnTo>
                  <a:pt x="2031352" y="986937"/>
                </a:lnTo>
                <a:lnTo>
                  <a:pt x="2104434" y="982796"/>
                </a:lnTo>
                <a:lnTo>
                  <a:pt x="2175956" y="977994"/>
                </a:lnTo>
                <a:lnTo>
                  <a:pt x="2245850" y="972548"/>
                </a:lnTo>
                <a:lnTo>
                  <a:pt x="2314052" y="966479"/>
                </a:lnTo>
                <a:lnTo>
                  <a:pt x="2380494" y="959805"/>
                </a:lnTo>
                <a:lnTo>
                  <a:pt x="2445111" y="952544"/>
                </a:lnTo>
                <a:lnTo>
                  <a:pt x="2507837" y="944715"/>
                </a:lnTo>
                <a:lnTo>
                  <a:pt x="2568604" y="936338"/>
                </a:lnTo>
                <a:lnTo>
                  <a:pt x="2627349" y="927430"/>
                </a:lnTo>
                <a:lnTo>
                  <a:pt x="2684003" y="918010"/>
                </a:lnTo>
                <a:lnTo>
                  <a:pt x="2738501" y="908097"/>
                </a:lnTo>
                <a:lnTo>
                  <a:pt x="2790777" y="897710"/>
                </a:lnTo>
                <a:lnTo>
                  <a:pt x="2840765" y="886868"/>
                </a:lnTo>
                <a:lnTo>
                  <a:pt x="2888398" y="875589"/>
                </a:lnTo>
                <a:lnTo>
                  <a:pt x="2933610" y="863892"/>
                </a:lnTo>
                <a:lnTo>
                  <a:pt x="2976336" y="851796"/>
                </a:lnTo>
                <a:lnTo>
                  <a:pt x="3016509" y="839319"/>
                </a:lnTo>
                <a:lnTo>
                  <a:pt x="3054063" y="826480"/>
                </a:lnTo>
                <a:lnTo>
                  <a:pt x="3121049" y="799792"/>
                </a:lnTo>
                <a:lnTo>
                  <a:pt x="3176766" y="771881"/>
                </a:lnTo>
                <a:lnTo>
                  <a:pt x="3220683" y="742898"/>
                </a:lnTo>
                <a:lnTo>
                  <a:pt x="3252272" y="712991"/>
                </a:lnTo>
                <a:lnTo>
                  <a:pt x="3275383" y="666728"/>
                </a:lnTo>
                <a:lnTo>
                  <a:pt x="3276349" y="651008"/>
                </a:lnTo>
                <a:lnTo>
                  <a:pt x="3273837" y="635169"/>
                </a:lnTo>
                <a:lnTo>
                  <a:pt x="3246422" y="588921"/>
                </a:lnTo>
                <a:lnTo>
                  <a:pt x="3215021" y="561070"/>
                </a:lnTo>
                <a:lnTo>
                  <a:pt x="3173350" y="534258"/>
                </a:lnTo>
                <a:lnTo>
                  <a:pt x="3121928" y="508564"/>
                </a:lnTo>
                <a:lnTo>
                  <a:pt x="3061271" y="484070"/>
                </a:lnTo>
                <a:lnTo>
                  <a:pt x="2991896" y="460854"/>
                </a:lnTo>
                <a:lnTo>
                  <a:pt x="2954102" y="449751"/>
                </a:lnTo>
                <a:lnTo>
                  <a:pt x="2914322" y="438997"/>
                </a:lnTo>
                <a:lnTo>
                  <a:pt x="2872622" y="428603"/>
                </a:lnTo>
                <a:lnTo>
                  <a:pt x="2829066" y="418579"/>
                </a:lnTo>
                <a:lnTo>
                  <a:pt x="2783718" y="408935"/>
                </a:lnTo>
                <a:lnTo>
                  <a:pt x="2736644" y="399681"/>
                </a:lnTo>
                <a:lnTo>
                  <a:pt x="2687907" y="390826"/>
                </a:lnTo>
                <a:lnTo>
                  <a:pt x="2637574" y="382381"/>
                </a:lnTo>
                <a:lnTo>
                  <a:pt x="2585707" y="374356"/>
                </a:lnTo>
                <a:lnTo>
                  <a:pt x="2532373" y="366760"/>
                </a:lnTo>
                <a:lnTo>
                  <a:pt x="2477635" y="359604"/>
                </a:lnTo>
                <a:lnTo>
                  <a:pt x="2421559" y="352898"/>
                </a:lnTo>
                <a:lnTo>
                  <a:pt x="2364209" y="346652"/>
                </a:lnTo>
                <a:lnTo>
                  <a:pt x="2245945" y="335579"/>
                </a:lnTo>
                <a:lnTo>
                  <a:pt x="2123361" y="326465"/>
                </a:lnTo>
                <a:lnTo>
                  <a:pt x="1996974" y="319390"/>
                </a:lnTo>
                <a:lnTo>
                  <a:pt x="1882048" y="314934"/>
                </a:lnTo>
                <a:lnTo>
                  <a:pt x="1395046" y="314934"/>
                </a:lnTo>
                <a:lnTo>
                  <a:pt x="529795" y="0"/>
                </a:lnTo>
                <a:close/>
              </a:path>
              <a:path w="3276600" h="996950">
                <a:moveTo>
                  <a:pt x="1667765" y="311150"/>
                </a:moveTo>
                <a:lnTo>
                  <a:pt x="1532143" y="311842"/>
                </a:lnTo>
                <a:lnTo>
                  <a:pt x="1395046" y="314934"/>
                </a:lnTo>
                <a:lnTo>
                  <a:pt x="1882048" y="314934"/>
                </a:lnTo>
                <a:lnTo>
                  <a:pt x="1801396" y="312777"/>
                </a:lnTo>
                <a:lnTo>
                  <a:pt x="1667765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80209" y="5861193"/>
            <a:ext cx="3276600" cy="996950"/>
          </a:xfrm>
          <a:custGeom>
            <a:avLst/>
            <a:gdLst/>
            <a:ahLst/>
            <a:cxnLst/>
            <a:rect l="l" t="t" r="r" b="b"/>
            <a:pathLst>
              <a:path w="3276600" h="996950">
                <a:moveTo>
                  <a:pt x="529792" y="0"/>
                </a:moveTo>
                <a:lnTo>
                  <a:pt x="1395044" y="314935"/>
                </a:lnTo>
                <a:lnTo>
                  <a:pt x="1463745" y="313084"/>
                </a:lnTo>
                <a:lnTo>
                  <a:pt x="1532142" y="311843"/>
                </a:lnTo>
                <a:lnTo>
                  <a:pt x="1600170" y="311201"/>
                </a:lnTo>
                <a:lnTo>
                  <a:pt x="1667765" y="311150"/>
                </a:lnTo>
                <a:lnTo>
                  <a:pt x="1734862" y="311678"/>
                </a:lnTo>
                <a:lnTo>
                  <a:pt x="1801396" y="312776"/>
                </a:lnTo>
                <a:lnTo>
                  <a:pt x="1867303" y="314434"/>
                </a:lnTo>
                <a:lnTo>
                  <a:pt x="1932517" y="316642"/>
                </a:lnTo>
                <a:lnTo>
                  <a:pt x="1996975" y="319389"/>
                </a:lnTo>
                <a:lnTo>
                  <a:pt x="2060611" y="322667"/>
                </a:lnTo>
                <a:lnTo>
                  <a:pt x="2123362" y="326464"/>
                </a:lnTo>
                <a:lnTo>
                  <a:pt x="2185162" y="330771"/>
                </a:lnTo>
                <a:lnTo>
                  <a:pt x="2245946" y="335578"/>
                </a:lnTo>
                <a:lnTo>
                  <a:pt x="2305650" y="340875"/>
                </a:lnTo>
                <a:lnTo>
                  <a:pt x="2364210" y="346652"/>
                </a:lnTo>
                <a:lnTo>
                  <a:pt x="2421560" y="352898"/>
                </a:lnTo>
                <a:lnTo>
                  <a:pt x="2477636" y="359604"/>
                </a:lnTo>
                <a:lnTo>
                  <a:pt x="2532374" y="366760"/>
                </a:lnTo>
                <a:lnTo>
                  <a:pt x="2585708" y="374356"/>
                </a:lnTo>
                <a:lnTo>
                  <a:pt x="2637574" y="382381"/>
                </a:lnTo>
                <a:lnTo>
                  <a:pt x="2687907" y="390827"/>
                </a:lnTo>
                <a:lnTo>
                  <a:pt x="2736643" y="399682"/>
                </a:lnTo>
                <a:lnTo>
                  <a:pt x="2783718" y="408936"/>
                </a:lnTo>
                <a:lnTo>
                  <a:pt x="2829065" y="418581"/>
                </a:lnTo>
                <a:lnTo>
                  <a:pt x="2872621" y="428605"/>
                </a:lnTo>
                <a:lnTo>
                  <a:pt x="2914321" y="438999"/>
                </a:lnTo>
                <a:lnTo>
                  <a:pt x="2954100" y="449753"/>
                </a:lnTo>
                <a:lnTo>
                  <a:pt x="2991894" y="460856"/>
                </a:lnTo>
                <a:lnTo>
                  <a:pt x="3061268" y="484072"/>
                </a:lnTo>
                <a:lnTo>
                  <a:pt x="3121924" y="508567"/>
                </a:lnTo>
                <a:lnTo>
                  <a:pt x="3173345" y="534261"/>
                </a:lnTo>
                <a:lnTo>
                  <a:pt x="3215015" y="561074"/>
                </a:lnTo>
                <a:lnTo>
                  <a:pt x="3246415" y="588925"/>
                </a:lnTo>
                <a:lnTo>
                  <a:pt x="3273830" y="635172"/>
                </a:lnTo>
                <a:lnTo>
                  <a:pt x="3276343" y="651010"/>
                </a:lnTo>
                <a:lnTo>
                  <a:pt x="3275377" y="666730"/>
                </a:lnTo>
                <a:lnTo>
                  <a:pt x="3252267" y="712992"/>
                </a:lnTo>
                <a:lnTo>
                  <a:pt x="3220679" y="742898"/>
                </a:lnTo>
                <a:lnTo>
                  <a:pt x="3176762" y="771881"/>
                </a:lnTo>
                <a:lnTo>
                  <a:pt x="3121046" y="799791"/>
                </a:lnTo>
                <a:lnTo>
                  <a:pt x="3054060" y="826479"/>
                </a:lnTo>
                <a:lnTo>
                  <a:pt x="3016506" y="839317"/>
                </a:lnTo>
                <a:lnTo>
                  <a:pt x="2976334" y="851794"/>
                </a:lnTo>
                <a:lnTo>
                  <a:pt x="2933608" y="863890"/>
                </a:lnTo>
                <a:lnTo>
                  <a:pt x="2888395" y="875587"/>
                </a:lnTo>
                <a:lnTo>
                  <a:pt x="2840762" y="886866"/>
                </a:lnTo>
                <a:lnTo>
                  <a:pt x="2790774" y="897708"/>
                </a:lnTo>
                <a:lnTo>
                  <a:pt x="2738498" y="908095"/>
                </a:lnTo>
                <a:lnTo>
                  <a:pt x="2684000" y="918008"/>
                </a:lnTo>
                <a:lnTo>
                  <a:pt x="2627346" y="927427"/>
                </a:lnTo>
                <a:lnTo>
                  <a:pt x="2568601" y="936335"/>
                </a:lnTo>
                <a:lnTo>
                  <a:pt x="2507833" y="944713"/>
                </a:lnTo>
                <a:lnTo>
                  <a:pt x="2445108" y="952542"/>
                </a:lnTo>
                <a:lnTo>
                  <a:pt x="2380490" y="959803"/>
                </a:lnTo>
                <a:lnTo>
                  <a:pt x="2314048" y="966477"/>
                </a:lnTo>
                <a:lnTo>
                  <a:pt x="2245846" y="972546"/>
                </a:lnTo>
                <a:lnTo>
                  <a:pt x="2175951" y="977991"/>
                </a:lnTo>
                <a:lnTo>
                  <a:pt x="2104430" y="982794"/>
                </a:lnTo>
                <a:lnTo>
                  <a:pt x="2031347" y="986935"/>
                </a:lnTo>
                <a:lnTo>
                  <a:pt x="1956770" y="990396"/>
                </a:lnTo>
                <a:lnTo>
                  <a:pt x="1880764" y="993158"/>
                </a:lnTo>
                <a:lnTo>
                  <a:pt x="1812063" y="995009"/>
                </a:lnTo>
                <a:lnTo>
                  <a:pt x="1743666" y="996250"/>
                </a:lnTo>
                <a:lnTo>
                  <a:pt x="1675638" y="996892"/>
                </a:lnTo>
                <a:lnTo>
                  <a:pt x="1608043" y="996943"/>
                </a:lnTo>
                <a:lnTo>
                  <a:pt x="1540946" y="996415"/>
                </a:lnTo>
                <a:lnTo>
                  <a:pt x="1474412" y="995317"/>
                </a:lnTo>
                <a:lnTo>
                  <a:pt x="1408506" y="993659"/>
                </a:lnTo>
                <a:lnTo>
                  <a:pt x="1343291" y="991451"/>
                </a:lnTo>
                <a:lnTo>
                  <a:pt x="1278833" y="988703"/>
                </a:lnTo>
                <a:lnTo>
                  <a:pt x="1215197" y="985426"/>
                </a:lnTo>
                <a:lnTo>
                  <a:pt x="1152446" y="981629"/>
                </a:lnTo>
                <a:lnTo>
                  <a:pt x="1090647" y="977321"/>
                </a:lnTo>
                <a:lnTo>
                  <a:pt x="1029862" y="972515"/>
                </a:lnTo>
                <a:lnTo>
                  <a:pt x="970158" y="967218"/>
                </a:lnTo>
                <a:lnTo>
                  <a:pt x="911599" y="961441"/>
                </a:lnTo>
                <a:lnTo>
                  <a:pt x="854248" y="955195"/>
                </a:lnTo>
                <a:lnTo>
                  <a:pt x="798172" y="948489"/>
                </a:lnTo>
                <a:lnTo>
                  <a:pt x="743435" y="941333"/>
                </a:lnTo>
                <a:lnTo>
                  <a:pt x="690101" y="933737"/>
                </a:lnTo>
                <a:lnTo>
                  <a:pt x="638234" y="925712"/>
                </a:lnTo>
                <a:lnTo>
                  <a:pt x="587901" y="917266"/>
                </a:lnTo>
                <a:lnTo>
                  <a:pt x="539165" y="908411"/>
                </a:lnTo>
                <a:lnTo>
                  <a:pt x="492091" y="899157"/>
                </a:lnTo>
                <a:lnTo>
                  <a:pt x="446744" y="889512"/>
                </a:lnTo>
                <a:lnTo>
                  <a:pt x="403188" y="879488"/>
                </a:lnTo>
                <a:lnTo>
                  <a:pt x="361488" y="869094"/>
                </a:lnTo>
                <a:lnTo>
                  <a:pt x="321708" y="858340"/>
                </a:lnTo>
                <a:lnTo>
                  <a:pt x="283914" y="847237"/>
                </a:lnTo>
                <a:lnTo>
                  <a:pt x="214541" y="824020"/>
                </a:lnTo>
                <a:lnTo>
                  <a:pt x="153885" y="799526"/>
                </a:lnTo>
                <a:lnTo>
                  <a:pt x="102464" y="773832"/>
                </a:lnTo>
                <a:lnTo>
                  <a:pt x="60794" y="747019"/>
                </a:lnTo>
                <a:lnTo>
                  <a:pt x="29394" y="719168"/>
                </a:lnTo>
                <a:lnTo>
                  <a:pt x="6342" y="685146"/>
                </a:lnTo>
                <a:lnTo>
                  <a:pt x="0" y="645900"/>
                </a:lnTo>
                <a:lnTo>
                  <a:pt x="4830" y="626470"/>
                </a:lnTo>
                <a:lnTo>
                  <a:pt x="30018" y="588208"/>
                </a:lnTo>
                <a:lnTo>
                  <a:pt x="75271" y="551021"/>
                </a:lnTo>
                <a:lnTo>
                  <a:pt x="139827" y="515244"/>
                </a:lnTo>
                <a:lnTo>
                  <a:pt x="179105" y="497989"/>
                </a:lnTo>
                <a:lnTo>
                  <a:pt x="222922" y="481212"/>
                </a:lnTo>
                <a:lnTo>
                  <a:pt x="271183" y="464956"/>
                </a:lnTo>
                <a:lnTo>
                  <a:pt x="323792" y="449262"/>
                </a:lnTo>
                <a:lnTo>
                  <a:pt x="380653" y="434173"/>
                </a:lnTo>
                <a:lnTo>
                  <a:pt x="441673" y="419729"/>
                </a:lnTo>
                <a:lnTo>
                  <a:pt x="506754" y="405973"/>
                </a:lnTo>
                <a:lnTo>
                  <a:pt x="575802" y="392948"/>
                </a:lnTo>
                <a:lnTo>
                  <a:pt x="648721" y="380694"/>
                </a:lnTo>
                <a:lnTo>
                  <a:pt x="725415" y="369254"/>
                </a:lnTo>
                <a:lnTo>
                  <a:pt x="805790" y="358670"/>
                </a:lnTo>
                <a:lnTo>
                  <a:pt x="529792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8399" y="6260071"/>
            <a:ext cx="2069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2+2&lt; </a:t>
            </a: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, 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so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best path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to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600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88323" y="997671"/>
            <a:ext cx="5116487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90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D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4615" y="4280039"/>
            <a:ext cx="4419600" cy="736600"/>
          </a:xfrm>
          <a:custGeom>
            <a:avLst/>
            <a:gdLst/>
            <a:ahLst/>
            <a:cxnLst/>
            <a:rect l="l" t="t" r="r" b="b"/>
            <a:pathLst>
              <a:path w="4419600" h="736600">
                <a:moveTo>
                  <a:pt x="2209799" y="0"/>
                </a:moveTo>
                <a:lnTo>
                  <a:pt x="2133829" y="213"/>
                </a:lnTo>
                <a:lnTo>
                  <a:pt x="2058502" y="849"/>
                </a:lnTo>
                <a:lnTo>
                  <a:pt x="1983859" y="1901"/>
                </a:lnTo>
                <a:lnTo>
                  <a:pt x="1836790" y="5224"/>
                </a:lnTo>
                <a:lnTo>
                  <a:pt x="1622345" y="13156"/>
                </a:lnTo>
                <a:lnTo>
                  <a:pt x="1416278" y="24458"/>
                </a:lnTo>
                <a:lnTo>
                  <a:pt x="1219700" y="38947"/>
                </a:lnTo>
                <a:lnTo>
                  <a:pt x="1094469" y="50284"/>
                </a:lnTo>
                <a:lnTo>
                  <a:pt x="974277" y="62900"/>
                </a:lnTo>
                <a:lnTo>
                  <a:pt x="859454" y="76740"/>
                </a:lnTo>
                <a:lnTo>
                  <a:pt x="750330" y="91750"/>
                </a:lnTo>
                <a:lnTo>
                  <a:pt x="647233" y="107873"/>
                </a:lnTo>
                <a:lnTo>
                  <a:pt x="598047" y="116336"/>
                </a:lnTo>
                <a:lnTo>
                  <a:pt x="550492" y="125056"/>
                </a:lnTo>
                <a:lnTo>
                  <a:pt x="504609" y="134028"/>
                </a:lnTo>
                <a:lnTo>
                  <a:pt x="460437" y="143244"/>
                </a:lnTo>
                <a:lnTo>
                  <a:pt x="418020" y="152697"/>
                </a:lnTo>
                <a:lnTo>
                  <a:pt x="377397" y="162381"/>
                </a:lnTo>
                <a:lnTo>
                  <a:pt x="338610" y="172288"/>
                </a:lnTo>
                <a:lnTo>
                  <a:pt x="301701" y="182413"/>
                </a:lnTo>
                <a:lnTo>
                  <a:pt x="233677" y="203285"/>
                </a:lnTo>
                <a:lnTo>
                  <a:pt x="173656" y="224942"/>
                </a:lnTo>
                <a:lnTo>
                  <a:pt x="121965" y="247329"/>
                </a:lnTo>
                <a:lnTo>
                  <a:pt x="78935" y="270392"/>
                </a:lnTo>
                <a:lnTo>
                  <a:pt x="44895" y="294075"/>
                </a:lnTo>
                <a:lnTo>
                  <a:pt x="11408" y="330644"/>
                </a:lnTo>
                <a:lnTo>
                  <a:pt x="0" y="368299"/>
                </a:lnTo>
                <a:lnTo>
                  <a:pt x="1281" y="380961"/>
                </a:lnTo>
                <a:lnTo>
                  <a:pt x="20172" y="418275"/>
                </a:lnTo>
                <a:lnTo>
                  <a:pt x="60771" y="454440"/>
                </a:lnTo>
                <a:lnTo>
                  <a:pt x="99347" y="477819"/>
                </a:lnTo>
                <a:lnTo>
                  <a:pt x="146749" y="500551"/>
                </a:lnTo>
                <a:lnTo>
                  <a:pt x="202646" y="522580"/>
                </a:lnTo>
                <a:lnTo>
                  <a:pt x="266709" y="543852"/>
                </a:lnTo>
                <a:lnTo>
                  <a:pt x="338610" y="564311"/>
                </a:lnTo>
                <a:lnTo>
                  <a:pt x="377397" y="574218"/>
                </a:lnTo>
                <a:lnTo>
                  <a:pt x="418020" y="583902"/>
                </a:lnTo>
                <a:lnTo>
                  <a:pt x="460437" y="593355"/>
                </a:lnTo>
                <a:lnTo>
                  <a:pt x="504609" y="602571"/>
                </a:lnTo>
                <a:lnTo>
                  <a:pt x="550492" y="611543"/>
                </a:lnTo>
                <a:lnTo>
                  <a:pt x="598047" y="620263"/>
                </a:lnTo>
                <a:lnTo>
                  <a:pt x="647233" y="628726"/>
                </a:lnTo>
                <a:lnTo>
                  <a:pt x="750330" y="644849"/>
                </a:lnTo>
                <a:lnTo>
                  <a:pt x="859454" y="659859"/>
                </a:lnTo>
                <a:lnTo>
                  <a:pt x="974277" y="673699"/>
                </a:lnTo>
                <a:lnTo>
                  <a:pt x="1094469" y="686315"/>
                </a:lnTo>
                <a:lnTo>
                  <a:pt x="1219700" y="697652"/>
                </a:lnTo>
                <a:lnTo>
                  <a:pt x="1416278" y="712141"/>
                </a:lnTo>
                <a:lnTo>
                  <a:pt x="1622345" y="723443"/>
                </a:lnTo>
                <a:lnTo>
                  <a:pt x="1836790" y="731375"/>
                </a:lnTo>
                <a:lnTo>
                  <a:pt x="2058502" y="735750"/>
                </a:lnTo>
                <a:lnTo>
                  <a:pt x="2133829" y="736386"/>
                </a:lnTo>
                <a:lnTo>
                  <a:pt x="2209799" y="736599"/>
                </a:lnTo>
                <a:lnTo>
                  <a:pt x="2435738" y="734698"/>
                </a:lnTo>
                <a:lnTo>
                  <a:pt x="2655149" y="729117"/>
                </a:lnTo>
                <a:lnTo>
                  <a:pt x="2866924" y="720041"/>
                </a:lnTo>
                <a:lnTo>
                  <a:pt x="3069950" y="707656"/>
                </a:lnTo>
                <a:lnTo>
                  <a:pt x="3199893" y="697652"/>
                </a:lnTo>
                <a:lnTo>
                  <a:pt x="3325125" y="686315"/>
                </a:lnTo>
                <a:lnTo>
                  <a:pt x="3445317" y="673699"/>
                </a:lnTo>
                <a:lnTo>
                  <a:pt x="3560139" y="659859"/>
                </a:lnTo>
                <a:lnTo>
                  <a:pt x="3669264" y="644849"/>
                </a:lnTo>
                <a:lnTo>
                  <a:pt x="3772361" y="628726"/>
                </a:lnTo>
                <a:lnTo>
                  <a:pt x="3821547" y="620263"/>
                </a:lnTo>
                <a:lnTo>
                  <a:pt x="3869102" y="611543"/>
                </a:lnTo>
                <a:lnTo>
                  <a:pt x="3914986" y="602571"/>
                </a:lnTo>
                <a:lnTo>
                  <a:pt x="3959158" y="593355"/>
                </a:lnTo>
                <a:lnTo>
                  <a:pt x="4001576" y="583902"/>
                </a:lnTo>
                <a:lnTo>
                  <a:pt x="4042199" y="574218"/>
                </a:lnTo>
                <a:lnTo>
                  <a:pt x="4080986" y="564311"/>
                </a:lnTo>
                <a:lnTo>
                  <a:pt x="4117895" y="554186"/>
                </a:lnTo>
                <a:lnTo>
                  <a:pt x="4185920" y="533314"/>
                </a:lnTo>
                <a:lnTo>
                  <a:pt x="4245941" y="511657"/>
                </a:lnTo>
                <a:lnTo>
                  <a:pt x="4297632" y="489270"/>
                </a:lnTo>
                <a:lnTo>
                  <a:pt x="4340663" y="466207"/>
                </a:lnTo>
                <a:lnTo>
                  <a:pt x="4374704" y="442524"/>
                </a:lnTo>
                <a:lnTo>
                  <a:pt x="4408190" y="405955"/>
                </a:lnTo>
                <a:lnTo>
                  <a:pt x="4419599" y="368299"/>
                </a:lnTo>
                <a:lnTo>
                  <a:pt x="4418318" y="355638"/>
                </a:lnTo>
                <a:lnTo>
                  <a:pt x="4399426" y="318324"/>
                </a:lnTo>
                <a:lnTo>
                  <a:pt x="4358828" y="282159"/>
                </a:lnTo>
                <a:lnTo>
                  <a:pt x="4320251" y="258780"/>
                </a:lnTo>
                <a:lnTo>
                  <a:pt x="4272849" y="236048"/>
                </a:lnTo>
                <a:lnTo>
                  <a:pt x="4216951" y="214019"/>
                </a:lnTo>
                <a:lnTo>
                  <a:pt x="4152887" y="192747"/>
                </a:lnTo>
                <a:lnTo>
                  <a:pt x="4080986" y="172288"/>
                </a:lnTo>
                <a:lnTo>
                  <a:pt x="4042199" y="162381"/>
                </a:lnTo>
                <a:lnTo>
                  <a:pt x="4001576" y="152697"/>
                </a:lnTo>
                <a:lnTo>
                  <a:pt x="3959158" y="143244"/>
                </a:lnTo>
                <a:lnTo>
                  <a:pt x="3914986" y="134028"/>
                </a:lnTo>
                <a:lnTo>
                  <a:pt x="3869102" y="125056"/>
                </a:lnTo>
                <a:lnTo>
                  <a:pt x="3821547" y="116336"/>
                </a:lnTo>
                <a:lnTo>
                  <a:pt x="3772361" y="107873"/>
                </a:lnTo>
                <a:lnTo>
                  <a:pt x="3669264" y="91750"/>
                </a:lnTo>
                <a:lnTo>
                  <a:pt x="3560139" y="76740"/>
                </a:lnTo>
                <a:lnTo>
                  <a:pt x="3445317" y="62900"/>
                </a:lnTo>
                <a:lnTo>
                  <a:pt x="3325125" y="50284"/>
                </a:lnTo>
                <a:lnTo>
                  <a:pt x="3199893" y="38947"/>
                </a:lnTo>
                <a:lnTo>
                  <a:pt x="3003315" y="24458"/>
                </a:lnTo>
                <a:lnTo>
                  <a:pt x="2797249" y="13156"/>
                </a:lnTo>
                <a:lnTo>
                  <a:pt x="2582806" y="5224"/>
                </a:lnTo>
                <a:lnTo>
                  <a:pt x="2361095" y="849"/>
                </a:lnTo>
                <a:lnTo>
                  <a:pt x="2209799" y="0"/>
                </a:lnTo>
                <a:close/>
              </a:path>
            </a:pathLst>
          </a:custGeom>
          <a:solidFill>
            <a:srgbClr val="FFCEC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0816" y="524492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013528" y="2881452"/>
          <a:ext cx="411543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70255"/>
                <a:gridCol w="50482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089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979952" y="1981301"/>
            <a:ext cx="2819400" cy="1462405"/>
          </a:xfrm>
          <a:custGeom>
            <a:avLst/>
            <a:gdLst/>
            <a:ahLst/>
            <a:cxnLst/>
            <a:rect l="l" t="t" r="r" b="b"/>
            <a:pathLst>
              <a:path w="2819400" h="1462404">
                <a:moveTo>
                  <a:pt x="345887" y="1462146"/>
                </a:moveTo>
                <a:lnTo>
                  <a:pt x="612515" y="973394"/>
                </a:lnTo>
                <a:lnTo>
                  <a:pt x="549898" y="956196"/>
                </a:lnTo>
                <a:lnTo>
                  <a:pt x="490498" y="937951"/>
                </a:lnTo>
                <a:lnTo>
                  <a:pt x="434344" y="918717"/>
                </a:lnTo>
                <a:lnTo>
                  <a:pt x="381463" y="898549"/>
                </a:lnTo>
                <a:lnTo>
                  <a:pt x="331883" y="877505"/>
                </a:lnTo>
                <a:lnTo>
                  <a:pt x="285632" y="855640"/>
                </a:lnTo>
                <a:lnTo>
                  <a:pt x="242738" y="833012"/>
                </a:lnTo>
                <a:lnTo>
                  <a:pt x="203229" y="809677"/>
                </a:lnTo>
                <a:lnTo>
                  <a:pt x="167133" y="785691"/>
                </a:lnTo>
                <a:lnTo>
                  <a:pt x="134477" y="761111"/>
                </a:lnTo>
                <a:lnTo>
                  <a:pt x="105289" y="735994"/>
                </a:lnTo>
                <a:lnTo>
                  <a:pt x="57431" y="684373"/>
                </a:lnTo>
                <a:lnTo>
                  <a:pt x="23781" y="631280"/>
                </a:lnTo>
                <a:lnTo>
                  <a:pt x="4563" y="577169"/>
                </a:lnTo>
                <a:lnTo>
                  <a:pt x="0" y="522492"/>
                </a:lnTo>
                <a:lnTo>
                  <a:pt x="3283" y="495082"/>
                </a:lnTo>
                <a:lnTo>
                  <a:pt x="21119" y="440402"/>
                </a:lnTo>
                <a:lnTo>
                  <a:pt x="54168" y="386287"/>
                </a:lnTo>
                <a:lnTo>
                  <a:pt x="102652" y="333189"/>
                </a:lnTo>
                <a:lnTo>
                  <a:pt x="132752" y="307163"/>
                </a:lnTo>
                <a:lnTo>
                  <a:pt x="166795" y="281560"/>
                </a:lnTo>
                <a:lnTo>
                  <a:pt x="204808" y="256438"/>
                </a:lnTo>
                <a:lnTo>
                  <a:pt x="246819" y="231852"/>
                </a:lnTo>
                <a:lnTo>
                  <a:pt x="280643" y="213969"/>
                </a:lnTo>
                <a:lnTo>
                  <a:pt x="316044" y="196769"/>
                </a:lnTo>
                <a:lnTo>
                  <a:pt x="352958" y="180256"/>
                </a:lnTo>
                <a:lnTo>
                  <a:pt x="391322" y="164436"/>
                </a:lnTo>
                <a:lnTo>
                  <a:pt x="431074" y="149313"/>
                </a:lnTo>
                <a:lnTo>
                  <a:pt x="472151" y="134890"/>
                </a:lnTo>
                <a:lnTo>
                  <a:pt x="514489" y="121174"/>
                </a:lnTo>
                <a:lnTo>
                  <a:pt x="558025" y="108167"/>
                </a:lnTo>
                <a:lnTo>
                  <a:pt x="602696" y="95875"/>
                </a:lnTo>
                <a:lnTo>
                  <a:pt x="648439" y="84301"/>
                </a:lnTo>
                <a:lnTo>
                  <a:pt x="695192" y="73451"/>
                </a:lnTo>
                <a:lnTo>
                  <a:pt x="742891" y="63329"/>
                </a:lnTo>
                <a:lnTo>
                  <a:pt x="791473" y="53939"/>
                </a:lnTo>
                <a:lnTo>
                  <a:pt x="840874" y="45286"/>
                </a:lnTo>
                <a:lnTo>
                  <a:pt x="891033" y="37374"/>
                </a:lnTo>
                <a:lnTo>
                  <a:pt x="941886" y="30208"/>
                </a:lnTo>
                <a:lnTo>
                  <a:pt x="993369" y="23792"/>
                </a:lnTo>
                <a:lnTo>
                  <a:pt x="1045421" y="18130"/>
                </a:lnTo>
                <a:lnTo>
                  <a:pt x="1097977" y="13228"/>
                </a:lnTo>
                <a:lnTo>
                  <a:pt x="1150975" y="9088"/>
                </a:lnTo>
                <a:lnTo>
                  <a:pt x="1204352" y="5717"/>
                </a:lnTo>
                <a:lnTo>
                  <a:pt x="1258044" y="3118"/>
                </a:lnTo>
                <a:lnTo>
                  <a:pt x="1311989" y="1296"/>
                </a:lnTo>
                <a:lnTo>
                  <a:pt x="1366123" y="255"/>
                </a:lnTo>
                <a:lnTo>
                  <a:pt x="1420384" y="0"/>
                </a:lnTo>
                <a:lnTo>
                  <a:pt x="1474709" y="534"/>
                </a:lnTo>
                <a:lnTo>
                  <a:pt x="1529034" y="1864"/>
                </a:lnTo>
                <a:lnTo>
                  <a:pt x="1583296" y="3992"/>
                </a:lnTo>
                <a:lnTo>
                  <a:pt x="1637433" y="6924"/>
                </a:lnTo>
                <a:lnTo>
                  <a:pt x="1691381" y="10664"/>
                </a:lnTo>
                <a:lnTo>
                  <a:pt x="1745077" y="15217"/>
                </a:lnTo>
                <a:lnTo>
                  <a:pt x="1798458" y="20586"/>
                </a:lnTo>
                <a:lnTo>
                  <a:pt x="1851462" y="26777"/>
                </a:lnTo>
                <a:lnTo>
                  <a:pt x="1904024" y="33793"/>
                </a:lnTo>
                <a:lnTo>
                  <a:pt x="1956083" y="41639"/>
                </a:lnTo>
                <a:lnTo>
                  <a:pt x="2007575" y="50321"/>
                </a:lnTo>
                <a:lnTo>
                  <a:pt x="2058436" y="59841"/>
                </a:lnTo>
                <a:lnTo>
                  <a:pt x="2108605" y="70205"/>
                </a:lnTo>
                <a:lnTo>
                  <a:pt x="2158017" y="81417"/>
                </a:lnTo>
                <a:lnTo>
                  <a:pt x="2206611" y="93481"/>
                </a:lnTo>
                <a:lnTo>
                  <a:pt x="2269227" y="110679"/>
                </a:lnTo>
                <a:lnTo>
                  <a:pt x="2328626" y="128924"/>
                </a:lnTo>
                <a:lnTo>
                  <a:pt x="2384780" y="148158"/>
                </a:lnTo>
                <a:lnTo>
                  <a:pt x="2437661" y="168326"/>
                </a:lnTo>
                <a:lnTo>
                  <a:pt x="2487240" y="189370"/>
                </a:lnTo>
                <a:lnTo>
                  <a:pt x="2533491" y="211235"/>
                </a:lnTo>
                <a:lnTo>
                  <a:pt x="2576384" y="233863"/>
                </a:lnTo>
                <a:lnTo>
                  <a:pt x="2615893" y="257198"/>
                </a:lnTo>
                <a:lnTo>
                  <a:pt x="2651990" y="281184"/>
                </a:lnTo>
                <a:lnTo>
                  <a:pt x="2684645" y="305764"/>
                </a:lnTo>
                <a:lnTo>
                  <a:pt x="2713833" y="330881"/>
                </a:lnTo>
                <a:lnTo>
                  <a:pt x="2761691" y="382502"/>
                </a:lnTo>
                <a:lnTo>
                  <a:pt x="2795340" y="435594"/>
                </a:lnTo>
                <a:lnTo>
                  <a:pt x="2814558" y="489705"/>
                </a:lnTo>
                <a:lnTo>
                  <a:pt x="2819122" y="544383"/>
                </a:lnTo>
                <a:lnTo>
                  <a:pt x="2815838" y="571793"/>
                </a:lnTo>
                <a:lnTo>
                  <a:pt x="2798002" y="626472"/>
                </a:lnTo>
                <a:lnTo>
                  <a:pt x="2764953" y="680587"/>
                </a:lnTo>
                <a:lnTo>
                  <a:pt x="2716468" y="733686"/>
                </a:lnTo>
                <a:lnTo>
                  <a:pt x="2686368" y="759712"/>
                </a:lnTo>
                <a:lnTo>
                  <a:pt x="2652325" y="785315"/>
                </a:lnTo>
                <a:lnTo>
                  <a:pt x="2614312" y="810437"/>
                </a:lnTo>
                <a:lnTo>
                  <a:pt x="2572300" y="835023"/>
                </a:lnTo>
                <a:lnTo>
                  <a:pt x="2503997" y="869645"/>
                </a:lnTo>
                <a:lnTo>
                  <a:pt x="2467446" y="886008"/>
                </a:lnTo>
                <a:lnTo>
                  <a:pt x="2429377" y="901726"/>
                </a:lnTo>
                <a:lnTo>
                  <a:pt x="2389849" y="916790"/>
                </a:lnTo>
                <a:lnTo>
                  <a:pt x="2348926" y="931192"/>
                </a:lnTo>
                <a:lnTo>
                  <a:pt x="2306666" y="944922"/>
                </a:lnTo>
                <a:lnTo>
                  <a:pt x="2263132" y="957971"/>
                </a:lnTo>
                <a:lnTo>
                  <a:pt x="2218383" y="970330"/>
                </a:lnTo>
                <a:lnTo>
                  <a:pt x="2172482" y="981990"/>
                </a:lnTo>
                <a:lnTo>
                  <a:pt x="2125489" y="992942"/>
                </a:lnTo>
                <a:lnTo>
                  <a:pt x="2077464" y="1003176"/>
                </a:lnTo>
                <a:lnTo>
                  <a:pt x="2028469" y="1012684"/>
                </a:lnTo>
                <a:lnTo>
                  <a:pt x="1978565" y="1021456"/>
                </a:lnTo>
                <a:lnTo>
                  <a:pt x="1927812" y="1029484"/>
                </a:lnTo>
                <a:lnTo>
                  <a:pt x="1876272" y="1036757"/>
                </a:lnTo>
                <a:lnTo>
                  <a:pt x="1824005" y="1043268"/>
                </a:lnTo>
                <a:lnTo>
                  <a:pt x="1771072" y="1049007"/>
                </a:lnTo>
                <a:lnTo>
                  <a:pt x="1717534" y="1053964"/>
                </a:lnTo>
                <a:lnTo>
                  <a:pt x="1663453" y="1058132"/>
                </a:lnTo>
                <a:lnTo>
                  <a:pt x="1608888" y="1061500"/>
                </a:lnTo>
                <a:lnTo>
                  <a:pt x="1553902" y="1064059"/>
                </a:lnTo>
                <a:lnTo>
                  <a:pt x="1498554" y="1065801"/>
                </a:lnTo>
                <a:lnTo>
                  <a:pt x="1442906" y="1066716"/>
                </a:lnTo>
                <a:lnTo>
                  <a:pt x="1387018" y="1066796"/>
                </a:lnTo>
                <a:lnTo>
                  <a:pt x="1330952" y="1066030"/>
                </a:lnTo>
                <a:lnTo>
                  <a:pt x="1274768" y="1064411"/>
                </a:lnTo>
                <a:lnTo>
                  <a:pt x="1218528" y="1061928"/>
                </a:lnTo>
                <a:lnTo>
                  <a:pt x="1162292" y="1058573"/>
                </a:lnTo>
                <a:lnTo>
                  <a:pt x="1106121" y="1054337"/>
                </a:lnTo>
                <a:lnTo>
                  <a:pt x="345887" y="1462146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71445" y="2216302"/>
            <a:ext cx="182054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7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A, 0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B, 1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&amp;  8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60467" y="4818200"/>
            <a:ext cx="3638550" cy="1964055"/>
          </a:xfrm>
          <a:custGeom>
            <a:avLst/>
            <a:gdLst/>
            <a:ahLst/>
            <a:cxnLst/>
            <a:rect l="l" t="t" r="r" b="b"/>
            <a:pathLst>
              <a:path w="3638550" h="1964054">
                <a:moveTo>
                  <a:pt x="0" y="0"/>
                </a:moveTo>
                <a:lnTo>
                  <a:pt x="1778416" y="1202459"/>
                </a:lnTo>
                <a:lnTo>
                  <a:pt x="1850612" y="1201810"/>
                </a:lnTo>
                <a:lnTo>
                  <a:pt x="1922243" y="1201798"/>
                </a:lnTo>
                <a:lnTo>
                  <a:pt x="1993249" y="1202411"/>
                </a:lnTo>
                <a:lnTo>
                  <a:pt x="2063571" y="1203637"/>
                </a:lnTo>
                <a:lnTo>
                  <a:pt x="2133149" y="1205465"/>
                </a:lnTo>
                <a:lnTo>
                  <a:pt x="2201923" y="1207883"/>
                </a:lnTo>
                <a:lnTo>
                  <a:pt x="2269833" y="1210879"/>
                </a:lnTo>
                <a:lnTo>
                  <a:pt x="2336820" y="1214443"/>
                </a:lnTo>
                <a:lnTo>
                  <a:pt x="2402824" y="1218563"/>
                </a:lnTo>
                <a:lnTo>
                  <a:pt x="2467786" y="1223227"/>
                </a:lnTo>
                <a:lnTo>
                  <a:pt x="2531644" y="1228424"/>
                </a:lnTo>
                <a:lnTo>
                  <a:pt x="2594341" y="1234142"/>
                </a:lnTo>
                <a:lnTo>
                  <a:pt x="2655816" y="1240370"/>
                </a:lnTo>
                <a:lnTo>
                  <a:pt x="2716008" y="1247097"/>
                </a:lnTo>
                <a:lnTo>
                  <a:pt x="2774860" y="1254311"/>
                </a:lnTo>
                <a:lnTo>
                  <a:pt x="2832310" y="1261999"/>
                </a:lnTo>
                <a:lnTo>
                  <a:pt x="2888299" y="1270152"/>
                </a:lnTo>
                <a:lnTo>
                  <a:pt x="2942768" y="1278758"/>
                </a:lnTo>
                <a:lnTo>
                  <a:pt x="2995656" y="1287804"/>
                </a:lnTo>
                <a:lnTo>
                  <a:pt x="3046904" y="1297280"/>
                </a:lnTo>
                <a:lnTo>
                  <a:pt x="3096452" y="1307174"/>
                </a:lnTo>
                <a:lnTo>
                  <a:pt x="3144241" y="1317475"/>
                </a:lnTo>
                <a:lnTo>
                  <a:pt x="3190210" y="1328170"/>
                </a:lnTo>
                <a:lnTo>
                  <a:pt x="3234300" y="1339249"/>
                </a:lnTo>
                <a:lnTo>
                  <a:pt x="3276451" y="1350701"/>
                </a:lnTo>
                <a:lnTo>
                  <a:pt x="3316604" y="1362513"/>
                </a:lnTo>
                <a:lnTo>
                  <a:pt x="3354698" y="1374674"/>
                </a:lnTo>
                <a:lnTo>
                  <a:pt x="3424472" y="1399998"/>
                </a:lnTo>
                <a:lnTo>
                  <a:pt x="3485297" y="1426580"/>
                </a:lnTo>
                <a:lnTo>
                  <a:pt x="3536693" y="1454330"/>
                </a:lnTo>
                <a:lnTo>
                  <a:pt x="3578184" y="1483155"/>
                </a:lnTo>
                <a:lnTo>
                  <a:pt x="3609290" y="1512963"/>
                </a:lnTo>
                <a:lnTo>
                  <a:pt x="3635435" y="1559318"/>
                </a:lnTo>
                <a:lnTo>
                  <a:pt x="3638491" y="1575836"/>
                </a:lnTo>
                <a:lnTo>
                  <a:pt x="3638308" y="1592216"/>
                </a:lnTo>
                <a:lnTo>
                  <a:pt x="3618938" y="1640386"/>
                </a:lnTo>
                <a:lnTo>
                  <a:pt x="3590958" y="1671537"/>
                </a:lnTo>
                <a:lnTo>
                  <a:pt x="3551497" y="1701777"/>
                </a:lnTo>
                <a:lnTo>
                  <a:pt x="3501050" y="1730986"/>
                </a:lnTo>
                <a:lnTo>
                  <a:pt x="3440110" y="1759041"/>
                </a:lnTo>
                <a:lnTo>
                  <a:pt x="3369168" y="1785822"/>
                </a:lnTo>
                <a:lnTo>
                  <a:pt x="3330100" y="1798697"/>
                </a:lnTo>
                <a:lnTo>
                  <a:pt x="3288717" y="1811207"/>
                </a:lnTo>
                <a:lnTo>
                  <a:pt x="3245081" y="1823339"/>
                </a:lnTo>
                <a:lnTo>
                  <a:pt x="3199251" y="1835076"/>
                </a:lnTo>
                <a:lnTo>
                  <a:pt x="3151292" y="1846404"/>
                </a:lnTo>
                <a:lnTo>
                  <a:pt x="3101263" y="1857307"/>
                </a:lnTo>
                <a:lnTo>
                  <a:pt x="3049226" y="1867770"/>
                </a:lnTo>
                <a:lnTo>
                  <a:pt x="2995244" y="1877779"/>
                </a:lnTo>
                <a:lnTo>
                  <a:pt x="2939377" y="1887317"/>
                </a:lnTo>
                <a:lnTo>
                  <a:pt x="2881687" y="1896370"/>
                </a:lnTo>
                <a:lnTo>
                  <a:pt x="2822236" y="1904923"/>
                </a:lnTo>
                <a:lnTo>
                  <a:pt x="2761086" y="1912961"/>
                </a:lnTo>
                <a:lnTo>
                  <a:pt x="2698298" y="1920467"/>
                </a:lnTo>
                <a:lnTo>
                  <a:pt x="2633933" y="1927428"/>
                </a:lnTo>
                <a:lnTo>
                  <a:pt x="2568053" y="1933828"/>
                </a:lnTo>
                <a:lnTo>
                  <a:pt x="2500721" y="1939652"/>
                </a:lnTo>
                <a:lnTo>
                  <a:pt x="2431996" y="1944885"/>
                </a:lnTo>
                <a:lnTo>
                  <a:pt x="2361942" y="1949511"/>
                </a:lnTo>
                <a:lnTo>
                  <a:pt x="2290619" y="1953516"/>
                </a:lnTo>
                <a:lnTo>
                  <a:pt x="2218090" y="1956884"/>
                </a:lnTo>
                <a:lnTo>
                  <a:pt x="2144415" y="1959601"/>
                </a:lnTo>
                <a:lnTo>
                  <a:pt x="2069657" y="1961650"/>
                </a:lnTo>
                <a:lnTo>
                  <a:pt x="1993876" y="1963017"/>
                </a:lnTo>
                <a:lnTo>
                  <a:pt x="1921681" y="1963665"/>
                </a:lnTo>
                <a:lnTo>
                  <a:pt x="1850050" y="1963677"/>
                </a:lnTo>
                <a:lnTo>
                  <a:pt x="1779044" y="1963064"/>
                </a:lnTo>
                <a:lnTo>
                  <a:pt x="1708723" y="1961839"/>
                </a:lnTo>
                <a:lnTo>
                  <a:pt x="1639145" y="1960011"/>
                </a:lnTo>
                <a:lnTo>
                  <a:pt x="1570371" y="1957593"/>
                </a:lnTo>
                <a:lnTo>
                  <a:pt x="1502461" y="1954596"/>
                </a:lnTo>
                <a:lnTo>
                  <a:pt x="1435474" y="1951032"/>
                </a:lnTo>
                <a:lnTo>
                  <a:pt x="1369470" y="1946913"/>
                </a:lnTo>
                <a:lnTo>
                  <a:pt x="1304509" y="1942249"/>
                </a:lnTo>
                <a:lnTo>
                  <a:pt x="1240650" y="1937052"/>
                </a:lnTo>
                <a:lnTo>
                  <a:pt x="1177954" y="1931333"/>
                </a:lnTo>
                <a:lnTo>
                  <a:pt x="1116479" y="1925105"/>
                </a:lnTo>
                <a:lnTo>
                  <a:pt x="1056287" y="1918379"/>
                </a:lnTo>
                <a:lnTo>
                  <a:pt x="997435" y="1911165"/>
                </a:lnTo>
                <a:lnTo>
                  <a:pt x="939985" y="1903476"/>
                </a:lnTo>
                <a:lnTo>
                  <a:pt x="883996" y="1895323"/>
                </a:lnTo>
                <a:lnTo>
                  <a:pt x="829527" y="1886718"/>
                </a:lnTo>
                <a:lnTo>
                  <a:pt x="776639" y="1877672"/>
                </a:lnTo>
                <a:lnTo>
                  <a:pt x="725391" y="1868196"/>
                </a:lnTo>
                <a:lnTo>
                  <a:pt x="675843" y="1858302"/>
                </a:lnTo>
                <a:lnTo>
                  <a:pt x="628054" y="1848001"/>
                </a:lnTo>
                <a:lnTo>
                  <a:pt x="582085" y="1837306"/>
                </a:lnTo>
                <a:lnTo>
                  <a:pt x="537995" y="1826226"/>
                </a:lnTo>
                <a:lnTo>
                  <a:pt x="495844" y="1814775"/>
                </a:lnTo>
                <a:lnTo>
                  <a:pt x="455692" y="1802963"/>
                </a:lnTo>
                <a:lnTo>
                  <a:pt x="417597" y="1790802"/>
                </a:lnTo>
                <a:lnTo>
                  <a:pt x="347823" y="1765478"/>
                </a:lnTo>
                <a:lnTo>
                  <a:pt x="286998" y="1738896"/>
                </a:lnTo>
                <a:lnTo>
                  <a:pt x="235602" y="1711146"/>
                </a:lnTo>
                <a:lnTo>
                  <a:pt x="194112" y="1682321"/>
                </a:lnTo>
                <a:lnTo>
                  <a:pt x="163006" y="1652513"/>
                </a:lnTo>
                <a:lnTo>
                  <a:pt x="136862" y="1606157"/>
                </a:lnTo>
                <a:lnTo>
                  <a:pt x="133636" y="1586836"/>
                </a:lnTo>
                <a:lnTo>
                  <a:pt x="134885" y="1567645"/>
                </a:lnTo>
                <a:lnTo>
                  <a:pt x="150480" y="1529776"/>
                </a:lnTo>
                <a:lnTo>
                  <a:pt x="183003" y="1492790"/>
                </a:lnTo>
                <a:lnTo>
                  <a:pt x="231808" y="1456923"/>
                </a:lnTo>
                <a:lnTo>
                  <a:pt x="296249" y="1422415"/>
                </a:lnTo>
                <a:lnTo>
                  <a:pt x="334132" y="1405745"/>
                </a:lnTo>
                <a:lnTo>
                  <a:pt x="375683" y="1389504"/>
                </a:lnTo>
                <a:lnTo>
                  <a:pt x="420820" y="1373722"/>
                </a:lnTo>
                <a:lnTo>
                  <a:pt x="469462" y="1358428"/>
                </a:lnTo>
                <a:lnTo>
                  <a:pt x="521530" y="1343653"/>
                </a:lnTo>
                <a:lnTo>
                  <a:pt x="576943" y="1329426"/>
                </a:lnTo>
                <a:lnTo>
                  <a:pt x="635619" y="1315777"/>
                </a:lnTo>
                <a:lnTo>
                  <a:pt x="697479" y="1302736"/>
                </a:lnTo>
                <a:lnTo>
                  <a:pt x="762441" y="1290333"/>
                </a:lnTo>
                <a:lnTo>
                  <a:pt x="830425" y="1278597"/>
                </a:lnTo>
                <a:lnTo>
                  <a:pt x="901351" y="1267558"/>
                </a:lnTo>
                <a:lnTo>
                  <a:pt x="975137" y="1257246"/>
                </a:lnTo>
                <a:lnTo>
                  <a:pt x="1051703" y="1247691"/>
                </a:lnTo>
                <a:lnTo>
                  <a:pt x="1130969" y="123892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86076" y="6118834"/>
            <a:ext cx="227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7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1+7&lt; </a:t>
            </a: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2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so  best path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to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600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9321" y="3584714"/>
            <a:ext cx="1094118" cy="8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88323" y="997671"/>
            <a:ext cx="5079072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B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55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214" y="4381462"/>
            <a:ext cx="8712201" cy="272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4287" y="6267602"/>
            <a:ext cx="269049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A, 8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B, 4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C, 2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&amp; 0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1600" b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13528" y="2881452"/>
          <a:ext cx="411543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70255"/>
                <a:gridCol w="50482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089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455433" y="1981269"/>
            <a:ext cx="3125470" cy="2410460"/>
          </a:xfrm>
          <a:custGeom>
            <a:avLst/>
            <a:gdLst/>
            <a:ahLst/>
            <a:cxnLst/>
            <a:rect l="l" t="t" r="r" b="b"/>
            <a:pathLst>
              <a:path w="3125470" h="2410460">
                <a:moveTo>
                  <a:pt x="370223" y="2409888"/>
                </a:moveTo>
                <a:lnTo>
                  <a:pt x="918458" y="1092239"/>
                </a:lnTo>
                <a:lnTo>
                  <a:pt x="850247" y="1080223"/>
                </a:lnTo>
                <a:lnTo>
                  <a:pt x="784346" y="1067164"/>
                </a:lnTo>
                <a:lnTo>
                  <a:pt x="720796" y="1053103"/>
                </a:lnTo>
                <a:lnTo>
                  <a:pt x="659637" y="1038078"/>
                </a:lnTo>
                <a:lnTo>
                  <a:pt x="600910" y="1022129"/>
                </a:lnTo>
                <a:lnTo>
                  <a:pt x="544656" y="1005297"/>
                </a:lnTo>
                <a:lnTo>
                  <a:pt x="490916" y="987620"/>
                </a:lnTo>
                <a:lnTo>
                  <a:pt x="439731" y="969139"/>
                </a:lnTo>
                <a:lnTo>
                  <a:pt x="391142" y="949893"/>
                </a:lnTo>
                <a:lnTo>
                  <a:pt x="345188" y="929921"/>
                </a:lnTo>
                <a:lnTo>
                  <a:pt x="301912" y="909263"/>
                </a:lnTo>
                <a:lnTo>
                  <a:pt x="261354" y="887959"/>
                </a:lnTo>
                <a:lnTo>
                  <a:pt x="223554" y="866048"/>
                </a:lnTo>
                <a:lnTo>
                  <a:pt x="188555" y="843570"/>
                </a:lnTo>
                <a:lnTo>
                  <a:pt x="156395" y="820565"/>
                </a:lnTo>
                <a:lnTo>
                  <a:pt x="100760" y="773131"/>
                </a:lnTo>
                <a:lnTo>
                  <a:pt x="56977" y="724063"/>
                </a:lnTo>
                <a:lnTo>
                  <a:pt x="25371" y="673678"/>
                </a:lnTo>
                <a:lnTo>
                  <a:pt x="6270" y="622292"/>
                </a:lnTo>
                <a:lnTo>
                  <a:pt x="0" y="570223"/>
                </a:lnTo>
                <a:lnTo>
                  <a:pt x="1778" y="544031"/>
                </a:lnTo>
                <a:lnTo>
                  <a:pt x="15366" y="491531"/>
                </a:lnTo>
                <a:lnTo>
                  <a:pt x="42601" y="439140"/>
                </a:lnTo>
                <a:lnTo>
                  <a:pt x="83810" y="387174"/>
                </a:lnTo>
                <a:lnTo>
                  <a:pt x="139318" y="335952"/>
                </a:lnTo>
                <a:lnTo>
                  <a:pt x="192575" y="296875"/>
                </a:lnTo>
                <a:lnTo>
                  <a:pt x="252800" y="259934"/>
                </a:lnTo>
                <a:lnTo>
                  <a:pt x="319565" y="225186"/>
                </a:lnTo>
                <a:lnTo>
                  <a:pt x="355266" y="208654"/>
                </a:lnTo>
                <a:lnTo>
                  <a:pt x="392442" y="192692"/>
                </a:lnTo>
                <a:lnTo>
                  <a:pt x="431038" y="177308"/>
                </a:lnTo>
                <a:lnTo>
                  <a:pt x="471001" y="162510"/>
                </a:lnTo>
                <a:lnTo>
                  <a:pt x="512279" y="148305"/>
                </a:lnTo>
                <a:lnTo>
                  <a:pt x="554816" y="134699"/>
                </a:lnTo>
                <a:lnTo>
                  <a:pt x="598561" y="121701"/>
                </a:lnTo>
                <a:lnTo>
                  <a:pt x="643458" y="109319"/>
                </a:lnTo>
                <a:lnTo>
                  <a:pt x="689455" y="97558"/>
                </a:lnTo>
                <a:lnTo>
                  <a:pt x="736499" y="86427"/>
                </a:lnTo>
                <a:lnTo>
                  <a:pt x="784534" y="75934"/>
                </a:lnTo>
                <a:lnTo>
                  <a:pt x="833509" y="66085"/>
                </a:lnTo>
                <a:lnTo>
                  <a:pt x="883370" y="56887"/>
                </a:lnTo>
                <a:lnTo>
                  <a:pt x="934062" y="48349"/>
                </a:lnTo>
                <a:lnTo>
                  <a:pt x="985533" y="40478"/>
                </a:lnTo>
                <a:lnTo>
                  <a:pt x="1037729" y="33280"/>
                </a:lnTo>
                <a:lnTo>
                  <a:pt x="1090596" y="26764"/>
                </a:lnTo>
                <a:lnTo>
                  <a:pt x="1144081" y="20937"/>
                </a:lnTo>
                <a:lnTo>
                  <a:pt x="1198131" y="15806"/>
                </a:lnTo>
                <a:lnTo>
                  <a:pt x="1252691" y="11378"/>
                </a:lnTo>
                <a:lnTo>
                  <a:pt x="1307708" y="7661"/>
                </a:lnTo>
                <a:lnTo>
                  <a:pt x="1363130" y="4663"/>
                </a:lnTo>
                <a:lnTo>
                  <a:pt x="1418901" y="2390"/>
                </a:lnTo>
                <a:lnTo>
                  <a:pt x="1474970" y="850"/>
                </a:lnTo>
                <a:lnTo>
                  <a:pt x="1531281" y="51"/>
                </a:lnTo>
                <a:lnTo>
                  <a:pt x="1587782" y="0"/>
                </a:lnTo>
                <a:lnTo>
                  <a:pt x="1644419" y="703"/>
                </a:lnTo>
                <a:lnTo>
                  <a:pt x="1701139" y="2170"/>
                </a:lnTo>
                <a:lnTo>
                  <a:pt x="1757887" y="4406"/>
                </a:lnTo>
                <a:lnTo>
                  <a:pt x="1814612" y="7419"/>
                </a:lnTo>
                <a:lnTo>
                  <a:pt x="1871258" y="11218"/>
                </a:lnTo>
                <a:lnTo>
                  <a:pt x="1927773" y="15808"/>
                </a:lnTo>
                <a:lnTo>
                  <a:pt x="1984102" y="21198"/>
                </a:lnTo>
                <a:lnTo>
                  <a:pt x="2040193" y="27395"/>
                </a:lnTo>
                <a:lnTo>
                  <a:pt x="2095992" y="34406"/>
                </a:lnTo>
                <a:lnTo>
                  <a:pt x="2151445" y="42239"/>
                </a:lnTo>
                <a:lnTo>
                  <a:pt x="2206499" y="50901"/>
                </a:lnTo>
                <a:lnTo>
                  <a:pt x="2274710" y="62917"/>
                </a:lnTo>
                <a:lnTo>
                  <a:pt x="2340611" y="75976"/>
                </a:lnTo>
                <a:lnTo>
                  <a:pt x="2404161" y="90037"/>
                </a:lnTo>
                <a:lnTo>
                  <a:pt x="2465320" y="105062"/>
                </a:lnTo>
                <a:lnTo>
                  <a:pt x="2524047" y="121010"/>
                </a:lnTo>
                <a:lnTo>
                  <a:pt x="2580301" y="137843"/>
                </a:lnTo>
                <a:lnTo>
                  <a:pt x="2634040" y="155519"/>
                </a:lnTo>
                <a:lnTo>
                  <a:pt x="2685226" y="174000"/>
                </a:lnTo>
                <a:lnTo>
                  <a:pt x="2733816" y="193247"/>
                </a:lnTo>
                <a:lnTo>
                  <a:pt x="2779769" y="213219"/>
                </a:lnTo>
                <a:lnTo>
                  <a:pt x="2823045" y="233877"/>
                </a:lnTo>
                <a:lnTo>
                  <a:pt x="2863604" y="255181"/>
                </a:lnTo>
                <a:lnTo>
                  <a:pt x="2901403" y="277091"/>
                </a:lnTo>
                <a:lnTo>
                  <a:pt x="2936404" y="299569"/>
                </a:lnTo>
                <a:lnTo>
                  <a:pt x="2968563" y="322574"/>
                </a:lnTo>
                <a:lnTo>
                  <a:pt x="3024198" y="370008"/>
                </a:lnTo>
                <a:lnTo>
                  <a:pt x="3067982" y="419076"/>
                </a:lnTo>
                <a:lnTo>
                  <a:pt x="3099588" y="469462"/>
                </a:lnTo>
                <a:lnTo>
                  <a:pt x="3118689" y="520847"/>
                </a:lnTo>
                <a:lnTo>
                  <a:pt x="3124960" y="572917"/>
                </a:lnTo>
                <a:lnTo>
                  <a:pt x="3123181" y="599108"/>
                </a:lnTo>
                <a:lnTo>
                  <a:pt x="3109593" y="651608"/>
                </a:lnTo>
                <a:lnTo>
                  <a:pt x="3082357" y="704000"/>
                </a:lnTo>
                <a:lnTo>
                  <a:pt x="3041148" y="755965"/>
                </a:lnTo>
                <a:lnTo>
                  <a:pt x="2985638" y="807187"/>
                </a:lnTo>
                <a:lnTo>
                  <a:pt x="2930832" y="847256"/>
                </a:lnTo>
                <a:lnTo>
                  <a:pt x="2868335" y="885238"/>
                </a:lnTo>
                <a:lnTo>
                  <a:pt x="2834343" y="903414"/>
                </a:lnTo>
                <a:lnTo>
                  <a:pt x="2798596" y="921031"/>
                </a:lnTo>
                <a:lnTo>
                  <a:pt x="2761151" y="938075"/>
                </a:lnTo>
                <a:lnTo>
                  <a:pt x="2722063" y="954534"/>
                </a:lnTo>
                <a:lnTo>
                  <a:pt x="2681389" y="970396"/>
                </a:lnTo>
                <a:lnTo>
                  <a:pt x="2639184" y="985647"/>
                </a:lnTo>
                <a:lnTo>
                  <a:pt x="2595505" y="1000276"/>
                </a:lnTo>
                <a:lnTo>
                  <a:pt x="2550406" y="1014269"/>
                </a:lnTo>
                <a:lnTo>
                  <a:pt x="2503946" y="1027613"/>
                </a:lnTo>
                <a:lnTo>
                  <a:pt x="2456178" y="1040297"/>
                </a:lnTo>
                <a:lnTo>
                  <a:pt x="2407160" y="1052308"/>
                </a:lnTo>
                <a:lnTo>
                  <a:pt x="2356948" y="1063632"/>
                </a:lnTo>
                <a:lnTo>
                  <a:pt x="2305597" y="1074258"/>
                </a:lnTo>
                <a:lnTo>
                  <a:pt x="2253163" y="1084173"/>
                </a:lnTo>
                <a:lnTo>
                  <a:pt x="2199702" y="1093363"/>
                </a:lnTo>
                <a:lnTo>
                  <a:pt x="2145271" y="1101817"/>
                </a:lnTo>
                <a:lnTo>
                  <a:pt x="2089926" y="1109522"/>
                </a:lnTo>
                <a:lnTo>
                  <a:pt x="2033721" y="1116466"/>
                </a:lnTo>
                <a:lnTo>
                  <a:pt x="1976714" y="1122634"/>
                </a:lnTo>
                <a:lnTo>
                  <a:pt x="1918960" y="1128016"/>
                </a:lnTo>
                <a:lnTo>
                  <a:pt x="1860516" y="1132598"/>
                </a:lnTo>
                <a:lnTo>
                  <a:pt x="1801436" y="1136368"/>
                </a:lnTo>
                <a:lnTo>
                  <a:pt x="1741778" y="1139312"/>
                </a:lnTo>
                <a:lnTo>
                  <a:pt x="1681598" y="1141419"/>
                </a:lnTo>
                <a:lnTo>
                  <a:pt x="1620950" y="1142676"/>
                </a:lnTo>
                <a:lnTo>
                  <a:pt x="1559892" y="1143071"/>
                </a:lnTo>
                <a:lnTo>
                  <a:pt x="1498479" y="1142589"/>
                </a:lnTo>
                <a:lnTo>
                  <a:pt x="370223" y="2409888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2082" y="2136025"/>
            <a:ext cx="197612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</a:t>
            </a:r>
            <a:r>
              <a:rPr sz="1600" b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4+1&lt;8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so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5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</a:t>
            </a:r>
            <a:r>
              <a:rPr sz="16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1+2&lt;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2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so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is 3</a:t>
            </a:r>
            <a:r>
              <a:rPr sz="1600" b="1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away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235" y="4815027"/>
            <a:ext cx="1101554" cy="97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8323" y="997671"/>
            <a:ext cx="5079072" cy="810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51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812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1303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813262" y="997671"/>
            <a:ext cx="5178831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089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dirty="0"/>
              <a:t>…un</a:t>
            </a:r>
            <a:r>
              <a:rPr spc="-5" dirty="0"/>
              <a:t>t</a:t>
            </a:r>
            <a:r>
              <a:rPr dirty="0"/>
              <a:t>il	Convergence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5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318328" y="2652852"/>
          <a:ext cx="3581400" cy="277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/>
                <a:gridCol w="232727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spc="-2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hop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175385" algn="l"/>
                          <a:tab pos="187833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	E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1864995"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3400" marR="492125" algn="just">
                        <a:lnSpc>
                          <a:spcPct val="128299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 algn="ctr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93853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	9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  <a:spcBef>
                          <a:spcPts val="820"/>
                        </a:spcBef>
                        <a:tabLst>
                          <a:tab pos="85344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12	12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85344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10	10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34315" algn="ctr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93853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	8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2108403" y="2305203"/>
            <a:ext cx="3240405" cy="112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3262" y="997671"/>
            <a:ext cx="6575361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39988" y="1023442"/>
            <a:ext cx="822781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Node </a:t>
            </a:r>
            <a:r>
              <a:rPr i="1" spc="-1035" dirty="0" err="1" smtClean="0">
                <a:latin typeface="Arial"/>
                <a:cs typeface="Arial"/>
              </a:rPr>
              <a:t>B</a:t>
            </a:r>
            <a:r>
              <a:rPr spc="-1035" dirty="0" err="1" smtClean="0"/>
              <a:t>ʼ</a:t>
            </a:r>
            <a:r>
              <a:rPr lang="en-US" spc="-1035" dirty="0" smtClean="0"/>
              <a:t>'     ‘s   </a:t>
            </a:r>
            <a:r>
              <a:rPr spc="-1035" dirty="0" smtClean="0"/>
              <a:t> </a:t>
            </a:r>
            <a:r>
              <a:rPr lang="en-US" spc="-1035" dirty="0" smtClean="0"/>
              <a:t>   </a:t>
            </a:r>
            <a:r>
              <a:rPr spc="-5" dirty="0" smtClean="0"/>
              <a:t>distance  </a:t>
            </a:r>
            <a:r>
              <a:rPr spc="-30" dirty="0"/>
              <a:t>vectors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00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784928" y="2881452"/>
          <a:ext cx="4344666" cy="385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93394"/>
                <a:gridCol w="766444"/>
                <a:gridCol w="516255"/>
                <a:gridCol w="339089"/>
                <a:gridCol w="778509"/>
                <a:gridCol w="536575"/>
              </a:tblGrid>
              <a:tr h="1188720">
                <a:tc>
                  <a:txBody>
                    <a:bodyPr/>
                    <a:lstStyle/>
                    <a:p>
                      <a:pPr marL="134620" marR="93345" indent="-85090" algn="ctr">
                        <a:lnSpc>
                          <a:spcPct val="99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  </a:t>
                      </a: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3251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530475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500"/>
                        </a:lnSpc>
                        <a:spcBef>
                          <a:spcPts val="12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9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1141614" y="48769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24194" y="0"/>
                </a:moveTo>
                <a:lnTo>
                  <a:pt x="215825" y="128689"/>
                </a:lnTo>
                <a:lnTo>
                  <a:pt x="260529" y="143865"/>
                </a:lnTo>
                <a:lnTo>
                  <a:pt x="124040" y="254152"/>
                </a:lnTo>
                <a:lnTo>
                  <a:pt x="168733" y="272554"/>
                </a:lnTo>
                <a:lnTo>
                  <a:pt x="0" y="457200"/>
                </a:lnTo>
                <a:lnTo>
                  <a:pt x="286157" y="315696"/>
                </a:lnTo>
                <a:lnTo>
                  <a:pt x="231585" y="296062"/>
                </a:lnTo>
                <a:lnTo>
                  <a:pt x="409385" y="205422"/>
                </a:lnTo>
                <a:lnTo>
                  <a:pt x="345669" y="177419"/>
                </a:lnTo>
                <a:lnTo>
                  <a:pt x="533401" y="82334"/>
                </a:lnTo>
                <a:lnTo>
                  <a:pt x="324194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41616" y="48769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24188" y="0"/>
                </a:moveTo>
                <a:lnTo>
                  <a:pt x="215828" y="128692"/>
                </a:lnTo>
                <a:lnTo>
                  <a:pt x="260525" y="143869"/>
                </a:lnTo>
                <a:lnTo>
                  <a:pt x="124039" y="254147"/>
                </a:lnTo>
                <a:lnTo>
                  <a:pt x="168736" y="272562"/>
                </a:lnTo>
                <a:lnTo>
                  <a:pt x="0" y="457199"/>
                </a:lnTo>
                <a:lnTo>
                  <a:pt x="286158" y="315700"/>
                </a:lnTo>
                <a:lnTo>
                  <a:pt x="231583" y="296057"/>
                </a:lnTo>
                <a:lnTo>
                  <a:pt x="409383" y="205422"/>
                </a:lnTo>
                <a:lnTo>
                  <a:pt x="345672" y="177418"/>
                </a:lnTo>
                <a:lnTo>
                  <a:pt x="533399" y="82338"/>
                </a:lnTo>
                <a:lnTo>
                  <a:pt x="324188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69580" y="2017217"/>
            <a:ext cx="429641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indent="-127000">
              <a:lnSpc>
                <a:spcPts val="1910"/>
              </a:lnSpc>
              <a:spcBef>
                <a:spcPts val="100"/>
              </a:spcBef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 marks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distance to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 as </a:t>
            </a:r>
            <a:r>
              <a:rPr sz="1600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, 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tells</a:t>
            </a:r>
            <a:r>
              <a:rPr sz="16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00"/>
              </a:lnSpc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 marks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distance to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 as </a:t>
            </a:r>
            <a:r>
              <a:rPr sz="1600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, 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tells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 and</a:t>
            </a:r>
            <a:r>
              <a:rPr sz="1600" spc="-1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00"/>
              </a:lnSpc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 and 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recompute routes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C, E and</a:t>
            </a:r>
            <a:r>
              <a:rPr sz="16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10"/>
              </a:lnSpc>
              <a:buFontTx/>
              <a:buChar char="•"/>
              <a:tabLst>
                <a:tab pos="140335" algn="l"/>
              </a:tabLst>
            </a:pP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etc… until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converge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43328" y="3927610"/>
            <a:ext cx="3175" cy="1482725"/>
          </a:xfrm>
          <a:custGeom>
            <a:avLst/>
            <a:gdLst/>
            <a:ahLst/>
            <a:cxnLst/>
            <a:rect l="l" t="t" r="r" b="b"/>
            <a:pathLst>
              <a:path w="3175" h="1482725">
                <a:moveTo>
                  <a:pt x="3175" y="1482729"/>
                </a:moveTo>
                <a:lnTo>
                  <a:pt x="0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3262" y="997671"/>
            <a:ext cx="5370017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275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3630" algn="l"/>
              </a:tabLst>
            </a:pPr>
            <a:r>
              <a:rPr dirty="0"/>
              <a:t>Handling	Link</a:t>
            </a:r>
            <a:r>
              <a:rPr spc="-70" dirty="0"/>
              <a:t> </a:t>
            </a:r>
            <a:r>
              <a:rPr spc="-5" dirty="0"/>
              <a:t>Failure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4B474246-FC2D-4DEA-BE17-222AA4ABB217}" type="slidenum">
              <a:rPr lang="en-US" sz="1300">
                <a:latin typeface="Tahoma" pitchFamily="34" charset="0"/>
              </a:rPr>
              <a:pPr/>
              <a:t>18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2579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962555"/>
            <a:ext cx="8044973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1" y="172720"/>
            <a:ext cx="8987949" cy="692497"/>
          </a:xfrm>
        </p:spPr>
        <p:txBody>
          <a:bodyPr/>
          <a:lstStyle/>
          <a:p>
            <a:pPr>
              <a:defRPr/>
            </a:pPr>
            <a:r>
              <a:rPr lang="en-US" sz="4500">
                <a:ea typeface="ＭＳ Ｐゴシック" charset="0"/>
                <a:cs typeface="+mj-cs"/>
              </a:rPr>
              <a:t>RIP ( Routing Information Protocol)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60923"/>
            <a:ext cx="9199245" cy="3631763"/>
          </a:xfrm>
        </p:spPr>
        <p:txBody>
          <a:bodyPr/>
          <a:lstStyle/>
          <a:p>
            <a:r>
              <a:rPr lang="en-US" sz="2700"/>
              <a:t>included in BSD-UNIX distribution in 1982</a:t>
            </a:r>
          </a:p>
          <a:p>
            <a:r>
              <a:rPr lang="en-US" sz="2700"/>
              <a:t>distance vector algorithm</a:t>
            </a:r>
          </a:p>
          <a:p>
            <a:pPr lvl="1"/>
            <a:r>
              <a:rPr lang="en-US" sz="2200"/>
              <a:t>distance metric: # hops (max = 15 hops), each link has cost 1</a:t>
            </a:r>
          </a:p>
          <a:p>
            <a:pPr lvl="1"/>
            <a:r>
              <a:rPr lang="en-US" sz="2200"/>
              <a:t>DVs exchanged with neighbors every 30 sec in response message (aka </a:t>
            </a:r>
            <a:r>
              <a:rPr lang="en-US" sz="2200">
                <a:solidFill>
                  <a:srgbClr val="CC0000"/>
                </a:solidFill>
              </a:rPr>
              <a:t>advertisement</a:t>
            </a:r>
            <a:r>
              <a:rPr lang="en-US" sz="2200"/>
              <a:t>)</a:t>
            </a:r>
          </a:p>
          <a:p>
            <a:pPr lvl="1"/>
            <a:r>
              <a:rPr lang="en-US" sz="2200"/>
              <a:t>each advertisement: list of up to 25 destination </a:t>
            </a:r>
            <a:r>
              <a:rPr lang="en-US" sz="2200" i="1">
                <a:solidFill>
                  <a:srgbClr val="CC0000"/>
                </a:solidFill>
              </a:rPr>
              <a:t>subnets</a:t>
            </a:r>
            <a:r>
              <a:rPr lang="en-US" sz="2200" i="1">
                <a:solidFill>
                  <a:srgbClr val="FF0000"/>
                </a:solidFill>
              </a:rPr>
              <a:t> </a:t>
            </a:r>
            <a:r>
              <a:rPr lang="en-US" sz="2200" i="1"/>
              <a:t>(in IP addressing sense)</a:t>
            </a:r>
          </a:p>
          <a:p>
            <a:endParaRPr lang="en-US" sz="2700"/>
          </a:p>
          <a:p>
            <a:pPr lvl="1">
              <a:buFont typeface="Wingdings" pitchFamily="2" charset="2"/>
              <a:buNone/>
            </a:pPr>
            <a:endParaRPr lang="en-US" i="1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700"/>
          </a:p>
        </p:txBody>
      </p:sp>
      <p:grpSp>
        <p:nvGrpSpPr>
          <p:cNvPr id="152582" name="Group 4"/>
          <p:cNvGrpSpPr>
            <a:grpSpLocks/>
          </p:cNvGrpSpPr>
          <p:nvPr/>
        </p:nvGrpSpPr>
        <p:grpSpPr bwMode="auto">
          <a:xfrm>
            <a:off x="918528" y="4695825"/>
            <a:ext cx="4365625" cy="2648373"/>
            <a:chOff x="1824" y="912"/>
            <a:chExt cx="2688" cy="1745"/>
          </a:xfrm>
        </p:grpSpPr>
        <p:sp>
          <p:nvSpPr>
            <p:cNvPr id="152585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4278 h 1409"/>
                <a:gd name="T2" fmla="*/ 1087 w 2250"/>
                <a:gd name="T3" fmla="*/ 2207 h 1409"/>
                <a:gd name="T4" fmla="*/ 2625 w 2250"/>
                <a:gd name="T5" fmla="*/ 239 h 1409"/>
                <a:gd name="T6" fmla="*/ 7690 w 2250"/>
                <a:gd name="T7" fmla="*/ 759 h 1409"/>
                <a:gd name="T8" fmla="*/ 9756 w 2250"/>
                <a:gd name="T9" fmla="*/ 3313 h 1409"/>
                <a:gd name="T10" fmla="*/ 10901 w 2250"/>
                <a:gd name="T11" fmla="*/ 6207 h 1409"/>
                <a:gd name="T12" fmla="*/ 8225 w 2250"/>
                <a:gd name="T13" fmla="*/ 9006 h 1409"/>
                <a:gd name="T14" fmla="*/ 4924 w 2250"/>
                <a:gd name="T15" fmla="*/ 9502 h 1409"/>
                <a:gd name="T16" fmla="*/ 2303 w 2250"/>
                <a:gd name="T17" fmla="*/ 9290 h 1409"/>
                <a:gd name="T18" fmla="*/ 505 w 2250"/>
                <a:gd name="T19" fmla="*/ 7321 h 1409"/>
                <a:gd name="T20" fmla="*/ 0 w 2250"/>
                <a:gd name="T21" fmla="*/ 4278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6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7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8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9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590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1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2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3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4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595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6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8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9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600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1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2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3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604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5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6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8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09" name="Group 29"/>
            <p:cNvGrpSpPr>
              <a:grpSpLocks/>
            </p:cNvGrpSpPr>
            <p:nvPr/>
          </p:nvGrpSpPr>
          <p:grpSpPr bwMode="auto">
            <a:xfrm>
              <a:off x="3289" y="2064"/>
              <a:ext cx="250" cy="296"/>
              <a:chOff x="2932" y="2424"/>
              <a:chExt cx="253" cy="296"/>
            </a:xfrm>
          </p:grpSpPr>
          <p:sp>
            <p:nvSpPr>
              <p:cNvPr id="152632" name="Rectangle 30"/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3" name="Text Box 31"/>
              <p:cNvSpPr txBox="1">
                <a:spLocks noChangeArrowheads="1"/>
              </p:cNvSpPr>
              <p:nvPr/>
            </p:nvSpPr>
            <p:spPr bwMode="auto">
              <a:xfrm>
                <a:off x="2934" y="2424"/>
                <a:ext cx="25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D</a:t>
                </a:r>
                <a:endParaRPr lang="en-US"/>
              </a:p>
            </p:txBody>
          </p:sp>
        </p:grpSp>
        <p:grpSp>
          <p:nvGrpSpPr>
            <p:cNvPr id="152610" name="Group 32"/>
            <p:cNvGrpSpPr>
              <a:grpSpLocks/>
            </p:cNvGrpSpPr>
            <p:nvPr/>
          </p:nvGrpSpPr>
          <p:grpSpPr bwMode="auto">
            <a:xfrm>
              <a:off x="2606" y="2031"/>
              <a:ext cx="251" cy="304"/>
              <a:chOff x="2932" y="2394"/>
              <a:chExt cx="252" cy="304"/>
            </a:xfrm>
          </p:grpSpPr>
          <p:sp>
            <p:nvSpPr>
              <p:cNvPr id="152630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1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4"/>
                <a:ext cx="25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/>
                  <a:t>C</a:t>
                </a:r>
              </a:p>
            </p:txBody>
          </p:sp>
        </p:grp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3290" y="1374"/>
              <a:ext cx="229" cy="284"/>
              <a:chOff x="2941" y="2424"/>
              <a:chExt cx="232" cy="284"/>
            </a:xfrm>
          </p:grpSpPr>
          <p:sp>
            <p:nvSpPr>
              <p:cNvPr id="152628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29" name="Text Box 37"/>
              <p:cNvSpPr txBox="1">
                <a:spLocks noChangeArrowheads="1"/>
              </p:cNvSpPr>
              <p:nvPr/>
            </p:nvSpPr>
            <p:spPr bwMode="auto">
              <a:xfrm>
                <a:off x="2941" y="2424"/>
                <a:ext cx="23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B</a:t>
                </a:r>
                <a:endParaRPr lang="en-US"/>
              </a:p>
            </p:txBody>
          </p:sp>
        </p:grpSp>
        <p:grpSp>
          <p:nvGrpSpPr>
            <p:cNvPr id="152612" name="Group 38"/>
            <p:cNvGrpSpPr>
              <a:grpSpLocks/>
            </p:cNvGrpSpPr>
            <p:nvPr/>
          </p:nvGrpSpPr>
          <p:grpSpPr bwMode="auto">
            <a:xfrm>
              <a:off x="2609" y="1374"/>
              <a:ext cx="229" cy="284"/>
              <a:chOff x="2944" y="2424"/>
              <a:chExt cx="232" cy="284"/>
            </a:xfrm>
          </p:grpSpPr>
          <p:sp>
            <p:nvSpPr>
              <p:cNvPr id="152626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27" name="Text Box 40"/>
              <p:cNvSpPr txBox="1">
                <a:spLocks noChangeArrowheads="1"/>
              </p:cNvSpPr>
              <p:nvPr/>
            </p:nvSpPr>
            <p:spPr bwMode="auto">
              <a:xfrm>
                <a:off x="2944" y="2424"/>
                <a:ext cx="23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A</a:t>
                </a:r>
                <a:endParaRPr lang="en-US"/>
              </a:p>
            </p:txBody>
          </p:sp>
        </p:grpSp>
        <p:sp>
          <p:nvSpPr>
            <p:cNvPr id="152613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4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5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6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7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8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9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0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u</a:t>
              </a:r>
            </a:p>
          </p:txBody>
        </p:sp>
        <p:sp>
          <p:nvSpPr>
            <p:cNvPr id="152621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v</a:t>
              </a:r>
            </a:p>
          </p:txBody>
        </p:sp>
        <p:sp>
          <p:nvSpPr>
            <p:cNvPr id="152622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w</a:t>
              </a:r>
            </a:p>
          </p:txBody>
        </p:sp>
        <p:sp>
          <p:nvSpPr>
            <p:cNvPr id="152623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x</a:t>
              </a:r>
            </a:p>
          </p:txBody>
        </p:sp>
        <p:sp>
          <p:nvSpPr>
            <p:cNvPr id="152624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y</a:t>
              </a:r>
            </a:p>
          </p:txBody>
        </p:sp>
        <p:sp>
          <p:nvSpPr>
            <p:cNvPr id="152625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z</a:t>
              </a:r>
            </a:p>
          </p:txBody>
        </p:sp>
      </p:grpSp>
      <p:sp>
        <p:nvSpPr>
          <p:cNvPr id="152583" name="Text Box 54"/>
          <p:cNvSpPr txBox="1">
            <a:spLocks noChangeArrowheads="1"/>
          </p:cNvSpPr>
          <p:nvPr/>
        </p:nvSpPr>
        <p:spPr bwMode="auto">
          <a:xfrm>
            <a:off x="6393022" y="4980094"/>
            <a:ext cx="1813566" cy="256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u="sng"/>
              <a:t>subnet</a:t>
            </a:r>
            <a:r>
              <a:rPr lang="en-US" sz="2000"/>
              <a:t>    </a:t>
            </a:r>
            <a:r>
              <a:rPr lang="en-US" sz="2000" u="sng"/>
              <a:t>hops</a:t>
            </a:r>
          </a:p>
          <a:p>
            <a:pPr eaLnBrk="1" hangingPunct="1"/>
            <a:r>
              <a:rPr lang="en-US" sz="2000"/>
              <a:t>      u         1</a:t>
            </a:r>
          </a:p>
          <a:p>
            <a:pPr eaLnBrk="1" hangingPunct="1"/>
            <a:r>
              <a:rPr lang="en-US" sz="2000"/>
              <a:t>      v         2</a:t>
            </a:r>
          </a:p>
          <a:p>
            <a:pPr eaLnBrk="1" hangingPunct="1"/>
            <a:r>
              <a:rPr lang="en-US" sz="2000"/>
              <a:t>      w        2</a:t>
            </a:r>
          </a:p>
          <a:p>
            <a:pPr eaLnBrk="1" hangingPunct="1"/>
            <a:r>
              <a:rPr lang="en-US" sz="2000"/>
              <a:t>      x         3</a:t>
            </a:r>
          </a:p>
          <a:p>
            <a:pPr eaLnBrk="1" hangingPunct="1"/>
            <a:r>
              <a:rPr lang="en-US" sz="2000"/>
              <a:t>      y         3</a:t>
            </a:r>
          </a:p>
          <a:p>
            <a:pPr eaLnBrk="1" hangingPunct="1"/>
            <a:r>
              <a:rPr lang="en-US" sz="2000"/>
              <a:t>      z         2</a:t>
            </a:r>
          </a:p>
          <a:p>
            <a:pPr eaLnBrk="1" hangingPunct="1"/>
            <a:r>
              <a:rPr lang="en-US" sz="2000"/>
              <a:t>  </a:t>
            </a:r>
          </a:p>
        </p:txBody>
      </p:sp>
      <p:sp>
        <p:nvSpPr>
          <p:cNvPr id="152584" name="Text Box 55"/>
          <p:cNvSpPr txBox="1">
            <a:spLocks noChangeArrowheads="1"/>
          </p:cNvSpPr>
          <p:nvPr/>
        </p:nvSpPr>
        <p:spPr bwMode="auto">
          <a:xfrm>
            <a:off x="5188109" y="4595072"/>
            <a:ext cx="4303542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 u="sng"/>
              <a:t>from router A to destination</a:t>
            </a:r>
            <a:r>
              <a:rPr lang="en-US" sz="2000" u="sng">
                <a:solidFill>
                  <a:srgbClr val="FF0000"/>
                </a:solidFill>
              </a:rPr>
              <a:t> </a:t>
            </a:r>
            <a:r>
              <a:rPr lang="en-US" sz="2000" i="1" u="sng">
                <a:solidFill>
                  <a:srgbClr val="CC0000"/>
                </a:solidFill>
              </a:rPr>
              <a:t>subnets:</a:t>
            </a:r>
          </a:p>
        </p:txBody>
      </p:sp>
    </p:spTree>
    <p:extLst>
      <p:ext uri="{BB962C8B-B14F-4D97-AF65-F5344CB8AC3E}">
        <p14:creationId xmlns:p14="http://schemas.microsoft.com/office/powerpoint/2010/main" val="460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9EAB5059-847E-4A0A-BA32-270F0EC9DD59}" type="slidenum">
              <a:rPr lang="en-US" sz="1300">
                <a:latin typeface="Tahoma" pitchFamily="34" charset="0"/>
              </a:rPr>
              <a:pPr/>
              <a:t>19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3603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7" y="931968"/>
            <a:ext cx="32672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Line 2"/>
          <p:cNvSpPr>
            <a:spLocks noChangeShapeType="1"/>
          </p:cNvSpPr>
          <p:nvPr/>
        </p:nvSpPr>
        <p:spPr bwMode="auto">
          <a:xfrm>
            <a:off x="6684645" y="2804901"/>
            <a:ext cx="107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title"/>
          </p:nvPr>
        </p:nvSpPr>
        <p:spPr>
          <a:xfrm>
            <a:off x="450533" y="215900"/>
            <a:ext cx="4330700" cy="692497"/>
          </a:xfrm>
        </p:spPr>
        <p:txBody>
          <a:bodyPr/>
          <a:lstStyle/>
          <a:p>
            <a:pPr>
              <a:defRPr/>
            </a:pPr>
            <a:r>
              <a:rPr lang="en-US" sz="4500">
                <a:ea typeface="ＭＳ Ｐゴシック" charset="0"/>
                <a:cs typeface="+mj-cs"/>
              </a:rPr>
              <a:t>RIP: example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342867" y="4765994"/>
            <a:ext cx="7458233" cy="215443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200" b="1">
                <a:solidFill>
                  <a:srgbClr val="000099"/>
                </a:solidFill>
              </a:rPr>
              <a:t>destination subnet	  next  router      # hops to dest</a:t>
            </a:r>
          </a:p>
          <a:p>
            <a:r>
              <a:rPr lang="en-US" sz="2200" b="1"/>
              <a:t> 	</a:t>
            </a:r>
            <a:r>
              <a:rPr lang="en-US">
                <a:solidFill>
                  <a:srgbClr val="CC0000"/>
                </a:solidFill>
              </a:rPr>
              <a:t>w</a:t>
            </a:r>
            <a:r>
              <a:rPr lang="en-US"/>
              <a:t>			A		2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y</a:t>
            </a:r>
            <a:r>
              <a:rPr lang="en-US"/>
              <a:t>			B		2</a:t>
            </a:r>
          </a:p>
          <a:p>
            <a:r>
              <a:rPr lang="en-US"/>
              <a:t> 	</a:t>
            </a:r>
            <a:r>
              <a:rPr lang="en-US">
                <a:solidFill>
                  <a:srgbClr val="CC0000"/>
                </a:solidFill>
              </a:rPr>
              <a:t>z</a:t>
            </a:r>
            <a:r>
              <a:rPr lang="en-US"/>
              <a:t>			B		7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x</a:t>
            </a:r>
            <a:r>
              <a:rPr lang="en-US"/>
              <a:t>			--		1</a:t>
            </a:r>
          </a:p>
          <a:p>
            <a:r>
              <a:rPr lang="en-US" sz="2200"/>
              <a:t>	….			….		....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3188653" y="4335992"/>
            <a:ext cx="288276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/>
              <a:t>routing table in router D</a:t>
            </a:r>
          </a:p>
        </p:txBody>
      </p:sp>
      <p:sp>
        <p:nvSpPr>
          <p:cNvPr id="153608" name="Freeform 6"/>
          <p:cNvSpPr>
            <a:spLocks/>
          </p:cNvSpPr>
          <p:nvPr/>
        </p:nvSpPr>
        <p:spPr bwMode="auto">
          <a:xfrm>
            <a:off x="2781777" y="2817495"/>
            <a:ext cx="1365568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09" name="Freeform 7"/>
          <p:cNvSpPr>
            <a:spLocks/>
          </p:cNvSpPr>
          <p:nvPr/>
        </p:nvSpPr>
        <p:spPr bwMode="auto">
          <a:xfrm>
            <a:off x="2783523" y="2567411"/>
            <a:ext cx="1171734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0" name="Freeform 36"/>
          <p:cNvSpPr>
            <a:spLocks/>
          </p:cNvSpPr>
          <p:nvPr/>
        </p:nvSpPr>
        <p:spPr bwMode="auto">
          <a:xfrm>
            <a:off x="4755039" y="2817495"/>
            <a:ext cx="1367313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1" name="Freeform 51"/>
          <p:cNvSpPr>
            <a:spLocks/>
          </p:cNvSpPr>
          <p:nvPr/>
        </p:nvSpPr>
        <p:spPr bwMode="auto">
          <a:xfrm>
            <a:off x="695008" y="2831888"/>
            <a:ext cx="1367314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2" name="Line 66"/>
          <p:cNvSpPr>
            <a:spLocks noChangeShapeType="1"/>
          </p:cNvSpPr>
          <p:nvPr/>
        </p:nvSpPr>
        <p:spPr bwMode="auto">
          <a:xfrm flipV="1">
            <a:off x="8900637" y="2239963"/>
            <a:ext cx="665321" cy="401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3" name="Line 67"/>
          <p:cNvSpPr>
            <a:spLocks noChangeShapeType="1"/>
          </p:cNvSpPr>
          <p:nvPr/>
        </p:nvSpPr>
        <p:spPr bwMode="auto">
          <a:xfrm>
            <a:off x="8849995" y="2968625"/>
            <a:ext cx="665322" cy="40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4" name="Line 68"/>
          <p:cNvSpPr>
            <a:spLocks noChangeShapeType="1"/>
          </p:cNvSpPr>
          <p:nvPr/>
        </p:nvSpPr>
        <p:spPr bwMode="auto">
          <a:xfrm>
            <a:off x="2605406" y="2959630"/>
            <a:ext cx="1381284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5" name="Freeform 69"/>
          <p:cNvSpPr>
            <a:spLocks/>
          </p:cNvSpPr>
          <p:nvPr/>
        </p:nvSpPr>
        <p:spPr bwMode="auto">
          <a:xfrm rot="1183889">
            <a:off x="2774792" y="3146743"/>
            <a:ext cx="1171733" cy="322050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6" name="Freeform 70"/>
          <p:cNvSpPr>
            <a:spLocks/>
          </p:cNvSpPr>
          <p:nvPr/>
        </p:nvSpPr>
        <p:spPr bwMode="auto">
          <a:xfrm>
            <a:off x="696754" y="2581805"/>
            <a:ext cx="1171733" cy="4353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7" name="Freeform 71"/>
          <p:cNvSpPr>
            <a:spLocks/>
          </p:cNvSpPr>
          <p:nvPr/>
        </p:nvSpPr>
        <p:spPr bwMode="auto">
          <a:xfrm>
            <a:off x="4756786" y="2580006"/>
            <a:ext cx="1171734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8" name="Freeform 72"/>
          <p:cNvSpPr>
            <a:spLocks/>
          </p:cNvSpPr>
          <p:nvPr/>
        </p:nvSpPr>
        <p:spPr bwMode="auto">
          <a:xfrm>
            <a:off x="6707347" y="2569211"/>
            <a:ext cx="935990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9" name="Freeform 73"/>
          <p:cNvSpPr>
            <a:spLocks/>
          </p:cNvSpPr>
          <p:nvPr/>
        </p:nvSpPr>
        <p:spPr bwMode="auto">
          <a:xfrm rot="-2589433">
            <a:off x="8865712" y="2078038"/>
            <a:ext cx="955198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20" name="Text Box 74"/>
          <p:cNvSpPr txBox="1">
            <a:spLocks noChangeArrowheads="1"/>
          </p:cNvSpPr>
          <p:nvPr/>
        </p:nvSpPr>
        <p:spPr bwMode="auto">
          <a:xfrm>
            <a:off x="1011079" y="2533227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w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1" name="Text Box 75"/>
          <p:cNvSpPr txBox="1">
            <a:spLocks noChangeArrowheads="1"/>
          </p:cNvSpPr>
          <p:nvPr/>
        </p:nvSpPr>
        <p:spPr bwMode="auto">
          <a:xfrm>
            <a:off x="3160713" y="258180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x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2" name="Text Box 76"/>
          <p:cNvSpPr txBox="1">
            <a:spLocks noChangeArrowheads="1"/>
          </p:cNvSpPr>
          <p:nvPr/>
        </p:nvSpPr>
        <p:spPr bwMode="auto">
          <a:xfrm>
            <a:off x="7018179" y="2491846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y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3" name="Text Box 77"/>
          <p:cNvSpPr txBox="1">
            <a:spLocks noChangeArrowheads="1"/>
          </p:cNvSpPr>
          <p:nvPr/>
        </p:nvSpPr>
        <p:spPr bwMode="auto">
          <a:xfrm>
            <a:off x="9124157" y="206364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z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4" name="Text Box 78"/>
          <p:cNvSpPr txBox="1">
            <a:spLocks noChangeArrowheads="1"/>
          </p:cNvSpPr>
          <p:nvPr/>
        </p:nvSpPr>
        <p:spPr bwMode="auto">
          <a:xfrm>
            <a:off x="2142649" y="2898458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3625" name="Text Box 79"/>
          <p:cNvSpPr txBox="1">
            <a:spLocks noChangeArrowheads="1"/>
          </p:cNvSpPr>
          <p:nvPr/>
        </p:nvSpPr>
        <p:spPr bwMode="auto">
          <a:xfrm>
            <a:off x="4152583" y="370088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3626" name="Text Box 80"/>
          <p:cNvSpPr txBox="1">
            <a:spLocks noChangeArrowheads="1"/>
          </p:cNvSpPr>
          <p:nvPr/>
        </p:nvSpPr>
        <p:spPr bwMode="auto">
          <a:xfrm>
            <a:off x="4152583" y="285887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3627" name="Text Box 81"/>
          <p:cNvSpPr txBox="1">
            <a:spLocks noChangeArrowheads="1"/>
          </p:cNvSpPr>
          <p:nvPr/>
        </p:nvSpPr>
        <p:spPr bwMode="auto">
          <a:xfrm>
            <a:off x="6115368" y="2857077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3628" name="Line 82"/>
          <p:cNvSpPr>
            <a:spLocks noChangeShapeType="1"/>
          </p:cNvSpPr>
          <p:nvPr/>
        </p:nvSpPr>
        <p:spPr bwMode="auto">
          <a:xfrm>
            <a:off x="7791767" y="2792307"/>
            <a:ext cx="378937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3629" name="Group 83"/>
          <p:cNvGrpSpPr>
            <a:grpSpLocks/>
          </p:cNvGrpSpPr>
          <p:nvPr/>
        </p:nvGrpSpPr>
        <p:grpSpPr bwMode="auto">
          <a:xfrm>
            <a:off x="6515259" y="2275947"/>
            <a:ext cx="677545" cy="412009"/>
            <a:chOff x="3731" y="1153"/>
            <a:chExt cx="388" cy="229"/>
          </a:xfrm>
        </p:grpSpPr>
        <p:sp>
          <p:nvSpPr>
            <p:cNvPr id="153685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6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0" name="Group 86"/>
          <p:cNvGrpSpPr>
            <a:grpSpLocks/>
          </p:cNvGrpSpPr>
          <p:nvPr/>
        </p:nvGrpSpPr>
        <p:grpSpPr bwMode="auto">
          <a:xfrm>
            <a:off x="4559459" y="2247160"/>
            <a:ext cx="677545" cy="412009"/>
            <a:chOff x="3731" y="1153"/>
            <a:chExt cx="388" cy="229"/>
          </a:xfrm>
        </p:grpSpPr>
        <p:sp>
          <p:nvSpPr>
            <p:cNvPr id="153683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4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1" name="Group 89"/>
          <p:cNvGrpSpPr>
            <a:grpSpLocks/>
          </p:cNvGrpSpPr>
          <p:nvPr/>
        </p:nvGrpSpPr>
        <p:grpSpPr bwMode="auto">
          <a:xfrm>
            <a:off x="2603659" y="2218373"/>
            <a:ext cx="677545" cy="412009"/>
            <a:chOff x="3731" y="1153"/>
            <a:chExt cx="388" cy="229"/>
          </a:xfrm>
        </p:grpSpPr>
        <p:sp>
          <p:nvSpPr>
            <p:cNvPr id="153681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2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2" name="Line 92"/>
          <p:cNvSpPr>
            <a:spLocks noChangeShapeType="1"/>
          </p:cNvSpPr>
          <p:nvPr/>
        </p:nvSpPr>
        <p:spPr bwMode="auto">
          <a:xfrm>
            <a:off x="4706145" y="3598333"/>
            <a:ext cx="10774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3633" name="Freeform 93"/>
          <p:cNvSpPr>
            <a:spLocks/>
          </p:cNvSpPr>
          <p:nvPr/>
        </p:nvSpPr>
        <p:spPr bwMode="auto">
          <a:xfrm>
            <a:off x="4728845" y="3362643"/>
            <a:ext cx="935990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34" name="Line 94"/>
          <p:cNvSpPr>
            <a:spLocks noChangeShapeType="1"/>
          </p:cNvSpPr>
          <p:nvPr/>
        </p:nvSpPr>
        <p:spPr bwMode="auto">
          <a:xfrm>
            <a:off x="5813267" y="3585740"/>
            <a:ext cx="378936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337627" y="5989427"/>
            <a:ext cx="7482682" cy="354435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3636" name="Group 120"/>
          <p:cNvGrpSpPr>
            <a:grpSpLocks/>
          </p:cNvGrpSpPr>
          <p:nvPr/>
        </p:nvGrpSpPr>
        <p:grpSpPr bwMode="auto">
          <a:xfrm>
            <a:off x="3986689" y="2592600"/>
            <a:ext cx="745648" cy="358034"/>
            <a:chOff x="4396" y="1245"/>
            <a:chExt cx="672" cy="248"/>
          </a:xfrm>
        </p:grpSpPr>
        <p:sp>
          <p:nvSpPr>
            <p:cNvPr id="1536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76" name="Group 12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7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7" name="Line 127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8" name="Line 12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7" name="Group 129"/>
          <p:cNvGrpSpPr>
            <a:grpSpLocks/>
          </p:cNvGrpSpPr>
          <p:nvPr/>
        </p:nvGrpSpPr>
        <p:grpSpPr bwMode="auto">
          <a:xfrm>
            <a:off x="5944236" y="2612390"/>
            <a:ext cx="745649" cy="358035"/>
            <a:chOff x="4396" y="1245"/>
            <a:chExt cx="672" cy="248"/>
          </a:xfrm>
        </p:grpSpPr>
        <p:sp>
          <p:nvSpPr>
            <p:cNvPr id="1536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68" name="Group 13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71" name="Freeform 13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2" name="Freeform 13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69" name="Line 136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0" name="Line 13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8" name="Group 138"/>
          <p:cNvGrpSpPr>
            <a:grpSpLocks/>
          </p:cNvGrpSpPr>
          <p:nvPr/>
        </p:nvGrpSpPr>
        <p:grpSpPr bwMode="auto">
          <a:xfrm>
            <a:off x="8184674" y="2606993"/>
            <a:ext cx="745648" cy="358034"/>
            <a:chOff x="4396" y="1245"/>
            <a:chExt cx="672" cy="248"/>
          </a:xfrm>
        </p:grpSpPr>
        <p:sp>
          <p:nvSpPr>
            <p:cNvPr id="1536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60" name="Group 14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63" name="Freeform 14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64" name="Freeform 14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61" name="Line 145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2" name="Line 14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9" name="Group 147"/>
          <p:cNvGrpSpPr>
            <a:grpSpLocks/>
          </p:cNvGrpSpPr>
          <p:nvPr/>
        </p:nvGrpSpPr>
        <p:grpSpPr bwMode="auto">
          <a:xfrm>
            <a:off x="3970973" y="3396827"/>
            <a:ext cx="745649" cy="358035"/>
            <a:chOff x="4396" y="1245"/>
            <a:chExt cx="672" cy="248"/>
          </a:xfrm>
        </p:grpSpPr>
        <p:sp>
          <p:nvSpPr>
            <p:cNvPr id="1536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52" name="Group 15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55" name="Freeform 15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56" name="Freeform 15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53" name="Line 15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4" name="Line 15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40" name="Group 156"/>
          <p:cNvGrpSpPr>
            <a:grpSpLocks/>
          </p:cNvGrpSpPr>
          <p:nvPr/>
        </p:nvGrpSpPr>
        <p:grpSpPr bwMode="auto">
          <a:xfrm>
            <a:off x="2053591" y="2633980"/>
            <a:ext cx="745649" cy="358035"/>
            <a:chOff x="4396" y="1245"/>
            <a:chExt cx="672" cy="248"/>
          </a:xfrm>
        </p:grpSpPr>
        <p:sp>
          <p:nvSpPr>
            <p:cNvPr id="15364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4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4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44" name="Group 1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47" name="Freeform 1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48" name="Freeform 1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45" name="Line 16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6" name="Line 1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727964"/>
            <a:ext cx="515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Repetition: Basic</a:t>
            </a:r>
            <a:r>
              <a:rPr spc="-55" dirty="0"/>
              <a:t> </a:t>
            </a:r>
            <a:r>
              <a:rPr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17057"/>
            <a:ext cx="5663565" cy="22567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Our </a:t>
            </a:r>
            <a:r>
              <a:rPr sz="2000" spc="-10" dirty="0">
                <a:latin typeface="Arial"/>
                <a:cs typeface="Arial"/>
              </a:rPr>
              <a:t>approach </a:t>
            </a:r>
            <a:r>
              <a:rPr sz="2000" spc="-5" dirty="0">
                <a:latin typeface="Arial"/>
                <a:cs typeface="Arial"/>
              </a:rPr>
              <a:t>so </a:t>
            </a:r>
            <a:r>
              <a:rPr sz="2000" spc="-10" dirty="0">
                <a:latin typeface="Arial"/>
                <a:cs typeface="Arial"/>
              </a:rPr>
              <a:t>far: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Next-hop</a:t>
            </a:r>
            <a:r>
              <a:rPr sz="1800" spc="-10" dirty="0">
                <a:latin typeface="Arial"/>
                <a:cs typeface="Arial"/>
              </a:rPr>
              <a:t> routing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Logical (IP)</a:t>
            </a:r>
            <a:r>
              <a:rPr sz="1800" spc="-10" dirty="0">
                <a:latin typeface="Arial"/>
                <a:cs typeface="Arial"/>
              </a:rPr>
              <a:t> addresses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Static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This approach </a:t>
            </a:r>
            <a:r>
              <a:rPr sz="2000" spc="-10" dirty="0">
                <a:latin typeface="Arial"/>
                <a:cs typeface="Arial"/>
              </a:rPr>
              <a:t>works </a:t>
            </a:r>
            <a:r>
              <a:rPr sz="2000" spc="-5" dirty="0">
                <a:latin typeface="Arial"/>
                <a:cs typeface="Arial"/>
              </a:rPr>
              <a:t>only for </a:t>
            </a:r>
            <a:r>
              <a:rPr sz="2000" spc="-10" dirty="0">
                <a:latin typeface="Arial"/>
                <a:cs typeface="Arial"/>
              </a:rPr>
              <a:t>small </a:t>
            </a:r>
            <a:r>
              <a:rPr sz="2000" spc="-5" dirty="0">
                <a:latin typeface="Arial"/>
                <a:cs typeface="Arial"/>
              </a:rPr>
              <a:t>IP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support dynamic large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9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756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4" y="3146"/>
                </a:lnTo>
                <a:lnTo>
                  <a:pt x="145683" y="12104"/>
                </a:lnTo>
                <a:lnTo>
                  <a:pt x="97433" y="26155"/>
                </a:lnTo>
                <a:lnTo>
                  <a:pt x="57166" y="44577"/>
                </a:lnTo>
                <a:lnTo>
                  <a:pt x="6876" y="91657"/>
                </a:lnTo>
                <a:lnTo>
                  <a:pt x="0" y="118874"/>
                </a:lnTo>
                <a:lnTo>
                  <a:pt x="6876" y="146095"/>
                </a:lnTo>
                <a:lnTo>
                  <a:pt x="57166" y="193176"/>
                </a:lnTo>
                <a:lnTo>
                  <a:pt x="97433" y="211597"/>
                </a:lnTo>
                <a:lnTo>
                  <a:pt x="145683" y="225646"/>
                </a:lnTo>
                <a:lnTo>
                  <a:pt x="200344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2997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3759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756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4" y="3146"/>
                </a:lnTo>
                <a:lnTo>
                  <a:pt x="145683" y="12104"/>
                </a:lnTo>
                <a:lnTo>
                  <a:pt x="97433" y="26155"/>
                </a:lnTo>
                <a:lnTo>
                  <a:pt x="57166" y="44577"/>
                </a:lnTo>
                <a:lnTo>
                  <a:pt x="6876" y="91657"/>
                </a:lnTo>
                <a:lnTo>
                  <a:pt x="0" y="118874"/>
                </a:lnTo>
                <a:lnTo>
                  <a:pt x="6876" y="146095"/>
                </a:lnTo>
                <a:lnTo>
                  <a:pt x="57166" y="193176"/>
                </a:lnTo>
                <a:lnTo>
                  <a:pt x="97433" y="211597"/>
                </a:lnTo>
                <a:lnTo>
                  <a:pt x="145683" y="225646"/>
                </a:lnTo>
                <a:lnTo>
                  <a:pt x="200344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2246" y="5097017"/>
            <a:ext cx="360425" cy="182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3002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1920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3050" y="563422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4955" y="524484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2100" y="497662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2419" y="4976621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19" h="40004">
                <a:moveTo>
                  <a:pt x="0" y="39624"/>
                </a:moveTo>
                <a:lnTo>
                  <a:pt x="198120" y="39624"/>
                </a:lnTo>
                <a:lnTo>
                  <a:pt x="19812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2419" y="5173217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19" h="180339">
                <a:moveTo>
                  <a:pt x="0" y="179832"/>
                </a:moveTo>
                <a:lnTo>
                  <a:pt x="198120" y="179832"/>
                </a:lnTo>
                <a:lnTo>
                  <a:pt x="1981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0860" y="497662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6989" y="524484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1911" y="5212841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5">
                <a:moveTo>
                  <a:pt x="0" y="32003"/>
                </a:moveTo>
                <a:lnTo>
                  <a:pt x="198119" y="32003"/>
                </a:lnTo>
                <a:lnTo>
                  <a:pt x="19811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1911" y="5016246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19" h="157479">
                <a:moveTo>
                  <a:pt x="198119" y="156971"/>
                </a:moveTo>
                <a:lnTo>
                  <a:pt x="198119" y="0"/>
                </a:lnTo>
                <a:lnTo>
                  <a:pt x="0" y="0"/>
                </a:lnTo>
                <a:lnTo>
                  <a:pt x="0" y="156971"/>
                </a:lnTo>
                <a:lnTo>
                  <a:pt x="198119" y="1569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2026" y="5262371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7997" y="4976621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4" y="268224"/>
                </a:moveTo>
                <a:lnTo>
                  <a:pt x="272034" y="236219"/>
                </a:lnTo>
                <a:lnTo>
                  <a:pt x="313182" y="236219"/>
                </a:lnTo>
                <a:lnTo>
                  <a:pt x="313182" y="0"/>
                </a:lnTo>
                <a:lnTo>
                  <a:pt x="33528" y="0"/>
                </a:lnTo>
                <a:lnTo>
                  <a:pt x="33528" y="236219"/>
                </a:lnTo>
                <a:lnTo>
                  <a:pt x="73914" y="236219"/>
                </a:lnTo>
                <a:lnTo>
                  <a:pt x="73914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7" y="376427"/>
                </a:lnTo>
                <a:lnTo>
                  <a:pt x="345947" y="268224"/>
                </a:lnTo>
                <a:lnTo>
                  <a:pt x="272034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1911" y="5212841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5">
                <a:moveTo>
                  <a:pt x="0" y="32003"/>
                </a:moveTo>
                <a:lnTo>
                  <a:pt x="0" y="0"/>
                </a:lnTo>
                <a:lnTo>
                  <a:pt x="198119" y="0"/>
                </a:lnTo>
                <a:lnTo>
                  <a:pt x="198119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1911" y="5016246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19" h="157479">
                <a:moveTo>
                  <a:pt x="0" y="156972"/>
                </a:moveTo>
                <a:lnTo>
                  <a:pt x="0" y="0"/>
                </a:lnTo>
                <a:lnTo>
                  <a:pt x="198119" y="0"/>
                </a:lnTo>
                <a:lnTo>
                  <a:pt x="198119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7263" y="5257609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6"/>
                </a:moveTo>
                <a:lnTo>
                  <a:pt x="108585" y="21716"/>
                </a:lnTo>
                <a:lnTo>
                  <a:pt x="108585" y="0"/>
                </a:lnTo>
                <a:lnTo>
                  <a:pt x="0" y="0"/>
                </a:lnTo>
                <a:lnTo>
                  <a:pt x="0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0398" y="537210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2676" y="5391150"/>
            <a:ext cx="290830" cy="257175"/>
          </a:xfrm>
          <a:custGeom>
            <a:avLst/>
            <a:gdLst/>
            <a:ahLst/>
            <a:cxnLst/>
            <a:rect l="l" t="t" r="r" b="b"/>
            <a:pathLst>
              <a:path w="290829" h="257175">
                <a:moveTo>
                  <a:pt x="290321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9808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9807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9046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9808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9807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9043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7971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9759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9762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8997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9759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9762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8997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926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4797" y="564794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2397" y="5372100"/>
            <a:ext cx="290830" cy="257175"/>
          </a:xfrm>
          <a:custGeom>
            <a:avLst/>
            <a:gdLst/>
            <a:ahLst/>
            <a:cxnLst/>
            <a:rect l="l" t="t" r="r" b="b"/>
            <a:pathLst>
              <a:path w="290829" h="257175">
                <a:moveTo>
                  <a:pt x="0" y="0"/>
                </a:moveTo>
                <a:lnTo>
                  <a:pt x="290322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6397" y="5266944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2446" y="5256276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4606" y="52798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0990" y="50116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1309" y="5011673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20" h="40004">
                <a:moveTo>
                  <a:pt x="0" y="39624"/>
                </a:moveTo>
                <a:lnTo>
                  <a:pt x="198120" y="39624"/>
                </a:lnTo>
                <a:lnTo>
                  <a:pt x="19812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41309" y="5208270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20" h="180339">
                <a:moveTo>
                  <a:pt x="0" y="179831"/>
                </a:moveTo>
                <a:lnTo>
                  <a:pt x="198120" y="179831"/>
                </a:lnTo>
                <a:lnTo>
                  <a:pt x="19812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60384" y="50116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190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76641" y="52798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41564" y="5247894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5">
                <a:moveTo>
                  <a:pt x="0" y="32003"/>
                </a:moveTo>
                <a:lnTo>
                  <a:pt x="198120" y="32003"/>
                </a:lnTo>
                <a:lnTo>
                  <a:pt x="198120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1564" y="5051297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198119" y="156972"/>
                </a:moveTo>
                <a:lnTo>
                  <a:pt x="198119" y="0"/>
                </a:lnTo>
                <a:lnTo>
                  <a:pt x="0" y="0"/>
                </a:lnTo>
                <a:lnTo>
                  <a:pt x="0" y="156972"/>
                </a:lnTo>
                <a:lnTo>
                  <a:pt x="198119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91678" y="5296661"/>
            <a:ext cx="99060" cy="13335"/>
          </a:xfrm>
          <a:custGeom>
            <a:avLst/>
            <a:gdLst/>
            <a:ahLst/>
            <a:cxnLst/>
            <a:rect l="l" t="t" r="r" b="b"/>
            <a:pathLst>
              <a:path w="99059" h="13335">
                <a:moveTo>
                  <a:pt x="0" y="12953"/>
                </a:moveTo>
                <a:lnTo>
                  <a:pt x="99060" y="12953"/>
                </a:lnTo>
                <a:lnTo>
                  <a:pt x="9906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67650" y="5011673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3" y="268224"/>
                </a:moveTo>
                <a:lnTo>
                  <a:pt x="272033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2766" y="0"/>
                </a:lnTo>
                <a:lnTo>
                  <a:pt x="32766" y="236220"/>
                </a:lnTo>
                <a:lnTo>
                  <a:pt x="73914" y="236220"/>
                </a:lnTo>
                <a:lnTo>
                  <a:pt x="73914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268224"/>
                </a:lnTo>
                <a:lnTo>
                  <a:pt x="272033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41564" y="5247894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5">
                <a:moveTo>
                  <a:pt x="0" y="32003"/>
                </a:moveTo>
                <a:lnTo>
                  <a:pt x="0" y="0"/>
                </a:lnTo>
                <a:lnTo>
                  <a:pt x="198120" y="0"/>
                </a:lnTo>
                <a:lnTo>
                  <a:pt x="198120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41564" y="5051297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0" y="156972"/>
                </a:moveTo>
                <a:lnTo>
                  <a:pt x="0" y="0"/>
                </a:lnTo>
                <a:lnTo>
                  <a:pt x="198120" y="0"/>
                </a:lnTo>
                <a:lnTo>
                  <a:pt x="198120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86915" y="5291899"/>
            <a:ext cx="108585" cy="22860"/>
          </a:xfrm>
          <a:custGeom>
            <a:avLst/>
            <a:gdLst/>
            <a:ahLst/>
            <a:cxnLst/>
            <a:rect l="l" t="t" r="r" b="b"/>
            <a:pathLst>
              <a:path w="108584" h="22860">
                <a:moveTo>
                  <a:pt x="0" y="22478"/>
                </a:moveTo>
                <a:lnTo>
                  <a:pt x="108584" y="22478"/>
                </a:lnTo>
                <a:lnTo>
                  <a:pt x="108584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20050" y="540715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59677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76059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96380" y="6611873"/>
            <a:ext cx="199390" cy="40005"/>
          </a:xfrm>
          <a:custGeom>
            <a:avLst/>
            <a:gdLst/>
            <a:ahLst/>
            <a:cxnLst/>
            <a:rect l="l" t="t" r="r" b="b"/>
            <a:pathLst>
              <a:path w="199390" h="40004">
                <a:moveTo>
                  <a:pt x="0" y="39624"/>
                </a:moveTo>
                <a:lnTo>
                  <a:pt x="199390" y="39624"/>
                </a:lnTo>
                <a:lnTo>
                  <a:pt x="19939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96380" y="6808469"/>
            <a:ext cx="199390" cy="180340"/>
          </a:xfrm>
          <a:custGeom>
            <a:avLst/>
            <a:gdLst/>
            <a:ahLst/>
            <a:cxnLst/>
            <a:rect l="l" t="t" r="r" b="b"/>
            <a:pathLst>
              <a:path w="199390" h="180340">
                <a:moveTo>
                  <a:pt x="0" y="179831"/>
                </a:moveTo>
                <a:lnTo>
                  <a:pt x="199390" y="179831"/>
                </a:lnTo>
                <a:lnTo>
                  <a:pt x="19939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6090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32472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6633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90" h="32384">
                <a:moveTo>
                  <a:pt x="0" y="32003"/>
                </a:moveTo>
                <a:lnTo>
                  <a:pt x="198881" y="32003"/>
                </a:lnTo>
                <a:lnTo>
                  <a:pt x="198881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96633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90" h="157479">
                <a:moveTo>
                  <a:pt x="198882" y="156972"/>
                </a:moveTo>
                <a:lnTo>
                  <a:pt x="198882" y="0"/>
                </a:lnTo>
                <a:lnTo>
                  <a:pt x="0" y="0"/>
                </a:lnTo>
                <a:lnTo>
                  <a:pt x="0" y="156972"/>
                </a:lnTo>
                <a:lnTo>
                  <a:pt x="198882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46747" y="6896861"/>
            <a:ext cx="100330" cy="13335"/>
          </a:xfrm>
          <a:custGeom>
            <a:avLst/>
            <a:gdLst/>
            <a:ahLst/>
            <a:cxnLst/>
            <a:rect l="l" t="t" r="r" b="b"/>
            <a:pathLst>
              <a:path w="100329" h="13334">
                <a:moveTo>
                  <a:pt x="0" y="12954"/>
                </a:moveTo>
                <a:lnTo>
                  <a:pt x="99822" y="12954"/>
                </a:lnTo>
                <a:lnTo>
                  <a:pt x="99822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22719" y="6611873"/>
            <a:ext cx="346710" cy="376555"/>
          </a:xfrm>
          <a:custGeom>
            <a:avLst/>
            <a:gdLst/>
            <a:ahLst/>
            <a:cxnLst/>
            <a:rect l="l" t="t" r="r" b="b"/>
            <a:pathLst>
              <a:path w="346709" h="376554">
                <a:moveTo>
                  <a:pt x="272796" y="268224"/>
                </a:moveTo>
                <a:lnTo>
                  <a:pt x="272796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6709" y="376427"/>
                </a:lnTo>
                <a:lnTo>
                  <a:pt x="346709" y="268224"/>
                </a:lnTo>
                <a:lnTo>
                  <a:pt x="272796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96633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90" h="32384">
                <a:moveTo>
                  <a:pt x="0" y="32003"/>
                </a:moveTo>
                <a:lnTo>
                  <a:pt x="0" y="0"/>
                </a:lnTo>
                <a:lnTo>
                  <a:pt x="198881" y="0"/>
                </a:lnTo>
                <a:lnTo>
                  <a:pt x="198881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96633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90" h="157479">
                <a:moveTo>
                  <a:pt x="0" y="156972"/>
                </a:moveTo>
                <a:lnTo>
                  <a:pt x="0" y="0"/>
                </a:lnTo>
                <a:lnTo>
                  <a:pt x="198881" y="0"/>
                </a:lnTo>
                <a:lnTo>
                  <a:pt x="198881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41985" y="6892099"/>
            <a:ext cx="109855" cy="22860"/>
          </a:xfrm>
          <a:custGeom>
            <a:avLst/>
            <a:gdLst/>
            <a:ahLst/>
            <a:cxnLst/>
            <a:rect l="l" t="t" r="r" b="b"/>
            <a:pathLst>
              <a:path w="109854" h="22859">
                <a:moveTo>
                  <a:pt x="0" y="22478"/>
                </a:moveTo>
                <a:lnTo>
                  <a:pt x="109347" y="22478"/>
                </a:lnTo>
                <a:lnTo>
                  <a:pt x="109347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7123" y="6333744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59808" y="585749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59807" y="585749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59046" y="580796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59808" y="568680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59807" y="568680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59043" y="580416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77971" y="580416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94732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15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11115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3936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30800" y="6611873"/>
            <a:ext cx="199390" cy="40005"/>
          </a:xfrm>
          <a:custGeom>
            <a:avLst/>
            <a:gdLst/>
            <a:ahLst/>
            <a:cxnLst/>
            <a:rect l="l" t="t" r="r" b="b"/>
            <a:pathLst>
              <a:path w="199389" h="40004">
                <a:moveTo>
                  <a:pt x="0" y="39624"/>
                </a:moveTo>
                <a:lnTo>
                  <a:pt x="199390" y="39624"/>
                </a:lnTo>
                <a:lnTo>
                  <a:pt x="19939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0800" y="6808469"/>
            <a:ext cx="199390" cy="180340"/>
          </a:xfrm>
          <a:custGeom>
            <a:avLst/>
            <a:gdLst/>
            <a:ahLst/>
            <a:cxnLst/>
            <a:rect l="l" t="t" r="r" b="b"/>
            <a:pathLst>
              <a:path w="199389" h="180340">
                <a:moveTo>
                  <a:pt x="0" y="179831"/>
                </a:moveTo>
                <a:lnTo>
                  <a:pt x="199390" y="179831"/>
                </a:lnTo>
                <a:lnTo>
                  <a:pt x="19939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50509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7146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31308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4">
                <a:moveTo>
                  <a:pt x="0" y="32003"/>
                </a:moveTo>
                <a:lnTo>
                  <a:pt x="198882" y="32003"/>
                </a:lnTo>
                <a:lnTo>
                  <a:pt x="198882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31308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89" h="157479">
                <a:moveTo>
                  <a:pt x="198881" y="156972"/>
                </a:moveTo>
                <a:lnTo>
                  <a:pt x="198881" y="0"/>
                </a:lnTo>
                <a:lnTo>
                  <a:pt x="0" y="0"/>
                </a:lnTo>
                <a:lnTo>
                  <a:pt x="0" y="156972"/>
                </a:lnTo>
                <a:lnTo>
                  <a:pt x="198881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81421" y="6896861"/>
            <a:ext cx="100330" cy="13335"/>
          </a:xfrm>
          <a:custGeom>
            <a:avLst/>
            <a:gdLst/>
            <a:ahLst/>
            <a:cxnLst/>
            <a:rect l="l" t="t" r="r" b="b"/>
            <a:pathLst>
              <a:path w="100329" h="13334">
                <a:moveTo>
                  <a:pt x="0" y="12954"/>
                </a:moveTo>
                <a:lnTo>
                  <a:pt x="99822" y="12954"/>
                </a:lnTo>
                <a:lnTo>
                  <a:pt x="99822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57394" y="6611873"/>
            <a:ext cx="346710" cy="376555"/>
          </a:xfrm>
          <a:custGeom>
            <a:avLst/>
            <a:gdLst/>
            <a:ahLst/>
            <a:cxnLst/>
            <a:rect l="l" t="t" r="r" b="b"/>
            <a:pathLst>
              <a:path w="346710" h="376554">
                <a:moveTo>
                  <a:pt x="272795" y="268224"/>
                </a:moveTo>
                <a:lnTo>
                  <a:pt x="272795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6709" y="376427"/>
                </a:lnTo>
                <a:lnTo>
                  <a:pt x="346709" y="268224"/>
                </a:lnTo>
                <a:lnTo>
                  <a:pt x="272795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31308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4">
                <a:moveTo>
                  <a:pt x="0" y="32003"/>
                </a:moveTo>
                <a:lnTo>
                  <a:pt x="0" y="0"/>
                </a:lnTo>
                <a:lnTo>
                  <a:pt x="198882" y="0"/>
                </a:lnTo>
                <a:lnTo>
                  <a:pt x="198882" y="32003"/>
                </a:lnTo>
                <a:lnTo>
                  <a:pt x="0" y="320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31308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89" h="157479">
                <a:moveTo>
                  <a:pt x="0" y="156972"/>
                </a:moveTo>
                <a:lnTo>
                  <a:pt x="0" y="0"/>
                </a:lnTo>
                <a:lnTo>
                  <a:pt x="198882" y="0"/>
                </a:lnTo>
                <a:lnTo>
                  <a:pt x="198882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6659" y="6892099"/>
            <a:ext cx="109855" cy="22860"/>
          </a:xfrm>
          <a:custGeom>
            <a:avLst/>
            <a:gdLst/>
            <a:ahLst/>
            <a:cxnLst/>
            <a:rect l="l" t="t" r="r" b="b"/>
            <a:pathLst>
              <a:path w="109854" h="22859">
                <a:moveTo>
                  <a:pt x="0" y="22478"/>
                </a:moveTo>
                <a:lnTo>
                  <a:pt x="109347" y="22478"/>
                </a:lnTo>
                <a:lnTo>
                  <a:pt x="109347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41797" y="6333744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77080" y="687705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93845" y="6608826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3937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13529" y="6608826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20" h="40004">
                <a:moveTo>
                  <a:pt x="0" y="39624"/>
                </a:moveTo>
                <a:lnTo>
                  <a:pt x="198119" y="39624"/>
                </a:lnTo>
                <a:lnTo>
                  <a:pt x="198119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13529" y="6805421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20" h="180340">
                <a:moveTo>
                  <a:pt x="0" y="179831"/>
                </a:moveTo>
                <a:lnTo>
                  <a:pt x="198119" y="179831"/>
                </a:lnTo>
                <a:lnTo>
                  <a:pt x="19811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32604" y="6608826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191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49115" y="687705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14038" y="6845045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4">
                <a:moveTo>
                  <a:pt x="0" y="32003"/>
                </a:moveTo>
                <a:lnTo>
                  <a:pt x="198120" y="32003"/>
                </a:lnTo>
                <a:lnTo>
                  <a:pt x="198120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14038" y="6648450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198120" y="156972"/>
                </a:moveTo>
                <a:lnTo>
                  <a:pt x="198120" y="0"/>
                </a:lnTo>
                <a:lnTo>
                  <a:pt x="0" y="0"/>
                </a:lnTo>
                <a:lnTo>
                  <a:pt x="0" y="156972"/>
                </a:lnTo>
                <a:lnTo>
                  <a:pt x="198120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64152" y="6893814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40123" y="6608826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4" y="268224"/>
                </a:moveTo>
                <a:lnTo>
                  <a:pt x="272034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2765" y="0"/>
                </a:lnTo>
                <a:lnTo>
                  <a:pt x="32765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268224"/>
                </a:lnTo>
                <a:lnTo>
                  <a:pt x="272034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14038" y="6845045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4">
                <a:moveTo>
                  <a:pt x="0" y="32003"/>
                </a:moveTo>
                <a:lnTo>
                  <a:pt x="0" y="0"/>
                </a:lnTo>
                <a:lnTo>
                  <a:pt x="198120" y="0"/>
                </a:lnTo>
                <a:lnTo>
                  <a:pt x="198120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14038" y="6648450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0" y="156972"/>
                </a:moveTo>
                <a:lnTo>
                  <a:pt x="0" y="0"/>
                </a:lnTo>
                <a:lnTo>
                  <a:pt x="198120" y="0"/>
                </a:lnTo>
                <a:lnTo>
                  <a:pt x="198120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59389" y="6889051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7"/>
                </a:moveTo>
                <a:lnTo>
                  <a:pt x="108585" y="21717"/>
                </a:lnTo>
                <a:lnTo>
                  <a:pt x="108585" y="0"/>
                </a:lnTo>
                <a:lnTo>
                  <a:pt x="0" y="0"/>
                </a:lnTo>
                <a:lnTo>
                  <a:pt x="0" y="21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24528" y="633069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11754" y="690524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28900" y="663701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49220" y="6637019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19" h="40004">
                <a:moveTo>
                  <a:pt x="0" y="39624"/>
                </a:moveTo>
                <a:lnTo>
                  <a:pt x="198119" y="39624"/>
                </a:lnTo>
                <a:lnTo>
                  <a:pt x="198119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9220" y="6834378"/>
            <a:ext cx="198120" cy="179070"/>
          </a:xfrm>
          <a:custGeom>
            <a:avLst/>
            <a:gdLst/>
            <a:ahLst/>
            <a:cxnLst/>
            <a:rect l="l" t="t" r="r" b="b"/>
            <a:pathLst>
              <a:path w="198119" h="179070">
                <a:moveTo>
                  <a:pt x="0" y="179070"/>
                </a:moveTo>
                <a:lnTo>
                  <a:pt x="198119" y="179070"/>
                </a:lnTo>
                <a:lnTo>
                  <a:pt x="198119" y="0"/>
                </a:lnTo>
                <a:lnTo>
                  <a:pt x="0" y="0"/>
                </a:lnTo>
                <a:lnTo>
                  <a:pt x="0" y="17907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7660" y="663701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83789" y="690524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48711" y="6873240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4">
                <a:moveTo>
                  <a:pt x="0" y="32003"/>
                </a:moveTo>
                <a:lnTo>
                  <a:pt x="198119" y="32003"/>
                </a:lnTo>
                <a:lnTo>
                  <a:pt x="19811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48711" y="6676643"/>
            <a:ext cx="198120" cy="158115"/>
          </a:xfrm>
          <a:custGeom>
            <a:avLst/>
            <a:gdLst/>
            <a:ahLst/>
            <a:cxnLst/>
            <a:rect l="l" t="t" r="r" b="b"/>
            <a:pathLst>
              <a:path w="198119" h="158115">
                <a:moveTo>
                  <a:pt x="198119" y="157733"/>
                </a:moveTo>
                <a:lnTo>
                  <a:pt x="198119" y="0"/>
                </a:lnTo>
                <a:lnTo>
                  <a:pt x="0" y="0"/>
                </a:lnTo>
                <a:lnTo>
                  <a:pt x="0" y="157733"/>
                </a:lnTo>
                <a:lnTo>
                  <a:pt x="198119" y="1577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98826" y="6922769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74798" y="6637019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3" y="268224"/>
                </a:moveTo>
                <a:lnTo>
                  <a:pt x="272033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7" y="376427"/>
                </a:lnTo>
                <a:lnTo>
                  <a:pt x="345947" y="268224"/>
                </a:lnTo>
                <a:lnTo>
                  <a:pt x="272033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48711" y="6873240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4">
                <a:moveTo>
                  <a:pt x="0" y="32003"/>
                </a:moveTo>
                <a:lnTo>
                  <a:pt x="0" y="0"/>
                </a:lnTo>
                <a:lnTo>
                  <a:pt x="198119" y="0"/>
                </a:lnTo>
                <a:lnTo>
                  <a:pt x="198119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48711" y="6676643"/>
            <a:ext cx="198120" cy="158115"/>
          </a:xfrm>
          <a:custGeom>
            <a:avLst/>
            <a:gdLst/>
            <a:ahLst/>
            <a:cxnLst/>
            <a:rect l="l" t="t" r="r" b="b"/>
            <a:pathLst>
              <a:path w="198119" h="158115">
                <a:moveTo>
                  <a:pt x="0" y="157733"/>
                </a:moveTo>
                <a:lnTo>
                  <a:pt x="0" y="0"/>
                </a:lnTo>
                <a:lnTo>
                  <a:pt x="198119" y="0"/>
                </a:lnTo>
                <a:lnTo>
                  <a:pt x="198119" y="157733"/>
                </a:lnTo>
                <a:lnTo>
                  <a:pt x="0" y="157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94063" y="6918007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6"/>
                </a:moveTo>
                <a:lnTo>
                  <a:pt x="108585" y="21716"/>
                </a:lnTo>
                <a:lnTo>
                  <a:pt x="108585" y="0"/>
                </a:lnTo>
                <a:lnTo>
                  <a:pt x="0" y="0"/>
                </a:lnTo>
                <a:lnTo>
                  <a:pt x="0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9201" y="635965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99076" y="5495544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30245" y="628802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09871" y="6044946"/>
            <a:ext cx="290830" cy="257810"/>
          </a:xfrm>
          <a:custGeom>
            <a:avLst/>
            <a:gdLst/>
            <a:ahLst/>
            <a:cxnLst/>
            <a:rect l="l" t="t" r="r" b="b"/>
            <a:pathLst>
              <a:path w="290829" h="257810">
                <a:moveTo>
                  <a:pt x="290322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09794" y="633374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57394" y="6057900"/>
            <a:ext cx="291465" cy="257175"/>
          </a:xfrm>
          <a:custGeom>
            <a:avLst/>
            <a:gdLst/>
            <a:ahLst/>
            <a:cxnLst/>
            <a:rect l="l" t="t" r="r" b="b"/>
            <a:pathLst>
              <a:path w="291464" h="257175">
                <a:moveTo>
                  <a:pt x="0" y="0"/>
                </a:moveTo>
                <a:lnTo>
                  <a:pt x="291083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579880" y="468122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73343" y="698169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115018" y="698169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61219" y="6981694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634165" y="6981694"/>
            <a:ext cx="149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973808" y="4716275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583169" y="477189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79684" y="4792468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784582" y="477189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55929" y="565277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174982" y="532053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451331" y="599262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869158" y="602537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118081" y="5338050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213354" y="3857244"/>
            <a:ext cx="985519" cy="952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805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N1,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96520">
              <a:lnSpc>
                <a:spcPts val="1675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N2,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  <a:p>
            <a:pPr marL="96520" marR="90170">
              <a:lnSpc>
                <a:spcPct val="69700"/>
              </a:lnSpc>
              <a:spcBef>
                <a:spcPts val="36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N3,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  N4,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4C0E98ED-9118-4C26-9F0F-8B1E6FB74427}" type="slidenum">
              <a:rPr lang="en-US" sz="1300">
                <a:latin typeface="Tahoma" pitchFamily="34" charset="0"/>
              </a:rPr>
              <a:pPr/>
              <a:t>20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154627" name="Line 123"/>
          <p:cNvSpPr>
            <a:spLocks noChangeShapeType="1"/>
          </p:cNvSpPr>
          <p:nvPr/>
        </p:nvSpPr>
        <p:spPr bwMode="auto">
          <a:xfrm>
            <a:off x="6684645" y="2956031"/>
            <a:ext cx="107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4628" name="Freeform 124"/>
          <p:cNvSpPr>
            <a:spLocks/>
          </p:cNvSpPr>
          <p:nvPr/>
        </p:nvSpPr>
        <p:spPr bwMode="auto">
          <a:xfrm>
            <a:off x="2781777" y="2968625"/>
            <a:ext cx="1365568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29" name="Freeform 125"/>
          <p:cNvSpPr>
            <a:spLocks/>
          </p:cNvSpPr>
          <p:nvPr/>
        </p:nvSpPr>
        <p:spPr bwMode="auto">
          <a:xfrm>
            <a:off x="2783523" y="2718541"/>
            <a:ext cx="1171734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0" name="Freeform 126"/>
          <p:cNvSpPr>
            <a:spLocks/>
          </p:cNvSpPr>
          <p:nvPr/>
        </p:nvSpPr>
        <p:spPr bwMode="auto">
          <a:xfrm>
            <a:off x="4755039" y="2968625"/>
            <a:ext cx="1367313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1" name="Freeform 127"/>
          <p:cNvSpPr>
            <a:spLocks/>
          </p:cNvSpPr>
          <p:nvPr/>
        </p:nvSpPr>
        <p:spPr bwMode="auto">
          <a:xfrm>
            <a:off x="695008" y="2983018"/>
            <a:ext cx="1367314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2" name="Line 128"/>
          <p:cNvSpPr>
            <a:spLocks noChangeShapeType="1"/>
          </p:cNvSpPr>
          <p:nvPr/>
        </p:nvSpPr>
        <p:spPr bwMode="auto">
          <a:xfrm flipV="1">
            <a:off x="8900637" y="2391093"/>
            <a:ext cx="665321" cy="401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3" name="Line 129"/>
          <p:cNvSpPr>
            <a:spLocks noChangeShapeType="1"/>
          </p:cNvSpPr>
          <p:nvPr/>
        </p:nvSpPr>
        <p:spPr bwMode="auto">
          <a:xfrm>
            <a:off x="8849995" y="3119755"/>
            <a:ext cx="665322" cy="40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4" name="Line 130"/>
          <p:cNvSpPr>
            <a:spLocks noChangeShapeType="1"/>
          </p:cNvSpPr>
          <p:nvPr/>
        </p:nvSpPr>
        <p:spPr bwMode="auto">
          <a:xfrm>
            <a:off x="2605406" y="3110760"/>
            <a:ext cx="1381284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5" name="Freeform 131"/>
          <p:cNvSpPr>
            <a:spLocks/>
          </p:cNvSpPr>
          <p:nvPr/>
        </p:nvSpPr>
        <p:spPr bwMode="auto">
          <a:xfrm rot="1183889">
            <a:off x="2774792" y="3297873"/>
            <a:ext cx="1171733" cy="322050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6" name="Freeform 132"/>
          <p:cNvSpPr>
            <a:spLocks/>
          </p:cNvSpPr>
          <p:nvPr/>
        </p:nvSpPr>
        <p:spPr bwMode="auto">
          <a:xfrm>
            <a:off x="696754" y="2732935"/>
            <a:ext cx="1171733" cy="4353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7" name="Freeform 133"/>
          <p:cNvSpPr>
            <a:spLocks/>
          </p:cNvSpPr>
          <p:nvPr/>
        </p:nvSpPr>
        <p:spPr bwMode="auto">
          <a:xfrm>
            <a:off x="4756786" y="2731136"/>
            <a:ext cx="1171734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8" name="Freeform 134"/>
          <p:cNvSpPr>
            <a:spLocks/>
          </p:cNvSpPr>
          <p:nvPr/>
        </p:nvSpPr>
        <p:spPr bwMode="auto">
          <a:xfrm>
            <a:off x="6707347" y="2720341"/>
            <a:ext cx="935990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9" name="Freeform 135"/>
          <p:cNvSpPr>
            <a:spLocks/>
          </p:cNvSpPr>
          <p:nvPr/>
        </p:nvSpPr>
        <p:spPr bwMode="auto">
          <a:xfrm rot="-2589433">
            <a:off x="8865712" y="2229168"/>
            <a:ext cx="955198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40" name="Text Box 136"/>
          <p:cNvSpPr txBox="1">
            <a:spLocks noChangeArrowheads="1"/>
          </p:cNvSpPr>
          <p:nvPr/>
        </p:nvSpPr>
        <p:spPr bwMode="auto">
          <a:xfrm>
            <a:off x="1011079" y="2684357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w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1" name="Text Box 137"/>
          <p:cNvSpPr txBox="1">
            <a:spLocks noChangeArrowheads="1"/>
          </p:cNvSpPr>
          <p:nvPr/>
        </p:nvSpPr>
        <p:spPr bwMode="auto">
          <a:xfrm>
            <a:off x="3160713" y="273293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x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2" name="Text Box 138"/>
          <p:cNvSpPr txBox="1">
            <a:spLocks noChangeArrowheads="1"/>
          </p:cNvSpPr>
          <p:nvPr/>
        </p:nvSpPr>
        <p:spPr bwMode="auto">
          <a:xfrm>
            <a:off x="7018179" y="2642976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y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3" name="Text Box 139"/>
          <p:cNvSpPr txBox="1">
            <a:spLocks noChangeArrowheads="1"/>
          </p:cNvSpPr>
          <p:nvPr/>
        </p:nvSpPr>
        <p:spPr bwMode="auto">
          <a:xfrm>
            <a:off x="9124157" y="221477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z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4" name="Text Box 140"/>
          <p:cNvSpPr txBox="1">
            <a:spLocks noChangeArrowheads="1"/>
          </p:cNvSpPr>
          <p:nvPr/>
        </p:nvSpPr>
        <p:spPr bwMode="auto">
          <a:xfrm>
            <a:off x="2142649" y="3049588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4645" name="Text Box 141"/>
          <p:cNvSpPr txBox="1">
            <a:spLocks noChangeArrowheads="1"/>
          </p:cNvSpPr>
          <p:nvPr/>
        </p:nvSpPr>
        <p:spPr bwMode="auto">
          <a:xfrm>
            <a:off x="4152583" y="385201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4646" name="Text Box 142"/>
          <p:cNvSpPr txBox="1">
            <a:spLocks noChangeArrowheads="1"/>
          </p:cNvSpPr>
          <p:nvPr/>
        </p:nvSpPr>
        <p:spPr bwMode="auto">
          <a:xfrm>
            <a:off x="4152583" y="301000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4647" name="Text Box 143"/>
          <p:cNvSpPr txBox="1">
            <a:spLocks noChangeArrowheads="1"/>
          </p:cNvSpPr>
          <p:nvPr/>
        </p:nvSpPr>
        <p:spPr bwMode="auto">
          <a:xfrm>
            <a:off x="6115368" y="3008207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4648" name="Line 144"/>
          <p:cNvSpPr>
            <a:spLocks noChangeShapeType="1"/>
          </p:cNvSpPr>
          <p:nvPr/>
        </p:nvSpPr>
        <p:spPr bwMode="auto">
          <a:xfrm>
            <a:off x="7791767" y="2943437"/>
            <a:ext cx="378937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4649" name="Group 145"/>
          <p:cNvGrpSpPr>
            <a:grpSpLocks/>
          </p:cNvGrpSpPr>
          <p:nvPr/>
        </p:nvGrpSpPr>
        <p:grpSpPr bwMode="auto">
          <a:xfrm>
            <a:off x="6515259" y="2427077"/>
            <a:ext cx="677545" cy="412009"/>
            <a:chOff x="3731" y="1153"/>
            <a:chExt cx="388" cy="229"/>
          </a:xfrm>
        </p:grpSpPr>
        <p:sp>
          <p:nvSpPr>
            <p:cNvPr id="154718" name="Line 146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9" name="Line 147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50" name="Group 148"/>
          <p:cNvGrpSpPr>
            <a:grpSpLocks/>
          </p:cNvGrpSpPr>
          <p:nvPr/>
        </p:nvGrpSpPr>
        <p:grpSpPr bwMode="auto">
          <a:xfrm>
            <a:off x="4559459" y="2398290"/>
            <a:ext cx="677545" cy="412009"/>
            <a:chOff x="3731" y="1153"/>
            <a:chExt cx="388" cy="229"/>
          </a:xfrm>
        </p:grpSpPr>
        <p:sp>
          <p:nvSpPr>
            <p:cNvPr id="154716" name="Line 149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7" name="Line 150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51" name="Group 151"/>
          <p:cNvGrpSpPr>
            <a:grpSpLocks/>
          </p:cNvGrpSpPr>
          <p:nvPr/>
        </p:nvGrpSpPr>
        <p:grpSpPr bwMode="auto">
          <a:xfrm>
            <a:off x="2603659" y="2369503"/>
            <a:ext cx="677545" cy="412009"/>
            <a:chOff x="3731" y="1153"/>
            <a:chExt cx="388" cy="229"/>
          </a:xfrm>
        </p:grpSpPr>
        <p:sp>
          <p:nvSpPr>
            <p:cNvPr id="154714" name="Line 152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5" name="Line 153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52" name="Line 154"/>
          <p:cNvSpPr>
            <a:spLocks noChangeShapeType="1"/>
          </p:cNvSpPr>
          <p:nvPr/>
        </p:nvSpPr>
        <p:spPr bwMode="auto">
          <a:xfrm>
            <a:off x="4706145" y="3749463"/>
            <a:ext cx="10774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4653" name="Freeform 155"/>
          <p:cNvSpPr>
            <a:spLocks/>
          </p:cNvSpPr>
          <p:nvPr/>
        </p:nvSpPr>
        <p:spPr bwMode="auto">
          <a:xfrm>
            <a:off x="4728845" y="3513773"/>
            <a:ext cx="935990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54" name="Line 156"/>
          <p:cNvSpPr>
            <a:spLocks noChangeShapeType="1"/>
          </p:cNvSpPr>
          <p:nvPr/>
        </p:nvSpPr>
        <p:spPr bwMode="auto">
          <a:xfrm>
            <a:off x="5813267" y="3736870"/>
            <a:ext cx="378936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4655" name="Group 157"/>
          <p:cNvGrpSpPr>
            <a:grpSpLocks/>
          </p:cNvGrpSpPr>
          <p:nvPr/>
        </p:nvGrpSpPr>
        <p:grpSpPr bwMode="auto">
          <a:xfrm>
            <a:off x="3986689" y="2743730"/>
            <a:ext cx="745648" cy="358034"/>
            <a:chOff x="4396" y="1245"/>
            <a:chExt cx="672" cy="248"/>
          </a:xfrm>
        </p:grpSpPr>
        <p:sp>
          <p:nvSpPr>
            <p:cNvPr id="1547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709" name="Group 1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712" name="Freeform 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3" name="Freeform 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10" name="Line 16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11" name="Line 1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6" name="Group 166"/>
          <p:cNvGrpSpPr>
            <a:grpSpLocks/>
          </p:cNvGrpSpPr>
          <p:nvPr/>
        </p:nvGrpSpPr>
        <p:grpSpPr bwMode="auto">
          <a:xfrm>
            <a:off x="5944236" y="2763520"/>
            <a:ext cx="745649" cy="358035"/>
            <a:chOff x="4396" y="1245"/>
            <a:chExt cx="672" cy="248"/>
          </a:xfrm>
        </p:grpSpPr>
        <p:sp>
          <p:nvSpPr>
            <p:cNvPr id="15469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701" name="Group 1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704" name="Freeform 1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5" name="Freeform 1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02" name="Line 17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3" name="Line 1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7" name="Group 175"/>
          <p:cNvGrpSpPr>
            <a:grpSpLocks/>
          </p:cNvGrpSpPr>
          <p:nvPr/>
        </p:nvGrpSpPr>
        <p:grpSpPr bwMode="auto">
          <a:xfrm>
            <a:off x="8184674" y="2758123"/>
            <a:ext cx="745648" cy="358034"/>
            <a:chOff x="4396" y="1245"/>
            <a:chExt cx="672" cy="248"/>
          </a:xfrm>
        </p:grpSpPr>
        <p:sp>
          <p:nvSpPr>
            <p:cNvPr id="1546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93" name="Group 1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96" name="Freeform 1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97" name="Freeform 1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94" name="Line 18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95" name="Line 1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8" name="Group 184"/>
          <p:cNvGrpSpPr>
            <a:grpSpLocks/>
          </p:cNvGrpSpPr>
          <p:nvPr/>
        </p:nvGrpSpPr>
        <p:grpSpPr bwMode="auto">
          <a:xfrm>
            <a:off x="3970973" y="3547957"/>
            <a:ext cx="745649" cy="358035"/>
            <a:chOff x="4396" y="1245"/>
            <a:chExt cx="672" cy="248"/>
          </a:xfrm>
        </p:grpSpPr>
        <p:sp>
          <p:nvSpPr>
            <p:cNvPr id="15468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8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8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85" name="Group 1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88" name="Freeform 1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9" name="Freeform 1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86" name="Line 191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7" name="Line 19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9" name="Group 193"/>
          <p:cNvGrpSpPr>
            <a:grpSpLocks/>
          </p:cNvGrpSpPr>
          <p:nvPr/>
        </p:nvGrpSpPr>
        <p:grpSpPr bwMode="auto">
          <a:xfrm>
            <a:off x="2053591" y="2785110"/>
            <a:ext cx="745649" cy="358035"/>
            <a:chOff x="4396" y="1245"/>
            <a:chExt cx="672" cy="248"/>
          </a:xfrm>
        </p:grpSpPr>
        <p:sp>
          <p:nvSpPr>
            <p:cNvPr id="1546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77" name="Group 1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80" name="Freeform 1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1" name="Freeform 1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78" name="Line 20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9" name="Line 20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60" name="Text Box 3"/>
          <p:cNvSpPr txBox="1">
            <a:spLocks noChangeArrowheads="1"/>
          </p:cNvSpPr>
          <p:nvPr/>
        </p:nvSpPr>
        <p:spPr bwMode="auto">
          <a:xfrm>
            <a:off x="1342867" y="4765994"/>
            <a:ext cx="7458233" cy="215443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200" b="1">
                <a:solidFill>
                  <a:srgbClr val="000099"/>
                </a:solidFill>
              </a:rPr>
              <a:t>destination subnet	  next  router      # hops to dest</a:t>
            </a:r>
          </a:p>
          <a:p>
            <a:r>
              <a:rPr lang="en-US" sz="2200" b="1"/>
              <a:t> 	</a:t>
            </a:r>
            <a:r>
              <a:rPr lang="en-US">
                <a:solidFill>
                  <a:srgbClr val="CC0000"/>
                </a:solidFill>
              </a:rPr>
              <a:t>w</a:t>
            </a:r>
            <a:r>
              <a:rPr lang="en-US"/>
              <a:t>			A		2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y</a:t>
            </a:r>
            <a:r>
              <a:rPr lang="en-US"/>
              <a:t>			B		2</a:t>
            </a:r>
          </a:p>
          <a:p>
            <a:r>
              <a:rPr lang="en-US"/>
              <a:t> 	</a:t>
            </a:r>
            <a:r>
              <a:rPr lang="en-US">
                <a:solidFill>
                  <a:srgbClr val="CC0000"/>
                </a:solidFill>
              </a:rPr>
              <a:t>z</a:t>
            </a:r>
            <a:r>
              <a:rPr lang="en-US"/>
              <a:t>			B		7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x</a:t>
            </a:r>
            <a:r>
              <a:rPr lang="en-US"/>
              <a:t>			--		1</a:t>
            </a:r>
          </a:p>
          <a:p>
            <a:r>
              <a:rPr lang="en-US" sz="2200"/>
              <a:t>	….			….		....</a:t>
            </a:r>
          </a:p>
        </p:txBody>
      </p:sp>
      <p:sp>
        <p:nvSpPr>
          <p:cNvPr id="154661" name="Text Box 4"/>
          <p:cNvSpPr txBox="1">
            <a:spLocks noChangeArrowheads="1"/>
          </p:cNvSpPr>
          <p:nvPr/>
        </p:nvSpPr>
        <p:spPr bwMode="auto">
          <a:xfrm>
            <a:off x="3188653" y="4335992"/>
            <a:ext cx="288276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/>
              <a:t>routing table in router D</a:t>
            </a:r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212558" y="5703359"/>
            <a:ext cx="949960" cy="653098"/>
            <a:chOff x="2985" y="3170"/>
            <a:chExt cx="544" cy="363"/>
          </a:xfrm>
        </p:grpSpPr>
        <p:sp>
          <p:nvSpPr>
            <p:cNvPr id="154672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73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/>
                <a:t>A</a:t>
              </a:r>
            </a:p>
          </p:txBody>
        </p:sp>
      </p:grpSp>
      <p:grpSp>
        <p:nvGrpSpPr>
          <p:cNvPr id="16" name="Group 113"/>
          <p:cNvGrpSpPr>
            <a:grpSpLocks/>
          </p:cNvGrpSpPr>
          <p:nvPr/>
        </p:nvGrpSpPr>
        <p:grpSpPr bwMode="auto">
          <a:xfrm>
            <a:off x="7206773" y="5661978"/>
            <a:ext cx="916781" cy="653097"/>
            <a:chOff x="2985" y="3170"/>
            <a:chExt cx="525" cy="363"/>
          </a:xfrm>
        </p:grpSpPr>
        <p:sp>
          <p:nvSpPr>
            <p:cNvPr id="154670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71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/>
                <a:t>5</a:t>
              </a:r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2291080" y="1043517"/>
            <a:ext cx="3967480" cy="1959293"/>
            <a:chOff x="1312" y="440"/>
            <a:chExt cx="2272" cy="1089"/>
          </a:xfrm>
        </p:grpSpPr>
        <p:sp>
          <p:nvSpPr>
            <p:cNvPr id="154667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 </a:t>
              </a:r>
              <a:r>
                <a:rPr lang="en-US" sz="1800" b="1">
                  <a:solidFill>
                    <a:srgbClr val="000099"/>
                  </a:solidFill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800" b="1"/>
                <a:t>   </a:t>
              </a:r>
              <a:r>
                <a:rPr lang="en-US" sz="1800">
                  <a:solidFill>
                    <a:srgbClr val="CC0000"/>
                  </a:solidFill>
                </a:rPr>
                <a:t>w</a:t>
              </a:r>
              <a:r>
                <a:rPr lang="en-US" sz="180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800"/>
                <a:t>   </a:t>
              </a:r>
              <a:r>
                <a:rPr lang="en-US" sz="1800">
                  <a:solidFill>
                    <a:srgbClr val="CC0000"/>
                  </a:solidFill>
                </a:rPr>
                <a:t>x</a:t>
              </a:r>
              <a:r>
                <a:rPr lang="en-US" sz="180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FF0000"/>
                  </a:solidFill>
                </a:rPr>
                <a:t>   </a:t>
              </a:r>
              <a:r>
                <a:rPr lang="en-US" sz="1800">
                  <a:solidFill>
                    <a:srgbClr val="CC0000"/>
                  </a:solidFill>
                </a:rPr>
                <a:t>z</a:t>
              </a:r>
              <a:r>
                <a:rPr lang="en-US" sz="1800"/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800"/>
                <a:t>   ….	  …     ...</a:t>
              </a:r>
            </a:p>
          </p:txBody>
        </p:sp>
        <p:sp>
          <p:nvSpPr>
            <p:cNvPr id="154668" name="Text Box 118"/>
            <p:cNvSpPr txBox="1">
              <a:spLocks noChangeArrowheads="1"/>
            </p:cNvSpPr>
            <p:nvPr/>
          </p:nvSpPr>
          <p:spPr bwMode="auto">
            <a:xfrm>
              <a:off x="2230" y="440"/>
              <a:ext cx="135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/>
                <a:t>A-to-D advertisement</a:t>
              </a:r>
            </a:p>
          </p:txBody>
        </p:sp>
        <p:sp>
          <p:nvSpPr>
            <p:cNvPr id="154669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4665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7" y="931968"/>
            <a:ext cx="32672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11" name="Rectangle 122"/>
          <p:cNvSpPr>
            <a:spLocks noGrp="1" noChangeArrowheads="1"/>
          </p:cNvSpPr>
          <p:nvPr>
            <p:ph type="title"/>
          </p:nvPr>
        </p:nvSpPr>
        <p:spPr>
          <a:xfrm>
            <a:off x="450533" y="215900"/>
            <a:ext cx="4330700" cy="55399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RIP: example </a:t>
            </a:r>
          </a:p>
        </p:txBody>
      </p:sp>
    </p:spTree>
    <p:extLst>
      <p:ext uri="{BB962C8B-B14F-4D97-AF65-F5344CB8AC3E}">
        <p14:creationId xmlns:p14="http://schemas.microsoft.com/office/powerpoint/2010/main" val="25329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72909ED5-DF5D-49F7-851C-576B3CA384A8}" type="slidenum">
              <a:rPr lang="en-US" sz="1300">
                <a:latin typeface="Tahoma" pitchFamily="34" charset="0"/>
              </a:rPr>
              <a:pPr/>
              <a:t>21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565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1" y="1171258"/>
            <a:ext cx="6033294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6814"/>
            <a:ext cx="8077200" cy="1384995"/>
          </a:xfrm>
        </p:spPr>
        <p:txBody>
          <a:bodyPr/>
          <a:lstStyle/>
          <a:p>
            <a:pPr>
              <a:defRPr/>
            </a:pPr>
            <a:r>
              <a:rPr lang="en-US" sz="4500" dirty="0">
                <a:ea typeface="ＭＳ Ｐゴシック" charset="0"/>
                <a:cs typeface="+mj-cs"/>
              </a:rPr>
              <a:t>RIP: link failure, recovery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96" y="1828800"/>
            <a:ext cx="9052560" cy="443198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+mn-cs"/>
              </a:rPr>
              <a:t>if no advertisement heard after 180 sec --&gt; neighbor/link declared dead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routes via neighbor invalidated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new advertisements sent to neighbors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neighbors in turn send out new advertisements (if tables changed)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link failure info quickly (?) propagates to entire 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</a:rPr>
              <a:t>poison reverse</a:t>
            </a:r>
            <a:r>
              <a:rPr lang="en-US" sz="3200" dirty="0">
                <a:ea typeface="ＭＳ Ｐゴシック" charset="0"/>
              </a:rPr>
              <a:t> used to prevent </a:t>
            </a:r>
            <a:r>
              <a:rPr lang="en-US" sz="3200" dirty="0" err="1">
                <a:ea typeface="ＭＳ Ｐゴシック" charset="0"/>
              </a:rPr>
              <a:t>ping-pong</a:t>
            </a:r>
            <a:r>
              <a:rPr lang="en-US" sz="3200" dirty="0">
                <a:ea typeface="ＭＳ Ｐゴシック" charset="0"/>
              </a:rPr>
              <a:t>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39765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RIP Problem: Count 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953" y="2478278"/>
            <a:ext cx="433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10" dirty="0">
                <a:latin typeface="Arial"/>
                <a:cs typeface="Arial"/>
              </a:rPr>
              <a:t>Initially,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 R</a:t>
            </a:r>
            <a:r>
              <a:rPr sz="1800" spc="-7" baseline="-23148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both have a route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N with </a:t>
            </a:r>
            <a:r>
              <a:rPr sz="1800" dirty="0">
                <a:latin typeface="Arial"/>
                <a:cs typeface="Arial"/>
              </a:rPr>
              <a:t>metric </a:t>
            </a:r>
            <a:r>
              <a:rPr sz="1800" spc="-5" dirty="0">
                <a:latin typeface="Arial"/>
                <a:cs typeface="Arial"/>
              </a:rPr>
              <a:t>1 and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respectively.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195" y="3050508"/>
            <a:ext cx="4978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1</a:t>
            </a:r>
            <a:r>
              <a:rPr sz="1600" i="1" spc="3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1276" y="2961894"/>
            <a:ext cx="69215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1</a:t>
            </a:r>
            <a:r>
              <a:rPr sz="1600" i="1" spc="3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5185" y="2381059"/>
            <a:ext cx="355761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5397" y="24958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3647" y="3050508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1728" y="2961894"/>
            <a:ext cx="84772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4128" y="16225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6395" y="16225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953" y="3513073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2.	The link between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15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 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fails.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7323" y="36258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42631" y="38046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2638" y="380466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1869" y="37551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2631" y="36339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2638" y="36339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1118" y="3662171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41874" y="37513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0792" y="37513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9190" y="38031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9196" y="380314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8428" y="37536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9190" y="36324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9196" y="363245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676" y="3660647"/>
            <a:ext cx="360425" cy="18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8431" y="37498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77349" y="37498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37297" y="4175982"/>
            <a:ext cx="4978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1</a:t>
            </a:r>
            <a:r>
              <a:rPr sz="1600" i="1" spc="3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5378" y="4088129"/>
            <a:ext cx="69215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1</a:t>
            </a:r>
            <a:r>
              <a:rPr sz="1600" i="1" spc="3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67745" y="4175983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5830" y="4088129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40146" y="3579876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431033"/>
                </a:moveTo>
                <a:lnTo>
                  <a:pt x="99821" y="177546"/>
                </a:lnTo>
                <a:lnTo>
                  <a:pt x="60436" y="185213"/>
                </a:lnTo>
                <a:lnTo>
                  <a:pt x="28765" y="201168"/>
                </a:lnTo>
                <a:lnTo>
                  <a:pt x="7667" y="223408"/>
                </a:lnTo>
                <a:lnTo>
                  <a:pt x="0" y="249936"/>
                </a:lnTo>
                <a:lnTo>
                  <a:pt x="3869" y="269259"/>
                </a:lnTo>
                <a:lnTo>
                  <a:pt x="14954" y="286797"/>
                </a:lnTo>
                <a:lnTo>
                  <a:pt x="32468" y="301906"/>
                </a:lnTo>
                <a:lnTo>
                  <a:pt x="54036" y="313117"/>
                </a:lnTo>
                <a:lnTo>
                  <a:pt x="54863" y="312420"/>
                </a:lnTo>
                <a:lnTo>
                  <a:pt x="55625" y="313944"/>
                </a:lnTo>
                <a:lnTo>
                  <a:pt x="55625" y="412866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1" y="431033"/>
                </a:lnTo>
                <a:close/>
              </a:path>
              <a:path w="1106804" h="533400">
                <a:moveTo>
                  <a:pt x="55625" y="412866"/>
                </a:moveTo>
                <a:lnTo>
                  <a:pt x="55625" y="313944"/>
                </a:lnTo>
                <a:lnTo>
                  <a:pt x="54036" y="313117"/>
                </a:lnTo>
                <a:lnTo>
                  <a:pt x="41743" y="323492"/>
                </a:lnTo>
                <a:lnTo>
                  <a:pt x="32194" y="335851"/>
                </a:lnTo>
                <a:lnTo>
                  <a:pt x="26360" y="349067"/>
                </a:lnTo>
                <a:lnTo>
                  <a:pt x="24383" y="362712"/>
                </a:lnTo>
                <a:lnTo>
                  <a:pt x="33206" y="391179"/>
                </a:lnTo>
                <a:lnTo>
                  <a:pt x="55625" y="412866"/>
                </a:lnTo>
                <a:close/>
              </a:path>
              <a:path w="1106804" h="533400">
                <a:moveTo>
                  <a:pt x="763922" y="28708"/>
                </a:moveTo>
                <a:lnTo>
                  <a:pt x="746283" y="16716"/>
                </a:lnTo>
                <a:lnTo>
                  <a:pt x="724852" y="7620"/>
                </a:lnTo>
                <a:lnTo>
                  <a:pt x="700849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6" y="11049"/>
                </a:lnTo>
                <a:lnTo>
                  <a:pt x="592621" y="23788"/>
                </a:lnTo>
                <a:lnTo>
                  <a:pt x="575309" y="40386"/>
                </a:lnTo>
                <a:lnTo>
                  <a:pt x="575309" y="41910"/>
                </a:lnTo>
                <a:lnTo>
                  <a:pt x="554735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11"/>
                </a:lnTo>
                <a:lnTo>
                  <a:pt x="409098" y="28765"/>
                </a:lnTo>
                <a:lnTo>
                  <a:pt x="380607" y="43648"/>
                </a:lnTo>
                <a:lnTo>
                  <a:pt x="358901" y="63246"/>
                </a:lnTo>
                <a:lnTo>
                  <a:pt x="358901" y="64008"/>
                </a:lnTo>
                <a:lnTo>
                  <a:pt x="338244" y="57447"/>
                </a:lnTo>
                <a:lnTo>
                  <a:pt x="316515" y="52673"/>
                </a:lnTo>
                <a:lnTo>
                  <a:pt x="294072" y="49756"/>
                </a:lnTo>
                <a:lnTo>
                  <a:pt x="271271" y="48768"/>
                </a:lnTo>
                <a:lnTo>
                  <a:pt x="216414" y="54504"/>
                </a:lnTo>
                <a:lnTo>
                  <a:pt x="168907" y="70518"/>
                </a:lnTo>
                <a:lnTo>
                  <a:pt x="131533" y="95018"/>
                </a:lnTo>
                <a:lnTo>
                  <a:pt x="107070" y="126211"/>
                </a:lnTo>
                <a:lnTo>
                  <a:pt x="98298" y="162306"/>
                </a:lnTo>
                <a:lnTo>
                  <a:pt x="98298" y="166878"/>
                </a:lnTo>
                <a:lnTo>
                  <a:pt x="99821" y="177546"/>
                </a:lnTo>
                <a:lnTo>
                  <a:pt x="99821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817" y="500133"/>
                </a:lnTo>
                <a:lnTo>
                  <a:pt x="373094" y="496443"/>
                </a:lnTo>
                <a:lnTo>
                  <a:pt x="398371" y="490466"/>
                </a:lnTo>
                <a:lnTo>
                  <a:pt x="422148" y="482346"/>
                </a:lnTo>
                <a:lnTo>
                  <a:pt x="449889" y="503824"/>
                </a:lnTo>
                <a:lnTo>
                  <a:pt x="484060" y="519874"/>
                </a:lnTo>
                <a:lnTo>
                  <a:pt x="523089" y="529923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784" y="459509"/>
                </a:lnTo>
                <a:lnTo>
                  <a:pt x="763524" y="462753"/>
                </a:lnTo>
                <a:lnTo>
                  <a:pt x="763524" y="28956"/>
                </a:lnTo>
                <a:lnTo>
                  <a:pt x="763922" y="28708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764285" y="462933"/>
                </a:moveTo>
                <a:lnTo>
                  <a:pt x="764285" y="28956"/>
                </a:lnTo>
                <a:lnTo>
                  <a:pt x="763524" y="28956"/>
                </a:lnTo>
                <a:lnTo>
                  <a:pt x="763524" y="462753"/>
                </a:lnTo>
                <a:lnTo>
                  <a:pt x="764285" y="462933"/>
                </a:lnTo>
                <a:close/>
              </a:path>
              <a:path w="1106804" h="533400">
                <a:moveTo>
                  <a:pt x="981455" y="67056"/>
                </a:move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20"/>
                </a:lnTo>
                <a:lnTo>
                  <a:pt x="783228" y="16716"/>
                </a:lnTo>
                <a:lnTo>
                  <a:pt x="763922" y="28708"/>
                </a:lnTo>
                <a:lnTo>
                  <a:pt x="764285" y="28956"/>
                </a:lnTo>
                <a:lnTo>
                  <a:pt x="764285" y="462933"/>
                </a:lnTo>
                <a:lnTo>
                  <a:pt x="769048" y="464058"/>
                </a:lnTo>
                <a:lnTo>
                  <a:pt x="789170" y="466891"/>
                </a:lnTo>
                <a:lnTo>
                  <a:pt x="810005" y="467868"/>
                </a:lnTo>
                <a:lnTo>
                  <a:pt x="867072" y="460248"/>
                </a:lnTo>
                <a:lnTo>
                  <a:pt x="913923" y="439483"/>
                </a:lnTo>
                <a:lnTo>
                  <a:pt x="945772" y="408717"/>
                </a:lnTo>
                <a:lnTo>
                  <a:pt x="957833" y="371094"/>
                </a:lnTo>
                <a:lnTo>
                  <a:pt x="980694" y="366153"/>
                </a:lnTo>
                <a:lnTo>
                  <a:pt x="980694" y="67056"/>
                </a:lnTo>
                <a:lnTo>
                  <a:pt x="981455" y="67056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6"/>
                </a:lnTo>
                <a:lnTo>
                  <a:pt x="980694" y="36615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391"/>
                </a:lnTo>
                <a:lnTo>
                  <a:pt x="1078515" y="171735"/>
                </a:lnTo>
                <a:lnTo>
                  <a:pt x="1080575" y="162937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106424" y="258318"/>
                </a:moveTo>
                <a:lnTo>
                  <a:pt x="1104149" y="239660"/>
                </a:lnTo>
                <a:lnTo>
                  <a:pt x="1097375" y="221646"/>
                </a:lnTo>
                <a:lnTo>
                  <a:pt x="1086171" y="204632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0146" y="3579876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177546"/>
                </a:moveTo>
                <a:lnTo>
                  <a:pt x="60436" y="185213"/>
                </a:lnTo>
                <a:lnTo>
                  <a:pt x="28765" y="201168"/>
                </a:lnTo>
                <a:lnTo>
                  <a:pt x="7667" y="223408"/>
                </a:lnTo>
                <a:lnTo>
                  <a:pt x="0" y="249936"/>
                </a:lnTo>
                <a:lnTo>
                  <a:pt x="3869" y="269259"/>
                </a:lnTo>
                <a:lnTo>
                  <a:pt x="32468" y="301906"/>
                </a:lnTo>
                <a:lnTo>
                  <a:pt x="26360" y="349067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817" y="500133"/>
                </a:lnTo>
                <a:lnTo>
                  <a:pt x="373094" y="496443"/>
                </a:lnTo>
                <a:lnTo>
                  <a:pt x="398371" y="490466"/>
                </a:lnTo>
                <a:lnTo>
                  <a:pt x="422148" y="482346"/>
                </a:lnTo>
                <a:lnTo>
                  <a:pt x="449889" y="503824"/>
                </a:lnTo>
                <a:lnTo>
                  <a:pt x="484060" y="519874"/>
                </a:lnTo>
                <a:lnTo>
                  <a:pt x="523089" y="529923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784" y="459509"/>
                </a:lnTo>
                <a:lnTo>
                  <a:pt x="769048" y="464058"/>
                </a:lnTo>
                <a:lnTo>
                  <a:pt x="789170" y="466891"/>
                </a:lnTo>
                <a:lnTo>
                  <a:pt x="810005" y="467868"/>
                </a:lnTo>
                <a:lnTo>
                  <a:pt x="867072" y="460248"/>
                </a:lnTo>
                <a:lnTo>
                  <a:pt x="913923" y="439483"/>
                </a:lnTo>
                <a:lnTo>
                  <a:pt x="945772" y="408717"/>
                </a:lnTo>
                <a:lnTo>
                  <a:pt x="957833" y="371094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8"/>
                </a:lnTo>
                <a:lnTo>
                  <a:pt x="1104149" y="239660"/>
                </a:lnTo>
                <a:lnTo>
                  <a:pt x="1097375" y="221646"/>
                </a:lnTo>
                <a:lnTo>
                  <a:pt x="1086171" y="204632"/>
                </a:lnTo>
                <a:lnTo>
                  <a:pt x="1070609" y="188975"/>
                </a:lnTo>
                <a:lnTo>
                  <a:pt x="1075170" y="180391"/>
                </a:lnTo>
                <a:lnTo>
                  <a:pt x="1078515" y="171735"/>
                </a:lnTo>
                <a:lnTo>
                  <a:pt x="1080575" y="162937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6"/>
                </a:lnTo>
                <a:lnTo>
                  <a:pt x="981455" y="67056"/>
                </a:ln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783228" y="16716"/>
                </a:lnTo>
                <a:lnTo>
                  <a:pt x="724852" y="7620"/>
                </a:lnTo>
                <a:lnTo>
                  <a:pt x="675131" y="0"/>
                </a:lnTo>
                <a:lnTo>
                  <a:pt x="644104" y="2881"/>
                </a:lnTo>
                <a:lnTo>
                  <a:pt x="616076" y="11049"/>
                </a:lnTo>
                <a:lnTo>
                  <a:pt x="592621" y="23788"/>
                </a:lnTo>
                <a:lnTo>
                  <a:pt x="575309" y="40386"/>
                </a:lnTo>
                <a:lnTo>
                  <a:pt x="575309" y="41910"/>
                </a:lnTo>
                <a:lnTo>
                  <a:pt x="554735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11"/>
                </a:lnTo>
                <a:lnTo>
                  <a:pt x="409098" y="28765"/>
                </a:lnTo>
                <a:lnTo>
                  <a:pt x="380607" y="43648"/>
                </a:lnTo>
                <a:lnTo>
                  <a:pt x="358901" y="63246"/>
                </a:lnTo>
                <a:lnTo>
                  <a:pt x="358901" y="64008"/>
                </a:lnTo>
                <a:lnTo>
                  <a:pt x="338244" y="57447"/>
                </a:lnTo>
                <a:lnTo>
                  <a:pt x="316515" y="52673"/>
                </a:lnTo>
                <a:lnTo>
                  <a:pt x="294072" y="49756"/>
                </a:lnTo>
                <a:lnTo>
                  <a:pt x="271271" y="48768"/>
                </a:lnTo>
                <a:lnTo>
                  <a:pt x="216414" y="54504"/>
                </a:lnTo>
                <a:lnTo>
                  <a:pt x="168907" y="70518"/>
                </a:lnTo>
                <a:lnTo>
                  <a:pt x="131533" y="95018"/>
                </a:lnTo>
                <a:lnTo>
                  <a:pt x="107070" y="126211"/>
                </a:lnTo>
                <a:lnTo>
                  <a:pt x="98298" y="162306"/>
                </a:lnTo>
                <a:lnTo>
                  <a:pt x="98298" y="166878"/>
                </a:lnTo>
                <a:lnTo>
                  <a:pt x="99059" y="172212"/>
                </a:lnTo>
                <a:lnTo>
                  <a:pt x="99821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5771" y="3893820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2977" y="4119"/>
                </a:lnTo>
                <a:lnTo>
                  <a:pt x="26670" y="7238"/>
                </a:lnTo>
                <a:lnTo>
                  <a:pt x="40933" y="9215"/>
                </a:lnTo>
                <a:lnTo>
                  <a:pt x="55625" y="9905"/>
                </a:lnTo>
                <a:lnTo>
                  <a:pt x="58674" y="9905"/>
                </a:lnTo>
                <a:lnTo>
                  <a:pt x="61722" y="9905"/>
                </a:lnTo>
                <a:lnTo>
                  <a:pt x="64769" y="91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9497" y="401040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4767" y="4040885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595" y="5691"/>
                </a:lnTo>
                <a:lnTo>
                  <a:pt x="7620" y="11239"/>
                </a:lnTo>
                <a:lnTo>
                  <a:pt x="12215" y="16502"/>
                </a:lnTo>
                <a:lnTo>
                  <a:pt x="17526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70903" y="4008882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1"/>
                </a:moveTo>
                <a:lnTo>
                  <a:pt x="3810" y="16001"/>
                </a:lnTo>
                <a:lnTo>
                  <a:pt x="6096" y="7619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10159" y="3858577"/>
            <a:ext cx="92582" cy="9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73418" y="3768852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1602" y="36469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524" y="15239"/>
                </a:moveTo>
                <a:lnTo>
                  <a:pt x="1524" y="14477"/>
                </a:lnTo>
                <a:lnTo>
                  <a:pt x="1524" y="9143"/>
                </a:lnTo>
                <a:lnTo>
                  <a:pt x="762" y="4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84620" y="3608832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6311" y="3620261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3" y="0"/>
                </a:moveTo>
                <a:lnTo>
                  <a:pt x="4572" y="5334"/>
                </a:lnTo>
                <a:lnTo>
                  <a:pt x="1524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9047" y="3643884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32765" y="16763"/>
                </a:moveTo>
                <a:lnTo>
                  <a:pt x="25074" y="12215"/>
                </a:lnTo>
                <a:lnTo>
                  <a:pt x="16954" y="7810"/>
                </a:lnTo>
                <a:lnTo>
                  <a:pt x="8548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9967" y="3757421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65596" y="36890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75269" y="3845052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45045" y="3846576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49682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28953" y="4512817"/>
            <a:ext cx="391667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3.	Now 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removes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dirty="0">
                <a:latin typeface="Arial"/>
                <a:cs typeface="Arial"/>
              </a:rPr>
              <a:t>to N, </a:t>
            </a:r>
            <a:r>
              <a:rPr sz="1800" spc="-15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setting its metric to 16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(infinity).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68540" y="48333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8545" y="483336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67778" y="47838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68540" y="46626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8545" y="466267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7026" y="4690871"/>
            <a:ext cx="360425" cy="18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67780" y="47800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86698" y="47800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84335" y="48318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84338" y="483184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83573" y="47823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335" y="46611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84338" y="46611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62821" y="4689347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3573" y="477850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02501" y="477850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62443" y="5204682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0523" y="5116829"/>
            <a:ext cx="7372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92891" y="5204683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70976" y="5116829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66053" y="45956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20"/>
                </a:moveTo>
                <a:lnTo>
                  <a:pt x="99822" y="177546"/>
                </a:lnTo>
                <a:lnTo>
                  <a:pt x="60114" y="185225"/>
                </a:lnTo>
                <a:lnTo>
                  <a:pt x="28479" y="201263"/>
                </a:lnTo>
                <a:lnTo>
                  <a:pt x="7560" y="223730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476"/>
                </a:lnTo>
                <a:lnTo>
                  <a:pt x="56864" y="414432"/>
                </a:lnTo>
                <a:lnTo>
                  <a:pt x="92213" y="430113"/>
                </a:lnTo>
                <a:lnTo>
                  <a:pt x="99822" y="431120"/>
                </a:lnTo>
                <a:close/>
              </a:path>
              <a:path w="1106804" h="533400">
                <a:moveTo>
                  <a:pt x="54863" y="412476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35"/>
                </a:lnTo>
                <a:lnTo>
                  <a:pt x="32099" y="336232"/>
                </a:lnTo>
                <a:lnTo>
                  <a:pt x="26348" y="349186"/>
                </a:lnTo>
                <a:lnTo>
                  <a:pt x="24384" y="362712"/>
                </a:lnTo>
                <a:lnTo>
                  <a:pt x="33087" y="391179"/>
                </a:lnTo>
                <a:lnTo>
                  <a:pt x="54863" y="412476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257" y="19323"/>
                </a:lnTo>
                <a:lnTo>
                  <a:pt x="408717" y="28860"/>
                </a:lnTo>
                <a:lnTo>
                  <a:pt x="380178" y="43969"/>
                </a:lnTo>
                <a:lnTo>
                  <a:pt x="358140" y="64007"/>
                </a:lnTo>
                <a:lnTo>
                  <a:pt x="358140" y="64769"/>
                </a:lnTo>
                <a:lnTo>
                  <a:pt x="337482" y="57769"/>
                </a:lnTo>
                <a:lnTo>
                  <a:pt x="315753" y="52768"/>
                </a:lnTo>
                <a:lnTo>
                  <a:pt x="293310" y="49768"/>
                </a:lnTo>
                <a:lnTo>
                  <a:pt x="270510" y="48767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212"/>
                </a:lnTo>
                <a:lnTo>
                  <a:pt x="99060" y="177546"/>
                </a:lnTo>
                <a:lnTo>
                  <a:pt x="99822" y="177546"/>
                </a:lnTo>
                <a:lnTo>
                  <a:pt x="99822" y="431120"/>
                </a:lnTo>
                <a:lnTo>
                  <a:pt x="135636" y="435863"/>
                </a:lnTo>
                <a:lnTo>
                  <a:pt x="148590" y="435863"/>
                </a:lnTo>
                <a:lnTo>
                  <a:pt x="148590" y="436512"/>
                </a:lnTo>
                <a:lnTo>
                  <a:pt x="179879" y="463141"/>
                </a:lnTo>
                <a:lnTo>
                  <a:pt x="220789" y="483774"/>
                </a:lnTo>
                <a:lnTo>
                  <a:pt x="268271" y="496835"/>
                </a:lnTo>
                <a:lnTo>
                  <a:pt x="320040" y="501395"/>
                </a:lnTo>
                <a:lnTo>
                  <a:pt x="346698" y="500252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4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8590" y="436512"/>
                </a:moveTo>
                <a:lnTo>
                  <a:pt x="148590" y="435863"/>
                </a:lnTo>
                <a:lnTo>
                  <a:pt x="147828" y="435863"/>
                </a:lnTo>
                <a:lnTo>
                  <a:pt x="148590" y="436512"/>
                </a:lnTo>
                <a:close/>
              </a:path>
              <a:path w="1106804" h="533400">
                <a:moveTo>
                  <a:pt x="980694" y="67055"/>
                </a:move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21" y="16716"/>
                </a:lnTo>
                <a:lnTo>
                  <a:pt x="724090" y="7619"/>
                </a:lnTo>
                <a:lnTo>
                  <a:pt x="700087" y="1952"/>
                </a:lnTo>
                <a:lnTo>
                  <a:pt x="674370" y="0"/>
                </a:lnTo>
                <a:lnTo>
                  <a:pt x="643770" y="2893"/>
                </a:lnTo>
                <a:lnTo>
                  <a:pt x="615886" y="11144"/>
                </a:lnTo>
                <a:lnTo>
                  <a:pt x="592288" y="24110"/>
                </a:lnTo>
                <a:lnTo>
                  <a:pt x="574548" y="41148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39" y="460367"/>
                </a:lnTo>
                <a:lnTo>
                  <a:pt x="913733" y="439864"/>
                </a:lnTo>
                <a:lnTo>
                  <a:pt x="945439" y="409360"/>
                </a:lnTo>
                <a:lnTo>
                  <a:pt x="957072" y="371855"/>
                </a:lnTo>
                <a:lnTo>
                  <a:pt x="957072" y="371093"/>
                </a:lnTo>
                <a:lnTo>
                  <a:pt x="979931" y="366167"/>
                </a:lnTo>
                <a:lnTo>
                  <a:pt x="979931" y="67055"/>
                </a:lnTo>
                <a:lnTo>
                  <a:pt x="980694" y="67055"/>
                </a:lnTo>
                <a:close/>
              </a:path>
              <a:path w="1106804" h="533400">
                <a:moveTo>
                  <a:pt x="1080516" y="153924"/>
                </a:moveTo>
                <a:lnTo>
                  <a:pt x="1073157" y="124813"/>
                </a:lnTo>
                <a:lnTo>
                  <a:pt x="1052512" y="99345"/>
                </a:lnTo>
                <a:lnTo>
                  <a:pt x="1020722" y="79450"/>
                </a:lnTo>
                <a:lnTo>
                  <a:pt x="979931" y="67055"/>
                </a:lnTo>
                <a:lnTo>
                  <a:pt x="979931" y="366167"/>
                </a:lnTo>
                <a:lnTo>
                  <a:pt x="1016412" y="358306"/>
                </a:lnTo>
                <a:lnTo>
                  <a:pt x="1063752" y="333375"/>
                </a:lnTo>
                <a:lnTo>
                  <a:pt x="1069848" y="326746"/>
                </a:lnTo>
                <a:lnTo>
                  <a:pt x="1069848" y="188975"/>
                </a:lnTo>
                <a:lnTo>
                  <a:pt x="1074408" y="180713"/>
                </a:lnTo>
                <a:lnTo>
                  <a:pt x="1077753" y="172021"/>
                </a:lnTo>
                <a:lnTo>
                  <a:pt x="1079813" y="163044"/>
                </a:lnTo>
                <a:lnTo>
                  <a:pt x="1080516" y="153924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30" y="240422"/>
                </a:lnTo>
                <a:lnTo>
                  <a:pt x="1096994" y="222408"/>
                </a:lnTo>
                <a:lnTo>
                  <a:pt x="1085528" y="205394"/>
                </a:lnTo>
                <a:lnTo>
                  <a:pt x="1069848" y="189737"/>
                </a:lnTo>
                <a:lnTo>
                  <a:pt x="1069848" y="326746"/>
                </a:lnTo>
                <a:lnTo>
                  <a:pt x="1095089" y="299299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6053" y="45956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114" y="185225"/>
                </a:lnTo>
                <a:lnTo>
                  <a:pt x="28479" y="201263"/>
                </a:lnTo>
                <a:lnTo>
                  <a:pt x="7560" y="223730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186"/>
                </a:lnTo>
                <a:lnTo>
                  <a:pt x="33087" y="391179"/>
                </a:lnTo>
                <a:lnTo>
                  <a:pt x="92213" y="430113"/>
                </a:lnTo>
                <a:lnTo>
                  <a:pt x="135636" y="435863"/>
                </a:lnTo>
                <a:lnTo>
                  <a:pt x="140208" y="435863"/>
                </a:lnTo>
                <a:lnTo>
                  <a:pt x="144018" y="435863"/>
                </a:lnTo>
                <a:lnTo>
                  <a:pt x="148590" y="435863"/>
                </a:lnTo>
                <a:lnTo>
                  <a:pt x="147828" y="435863"/>
                </a:lnTo>
                <a:lnTo>
                  <a:pt x="179879" y="463141"/>
                </a:lnTo>
                <a:lnTo>
                  <a:pt x="220789" y="483774"/>
                </a:lnTo>
                <a:lnTo>
                  <a:pt x="268271" y="496835"/>
                </a:lnTo>
                <a:lnTo>
                  <a:pt x="320040" y="501395"/>
                </a:lnTo>
                <a:lnTo>
                  <a:pt x="346698" y="500252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39" y="460367"/>
                </a:lnTo>
                <a:lnTo>
                  <a:pt x="913733" y="439864"/>
                </a:lnTo>
                <a:lnTo>
                  <a:pt x="945439" y="409360"/>
                </a:lnTo>
                <a:lnTo>
                  <a:pt x="957072" y="371855"/>
                </a:lnTo>
                <a:lnTo>
                  <a:pt x="957072" y="371093"/>
                </a:lnTo>
                <a:lnTo>
                  <a:pt x="1016412" y="358306"/>
                </a:lnTo>
                <a:lnTo>
                  <a:pt x="1063752" y="333375"/>
                </a:lnTo>
                <a:lnTo>
                  <a:pt x="1095089" y="299299"/>
                </a:lnTo>
                <a:lnTo>
                  <a:pt x="1106424" y="259079"/>
                </a:lnTo>
                <a:lnTo>
                  <a:pt x="1104030" y="240422"/>
                </a:lnTo>
                <a:lnTo>
                  <a:pt x="1096994" y="222408"/>
                </a:lnTo>
                <a:lnTo>
                  <a:pt x="1085528" y="205394"/>
                </a:lnTo>
                <a:lnTo>
                  <a:pt x="1069848" y="189737"/>
                </a:lnTo>
                <a:lnTo>
                  <a:pt x="1069848" y="188975"/>
                </a:lnTo>
                <a:lnTo>
                  <a:pt x="1074408" y="180713"/>
                </a:lnTo>
                <a:lnTo>
                  <a:pt x="1077753" y="172021"/>
                </a:lnTo>
                <a:lnTo>
                  <a:pt x="1079813" y="163044"/>
                </a:lnTo>
                <a:lnTo>
                  <a:pt x="1080516" y="153924"/>
                </a:lnTo>
                <a:lnTo>
                  <a:pt x="1073157" y="124813"/>
                </a:lnTo>
                <a:lnTo>
                  <a:pt x="1052512" y="99345"/>
                </a:lnTo>
                <a:lnTo>
                  <a:pt x="1020722" y="79450"/>
                </a:lnTo>
                <a:lnTo>
                  <a:pt x="979931" y="67055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21" y="16716"/>
                </a:lnTo>
                <a:lnTo>
                  <a:pt x="724090" y="7619"/>
                </a:lnTo>
                <a:lnTo>
                  <a:pt x="700087" y="1952"/>
                </a:lnTo>
                <a:lnTo>
                  <a:pt x="674370" y="0"/>
                </a:lnTo>
                <a:lnTo>
                  <a:pt x="643770" y="2893"/>
                </a:lnTo>
                <a:lnTo>
                  <a:pt x="615886" y="11144"/>
                </a:lnTo>
                <a:lnTo>
                  <a:pt x="592288" y="24110"/>
                </a:lnTo>
                <a:lnTo>
                  <a:pt x="574548" y="41148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257" y="19323"/>
                </a:lnTo>
                <a:lnTo>
                  <a:pt x="408717" y="28860"/>
                </a:lnTo>
                <a:lnTo>
                  <a:pt x="380178" y="43969"/>
                </a:lnTo>
                <a:lnTo>
                  <a:pt x="358140" y="64007"/>
                </a:lnTo>
                <a:lnTo>
                  <a:pt x="358140" y="64769"/>
                </a:lnTo>
                <a:lnTo>
                  <a:pt x="337482" y="57769"/>
                </a:lnTo>
                <a:lnTo>
                  <a:pt x="315753" y="52768"/>
                </a:lnTo>
                <a:lnTo>
                  <a:pt x="293310" y="49768"/>
                </a:lnTo>
                <a:lnTo>
                  <a:pt x="270510" y="48767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212"/>
                </a:lnTo>
                <a:lnTo>
                  <a:pt x="99060" y="177546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20917" y="4909565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096" y="4441"/>
                </a:lnTo>
                <a:lnTo>
                  <a:pt x="27051" y="7524"/>
                </a:lnTo>
                <a:lnTo>
                  <a:pt x="41576" y="9322"/>
                </a:lnTo>
                <a:lnTo>
                  <a:pt x="56387" y="9906"/>
                </a:lnTo>
                <a:lnTo>
                  <a:pt x="58674" y="9906"/>
                </a:lnTo>
                <a:lnTo>
                  <a:pt x="61722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14644" y="5026152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0" y="5334"/>
                </a:moveTo>
                <a:lnTo>
                  <a:pt x="7298" y="4500"/>
                </a:lnTo>
                <a:lnTo>
                  <a:pt x="14382" y="3238"/>
                </a:lnTo>
                <a:lnTo>
                  <a:pt x="21324" y="1690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69914" y="5057394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702" y="5262"/>
                </a:lnTo>
                <a:lnTo>
                  <a:pt x="7905" y="10667"/>
                </a:lnTo>
                <a:lnTo>
                  <a:pt x="12537" y="16073"/>
                </a:lnTo>
                <a:lnTo>
                  <a:pt x="17525" y="213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96811" y="5024628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048" y="16001"/>
                </a:lnTo>
                <a:lnTo>
                  <a:pt x="5334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35305" y="4874323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98564" y="4784597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46747" y="4662678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1524" y="16001"/>
                </a:moveTo>
                <a:lnTo>
                  <a:pt x="1524" y="15239"/>
                </a:lnTo>
                <a:lnTo>
                  <a:pt x="2285" y="15239"/>
                </a:lnTo>
                <a:lnTo>
                  <a:pt x="2285" y="14477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10528" y="4624578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180" y="4702"/>
                </a:lnTo>
                <a:lnTo>
                  <a:pt x="8096" y="9620"/>
                </a:lnTo>
                <a:lnTo>
                  <a:pt x="3726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31458" y="4636770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3" y="0"/>
                </a:moveTo>
                <a:lnTo>
                  <a:pt x="5333" y="5333"/>
                </a:lnTo>
                <a:lnTo>
                  <a:pt x="2286" y="10667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4194" y="4660391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10">
                <a:moveTo>
                  <a:pt x="33527" y="16002"/>
                </a:moveTo>
                <a:lnTo>
                  <a:pt x="25503" y="11572"/>
                </a:lnTo>
                <a:lnTo>
                  <a:pt x="17335" y="7429"/>
                </a:lnTo>
                <a:lnTo>
                  <a:pt x="8882" y="3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65114" y="4773167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048" y="12192"/>
                </a:lnTo>
                <a:lnTo>
                  <a:pt x="6096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91503" y="470560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901178" y="4873752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028953" y="5702300"/>
            <a:ext cx="432435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4.	Now </a:t>
            </a:r>
            <a:r>
              <a:rPr sz="1800" spc="-1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things can happen: Either 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7" baseline="-23148" dirty="0">
                <a:latin typeface="Arial"/>
                <a:cs typeface="Arial"/>
              </a:rPr>
              <a:t>1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reports its route to 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. Everything is  </a:t>
            </a:r>
            <a:r>
              <a:rPr sz="1800" dirty="0">
                <a:latin typeface="Arial"/>
                <a:cs typeface="Arial"/>
              </a:rPr>
              <a:t>fine.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398257" y="61668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98265" y="6166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97495" y="61173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98257" y="59961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98265" y="59961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76743" y="6024371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97500" y="61135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16418" y="61135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14816" y="61653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14822" y="616534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14054" y="61158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14816" y="59946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14822" y="59946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93302" y="6022847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14058" y="61119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32976" y="61119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392923" y="6538182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71004" y="6450329"/>
            <a:ext cx="62230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723371" y="6538183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600693" y="6450329"/>
            <a:ext cx="7372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795771" y="59291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5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688"/>
                </a:lnTo>
                <a:lnTo>
                  <a:pt x="14858" y="287178"/>
                </a:lnTo>
                <a:lnTo>
                  <a:pt x="32146" y="302240"/>
                </a:lnTo>
                <a:lnTo>
                  <a:pt x="54299" y="313653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9" y="313653"/>
                </a:lnTo>
                <a:lnTo>
                  <a:pt x="41743" y="324135"/>
                </a:lnTo>
                <a:lnTo>
                  <a:pt x="32194" y="336232"/>
                </a:lnTo>
                <a:lnTo>
                  <a:pt x="26360" y="349186"/>
                </a:lnTo>
                <a:lnTo>
                  <a:pt x="24383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8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5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9351" y="435863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252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7"/>
                </a:lnTo>
                <a:lnTo>
                  <a:pt x="422148" y="483107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306"/>
                </a:lnTo>
                <a:lnTo>
                  <a:pt x="1064132" y="333375"/>
                </a:lnTo>
                <a:lnTo>
                  <a:pt x="1070609" y="326272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863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1620" y="483283"/>
                </a:moveTo>
                <a:lnTo>
                  <a:pt x="421386" y="483107"/>
                </a:lnTo>
                <a:lnTo>
                  <a:pt x="421386" y="483360"/>
                </a:lnTo>
                <a:lnTo>
                  <a:pt x="421620" y="483283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3107"/>
                </a:lnTo>
                <a:lnTo>
                  <a:pt x="421620" y="483283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3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70609" y="326272"/>
                </a:lnTo>
                <a:lnTo>
                  <a:pt x="1095208" y="299299"/>
                </a:lnTo>
                <a:lnTo>
                  <a:pt x="1106423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95771" y="59291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5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688"/>
                </a:lnTo>
                <a:lnTo>
                  <a:pt x="32146" y="302240"/>
                </a:lnTo>
                <a:lnTo>
                  <a:pt x="26360" y="349186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7" y="435863"/>
                </a:lnTo>
                <a:lnTo>
                  <a:pt x="144779" y="435863"/>
                </a:lnTo>
                <a:lnTo>
                  <a:pt x="149351" y="435863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72808" y="496824"/>
                </a:lnTo>
                <a:lnTo>
                  <a:pt x="422148" y="483107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306"/>
                </a:lnTo>
                <a:lnTo>
                  <a:pt x="1064132" y="333375"/>
                </a:lnTo>
                <a:lnTo>
                  <a:pt x="1095208" y="299299"/>
                </a:lnTo>
                <a:lnTo>
                  <a:pt x="1106423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8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50635" y="6243065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5531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5123" y="6359652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0" y="5334"/>
                </a:moveTo>
                <a:lnTo>
                  <a:pt x="7298" y="4500"/>
                </a:lnTo>
                <a:lnTo>
                  <a:pt x="14382" y="3238"/>
                </a:lnTo>
                <a:lnTo>
                  <a:pt x="21324" y="1690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00394" y="6390894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262"/>
                </a:lnTo>
                <a:lnTo>
                  <a:pt x="7524" y="10667"/>
                </a:lnTo>
                <a:lnTo>
                  <a:pt x="11894" y="16073"/>
                </a:lnTo>
                <a:lnTo>
                  <a:pt x="16763" y="21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26530" y="6358128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1"/>
                </a:lnTo>
                <a:lnTo>
                  <a:pt x="6096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5785" y="6207823"/>
            <a:ext cx="92582" cy="97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9043" y="6118097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76466" y="5996178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40245" y="5958078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702"/>
                </a:lnTo>
                <a:lnTo>
                  <a:pt x="8667" y="9620"/>
                </a:lnTo>
                <a:lnTo>
                  <a:pt x="4155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1176" y="5970270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5">
                <a:moveTo>
                  <a:pt x="9906" y="0"/>
                </a:moveTo>
                <a:lnTo>
                  <a:pt x="5334" y="5333"/>
                </a:lnTo>
                <a:lnTo>
                  <a:pt x="2286" y="10667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53911" y="5993891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10">
                <a:moveTo>
                  <a:pt x="33527" y="16002"/>
                </a:moveTo>
                <a:lnTo>
                  <a:pt x="25824" y="11572"/>
                </a:lnTo>
                <a:lnTo>
                  <a:pt x="17621" y="7429"/>
                </a:lnTo>
                <a:lnTo>
                  <a:pt x="8989" y="3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95594" y="6106667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6"/>
                </a:lnTo>
                <a:lnTo>
                  <a:pt x="3047" y="12192"/>
                </a:lnTo>
                <a:lnTo>
                  <a:pt x="5333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221221" y="60391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930895" y="6207252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8199119" y="579370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102345" y="5731002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7200" y="5705855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8077200" y="5705094"/>
            <a:ext cx="714375" cy="34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972043" y="5970270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3433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931"/>
                </a:lnTo>
                <a:lnTo>
                  <a:pt x="786383" y="43433"/>
                </a:lnTo>
                <a:close/>
              </a:path>
              <a:path w="786765" h="86360">
                <a:moveTo>
                  <a:pt x="714755" y="78931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931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80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RIP Problem: Count 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755" y="2307582"/>
            <a:ext cx="3898900" cy="10426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still has a route </a:t>
            </a:r>
            <a:r>
              <a:rPr sz="1800" dirty="0">
                <a:latin typeface="Arial"/>
                <a:cs typeface="Arial"/>
              </a:rPr>
              <a:t>to N, </a:t>
            </a:r>
            <a:r>
              <a:rPr sz="1800" spc="-5" dirty="0">
                <a:latin typeface="Arial"/>
                <a:cs typeface="Arial"/>
              </a:rPr>
              <a:t>advertises </a:t>
            </a:r>
            <a:r>
              <a:rPr sz="1800" dirty="0">
                <a:latin typeface="Arial"/>
                <a:cs typeface="Arial"/>
              </a:rPr>
              <a:t>it to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 Now things start to go </a:t>
            </a:r>
            <a:r>
              <a:rPr sz="1800" spc="-10" dirty="0">
                <a:latin typeface="Arial"/>
                <a:cs typeface="Arial"/>
              </a:rPr>
              <a:t>wrong:  </a:t>
            </a:r>
            <a:r>
              <a:rPr sz="1800" spc="-5" dirty="0">
                <a:latin typeface="Arial"/>
                <a:cs typeface="Arial"/>
              </a:rPr>
              <a:t>packets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 are looped until their </a:t>
            </a:r>
            <a:r>
              <a:rPr sz="1800" dirty="0">
                <a:latin typeface="Arial"/>
                <a:cs typeface="Arial"/>
              </a:rPr>
              <a:t>TTL  </a:t>
            </a:r>
            <a:r>
              <a:rPr sz="1800" spc="-10" dirty="0">
                <a:latin typeface="Arial"/>
                <a:cs typeface="Arial"/>
              </a:rPr>
              <a:t>expires!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1859" y="25252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252527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1097" y="24757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8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23545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1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859" y="235458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0345" y="23827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094" y="2471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0024" y="2471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8418" y="25237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8417" y="252373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7656" y="24742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418" y="23530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8417" y="235305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6904" y="23812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7663" y="247040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6581" y="247040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6526" y="289658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3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843" y="2807970"/>
            <a:ext cx="79121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3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6216" y="289658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4295" y="28079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9373" y="22875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5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7"/>
                </a:lnTo>
                <a:lnTo>
                  <a:pt x="3857" y="269581"/>
                </a:lnTo>
                <a:lnTo>
                  <a:pt x="14858" y="286892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1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3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1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007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5"/>
                </a:lnTo>
                <a:lnTo>
                  <a:pt x="98298" y="172211"/>
                </a:lnTo>
                <a:lnTo>
                  <a:pt x="99822" y="177545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133"/>
                </a:lnTo>
                <a:lnTo>
                  <a:pt x="372808" y="496442"/>
                </a:lnTo>
                <a:lnTo>
                  <a:pt x="398049" y="490466"/>
                </a:lnTo>
                <a:lnTo>
                  <a:pt x="422148" y="482345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399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1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5"/>
                </a:lnTo>
                <a:lnTo>
                  <a:pt x="421386" y="483107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8"/>
                </a:lnTo>
                <a:lnTo>
                  <a:pt x="592300" y="23788"/>
                </a:lnTo>
                <a:lnTo>
                  <a:pt x="574548" y="40385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9373" y="22875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5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7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133"/>
                </a:lnTo>
                <a:lnTo>
                  <a:pt x="372808" y="496442"/>
                </a:lnTo>
                <a:lnTo>
                  <a:pt x="398049" y="490466"/>
                </a:lnTo>
                <a:lnTo>
                  <a:pt x="422148" y="482345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399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3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8"/>
                </a:lnTo>
                <a:lnTo>
                  <a:pt x="592300" y="23788"/>
                </a:lnTo>
                <a:lnTo>
                  <a:pt x="574548" y="40385"/>
                </a:lnTo>
                <a:lnTo>
                  <a:pt x="575310" y="41909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007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5"/>
                </a:lnTo>
                <a:lnTo>
                  <a:pt x="98298" y="167639"/>
                </a:lnTo>
                <a:lnTo>
                  <a:pt x="98298" y="172211"/>
                </a:lnTo>
                <a:lnTo>
                  <a:pt x="99822" y="1775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4238" y="26014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8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8726" y="2718054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80">
                <a:moveTo>
                  <a:pt x="0" y="4571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3996" y="2748533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90132" y="27165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30">
                <a:moveTo>
                  <a:pt x="0" y="23621"/>
                </a:moveTo>
                <a:lnTo>
                  <a:pt x="3809" y="16001"/>
                </a:lnTo>
                <a:lnTo>
                  <a:pt x="6095" y="7619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9387" y="2566225"/>
            <a:ext cx="92582" cy="97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24765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5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0068" y="23545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39"/>
                </a:moveTo>
                <a:lnTo>
                  <a:pt x="2285" y="14477"/>
                </a:lnTo>
                <a:lnTo>
                  <a:pt x="2285" y="9906"/>
                </a:lnTo>
                <a:lnTo>
                  <a:pt x="1524" y="4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3847" y="23164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19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4778" y="2327910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80">
                <a:moveTo>
                  <a:pt x="9144" y="0"/>
                </a:moveTo>
                <a:lnTo>
                  <a:pt x="5334" y="6096"/>
                </a:lnTo>
                <a:lnTo>
                  <a:pt x="2286" y="11430"/>
                </a:lnTo>
                <a:lnTo>
                  <a:pt x="0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23515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4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9196" y="24650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80">
                <a:moveTo>
                  <a:pt x="0" y="0"/>
                </a:moveTo>
                <a:lnTo>
                  <a:pt x="762" y="6096"/>
                </a:lnTo>
                <a:lnTo>
                  <a:pt x="3048" y="11430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84823" y="23967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94497" y="2565654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5">
                <a:moveTo>
                  <a:pt x="882396" y="0"/>
                </a:moveTo>
                <a:lnTo>
                  <a:pt x="0" y="15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86166" y="2152110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90154" y="2089404"/>
            <a:ext cx="509270" cy="346075"/>
          </a:xfrm>
          <a:custGeom>
            <a:avLst/>
            <a:gdLst/>
            <a:ahLst/>
            <a:cxnLst/>
            <a:rect l="l" t="t" r="r" b="b"/>
            <a:pathLst>
              <a:path w="509270" h="346075">
                <a:moveTo>
                  <a:pt x="0" y="0"/>
                </a:moveTo>
                <a:lnTo>
                  <a:pt x="0" y="345948"/>
                </a:lnTo>
                <a:lnTo>
                  <a:pt x="509016" y="345948"/>
                </a:lnTo>
                <a:lnTo>
                  <a:pt x="509016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64245" y="2063495"/>
            <a:ext cx="509905" cy="346710"/>
          </a:xfrm>
          <a:custGeom>
            <a:avLst/>
            <a:gdLst/>
            <a:ahLst/>
            <a:cxnLst/>
            <a:rect l="l" t="t" r="r" b="b"/>
            <a:pathLst>
              <a:path w="509904" h="346710">
                <a:moveTo>
                  <a:pt x="0" y="0"/>
                </a:moveTo>
                <a:lnTo>
                  <a:pt x="0" y="346710"/>
                </a:lnTo>
                <a:lnTo>
                  <a:pt x="509777" y="346710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64245" y="2063495"/>
            <a:ext cx="50990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15071" y="2328672"/>
            <a:ext cx="807085" cy="86360"/>
          </a:xfrm>
          <a:custGeom>
            <a:avLst/>
            <a:gdLst/>
            <a:ahLst/>
            <a:cxnLst/>
            <a:rect l="l" t="t" r="r" b="b"/>
            <a:pathLst>
              <a:path w="807084" h="86360">
                <a:moveTo>
                  <a:pt x="806957" y="57149"/>
                </a:moveTo>
                <a:lnTo>
                  <a:pt x="806957" y="28955"/>
                </a:lnTo>
                <a:lnTo>
                  <a:pt x="692657" y="28955"/>
                </a:lnTo>
                <a:lnTo>
                  <a:pt x="692657" y="57149"/>
                </a:lnTo>
                <a:lnTo>
                  <a:pt x="806957" y="57149"/>
                </a:lnTo>
                <a:close/>
              </a:path>
              <a:path w="807084" h="86360">
                <a:moveTo>
                  <a:pt x="606551" y="57149"/>
                </a:moveTo>
                <a:lnTo>
                  <a:pt x="606551" y="28955"/>
                </a:lnTo>
                <a:lnTo>
                  <a:pt x="492251" y="28955"/>
                </a:lnTo>
                <a:lnTo>
                  <a:pt x="492251" y="57149"/>
                </a:lnTo>
                <a:lnTo>
                  <a:pt x="606551" y="57149"/>
                </a:lnTo>
                <a:close/>
              </a:path>
              <a:path w="807084" h="86360">
                <a:moveTo>
                  <a:pt x="406907" y="57149"/>
                </a:moveTo>
                <a:lnTo>
                  <a:pt x="406907" y="28955"/>
                </a:lnTo>
                <a:lnTo>
                  <a:pt x="292607" y="28955"/>
                </a:lnTo>
                <a:lnTo>
                  <a:pt x="292607" y="57149"/>
                </a:lnTo>
                <a:lnTo>
                  <a:pt x="406907" y="57149"/>
                </a:lnTo>
                <a:close/>
              </a:path>
              <a:path w="807084" h="86360">
                <a:moveTo>
                  <a:pt x="206501" y="57149"/>
                </a:moveTo>
                <a:lnTo>
                  <a:pt x="206501" y="28955"/>
                </a:lnTo>
                <a:lnTo>
                  <a:pt x="92201" y="28955"/>
                </a:lnTo>
                <a:lnTo>
                  <a:pt x="92201" y="57149"/>
                </a:lnTo>
                <a:lnTo>
                  <a:pt x="206501" y="57149"/>
                </a:lnTo>
                <a:close/>
              </a:path>
              <a:path w="807084" h="86360">
                <a:moveTo>
                  <a:pt x="86105" y="86105"/>
                </a:moveTo>
                <a:lnTo>
                  <a:pt x="86105" y="0"/>
                </a:lnTo>
                <a:lnTo>
                  <a:pt x="0" y="42671"/>
                </a:lnTo>
                <a:lnTo>
                  <a:pt x="86105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92555" y="1393952"/>
            <a:ext cx="6807834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5.	</a:t>
            </a:r>
            <a:r>
              <a:rPr sz="1800" spc="-5" dirty="0">
                <a:latin typeface="Arial"/>
                <a:cs typeface="Arial"/>
              </a:rPr>
              <a:t>The other alternative is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51823" y="13939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94570" y="2637535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553" y="3554221"/>
            <a:ext cx="433832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6.	</a:t>
            </a:r>
            <a:r>
              <a:rPr sz="1800" spc="-10" dirty="0">
                <a:latin typeface="Arial"/>
                <a:cs typeface="Arial"/>
              </a:rPr>
              <a:t>Eventually </a:t>
            </a:r>
            <a:r>
              <a:rPr sz="1800" spc="-5" dirty="0">
                <a:latin typeface="Arial"/>
                <a:cs typeface="Arial"/>
              </a:rPr>
              <a:t>(~10-20s),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sends an  update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. The cost to N </a:t>
            </a:r>
            <a:r>
              <a:rPr sz="1800" spc="-10" dirty="0">
                <a:latin typeface="Arial"/>
                <a:cs typeface="Arial"/>
              </a:rPr>
              <a:t>increases, 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remains.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45857" y="40187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45863" y="401879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5095" y="39692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45857" y="38481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45863" y="384810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4343" y="38762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45098" y="396544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4016" y="396544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62416" y="40172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62420" y="401725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61654" y="39677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62416" y="38465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62420" y="384657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40902" y="38747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61655" y="397992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80574" y="3963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240523" y="439010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3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18604" y="4302252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3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70976" y="439010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4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48293" y="4302252"/>
            <a:ext cx="84836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4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43371" y="37810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33"/>
                </a:moveTo>
                <a:lnTo>
                  <a:pt x="99822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57" y="269688"/>
                </a:lnTo>
                <a:lnTo>
                  <a:pt x="14858" y="287178"/>
                </a:lnTo>
                <a:lnTo>
                  <a:pt x="32146" y="302240"/>
                </a:lnTo>
                <a:lnTo>
                  <a:pt x="54299" y="313653"/>
                </a:lnTo>
                <a:lnTo>
                  <a:pt x="54863" y="313182"/>
                </a:lnTo>
                <a:lnTo>
                  <a:pt x="54863" y="412536"/>
                </a:lnTo>
                <a:lnTo>
                  <a:pt x="57245" y="414813"/>
                </a:lnTo>
                <a:lnTo>
                  <a:pt x="92856" y="430232"/>
                </a:lnTo>
                <a:lnTo>
                  <a:pt x="99822" y="431133"/>
                </a:lnTo>
                <a:close/>
              </a:path>
              <a:path w="1106804" h="533400">
                <a:moveTo>
                  <a:pt x="54863" y="412536"/>
                </a:moveTo>
                <a:lnTo>
                  <a:pt x="54863" y="313944"/>
                </a:lnTo>
                <a:lnTo>
                  <a:pt x="54299" y="313653"/>
                </a:lnTo>
                <a:lnTo>
                  <a:pt x="41743" y="324147"/>
                </a:lnTo>
                <a:lnTo>
                  <a:pt x="32194" y="336327"/>
                </a:lnTo>
                <a:lnTo>
                  <a:pt x="26360" y="349507"/>
                </a:lnTo>
                <a:lnTo>
                  <a:pt x="24383" y="363474"/>
                </a:lnTo>
                <a:lnTo>
                  <a:pt x="33206" y="391822"/>
                </a:lnTo>
                <a:lnTo>
                  <a:pt x="54863" y="412536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7"/>
                </a:lnTo>
                <a:lnTo>
                  <a:pt x="575310" y="41909"/>
                </a:lnTo>
                <a:lnTo>
                  <a:pt x="554736" y="31230"/>
                </a:lnTo>
                <a:lnTo>
                  <a:pt x="531304" y="23336"/>
                </a:lnTo>
                <a:lnTo>
                  <a:pt x="505872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974"/>
                </a:lnTo>
                <a:lnTo>
                  <a:pt x="99822" y="177546"/>
                </a:lnTo>
                <a:lnTo>
                  <a:pt x="99822" y="431133"/>
                </a:lnTo>
                <a:lnTo>
                  <a:pt x="136398" y="435864"/>
                </a:lnTo>
                <a:lnTo>
                  <a:pt x="149351" y="435864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710" y="500252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7"/>
                </a:lnTo>
                <a:lnTo>
                  <a:pt x="422148" y="483107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70609" y="326350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4"/>
                </a:lnTo>
                <a:lnTo>
                  <a:pt x="148589" y="435864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421620" y="483283"/>
                </a:moveTo>
                <a:lnTo>
                  <a:pt x="421386" y="483107"/>
                </a:lnTo>
                <a:lnTo>
                  <a:pt x="421386" y="483360"/>
                </a:lnTo>
                <a:lnTo>
                  <a:pt x="421620" y="483283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3107"/>
                </a:lnTo>
                <a:lnTo>
                  <a:pt x="421620" y="483283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70609" y="326350"/>
                </a:lnTo>
                <a:lnTo>
                  <a:pt x="1095208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43371" y="37810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57" y="269688"/>
                </a:lnTo>
                <a:lnTo>
                  <a:pt x="32146" y="302240"/>
                </a:lnTo>
                <a:lnTo>
                  <a:pt x="26360" y="349507"/>
                </a:lnTo>
                <a:lnTo>
                  <a:pt x="33206" y="391822"/>
                </a:lnTo>
                <a:lnTo>
                  <a:pt x="92856" y="430232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72808" y="496824"/>
                </a:lnTo>
                <a:lnTo>
                  <a:pt x="422148" y="483107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95208" y="299311"/>
                </a:lnTo>
                <a:lnTo>
                  <a:pt x="1106424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7"/>
                </a:lnTo>
                <a:lnTo>
                  <a:pt x="575310" y="41909"/>
                </a:lnTo>
                <a:lnTo>
                  <a:pt x="554736" y="31230"/>
                </a:lnTo>
                <a:lnTo>
                  <a:pt x="531304" y="23336"/>
                </a:lnTo>
                <a:lnTo>
                  <a:pt x="505872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974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8235" y="4094988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1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2723" y="42123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47994" y="424281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74129" y="42100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1"/>
                </a:lnTo>
                <a:lnTo>
                  <a:pt x="6096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18147" y="4064508"/>
            <a:ext cx="83185" cy="88900"/>
          </a:xfrm>
          <a:custGeom>
            <a:avLst/>
            <a:gdLst/>
            <a:ahLst/>
            <a:cxnLst/>
            <a:rect l="l" t="t" r="r" b="b"/>
            <a:pathLst>
              <a:path w="83184" h="88900">
                <a:moveTo>
                  <a:pt x="83057" y="88391"/>
                </a:moveTo>
                <a:lnTo>
                  <a:pt x="83057" y="87629"/>
                </a:lnTo>
                <a:lnTo>
                  <a:pt x="77259" y="60543"/>
                </a:lnTo>
                <a:lnTo>
                  <a:pt x="60674" y="36099"/>
                </a:lnTo>
                <a:lnTo>
                  <a:pt x="34516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76643" y="39707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406" y="25503"/>
                </a:lnTo>
                <a:lnTo>
                  <a:pt x="21526" y="17525"/>
                </a:lnTo>
                <a:lnTo>
                  <a:pt x="30218" y="897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24066" y="38481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87846" y="38100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702"/>
                </a:lnTo>
                <a:lnTo>
                  <a:pt x="8667" y="9620"/>
                </a:lnTo>
                <a:lnTo>
                  <a:pt x="4155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08776" y="3822191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5">
                <a:moveTo>
                  <a:pt x="9906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01511" y="38458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43194" y="395859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6"/>
                </a:lnTo>
                <a:lnTo>
                  <a:pt x="3047" y="12192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068821" y="38910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778495" y="405917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046719" y="3696684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949945" y="3633978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24800" y="3608070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924800" y="3608070"/>
            <a:ext cx="723900" cy="354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819643" y="3873246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3433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931"/>
                </a:lnTo>
                <a:lnTo>
                  <a:pt x="786383" y="43433"/>
                </a:lnTo>
                <a:close/>
              </a:path>
              <a:path w="786765" h="86360">
                <a:moveTo>
                  <a:pt x="714755" y="78931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931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941056" y="4093717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17702" y="4925821"/>
            <a:ext cx="381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7.	</a:t>
            </a:r>
            <a:r>
              <a:rPr sz="1800" spc="-10" dirty="0">
                <a:latin typeface="Arial"/>
                <a:cs typeface="Arial"/>
              </a:rPr>
              <a:t>Yet </a:t>
            </a:r>
            <a:r>
              <a:rPr sz="1800" spc="-5" dirty="0">
                <a:latin typeface="Arial"/>
                <a:cs typeface="Arial"/>
              </a:rPr>
              <a:t>some time later,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sends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909" y="5173464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update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287768" y="53903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87766" y="539038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7006" y="53408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87768" y="52197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7766" y="521969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66254" y="5247894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87012" y="533705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05930" y="533705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03564" y="5388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03569" y="5388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02802" y="53393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03564" y="52181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03569" y="52181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2050" y="52463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2805" y="535152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21723" y="533553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281671" y="576170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5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84897" y="5698997"/>
            <a:ext cx="848360" cy="346075"/>
          </a:xfrm>
          <a:custGeom>
            <a:avLst/>
            <a:gdLst/>
            <a:ahLst/>
            <a:cxnLst/>
            <a:rect l="l" t="t" r="r" b="b"/>
            <a:pathLst>
              <a:path w="848359" h="346075">
                <a:moveTo>
                  <a:pt x="0" y="0"/>
                </a:moveTo>
                <a:lnTo>
                  <a:pt x="0" y="345948"/>
                </a:lnTo>
                <a:lnTo>
                  <a:pt x="848105" y="345948"/>
                </a:lnTo>
                <a:lnTo>
                  <a:pt x="84810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59752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59752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243826" y="5704585"/>
            <a:ext cx="622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 5</a:t>
            </a:r>
            <a:r>
              <a:rPr sz="1600" i="1" spc="-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12123" y="576170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4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515350" y="5698997"/>
            <a:ext cx="848360" cy="346075"/>
          </a:xfrm>
          <a:custGeom>
            <a:avLst/>
            <a:gdLst/>
            <a:ahLst/>
            <a:cxnLst/>
            <a:rect l="l" t="t" r="r" b="b"/>
            <a:pathLst>
              <a:path w="848359" h="346075">
                <a:moveTo>
                  <a:pt x="0" y="0"/>
                </a:moveTo>
                <a:lnTo>
                  <a:pt x="0" y="345948"/>
                </a:lnTo>
                <a:lnTo>
                  <a:pt x="848105" y="345948"/>
                </a:lnTo>
                <a:lnTo>
                  <a:pt x="84810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90204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90204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574278" y="5704585"/>
            <a:ext cx="680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 4</a:t>
            </a:r>
            <a:r>
              <a:rPr sz="1600" i="1" spc="3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684520" y="51526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431133"/>
                </a:moveTo>
                <a:lnTo>
                  <a:pt x="99821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69" y="269688"/>
                </a:lnTo>
                <a:lnTo>
                  <a:pt x="14954" y="287178"/>
                </a:lnTo>
                <a:lnTo>
                  <a:pt x="32468" y="302240"/>
                </a:lnTo>
                <a:lnTo>
                  <a:pt x="54582" y="313416"/>
                </a:lnTo>
                <a:lnTo>
                  <a:pt x="54863" y="313182"/>
                </a:lnTo>
                <a:lnTo>
                  <a:pt x="55625" y="313944"/>
                </a:lnTo>
                <a:lnTo>
                  <a:pt x="55625" y="413265"/>
                </a:lnTo>
                <a:lnTo>
                  <a:pt x="57245" y="414813"/>
                </a:lnTo>
                <a:lnTo>
                  <a:pt x="92856" y="430232"/>
                </a:lnTo>
                <a:lnTo>
                  <a:pt x="99821" y="431133"/>
                </a:lnTo>
                <a:close/>
              </a:path>
              <a:path w="1106804" h="533400">
                <a:moveTo>
                  <a:pt x="55625" y="413265"/>
                </a:moveTo>
                <a:lnTo>
                  <a:pt x="55625" y="313944"/>
                </a:lnTo>
                <a:lnTo>
                  <a:pt x="54582" y="313416"/>
                </a:lnTo>
                <a:lnTo>
                  <a:pt x="41743" y="324147"/>
                </a:lnTo>
                <a:lnTo>
                  <a:pt x="32194" y="336327"/>
                </a:lnTo>
                <a:lnTo>
                  <a:pt x="26360" y="349507"/>
                </a:lnTo>
                <a:lnTo>
                  <a:pt x="24383" y="363474"/>
                </a:lnTo>
                <a:lnTo>
                  <a:pt x="33206" y="391822"/>
                </a:lnTo>
                <a:lnTo>
                  <a:pt x="55625" y="413265"/>
                </a:lnTo>
                <a:close/>
              </a:path>
              <a:path w="1106804" h="533400">
                <a:moveTo>
                  <a:pt x="763922" y="28708"/>
                </a:moveTo>
                <a:lnTo>
                  <a:pt x="746283" y="16716"/>
                </a:lnTo>
                <a:lnTo>
                  <a:pt x="724852" y="7619"/>
                </a:lnTo>
                <a:lnTo>
                  <a:pt x="700849" y="1952"/>
                </a:lnTo>
                <a:lnTo>
                  <a:pt x="675131" y="0"/>
                </a:lnTo>
                <a:lnTo>
                  <a:pt x="644211" y="2893"/>
                </a:lnTo>
                <a:lnTo>
                  <a:pt x="616362" y="11144"/>
                </a:lnTo>
                <a:lnTo>
                  <a:pt x="592943" y="24110"/>
                </a:lnTo>
                <a:lnTo>
                  <a:pt x="575309" y="41147"/>
                </a:lnTo>
                <a:lnTo>
                  <a:pt x="575309" y="41909"/>
                </a:lnTo>
                <a:lnTo>
                  <a:pt x="554843" y="31230"/>
                </a:lnTo>
                <a:lnTo>
                  <a:pt x="531590" y="23336"/>
                </a:lnTo>
                <a:lnTo>
                  <a:pt x="506194" y="18442"/>
                </a:lnTo>
                <a:lnTo>
                  <a:pt x="479297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901" y="64769"/>
                </a:lnTo>
                <a:lnTo>
                  <a:pt x="338244" y="57769"/>
                </a:lnTo>
                <a:lnTo>
                  <a:pt x="316515" y="52768"/>
                </a:lnTo>
                <a:lnTo>
                  <a:pt x="294072" y="49768"/>
                </a:lnTo>
                <a:lnTo>
                  <a:pt x="271271" y="48767"/>
                </a:lnTo>
                <a:lnTo>
                  <a:pt x="216706" y="54577"/>
                </a:lnTo>
                <a:lnTo>
                  <a:pt x="169237" y="70737"/>
                </a:lnTo>
                <a:lnTo>
                  <a:pt x="131752" y="95347"/>
                </a:lnTo>
                <a:lnTo>
                  <a:pt x="107143" y="126504"/>
                </a:lnTo>
                <a:lnTo>
                  <a:pt x="98297" y="162306"/>
                </a:lnTo>
                <a:lnTo>
                  <a:pt x="98297" y="167640"/>
                </a:lnTo>
                <a:lnTo>
                  <a:pt x="99059" y="172974"/>
                </a:lnTo>
                <a:lnTo>
                  <a:pt x="99821" y="177546"/>
                </a:lnTo>
                <a:lnTo>
                  <a:pt x="99821" y="431133"/>
                </a:lnTo>
                <a:lnTo>
                  <a:pt x="136397" y="435864"/>
                </a:lnTo>
                <a:lnTo>
                  <a:pt x="149351" y="435864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817" y="500252"/>
                </a:lnTo>
                <a:lnTo>
                  <a:pt x="373094" y="496824"/>
                </a:lnTo>
                <a:lnTo>
                  <a:pt x="398371" y="491109"/>
                </a:lnTo>
                <a:lnTo>
                  <a:pt x="422147" y="483107"/>
                </a:lnTo>
                <a:lnTo>
                  <a:pt x="449889" y="504146"/>
                </a:lnTo>
                <a:lnTo>
                  <a:pt x="484060" y="519969"/>
                </a:lnTo>
                <a:lnTo>
                  <a:pt x="523089" y="529935"/>
                </a:lnTo>
                <a:lnTo>
                  <a:pt x="565403" y="533400"/>
                </a:lnTo>
                <a:lnTo>
                  <a:pt x="620398" y="527530"/>
                </a:lnTo>
                <a:lnTo>
                  <a:pt x="668750" y="511016"/>
                </a:lnTo>
                <a:lnTo>
                  <a:pt x="706957" y="485501"/>
                </a:lnTo>
                <a:lnTo>
                  <a:pt x="731519" y="452627"/>
                </a:lnTo>
                <a:lnTo>
                  <a:pt x="731519" y="453389"/>
                </a:lnTo>
                <a:lnTo>
                  <a:pt x="749784" y="459831"/>
                </a:lnTo>
                <a:lnTo>
                  <a:pt x="763524" y="463049"/>
                </a:lnTo>
                <a:lnTo>
                  <a:pt x="763524" y="28955"/>
                </a:lnTo>
                <a:lnTo>
                  <a:pt x="763922" y="28708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4"/>
                </a:lnTo>
                <a:lnTo>
                  <a:pt x="148589" y="435864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764285" y="463228"/>
                </a:moveTo>
                <a:lnTo>
                  <a:pt x="764285" y="28955"/>
                </a:lnTo>
                <a:lnTo>
                  <a:pt x="763524" y="28955"/>
                </a:lnTo>
                <a:lnTo>
                  <a:pt x="763524" y="463049"/>
                </a:lnTo>
                <a:lnTo>
                  <a:pt x="764285" y="463228"/>
                </a:lnTo>
                <a:close/>
              </a:path>
              <a:path w="1106804" h="533400">
                <a:moveTo>
                  <a:pt x="981455" y="67055"/>
                </a:move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922" y="28708"/>
                </a:lnTo>
                <a:lnTo>
                  <a:pt x="764285" y="28955"/>
                </a:lnTo>
                <a:lnTo>
                  <a:pt x="764285" y="463228"/>
                </a:lnTo>
                <a:lnTo>
                  <a:pt x="769048" y="464343"/>
                </a:lnTo>
                <a:lnTo>
                  <a:pt x="789170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80694" y="366749"/>
                </a:lnTo>
                <a:lnTo>
                  <a:pt x="980694" y="67817"/>
                </a:lnTo>
                <a:lnTo>
                  <a:pt x="981455" y="67055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366749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70609" y="326350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149" y="240422"/>
                </a:lnTo>
                <a:lnTo>
                  <a:pt x="1097375" y="222408"/>
                </a:lnTo>
                <a:lnTo>
                  <a:pt x="1086171" y="205394"/>
                </a:lnTo>
                <a:lnTo>
                  <a:pt x="1070609" y="189737"/>
                </a:lnTo>
                <a:lnTo>
                  <a:pt x="1070609" y="326350"/>
                </a:lnTo>
                <a:lnTo>
                  <a:pt x="1095208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84520" y="51526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69" y="269688"/>
                </a:lnTo>
                <a:lnTo>
                  <a:pt x="32468" y="302240"/>
                </a:lnTo>
                <a:lnTo>
                  <a:pt x="26360" y="349507"/>
                </a:lnTo>
                <a:lnTo>
                  <a:pt x="33206" y="391822"/>
                </a:lnTo>
                <a:lnTo>
                  <a:pt x="92856" y="430232"/>
                </a:lnTo>
                <a:lnTo>
                  <a:pt x="136397" y="435864"/>
                </a:lnTo>
                <a:lnTo>
                  <a:pt x="140969" y="435864"/>
                </a:lnTo>
                <a:lnTo>
                  <a:pt x="144779" y="435864"/>
                </a:lnTo>
                <a:lnTo>
                  <a:pt x="149351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817" y="500252"/>
                </a:lnTo>
                <a:lnTo>
                  <a:pt x="373094" y="496824"/>
                </a:lnTo>
                <a:lnTo>
                  <a:pt x="398371" y="491109"/>
                </a:lnTo>
                <a:lnTo>
                  <a:pt x="422147" y="483107"/>
                </a:lnTo>
                <a:lnTo>
                  <a:pt x="449889" y="504146"/>
                </a:lnTo>
                <a:lnTo>
                  <a:pt x="484060" y="519969"/>
                </a:lnTo>
                <a:lnTo>
                  <a:pt x="523089" y="529935"/>
                </a:lnTo>
                <a:lnTo>
                  <a:pt x="565403" y="533400"/>
                </a:lnTo>
                <a:lnTo>
                  <a:pt x="620398" y="527530"/>
                </a:lnTo>
                <a:lnTo>
                  <a:pt x="668750" y="511016"/>
                </a:lnTo>
                <a:lnTo>
                  <a:pt x="706957" y="485501"/>
                </a:lnTo>
                <a:lnTo>
                  <a:pt x="731519" y="452627"/>
                </a:lnTo>
                <a:lnTo>
                  <a:pt x="731519" y="453389"/>
                </a:lnTo>
                <a:lnTo>
                  <a:pt x="749784" y="459831"/>
                </a:lnTo>
                <a:lnTo>
                  <a:pt x="769048" y="464343"/>
                </a:lnTo>
                <a:lnTo>
                  <a:pt x="789170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95208" y="299311"/>
                </a:lnTo>
                <a:lnTo>
                  <a:pt x="1106424" y="259079"/>
                </a:lnTo>
                <a:lnTo>
                  <a:pt x="1104149" y="240422"/>
                </a:lnTo>
                <a:lnTo>
                  <a:pt x="1097375" y="222408"/>
                </a:lnTo>
                <a:lnTo>
                  <a:pt x="1086171" y="205394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1455" y="67055"/>
                </a:ln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783228" y="16716"/>
                </a:lnTo>
                <a:lnTo>
                  <a:pt x="724852" y="7619"/>
                </a:lnTo>
                <a:lnTo>
                  <a:pt x="675131" y="0"/>
                </a:lnTo>
                <a:lnTo>
                  <a:pt x="644211" y="2893"/>
                </a:lnTo>
                <a:lnTo>
                  <a:pt x="616362" y="11144"/>
                </a:lnTo>
                <a:lnTo>
                  <a:pt x="592943" y="24110"/>
                </a:lnTo>
                <a:lnTo>
                  <a:pt x="575309" y="41147"/>
                </a:lnTo>
                <a:lnTo>
                  <a:pt x="575309" y="41909"/>
                </a:lnTo>
                <a:lnTo>
                  <a:pt x="554843" y="31230"/>
                </a:lnTo>
                <a:lnTo>
                  <a:pt x="531590" y="23336"/>
                </a:lnTo>
                <a:lnTo>
                  <a:pt x="506194" y="18442"/>
                </a:lnTo>
                <a:lnTo>
                  <a:pt x="479297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901" y="64769"/>
                </a:lnTo>
                <a:lnTo>
                  <a:pt x="338244" y="57769"/>
                </a:lnTo>
                <a:lnTo>
                  <a:pt x="316515" y="52768"/>
                </a:lnTo>
                <a:lnTo>
                  <a:pt x="294072" y="49768"/>
                </a:lnTo>
                <a:lnTo>
                  <a:pt x="271271" y="48767"/>
                </a:lnTo>
                <a:lnTo>
                  <a:pt x="216706" y="54577"/>
                </a:lnTo>
                <a:lnTo>
                  <a:pt x="169237" y="70737"/>
                </a:lnTo>
                <a:lnTo>
                  <a:pt x="131752" y="95347"/>
                </a:lnTo>
                <a:lnTo>
                  <a:pt x="107143" y="126504"/>
                </a:lnTo>
                <a:lnTo>
                  <a:pt x="98297" y="162306"/>
                </a:lnTo>
                <a:lnTo>
                  <a:pt x="98297" y="167640"/>
                </a:lnTo>
                <a:lnTo>
                  <a:pt x="99059" y="172974"/>
                </a:lnTo>
                <a:lnTo>
                  <a:pt x="99821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40146" y="54665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2977" y="4441"/>
                </a:lnTo>
                <a:lnTo>
                  <a:pt x="26670" y="7524"/>
                </a:lnTo>
                <a:lnTo>
                  <a:pt x="40933" y="9322"/>
                </a:lnTo>
                <a:lnTo>
                  <a:pt x="55625" y="9906"/>
                </a:lnTo>
                <a:lnTo>
                  <a:pt x="58674" y="9906"/>
                </a:lnTo>
                <a:lnTo>
                  <a:pt x="61721" y="9906"/>
                </a:lnTo>
                <a:lnTo>
                  <a:pt x="64769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33871" y="55839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89141" y="5614415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702" y="5584"/>
                </a:lnTo>
                <a:lnTo>
                  <a:pt x="7905" y="10953"/>
                </a:lnTo>
                <a:lnTo>
                  <a:pt x="12537" y="16180"/>
                </a:lnTo>
                <a:lnTo>
                  <a:pt x="17525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6040" y="5581650"/>
            <a:ext cx="6350" cy="24130"/>
          </a:xfrm>
          <a:custGeom>
            <a:avLst/>
            <a:gdLst/>
            <a:ahLst/>
            <a:cxnLst/>
            <a:rect l="l" t="t" r="r" b="b"/>
            <a:pathLst>
              <a:path w="6350" h="24129">
                <a:moveTo>
                  <a:pt x="0" y="23622"/>
                </a:moveTo>
                <a:lnTo>
                  <a:pt x="3048" y="16001"/>
                </a:lnTo>
                <a:lnTo>
                  <a:pt x="5334" y="8382"/>
                </a:lnTo>
                <a:lnTo>
                  <a:pt x="60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59295" y="5436108"/>
            <a:ext cx="83185" cy="88900"/>
          </a:xfrm>
          <a:custGeom>
            <a:avLst/>
            <a:gdLst/>
            <a:ahLst/>
            <a:cxnLst/>
            <a:rect l="l" t="t" r="r" b="b"/>
            <a:pathLst>
              <a:path w="83184" h="88900">
                <a:moveTo>
                  <a:pt x="83057" y="88391"/>
                </a:moveTo>
                <a:lnTo>
                  <a:pt x="83057" y="87629"/>
                </a:lnTo>
                <a:lnTo>
                  <a:pt x="77259" y="60543"/>
                </a:lnTo>
                <a:lnTo>
                  <a:pt x="60674" y="36099"/>
                </a:lnTo>
                <a:lnTo>
                  <a:pt x="34516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17792" y="53423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406" y="25503"/>
                </a:lnTo>
                <a:lnTo>
                  <a:pt x="21526" y="17525"/>
                </a:lnTo>
                <a:lnTo>
                  <a:pt x="30218" y="897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5976" y="5219700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1524" y="16001"/>
                </a:moveTo>
                <a:lnTo>
                  <a:pt x="1524" y="15239"/>
                </a:lnTo>
                <a:lnTo>
                  <a:pt x="1524" y="14477"/>
                </a:lnTo>
                <a:lnTo>
                  <a:pt x="1524" y="9905"/>
                </a:lnTo>
                <a:lnTo>
                  <a:pt x="762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29755" y="5181600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18288" y="0"/>
                </a:moveTo>
                <a:lnTo>
                  <a:pt x="12858" y="4702"/>
                </a:lnTo>
                <a:lnTo>
                  <a:pt x="8001" y="9620"/>
                </a:lnTo>
                <a:lnTo>
                  <a:pt x="3714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50685" y="51937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3" y="0"/>
                </a:moveTo>
                <a:lnTo>
                  <a:pt x="4572" y="5334"/>
                </a:lnTo>
                <a:lnTo>
                  <a:pt x="1524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3421" y="5217414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32765" y="16763"/>
                </a:moveTo>
                <a:lnTo>
                  <a:pt x="25074" y="11894"/>
                </a:lnTo>
                <a:lnTo>
                  <a:pt x="16954" y="7524"/>
                </a:lnTo>
                <a:lnTo>
                  <a:pt x="8548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84341" y="53301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048" y="12192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6109970" y="52626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819643" y="543077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8087868" y="5068284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991856" y="5005578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65947" y="4979670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7965947" y="4979670"/>
            <a:ext cx="724535" cy="354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840980" y="5244846"/>
            <a:ext cx="806450" cy="86360"/>
          </a:xfrm>
          <a:custGeom>
            <a:avLst/>
            <a:gdLst/>
            <a:ahLst/>
            <a:cxnLst/>
            <a:rect l="l" t="t" r="r" b="b"/>
            <a:pathLst>
              <a:path w="806450" h="86360">
                <a:moveTo>
                  <a:pt x="806196" y="57150"/>
                </a:moveTo>
                <a:lnTo>
                  <a:pt x="806196" y="28955"/>
                </a:lnTo>
                <a:lnTo>
                  <a:pt x="691896" y="28955"/>
                </a:lnTo>
                <a:lnTo>
                  <a:pt x="691896" y="57150"/>
                </a:lnTo>
                <a:lnTo>
                  <a:pt x="806196" y="57150"/>
                </a:lnTo>
                <a:close/>
              </a:path>
              <a:path w="806450" h="86360">
                <a:moveTo>
                  <a:pt x="605790" y="57150"/>
                </a:moveTo>
                <a:lnTo>
                  <a:pt x="605790" y="28955"/>
                </a:lnTo>
                <a:lnTo>
                  <a:pt x="491490" y="28955"/>
                </a:lnTo>
                <a:lnTo>
                  <a:pt x="491490" y="57150"/>
                </a:lnTo>
                <a:lnTo>
                  <a:pt x="605790" y="57150"/>
                </a:lnTo>
                <a:close/>
              </a:path>
              <a:path w="806450" h="86360">
                <a:moveTo>
                  <a:pt x="406146" y="57150"/>
                </a:moveTo>
                <a:lnTo>
                  <a:pt x="406146" y="28955"/>
                </a:lnTo>
                <a:lnTo>
                  <a:pt x="291846" y="28955"/>
                </a:lnTo>
                <a:lnTo>
                  <a:pt x="291846" y="57150"/>
                </a:lnTo>
                <a:lnTo>
                  <a:pt x="406146" y="57150"/>
                </a:lnTo>
                <a:close/>
              </a:path>
              <a:path w="806450" h="86360">
                <a:moveTo>
                  <a:pt x="205740" y="57150"/>
                </a:moveTo>
                <a:lnTo>
                  <a:pt x="205740" y="28955"/>
                </a:lnTo>
                <a:lnTo>
                  <a:pt x="91440" y="28955"/>
                </a:lnTo>
                <a:lnTo>
                  <a:pt x="91440" y="57150"/>
                </a:lnTo>
                <a:lnTo>
                  <a:pt x="205740" y="57150"/>
                </a:lnTo>
                <a:close/>
              </a:path>
              <a:path w="806450" h="86360">
                <a:moveTo>
                  <a:pt x="85344" y="86105"/>
                </a:moveTo>
                <a:lnTo>
                  <a:pt x="85344" y="0"/>
                </a:lnTo>
                <a:lnTo>
                  <a:pt x="0" y="43433"/>
                </a:lnTo>
                <a:lnTo>
                  <a:pt x="85344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982204" y="5465317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17702" y="5350255"/>
            <a:ext cx="428117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ts val="1950"/>
              </a:lnSpc>
              <a:spcBef>
                <a:spcPts val="1695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13.	</a:t>
            </a:r>
            <a:r>
              <a:rPr sz="1800" spc="-10" dirty="0">
                <a:latin typeface="Arial"/>
                <a:cs typeface="Arial"/>
              </a:rPr>
              <a:t>Finally, </a:t>
            </a:r>
            <a:r>
              <a:rPr sz="1800" spc="-5" dirty="0">
                <a:latin typeface="Arial"/>
                <a:cs typeface="Arial"/>
              </a:rPr>
              <a:t>the cost reaches </a:t>
            </a:r>
            <a:r>
              <a:rPr sz="1800" spc="-10" dirty="0">
                <a:latin typeface="Arial"/>
                <a:cs typeface="Arial"/>
              </a:rPr>
              <a:t>infinity </a:t>
            </a:r>
            <a:r>
              <a:rPr sz="1800" spc="-5" dirty="0">
                <a:latin typeface="Arial"/>
                <a:cs typeface="Arial"/>
              </a:rPr>
              <a:t>at 16,  and N is unreachable.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loop is  broken!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393685" y="63809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93687" y="638099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92923" y="63314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62103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93687" y="621029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72171" y="62384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92922" y="632764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11851" y="632764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809481" y="63794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09490" y="637946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6" y="66651"/>
                </a:lnTo>
                <a:lnTo>
                  <a:pt x="422249" y="26155"/>
                </a:lnTo>
                <a:lnTo>
                  <a:pt x="373999" y="12104"/>
                </a:lnTo>
                <a:lnTo>
                  <a:pt x="319338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38" y="234602"/>
                </a:lnTo>
                <a:lnTo>
                  <a:pt x="373999" y="225646"/>
                </a:lnTo>
                <a:lnTo>
                  <a:pt x="422249" y="211597"/>
                </a:lnTo>
                <a:lnTo>
                  <a:pt x="462516" y="193176"/>
                </a:lnTo>
                <a:lnTo>
                  <a:pt x="512806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08719" y="63299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9481" y="62087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09490" y="620877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6" y="66651"/>
                </a:lnTo>
                <a:lnTo>
                  <a:pt x="422249" y="26155"/>
                </a:lnTo>
                <a:lnTo>
                  <a:pt x="373999" y="12104"/>
                </a:lnTo>
                <a:lnTo>
                  <a:pt x="319338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38" y="234601"/>
                </a:lnTo>
                <a:lnTo>
                  <a:pt x="373999" y="225643"/>
                </a:lnTo>
                <a:lnTo>
                  <a:pt x="422249" y="211593"/>
                </a:lnTo>
                <a:lnTo>
                  <a:pt x="462516" y="193170"/>
                </a:lnTo>
                <a:lnTo>
                  <a:pt x="512806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87968" y="62369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08725" y="63261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27643" y="63261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7388352" y="675230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265669" y="6664452"/>
            <a:ext cx="68008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718046" y="675230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596121" y="66644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791200" y="61432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84"/>
                </a:moveTo>
                <a:lnTo>
                  <a:pt x="99822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619"/>
                </a:lnTo>
                <a:lnTo>
                  <a:pt x="57150" y="414813"/>
                </a:lnTo>
                <a:lnTo>
                  <a:pt x="92535" y="430232"/>
                </a:lnTo>
                <a:lnTo>
                  <a:pt x="99822" y="431184"/>
                </a:lnTo>
                <a:close/>
              </a:path>
              <a:path w="1106804" h="533400">
                <a:moveTo>
                  <a:pt x="54863" y="412619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47"/>
                </a:lnTo>
                <a:lnTo>
                  <a:pt x="32099" y="336327"/>
                </a:lnTo>
                <a:lnTo>
                  <a:pt x="26348" y="349507"/>
                </a:lnTo>
                <a:lnTo>
                  <a:pt x="24384" y="363474"/>
                </a:lnTo>
                <a:lnTo>
                  <a:pt x="33194" y="391822"/>
                </a:lnTo>
                <a:lnTo>
                  <a:pt x="54863" y="41261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7"/>
                </a:lnTo>
                <a:lnTo>
                  <a:pt x="216023" y="54577"/>
                </a:lnTo>
                <a:lnTo>
                  <a:pt x="168743" y="70737"/>
                </a:lnTo>
                <a:lnTo>
                  <a:pt x="131484" y="95347"/>
                </a:lnTo>
                <a:lnTo>
                  <a:pt x="107064" y="126504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822" y="177546"/>
                </a:lnTo>
                <a:lnTo>
                  <a:pt x="99822" y="431184"/>
                </a:lnTo>
                <a:lnTo>
                  <a:pt x="135636" y="435863"/>
                </a:lnTo>
                <a:lnTo>
                  <a:pt x="149351" y="435863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710" y="500253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8"/>
                </a:lnTo>
                <a:lnTo>
                  <a:pt x="422148" y="483108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3"/>
                </a:lnTo>
                <a:lnTo>
                  <a:pt x="148589" y="435863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421618" y="483283"/>
                </a:moveTo>
                <a:lnTo>
                  <a:pt x="421386" y="483108"/>
                </a:lnTo>
                <a:lnTo>
                  <a:pt x="421386" y="483360"/>
                </a:lnTo>
                <a:lnTo>
                  <a:pt x="421618" y="483283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3108"/>
                </a:lnTo>
                <a:lnTo>
                  <a:pt x="421618" y="483283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3" y="67817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8"/>
                </a:lnTo>
                <a:lnTo>
                  <a:pt x="730757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1" y="374223"/>
                </a:lnTo>
                <a:lnTo>
                  <a:pt x="957071" y="371856"/>
                </a:lnTo>
                <a:lnTo>
                  <a:pt x="1016412" y="358628"/>
                </a:lnTo>
                <a:lnTo>
                  <a:pt x="1063751" y="333470"/>
                </a:lnTo>
                <a:lnTo>
                  <a:pt x="1069847" y="326825"/>
                </a:lnTo>
                <a:lnTo>
                  <a:pt x="1069847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3" y="371856"/>
                </a:moveTo>
                <a:lnTo>
                  <a:pt x="957071" y="371856"/>
                </a:lnTo>
                <a:lnTo>
                  <a:pt x="957071" y="374223"/>
                </a:lnTo>
                <a:lnTo>
                  <a:pt x="957833" y="371856"/>
                </a:lnTo>
                <a:close/>
              </a:path>
              <a:path w="1106804" h="533400">
                <a:moveTo>
                  <a:pt x="1106423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69847" y="189737"/>
                </a:lnTo>
                <a:lnTo>
                  <a:pt x="1069847" y="326825"/>
                </a:lnTo>
                <a:lnTo>
                  <a:pt x="1095089" y="299311"/>
                </a:lnTo>
                <a:lnTo>
                  <a:pt x="1106423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91200" y="61432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507"/>
                </a:lnTo>
                <a:lnTo>
                  <a:pt x="33194" y="391822"/>
                </a:lnTo>
                <a:lnTo>
                  <a:pt x="92535" y="430232"/>
                </a:lnTo>
                <a:lnTo>
                  <a:pt x="135636" y="435863"/>
                </a:lnTo>
                <a:lnTo>
                  <a:pt x="140208" y="435863"/>
                </a:lnTo>
                <a:lnTo>
                  <a:pt x="144779" y="435863"/>
                </a:lnTo>
                <a:lnTo>
                  <a:pt x="149351" y="435863"/>
                </a:lnTo>
                <a:lnTo>
                  <a:pt x="148589" y="435863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72808" y="496824"/>
                </a:lnTo>
                <a:lnTo>
                  <a:pt x="422148" y="483108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8"/>
                </a:lnTo>
                <a:lnTo>
                  <a:pt x="730757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6"/>
                </a:lnTo>
                <a:lnTo>
                  <a:pt x="957071" y="371856"/>
                </a:lnTo>
                <a:lnTo>
                  <a:pt x="1016412" y="358628"/>
                </a:lnTo>
                <a:lnTo>
                  <a:pt x="1063751" y="333470"/>
                </a:lnTo>
                <a:lnTo>
                  <a:pt x="1095089" y="299311"/>
                </a:lnTo>
                <a:lnTo>
                  <a:pt x="1106423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69847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3" y="67817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7"/>
                </a:lnTo>
                <a:lnTo>
                  <a:pt x="216023" y="54577"/>
                </a:lnTo>
                <a:lnTo>
                  <a:pt x="168743" y="70737"/>
                </a:lnTo>
                <a:lnTo>
                  <a:pt x="131484" y="95347"/>
                </a:lnTo>
                <a:lnTo>
                  <a:pt x="107064" y="126504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46064" y="64571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4770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0552" y="65745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95821" y="6605016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90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1957" y="65722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1"/>
                </a:lnTo>
                <a:lnTo>
                  <a:pt x="6096" y="8381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65214" y="6426708"/>
            <a:ext cx="83820" cy="88900"/>
          </a:xfrm>
          <a:custGeom>
            <a:avLst/>
            <a:gdLst/>
            <a:ahLst/>
            <a:cxnLst/>
            <a:rect l="l" t="t" r="r" b="b"/>
            <a:pathLst>
              <a:path w="83820" h="88900">
                <a:moveTo>
                  <a:pt x="83819" y="88392"/>
                </a:moveTo>
                <a:lnTo>
                  <a:pt x="83819" y="87630"/>
                </a:lnTo>
                <a:lnTo>
                  <a:pt x="77902" y="60543"/>
                </a:lnTo>
                <a:lnTo>
                  <a:pt x="61055" y="36099"/>
                </a:lnTo>
                <a:lnTo>
                  <a:pt x="34635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24471" y="6332982"/>
            <a:ext cx="36830" cy="33020"/>
          </a:xfrm>
          <a:custGeom>
            <a:avLst/>
            <a:gdLst/>
            <a:ahLst/>
            <a:cxnLst/>
            <a:rect l="l" t="t" r="r" b="b"/>
            <a:pathLst>
              <a:path w="36829" h="33020">
                <a:moveTo>
                  <a:pt x="0" y="32765"/>
                </a:moveTo>
                <a:lnTo>
                  <a:pt x="11287" y="25503"/>
                </a:lnTo>
                <a:lnTo>
                  <a:pt x="21145" y="17525"/>
                </a:lnTo>
                <a:lnTo>
                  <a:pt x="29575" y="897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771893" y="62103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35673" y="61722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501" y="4702"/>
                </a:lnTo>
                <a:lnTo>
                  <a:pt x="8381" y="9620"/>
                </a:lnTo>
                <a:lnTo>
                  <a:pt x="3833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56603" y="61843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4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49340" y="62080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91021" y="632079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6"/>
                </a:lnTo>
                <a:lnTo>
                  <a:pt x="3048" y="12192"/>
                </a:lnTo>
                <a:lnTo>
                  <a:pt x="5333" y="17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216650" y="62532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926323" y="642137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72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238" y="727964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Solution1: Triggered</a:t>
            </a:r>
            <a:r>
              <a:rPr spc="-70" dirty="0"/>
              <a:t> </a:t>
            </a:r>
            <a:r>
              <a:rPr spc="-1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4076"/>
            <a:ext cx="4318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Send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update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immediately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255" y="360908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3469640"/>
            <a:ext cx="389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800" spc="-5" dirty="0">
                <a:latin typeface="Arial"/>
                <a:cs typeface="Arial"/>
              </a:rPr>
              <a:t>R	Immediately announces 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broken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2" y="3717282"/>
            <a:ext cx="215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link when 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happens.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8059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8060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297" y="3656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8059" y="3535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8060" y="35356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16545" y="3563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7296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6225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54618" y="3704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4618" y="370484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3856" y="3655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54618" y="3534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54618" y="35341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3104" y="35623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3864" y="3679697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2782" y="36514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32726" y="4077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0043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2420" y="407768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0495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0438" y="37825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4926" y="3899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0196" y="3929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6332" y="3897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5587" y="37473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68845" y="36576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6268" y="3535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0047" y="3497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00978" y="35090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3714" y="3532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35396" y="3646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61023" y="3577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0697" y="37467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45756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28023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48064" y="339645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52054" y="3333750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26145" y="33086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26145" y="3308603"/>
            <a:ext cx="715010" cy="3473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21752" y="3573779"/>
            <a:ext cx="786130" cy="85725"/>
          </a:xfrm>
          <a:custGeom>
            <a:avLst/>
            <a:gdLst/>
            <a:ahLst/>
            <a:cxnLst/>
            <a:rect l="l" t="t" r="r" b="b"/>
            <a:pathLst>
              <a:path w="786129" h="85725">
                <a:moveTo>
                  <a:pt x="713994" y="57150"/>
                </a:moveTo>
                <a:lnTo>
                  <a:pt x="713994" y="28194"/>
                </a:lnTo>
                <a:lnTo>
                  <a:pt x="599694" y="28194"/>
                </a:lnTo>
                <a:lnTo>
                  <a:pt x="599694" y="57150"/>
                </a:lnTo>
                <a:lnTo>
                  <a:pt x="713994" y="57150"/>
                </a:lnTo>
                <a:close/>
              </a:path>
              <a:path w="786129" h="85725">
                <a:moveTo>
                  <a:pt x="785622" y="42672"/>
                </a:moveTo>
                <a:lnTo>
                  <a:pt x="700277" y="0"/>
                </a:lnTo>
                <a:lnTo>
                  <a:pt x="700277" y="28194"/>
                </a:lnTo>
                <a:lnTo>
                  <a:pt x="713994" y="28194"/>
                </a:lnTo>
                <a:lnTo>
                  <a:pt x="713994" y="78486"/>
                </a:lnTo>
                <a:lnTo>
                  <a:pt x="785622" y="42672"/>
                </a:lnTo>
                <a:close/>
              </a:path>
              <a:path w="786129" h="85725">
                <a:moveTo>
                  <a:pt x="713994" y="78486"/>
                </a:moveTo>
                <a:lnTo>
                  <a:pt x="713994" y="57150"/>
                </a:lnTo>
                <a:lnTo>
                  <a:pt x="700277" y="57150"/>
                </a:lnTo>
                <a:lnTo>
                  <a:pt x="700277" y="85344"/>
                </a:lnTo>
                <a:lnTo>
                  <a:pt x="713994" y="78486"/>
                </a:lnTo>
                <a:close/>
              </a:path>
              <a:path w="786129" h="85725">
                <a:moveTo>
                  <a:pt x="514350" y="57150"/>
                </a:moveTo>
                <a:lnTo>
                  <a:pt x="514350" y="28194"/>
                </a:lnTo>
                <a:lnTo>
                  <a:pt x="400050" y="28194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129" h="85725">
                <a:moveTo>
                  <a:pt x="313944" y="57150"/>
                </a:moveTo>
                <a:lnTo>
                  <a:pt x="313944" y="28194"/>
                </a:lnTo>
                <a:lnTo>
                  <a:pt x="199644" y="28194"/>
                </a:lnTo>
                <a:lnTo>
                  <a:pt x="199644" y="57150"/>
                </a:lnTo>
                <a:lnTo>
                  <a:pt x="313944" y="57150"/>
                </a:lnTo>
                <a:close/>
              </a:path>
              <a:path w="786129" h="85725">
                <a:moveTo>
                  <a:pt x="114300" y="57150"/>
                </a:moveTo>
                <a:lnTo>
                  <a:pt x="11430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TextBox 48"/>
          <p:cNvSpPr txBox="1"/>
          <p:nvPr/>
        </p:nvSpPr>
        <p:spPr>
          <a:xfrm>
            <a:off x="937196" y="4842509"/>
            <a:ext cx="462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Triggered </a:t>
            </a:r>
            <a:r>
              <a:rPr lang="en-US" dirty="0">
                <a:latin typeface="Arial" pitchFamily="34" charset="0"/>
                <a:cs typeface="Arial" pitchFamily="34" charset="0"/>
              </a:rPr>
              <a:t>updates can cause excessive load on networks with limited capacity or networks with many routers on them. </a:t>
            </a:r>
          </a:p>
        </p:txBody>
      </p:sp>
    </p:spTree>
    <p:extLst>
      <p:ext uri="{BB962C8B-B14F-4D97-AF65-F5344CB8AC3E}">
        <p14:creationId xmlns:p14="http://schemas.microsoft.com/office/powerpoint/2010/main" val="59488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338" y="727964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2: Split</a:t>
            </a:r>
            <a:r>
              <a:rPr spc="-45" dirty="0"/>
              <a:t> </a:t>
            </a:r>
            <a:r>
              <a:rPr spc="-10" dirty="0"/>
              <a:t>Horizon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702" y="4041140"/>
            <a:ext cx="386587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 does not announce the route to N  to 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since that is where it came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1859" y="4277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427787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1097" y="4228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4107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859" y="410718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0345" y="4135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094" y="422452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0024" y="422452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8418" y="4276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8417" y="427635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7656" y="4226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418" y="4105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8417" y="410565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6904" y="41338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7663" y="422300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6581" y="422300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6526" y="4649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843" y="45605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6220" y="46491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4295" y="45605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9373" y="4040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9373" y="4040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4238" y="43540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8726" y="4470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3996" y="4501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90132" y="4469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9387" y="43188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42291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0068" y="4107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3847" y="4069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4778" y="40805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4104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9196" y="4217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84823" y="4149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94497" y="43182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1502" y="1624076"/>
            <a:ext cx="8267065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3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not propagate information about a route over the </a:t>
            </a:r>
            <a:r>
              <a:rPr sz="2400" spc="-10" dirty="0">
                <a:latin typeface="Arial"/>
                <a:cs typeface="Arial"/>
              </a:rPr>
              <a:t>same  </a:t>
            </a:r>
            <a:r>
              <a:rPr sz="2400" spc="-5" dirty="0">
                <a:latin typeface="Arial"/>
                <a:cs typeface="Arial"/>
              </a:rPr>
              <a:t>interface from which the route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arrived.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Split horizon only prevents loops between adjacent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routers</a:t>
            </a:r>
            <a:endParaRPr sz="2400">
              <a:latin typeface="Arial"/>
              <a:cs typeface="Arial"/>
            </a:endParaRPr>
          </a:p>
          <a:p>
            <a:pPr marR="31115" algn="r">
              <a:lnSpc>
                <a:spcPct val="100000"/>
              </a:lnSpc>
              <a:spcBef>
                <a:spcPts val="2355"/>
              </a:spcBef>
              <a:tabLst>
                <a:tab pos="138176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7702" y="5336540"/>
            <a:ext cx="365061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reports its route to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2057" y="5801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22064" y="580187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21295" y="5752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22057" y="5631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2064" y="56311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0543" y="5659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21299" y="57485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40217" y="57485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38616" y="5800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8621" y="580034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37854" y="5750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38616" y="5629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38621" y="56296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17102" y="565785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37857" y="5747006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56775" y="5747006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16723" y="6173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94804" y="60845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47171" y="6173185"/>
            <a:ext cx="4305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24493" y="6084570"/>
            <a:ext cx="7372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19571" y="5564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4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4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4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80" y="435864"/>
                </a:lnTo>
                <a:lnTo>
                  <a:pt x="149352" y="435102"/>
                </a:lnTo>
                <a:lnTo>
                  <a:pt x="149352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40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2" y="436521"/>
                </a:moveTo>
                <a:lnTo>
                  <a:pt x="149352" y="435102"/>
                </a:lnTo>
                <a:lnTo>
                  <a:pt x="148590" y="435864"/>
                </a:lnTo>
                <a:lnTo>
                  <a:pt x="149352" y="436521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19571" y="5564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80" y="435864"/>
                </a:lnTo>
                <a:lnTo>
                  <a:pt x="149352" y="435102"/>
                </a:lnTo>
                <a:lnTo>
                  <a:pt x="148590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40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74435" y="58780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1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68923" y="5994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4194" y="6025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50329" y="5993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89585" y="5842825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52843" y="5753100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0266" y="5631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64046" y="5593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84976" y="5604509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60" h="17779">
                <a:moveTo>
                  <a:pt x="9906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77711" y="5628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19394" y="5741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145021" y="5673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54695" y="58422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122919" y="542871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26145" y="53660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0" y="5340096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001000" y="5340096"/>
            <a:ext cx="71437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895843" y="5605271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2672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802"/>
                </a:lnTo>
                <a:lnTo>
                  <a:pt x="786383" y="42672"/>
                </a:lnTo>
                <a:close/>
              </a:path>
              <a:path w="786765" h="86360">
                <a:moveTo>
                  <a:pt x="714755" y="78802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802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165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3326" y="1807823"/>
            <a:ext cx="1939653" cy="223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246" y="659384"/>
            <a:ext cx="7974330" cy="1054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pc="-5" dirty="0"/>
              <a:t>Split Horizon Does Not Solve All</a:t>
            </a:r>
            <a:r>
              <a:rPr spc="-60" dirty="0"/>
              <a:t> </a:t>
            </a:r>
            <a:r>
              <a:rPr spc="-10" dirty="0"/>
              <a:t>Cases</a:t>
            </a:r>
          </a:p>
          <a:p>
            <a:pPr marL="54610" algn="ctr">
              <a:lnSpc>
                <a:spcPct val="100000"/>
              </a:lnSpc>
              <a:spcBef>
                <a:spcPts val="359"/>
              </a:spcBef>
              <a:tabLst>
                <a:tab pos="143764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2" y="2232152"/>
            <a:ext cx="8178165" cy="437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200660" algn="ctr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R1 reports to </a:t>
            </a:r>
            <a:r>
              <a:rPr sz="2400" spc="-5" dirty="0">
                <a:latin typeface="Arial"/>
                <a:cs typeface="Arial"/>
              </a:rPr>
              <a:t>R2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N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unreachable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R2 </a:t>
            </a:r>
            <a:r>
              <a:rPr sz="2400" spc="-5" dirty="0">
                <a:latin typeface="Arial"/>
                <a:cs typeface="Arial"/>
              </a:rPr>
              <a:t>believes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 is reachable through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R3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R2 </a:t>
            </a:r>
            <a:r>
              <a:rPr sz="2400" spc="-5" dirty="0">
                <a:latin typeface="Arial"/>
                <a:cs typeface="Arial"/>
              </a:rPr>
              <a:t>reports this to R1, who believes that N can be </a:t>
            </a:r>
            <a:r>
              <a:rPr sz="2400" spc="-10" dirty="0">
                <a:latin typeface="Arial"/>
                <a:cs typeface="Arial"/>
              </a:rPr>
              <a:t>reached  </a:t>
            </a:r>
            <a:r>
              <a:rPr sz="2400" spc="-5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R2....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Somewhat depending 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timing.....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2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345" y="727964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3: Poison</a:t>
            </a:r>
            <a:r>
              <a:rPr spc="-60" dirty="0"/>
              <a:t> </a:t>
            </a:r>
            <a:r>
              <a:rPr spc="-10" dirty="0"/>
              <a:t>Reverse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4894"/>
            <a:ext cx="7428865" cy="828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Advertise reverse </a:t>
            </a:r>
            <a:r>
              <a:rPr sz="2000" spc="-10" dirty="0">
                <a:latin typeface="Arial"/>
                <a:cs typeface="Arial"/>
              </a:rPr>
              <a:t>routes with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metric </a:t>
            </a:r>
            <a:r>
              <a:rPr sz="2000" spc="-5" dirty="0">
                <a:latin typeface="Arial"/>
                <a:cs typeface="Arial"/>
              </a:rPr>
              <a:t>of 16 (i.e.,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unreachable).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Somewhat </a:t>
            </a:r>
            <a:r>
              <a:rPr sz="2000" spc="-5" dirty="0">
                <a:latin typeface="Arial"/>
                <a:cs typeface="Arial"/>
              </a:rPr>
              <a:t>more aggressive variant of split</a:t>
            </a:r>
            <a:r>
              <a:rPr sz="2000" spc="-10" dirty="0">
                <a:latin typeface="Arial"/>
                <a:cs typeface="Arial"/>
              </a:rPr>
              <a:t> horizon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384552"/>
            <a:ext cx="550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It handles some more error cases than split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horizon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4765032"/>
            <a:ext cx="4263898" cy="173637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reports its route to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fine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lang="en-US" sz="1800" spc="-5" dirty="0" smtClean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z="1800" spc="-5" dirty="0" smtClean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lang="en-US" spc="-5" dirty="0">
                <a:solidFill>
                  <a:srgbClr val="232323"/>
                </a:solidFill>
                <a:latin typeface="Arial"/>
                <a:cs typeface="Arial"/>
              </a:rPr>
              <a:t>Limitation: Only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works </a:t>
            </a:r>
            <a:r>
              <a:rPr lang="en-US" spc="-5" dirty="0">
                <a:solidFill>
                  <a:srgbClr val="232323"/>
                </a:solidFill>
                <a:latin typeface="Arial"/>
                <a:cs typeface="Arial"/>
              </a:rPr>
              <a:t>for </a:t>
            </a:r>
            <a:r>
              <a:rPr lang="en-US" spc="-10" dirty="0">
                <a:solidFill>
                  <a:srgbClr val="232323"/>
                </a:solidFill>
                <a:latin typeface="DejaVu Sans"/>
                <a:cs typeface="DejaVu Sans"/>
              </a:rPr>
              <a:t>“</a:t>
            </a:r>
            <a:r>
              <a:rPr lang="en-US" spc="-10" dirty="0" err="1">
                <a:solidFill>
                  <a:srgbClr val="232323"/>
                </a:solidFill>
                <a:latin typeface="Arial"/>
                <a:cs typeface="Arial"/>
              </a:rPr>
              <a:t>loop</a:t>
            </a:r>
            <a:r>
              <a:rPr lang="en-US" spc="-10" dirty="0" err="1">
                <a:solidFill>
                  <a:srgbClr val="232323"/>
                </a:solidFill>
                <a:latin typeface="DejaVu Sans"/>
                <a:cs typeface="DejaVu Sans"/>
              </a:rPr>
              <a:t>”</a:t>
            </a:r>
            <a:r>
              <a:rPr lang="en-US" spc="-10" dirty="0" err="1">
                <a:solidFill>
                  <a:srgbClr val="232323"/>
                </a:solidFill>
                <a:latin typeface="Arial"/>
                <a:cs typeface="Arial"/>
              </a:rPr>
              <a:t>s</a:t>
            </a:r>
            <a:r>
              <a:rPr lang="en-US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of size</a:t>
            </a:r>
            <a:r>
              <a:rPr lang="en-US" spc="-22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pc="-5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8257" y="5230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8265" y="523037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495" y="5180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8257" y="5059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8265" y="505968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6743" y="5087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7500" y="517703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6418" y="517703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4816" y="5228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4822" y="522885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4054" y="5179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4816" y="5058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4822" y="505816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93302" y="50863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4058" y="517550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32976" y="517550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2923" y="5601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1004" y="55130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3371" y="5601685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0693" y="5513070"/>
            <a:ext cx="7372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5771" y="4992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3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1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5771" y="4992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7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0635" y="53065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5531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5123" y="5423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0394" y="5453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6530" y="5421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5785" y="52713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9043" y="5181600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6466" y="5059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0245" y="5021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61176" y="5033009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60" h="17779">
                <a:moveTo>
                  <a:pt x="9906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53911" y="5056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95594" y="5170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21221" y="5101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30895" y="52707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99119" y="485721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02345" y="47945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7200" y="4768596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77200" y="4768596"/>
            <a:ext cx="71437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72043" y="5033771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2672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802"/>
                </a:lnTo>
                <a:lnTo>
                  <a:pt x="786383" y="42672"/>
                </a:lnTo>
                <a:close/>
              </a:path>
              <a:path w="786765" h="86360">
                <a:moveTo>
                  <a:pt x="714755" y="78802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802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59255" y="360908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3902" y="3469640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800" spc="-5" dirty="0">
                <a:latin typeface="Arial"/>
                <a:cs typeface="Arial"/>
              </a:rPr>
              <a:t>R	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announces an </a:t>
            </a:r>
            <a:r>
              <a:rPr sz="1800" spc="-1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3902" y="3717282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38059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38060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7297" y="3656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38059" y="3535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38060" y="35356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6545" y="3563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37296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56225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54618" y="3704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54618" y="370484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53856" y="3655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54618" y="3534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4618" y="35341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33104" y="356235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53864" y="3679697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72782" y="36514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32726" y="4077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10043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62420" y="40776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40495" y="39890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0438" y="37825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84926" y="3899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40196" y="3929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6332" y="3897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05587" y="3747325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8845" y="36576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16268" y="3535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0047" y="3497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00978" y="35090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3714" y="3532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35396" y="3646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61023" y="3577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870697" y="37467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445756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28023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148064" y="339645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052054" y="3333750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26145" y="33086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026145" y="3308603"/>
            <a:ext cx="715010" cy="3473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01178" y="3573779"/>
            <a:ext cx="806450" cy="85725"/>
          </a:xfrm>
          <a:custGeom>
            <a:avLst/>
            <a:gdLst/>
            <a:ahLst/>
            <a:cxnLst/>
            <a:rect l="l" t="t" r="r" b="b"/>
            <a:pathLst>
              <a:path w="806450" h="85725">
                <a:moveTo>
                  <a:pt x="806196" y="57150"/>
                </a:moveTo>
                <a:lnTo>
                  <a:pt x="806196" y="28194"/>
                </a:lnTo>
                <a:lnTo>
                  <a:pt x="691896" y="28194"/>
                </a:lnTo>
                <a:lnTo>
                  <a:pt x="691896" y="57150"/>
                </a:lnTo>
                <a:lnTo>
                  <a:pt x="806196" y="57150"/>
                </a:lnTo>
                <a:close/>
              </a:path>
              <a:path w="806450" h="85725">
                <a:moveTo>
                  <a:pt x="606551" y="57150"/>
                </a:moveTo>
                <a:lnTo>
                  <a:pt x="606551" y="28194"/>
                </a:lnTo>
                <a:lnTo>
                  <a:pt x="492251" y="28194"/>
                </a:lnTo>
                <a:lnTo>
                  <a:pt x="492251" y="57150"/>
                </a:lnTo>
                <a:lnTo>
                  <a:pt x="606551" y="57150"/>
                </a:lnTo>
                <a:close/>
              </a:path>
              <a:path w="806450" h="85725">
                <a:moveTo>
                  <a:pt x="406146" y="57150"/>
                </a:moveTo>
                <a:lnTo>
                  <a:pt x="406146" y="28194"/>
                </a:lnTo>
                <a:lnTo>
                  <a:pt x="291846" y="28194"/>
                </a:lnTo>
                <a:lnTo>
                  <a:pt x="291846" y="57150"/>
                </a:lnTo>
                <a:lnTo>
                  <a:pt x="406146" y="57150"/>
                </a:lnTo>
                <a:close/>
              </a:path>
              <a:path w="806450" h="85725">
                <a:moveTo>
                  <a:pt x="206501" y="57150"/>
                </a:moveTo>
                <a:lnTo>
                  <a:pt x="206501" y="28194"/>
                </a:lnTo>
                <a:lnTo>
                  <a:pt x="92201" y="28194"/>
                </a:lnTo>
                <a:lnTo>
                  <a:pt x="92201" y="57150"/>
                </a:lnTo>
                <a:lnTo>
                  <a:pt x="206501" y="57150"/>
                </a:lnTo>
                <a:close/>
              </a:path>
              <a:path w="806450" h="85725">
                <a:moveTo>
                  <a:pt x="85344" y="85344"/>
                </a:moveTo>
                <a:lnTo>
                  <a:pt x="85344" y="0"/>
                </a:lnTo>
                <a:lnTo>
                  <a:pt x="0" y="42672"/>
                </a:lnTo>
                <a:lnTo>
                  <a:pt x="85344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82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645" y="727964"/>
            <a:ext cx="454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4: Hold</a:t>
            </a:r>
            <a:r>
              <a:rPr spc="-75" dirty="0"/>
              <a:t> </a:t>
            </a:r>
            <a:r>
              <a:rPr spc="-10" dirty="0"/>
              <a:t>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880" y="3431540"/>
            <a:ext cx="360997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ignores updates to N from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for  </a:t>
            </a:r>
            <a:r>
              <a:rPr sz="1800" spc="-5" dirty="0">
                <a:latin typeface="Arial"/>
                <a:cs typeface="Arial"/>
              </a:rPr>
              <a:t>some period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0983" y="3896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0987" y="3896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221" y="3847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983" y="3726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0987" y="37261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9469" y="3754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0222" y="38435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9152" y="38435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7542" y="3895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27545" y="389534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80" y="3845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7542" y="3724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7545" y="372465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6028" y="37528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6780" y="38420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45709" y="38420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05650" y="4268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3730" y="41795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6097" y="42681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3419" y="41795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08497" y="3659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8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0757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834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69848" y="326971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971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8497" y="3659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0757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834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8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3361" y="39730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2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7850" y="4089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3120" y="4120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9255" y="4088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8511" y="3937825"/>
            <a:ext cx="92583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1769" y="38481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9191" y="3726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39" h="15239">
                <a:moveTo>
                  <a:pt x="2286" y="15240"/>
                </a:moveTo>
                <a:lnTo>
                  <a:pt x="2286" y="14478"/>
                </a:lnTo>
                <a:lnTo>
                  <a:pt x="2286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52971" y="3688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73902" y="36995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6638" y="3723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8320" y="3836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33947" y="3768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43621" y="39372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36052" y="3523710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39278" y="3461003"/>
            <a:ext cx="509905" cy="346075"/>
          </a:xfrm>
          <a:custGeom>
            <a:avLst/>
            <a:gdLst/>
            <a:ahLst/>
            <a:cxnLst/>
            <a:rect l="l" t="t" r="r" b="b"/>
            <a:pathLst>
              <a:path w="509904" h="346075">
                <a:moveTo>
                  <a:pt x="0" y="0"/>
                </a:moveTo>
                <a:lnTo>
                  <a:pt x="0" y="345948"/>
                </a:lnTo>
                <a:lnTo>
                  <a:pt x="509777" y="345948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3369" y="3435096"/>
            <a:ext cx="509905" cy="346710"/>
          </a:xfrm>
          <a:custGeom>
            <a:avLst/>
            <a:gdLst/>
            <a:ahLst/>
            <a:cxnLst/>
            <a:rect l="l" t="t" r="r" b="b"/>
            <a:pathLst>
              <a:path w="509904" h="346710">
                <a:moveTo>
                  <a:pt x="0" y="0"/>
                </a:moveTo>
                <a:lnTo>
                  <a:pt x="0" y="346710"/>
                </a:lnTo>
                <a:lnTo>
                  <a:pt x="509777" y="346710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13369" y="3435096"/>
            <a:ext cx="50990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4195" y="3700271"/>
            <a:ext cx="807085" cy="86360"/>
          </a:xfrm>
          <a:custGeom>
            <a:avLst/>
            <a:gdLst/>
            <a:ahLst/>
            <a:cxnLst/>
            <a:rect l="l" t="t" r="r" b="b"/>
            <a:pathLst>
              <a:path w="807084" h="86360">
                <a:moveTo>
                  <a:pt x="806957" y="57150"/>
                </a:moveTo>
                <a:lnTo>
                  <a:pt x="806957" y="28955"/>
                </a:lnTo>
                <a:lnTo>
                  <a:pt x="692657" y="28955"/>
                </a:lnTo>
                <a:lnTo>
                  <a:pt x="692657" y="57150"/>
                </a:lnTo>
                <a:lnTo>
                  <a:pt x="806957" y="57150"/>
                </a:lnTo>
                <a:close/>
              </a:path>
              <a:path w="807084" h="86360">
                <a:moveTo>
                  <a:pt x="606551" y="57150"/>
                </a:moveTo>
                <a:lnTo>
                  <a:pt x="606551" y="28955"/>
                </a:lnTo>
                <a:lnTo>
                  <a:pt x="492251" y="28955"/>
                </a:lnTo>
                <a:lnTo>
                  <a:pt x="492251" y="57150"/>
                </a:lnTo>
                <a:lnTo>
                  <a:pt x="606551" y="57150"/>
                </a:lnTo>
                <a:close/>
              </a:path>
              <a:path w="807084" h="86360">
                <a:moveTo>
                  <a:pt x="406907" y="57150"/>
                </a:moveTo>
                <a:lnTo>
                  <a:pt x="406907" y="28955"/>
                </a:lnTo>
                <a:lnTo>
                  <a:pt x="292607" y="28955"/>
                </a:lnTo>
                <a:lnTo>
                  <a:pt x="292607" y="57150"/>
                </a:lnTo>
                <a:lnTo>
                  <a:pt x="406907" y="57150"/>
                </a:lnTo>
                <a:close/>
              </a:path>
              <a:path w="807084" h="86360">
                <a:moveTo>
                  <a:pt x="206501" y="57150"/>
                </a:moveTo>
                <a:lnTo>
                  <a:pt x="206501" y="28955"/>
                </a:lnTo>
                <a:lnTo>
                  <a:pt x="92201" y="28955"/>
                </a:lnTo>
                <a:lnTo>
                  <a:pt x="92201" y="57150"/>
                </a:lnTo>
                <a:lnTo>
                  <a:pt x="206501" y="57150"/>
                </a:lnTo>
                <a:close/>
              </a:path>
              <a:path w="807084" h="86360">
                <a:moveTo>
                  <a:pt x="86105" y="86105"/>
                </a:moveTo>
                <a:lnTo>
                  <a:pt x="86105" y="0"/>
                </a:lnTo>
                <a:lnTo>
                  <a:pt x="0" y="42672"/>
                </a:lnTo>
                <a:lnTo>
                  <a:pt x="86105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41502" y="1601977"/>
            <a:ext cx="8275955" cy="15551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marR="5080" indent="-342265">
              <a:lnSpc>
                <a:spcPct val="90100"/>
              </a:lnSpc>
              <a:spcBef>
                <a:spcPts val="335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a route is removed, no </a:t>
            </a:r>
            <a:r>
              <a:rPr sz="2000" spc="-10" dirty="0">
                <a:latin typeface="Arial"/>
                <a:cs typeface="Arial"/>
              </a:rPr>
              <a:t>update </a:t>
            </a:r>
            <a:r>
              <a:rPr sz="2000" spc="-5" dirty="0">
                <a:latin typeface="Arial"/>
                <a:cs typeface="Arial"/>
              </a:rPr>
              <a:t>of this route is </a:t>
            </a:r>
            <a:r>
              <a:rPr sz="2000" spc="-10" dirty="0">
                <a:latin typeface="Arial"/>
                <a:cs typeface="Arial"/>
              </a:rPr>
              <a:t>accepted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some  period </a:t>
            </a:r>
            <a:r>
              <a:rPr sz="2000" spc="-5" dirty="0">
                <a:latin typeface="Arial"/>
                <a:cs typeface="Arial"/>
              </a:rPr>
              <a:t>of time </a:t>
            </a:r>
            <a:r>
              <a:rPr sz="2000" spc="-10" dirty="0">
                <a:latin typeface="Arial"/>
                <a:cs typeface="Arial"/>
              </a:rPr>
              <a:t>(hold-down time)-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give </a:t>
            </a:r>
            <a:r>
              <a:rPr sz="2000" spc="-5" dirty="0">
                <a:latin typeface="Arial"/>
                <a:cs typeface="Arial"/>
              </a:rPr>
              <a:t>everyone a chance to remove  the</a:t>
            </a:r>
            <a:r>
              <a:rPr sz="2000" spc="-10" dirty="0">
                <a:latin typeface="Arial"/>
                <a:cs typeface="Arial"/>
              </a:rPr>
              <a:t> route.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R="190500" algn="r">
              <a:lnSpc>
                <a:spcPct val="100000"/>
              </a:lnSpc>
              <a:tabLst>
                <a:tab pos="138176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44511" y="54665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4509" y="546658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43750" y="54170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4511" y="52959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44509" y="529589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2997" y="53240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43756" y="541325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62674" y="541325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60307" y="54650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60313" y="546506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9545" y="54155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0307" y="52943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60313" y="52943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8793" y="532257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59548" y="541172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78466" y="541172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138416" y="583790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16495" y="57500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68863" y="583790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46947" y="57500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42026" y="52288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219"/>
                </a:moveTo>
                <a:lnTo>
                  <a:pt x="99822" y="177546"/>
                </a:lnTo>
                <a:lnTo>
                  <a:pt x="60114" y="185332"/>
                </a:lnTo>
                <a:lnTo>
                  <a:pt x="28479" y="201549"/>
                </a:lnTo>
                <a:lnTo>
                  <a:pt x="7560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879"/>
                </a:lnTo>
                <a:lnTo>
                  <a:pt x="56864" y="414813"/>
                </a:lnTo>
                <a:lnTo>
                  <a:pt x="92213" y="430232"/>
                </a:lnTo>
                <a:lnTo>
                  <a:pt x="99822" y="431219"/>
                </a:lnTo>
                <a:close/>
              </a:path>
              <a:path w="1106804" h="533400">
                <a:moveTo>
                  <a:pt x="54863" y="412879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47"/>
                </a:lnTo>
                <a:lnTo>
                  <a:pt x="32099" y="336327"/>
                </a:lnTo>
                <a:lnTo>
                  <a:pt x="26348" y="349507"/>
                </a:lnTo>
                <a:lnTo>
                  <a:pt x="24384" y="363474"/>
                </a:lnTo>
                <a:lnTo>
                  <a:pt x="33087" y="391822"/>
                </a:lnTo>
                <a:lnTo>
                  <a:pt x="54863" y="41287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8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060" y="177546"/>
                </a:lnTo>
                <a:lnTo>
                  <a:pt x="99822" y="177546"/>
                </a:lnTo>
                <a:lnTo>
                  <a:pt x="99822" y="431219"/>
                </a:lnTo>
                <a:lnTo>
                  <a:pt x="135636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698" y="500253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33" y="16716"/>
                </a:lnTo>
                <a:lnTo>
                  <a:pt x="724185" y="7619"/>
                </a:lnTo>
                <a:lnTo>
                  <a:pt x="700408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855"/>
                </a:lnTo>
                <a:lnTo>
                  <a:pt x="1016412" y="358628"/>
                </a:lnTo>
                <a:lnTo>
                  <a:pt x="1063752" y="333470"/>
                </a:lnTo>
                <a:lnTo>
                  <a:pt x="1069848" y="326825"/>
                </a:lnTo>
                <a:lnTo>
                  <a:pt x="1069848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4" y="371855"/>
                </a:moveTo>
                <a:lnTo>
                  <a:pt x="957072" y="371855"/>
                </a:lnTo>
                <a:lnTo>
                  <a:pt x="957072" y="374223"/>
                </a:lnTo>
                <a:lnTo>
                  <a:pt x="957834" y="371855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69848" y="189737"/>
                </a:lnTo>
                <a:lnTo>
                  <a:pt x="1069848" y="326825"/>
                </a:lnTo>
                <a:lnTo>
                  <a:pt x="1095089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2026" y="52288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114" y="185332"/>
                </a:lnTo>
                <a:lnTo>
                  <a:pt x="28479" y="201549"/>
                </a:lnTo>
                <a:lnTo>
                  <a:pt x="7560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507"/>
                </a:lnTo>
                <a:lnTo>
                  <a:pt x="33087" y="391822"/>
                </a:lnTo>
                <a:lnTo>
                  <a:pt x="92213" y="430232"/>
                </a:lnTo>
                <a:lnTo>
                  <a:pt x="135636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698" y="500253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072" y="371855"/>
                </a:lnTo>
                <a:lnTo>
                  <a:pt x="1016412" y="358628"/>
                </a:lnTo>
                <a:lnTo>
                  <a:pt x="1063752" y="333470"/>
                </a:lnTo>
                <a:lnTo>
                  <a:pt x="1095089" y="299311"/>
                </a:lnTo>
                <a:lnTo>
                  <a:pt x="1106424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69848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33" y="16716"/>
                </a:lnTo>
                <a:lnTo>
                  <a:pt x="724185" y="7619"/>
                </a:lnTo>
                <a:lnTo>
                  <a:pt x="700408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8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060" y="177546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96890" y="55427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096" y="4441"/>
                </a:lnTo>
                <a:lnTo>
                  <a:pt x="27050" y="7524"/>
                </a:lnTo>
                <a:lnTo>
                  <a:pt x="41576" y="9322"/>
                </a:lnTo>
                <a:lnTo>
                  <a:pt x="56387" y="9906"/>
                </a:lnTo>
                <a:lnTo>
                  <a:pt x="59436" y="9906"/>
                </a:lnTo>
                <a:lnTo>
                  <a:pt x="61722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0615" y="5660135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79">
                <a:moveTo>
                  <a:pt x="0" y="4572"/>
                </a:moveTo>
                <a:lnTo>
                  <a:pt x="7417" y="3857"/>
                </a:lnTo>
                <a:lnTo>
                  <a:pt x="14763" y="2857"/>
                </a:lnTo>
                <a:lnTo>
                  <a:pt x="21967" y="1571"/>
                </a:lnTo>
                <a:lnTo>
                  <a:pt x="289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6647" y="569061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72784" y="56578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1"/>
                </a:lnTo>
                <a:lnTo>
                  <a:pt x="6095" y="8382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16040" y="5512308"/>
            <a:ext cx="83820" cy="88900"/>
          </a:xfrm>
          <a:custGeom>
            <a:avLst/>
            <a:gdLst/>
            <a:ahLst/>
            <a:cxnLst/>
            <a:rect l="l" t="t" r="r" b="b"/>
            <a:pathLst>
              <a:path w="83820" h="88900">
                <a:moveTo>
                  <a:pt x="83820" y="88391"/>
                </a:moveTo>
                <a:lnTo>
                  <a:pt x="83820" y="87629"/>
                </a:lnTo>
                <a:lnTo>
                  <a:pt x="77902" y="60543"/>
                </a:lnTo>
                <a:lnTo>
                  <a:pt x="61055" y="36099"/>
                </a:lnTo>
                <a:lnTo>
                  <a:pt x="34635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4535" y="54185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727" y="25503"/>
                </a:lnTo>
                <a:lnTo>
                  <a:pt x="21812" y="17525"/>
                </a:lnTo>
                <a:lnTo>
                  <a:pt x="30325" y="8977"/>
                </a:lnTo>
                <a:lnTo>
                  <a:pt x="373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22719" y="52959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86500" y="52578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501" y="4702"/>
                </a:lnTo>
                <a:lnTo>
                  <a:pt x="8382" y="9620"/>
                </a:lnTo>
                <a:lnTo>
                  <a:pt x="3833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7429" y="52699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4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00165" y="52936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8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41085" y="54063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810" y="12192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967476" y="53388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677150" y="550697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904226" y="509343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807452" y="5030723"/>
            <a:ext cx="740410" cy="346075"/>
          </a:xfrm>
          <a:custGeom>
            <a:avLst/>
            <a:gdLst/>
            <a:ahLst/>
            <a:cxnLst/>
            <a:rect l="l" t="t" r="r" b="b"/>
            <a:pathLst>
              <a:path w="740409" h="346075">
                <a:moveTo>
                  <a:pt x="0" y="0"/>
                </a:moveTo>
                <a:lnTo>
                  <a:pt x="0" y="345948"/>
                </a:lnTo>
                <a:lnTo>
                  <a:pt x="739901" y="345948"/>
                </a:lnTo>
                <a:lnTo>
                  <a:pt x="739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82306" y="5005578"/>
            <a:ext cx="739140" cy="346075"/>
          </a:xfrm>
          <a:custGeom>
            <a:avLst/>
            <a:gdLst/>
            <a:ahLst/>
            <a:cxnLst/>
            <a:rect l="l" t="t" r="r" b="b"/>
            <a:pathLst>
              <a:path w="739140" h="346075">
                <a:moveTo>
                  <a:pt x="0" y="0"/>
                </a:moveTo>
                <a:lnTo>
                  <a:pt x="0" y="345948"/>
                </a:lnTo>
                <a:lnTo>
                  <a:pt x="739140" y="345948"/>
                </a:lnTo>
                <a:lnTo>
                  <a:pt x="7391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781543" y="5005578"/>
            <a:ext cx="74041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5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18297" y="5270753"/>
            <a:ext cx="786130" cy="85725"/>
          </a:xfrm>
          <a:custGeom>
            <a:avLst/>
            <a:gdLst/>
            <a:ahLst/>
            <a:cxnLst/>
            <a:rect l="l" t="t" r="r" b="b"/>
            <a:pathLst>
              <a:path w="786129" h="85725">
                <a:moveTo>
                  <a:pt x="714755" y="57150"/>
                </a:moveTo>
                <a:lnTo>
                  <a:pt x="714755" y="28194"/>
                </a:lnTo>
                <a:lnTo>
                  <a:pt x="600455" y="28194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129" h="85725">
                <a:moveTo>
                  <a:pt x="785622" y="42672"/>
                </a:moveTo>
                <a:lnTo>
                  <a:pt x="700277" y="0"/>
                </a:lnTo>
                <a:lnTo>
                  <a:pt x="700277" y="28194"/>
                </a:lnTo>
                <a:lnTo>
                  <a:pt x="714755" y="28194"/>
                </a:lnTo>
                <a:lnTo>
                  <a:pt x="714755" y="78105"/>
                </a:lnTo>
                <a:lnTo>
                  <a:pt x="785622" y="42672"/>
                </a:lnTo>
                <a:close/>
              </a:path>
              <a:path w="786129" h="85725">
                <a:moveTo>
                  <a:pt x="714755" y="78105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5344"/>
                </a:lnTo>
                <a:lnTo>
                  <a:pt x="714755" y="78105"/>
                </a:lnTo>
                <a:close/>
              </a:path>
              <a:path w="786129" h="85725">
                <a:moveTo>
                  <a:pt x="514350" y="57150"/>
                </a:moveTo>
                <a:lnTo>
                  <a:pt x="514350" y="28194"/>
                </a:lnTo>
                <a:lnTo>
                  <a:pt x="400050" y="28194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129" h="85725">
                <a:moveTo>
                  <a:pt x="314705" y="57150"/>
                </a:moveTo>
                <a:lnTo>
                  <a:pt x="314705" y="28194"/>
                </a:lnTo>
                <a:lnTo>
                  <a:pt x="200405" y="28194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129" h="85725">
                <a:moveTo>
                  <a:pt x="114300" y="57150"/>
                </a:moveTo>
                <a:lnTo>
                  <a:pt x="11430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211072" y="5210047"/>
            <a:ext cx="3900170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sends the update 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lang="en-US" sz="18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Limitation: Delays convergence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50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292" y="727964"/>
            <a:ext cx="487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with</a:t>
            </a:r>
            <a:r>
              <a:rPr spc="-95" dirty="0"/>
              <a:t> </a:t>
            </a:r>
            <a:r>
              <a:rPr spc="-5" dirty="0"/>
              <a:t>RIP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8318"/>
            <a:ext cx="8160384" cy="47351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Slow convergence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Changes propagate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slowly</a:t>
            </a:r>
            <a:endParaRPr sz="2000">
              <a:latin typeface="Arial"/>
              <a:cs typeface="Arial"/>
            </a:endParaRPr>
          </a:p>
          <a:p>
            <a:pPr marL="755015" marR="741680" lvl="1" indent="-285115">
              <a:lnSpc>
                <a:spcPts val="1930"/>
              </a:lnSpc>
              <a:spcBef>
                <a:spcPts val="9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Each neighbor only speaks ~every 30 seconds; information  </a:t>
            </a:r>
            <a:r>
              <a:rPr sz="2000" spc="-10" dirty="0">
                <a:latin typeface="Arial"/>
                <a:cs typeface="Arial"/>
              </a:rPr>
              <a:t>propagation </a:t>
            </a:r>
            <a:r>
              <a:rPr sz="2000" spc="-5" dirty="0">
                <a:latin typeface="Arial"/>
                <a:cs typeface="Arial"/>
              </a:rPr>
              <a:t>time over several </a:t>
            </a:r>
            <a:r>
              <a:rPr sz="2000" spc="-10" dirty="0">
                <a:latin typeface="Arial"/>
                <a:cs typeface="Arial"/>
              </a:rPr>
              <a:t>hops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Instability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After a </a:t>
            </a:r>
            <a:r>
              <a:rPr sz="2000" spc="-10" dirty="0">
                <a:latin typeface="Arial"/>
                <a:cs typeface="Arial"/>
              </a:rPr>
              <a:t>router </a:t>
            </a:r>
            <a:r>
              <a:rPr sz="2000" spc="-5" dirty="0">
                <a:latin typeface="Arial"/>
                <a:cs typeface="Arial"/>
              </a:rPr>
              <a:t>or link </a:t>
            </a:r>
            <a:r>
              <a:rPr sz="2000" spc="-10" dirty="0">
                <a:latin typeface="Arial"/>
                <a:cs typeface="Arial"/>
              </a:rPr>
              <a:t>failure </a:t>
            </a:r>
            <a:r>
              <a:rPr sz="2000" spc="-5" dirty="0">
                <a:latin typeface="Arial"/>
                <a:cs typeface="Arial"/>
              </a:rPr>
              <a:t>RIP takes </a:t>
            </a:r>
            <a:r>
              <a:rPr sz="2000" i="1" spc="-10" dirty="0">
                <a:latin typeface="Arial"/>
                <a:cs typeface="Arial"/>
              </a:rPr>
              <a:t>minutes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stabilize.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Hops count may not be the best indication for which is the  best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maximum useful metric value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Network </a:t>
            </a:r>
            <a:r>
              <a:rPr sz="2000" spc="-10" dirty="0">
                <a:latin typeface="Arial"/>
                <a:cs typeface="Arial"/>
              </a:rPr>
              <a:t>diameter </a:t>
            </a:r>
            <a:r>
              <a:rPr sz="2000" spc="-5" dirty="0">
                <a:latin typeface="Arial"/>
                <a:cs typeface="Arial"/>
              </a:rPr>
              <a:t>must be less than or equal to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RIP </a:t>
            </a:r>
            <a:r>
              <a:rPr sz="2400" spc="-5" dirty="0">
                <a:latin typeface="Arial"/>
                <a:cs typeface="Arial"/>
              </a:rPr>
              <a:t>uses </a:t>
            </a:r>
            <a:r>
              <a:rPr sz="2400" dirty="0">
                <a:latin typeface="Arial"/>
                <a:cs typeface="Arial"/>
              </a:rPr>
              <a:t>lots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sends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whole routing </a:t>
            </a:r>
            <a:r>
              <a:rPr sz="2000" spc="-5" dirty="0">
                <a:latin typeface="Arial"/>
                <a:cs typeface="Arial"/>
              </a:rPr>
              <a:t>table 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045" y="727964"/>
            <a:ext cx="500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Reachability and</a:t>
            </a:r>
            <a:r>
              <a:rPr spc="-85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4076"/>
            <a:ext cx="7909559" cy="525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fundamental functionality in a dynamic routing  protocol: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Find the ”best path” to 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destination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Two algorithms in use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path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Distance-Vector (Bellman-Ford)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Link-state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(Dijkstra)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But what is 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path?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Interior </a:t>
            </a:r>
            <a:r>
              <a:rPr sz="2000" spc="-10" dirty="0">
                <a:latin typeface="Arial"/>
                <a:cs typeface="Arial"/>
              </a:rPr>
              <a:t>routing: typically 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hops,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bandwidth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Exterior routing: business relations—peering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Metrics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spc="-10" dirty="0">
                <a:latin typeface="Arial"/>
                <a:cs typeface="Arial"/>
              </a:rPr>
              <a:t>hops </a:t>
            </a:r>
            <a:r>
              <a:rPr sz="2000" spc="-5" dirty="0">
                <a:latin typeface="Arial"/>
                <a:cs typeface="Arial"/>
              </a:rPr>
              <a:t>(most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common)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Bandwidth, Delay, Cost, Load, ”Policies”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646" y="727964"/>
            <a:ext cx="302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5" dirty="0"/>
              <a:t>Use</a:t>
            </a:r>
            <a:r>
              <a:rPr spc="-95" dirty="0"/>
              <a:t> </a:t>
            </a:r>
            <a:r>
              <a:rPr dirty="0"/>
              <a:t>RIP?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7489"/>
            <a:ext cx="7332345" cy="17919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all these problems you might </a:t>
            </a:r>
            <a:r>
              <a:rPr sz="2400" dirty="0">
                <a:latin typeface="Arial"/>
                <a:cs typeface="Arial"/>
              </a:rPr>
              <a:t>ask this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9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Because RIP is generally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spc="-10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configure.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692" y="727964"/>
            <a:ext cx="533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Popular Routing</a:t>
            </a:r>
            <a:r>
              <a:rPr spc="-55" dirty="0"/>
              <a:t>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5552" y="2642051"/>
            <a:ext cx="18389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Routing</a:t>
            </a:r>
            <a:r>
              <a:rPr sz="2000" spc="-3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3423" y="2471927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0"/>
                </a:moveTo>
                <a:lnTo>
                  <a:pt x="0" y="609599"/>
                </a:lnTo>
                <a:lnTo>
                  <a:pt x="2362200" y="609599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278" y="2446020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0"/>
                </a:moveTo>
                <a:lnTo>
                  <a:pt x="0" y="609600"/>
                </a:lnTo>
                <a:lnTo>
                  <a:pt x="2362200" y="6096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8090" y="2446020"/>
            <a:ext cx="2342515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Routing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756" y="3861250"/>
            <a:ext cx="7600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Interior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0423" y="36911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599" y="609600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5277" y="36652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599" y="609600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5277" y="3665220"/>
            <a:ext cx="1371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Interior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8388" y="3861251"/>
            <a:ext cx="83058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Exterior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8647" y="36911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3502" y="36652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83502" y="3665220"/>
            <a:ext cx="1371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Exterior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6" y="5080450"/>
            <a:ext cx="4953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BGP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3203" y="4888039"/>
            <a:ext cx="1371600" cy="60706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BGP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4150" y="5080451"/>
            <a:ext cx="3949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677" y="4888039"/>
            <a:ext cx="1009650" cy="60960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6313" y="5080451"/>
            <a:ext cx="6076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1898" y="4888039"/>
            <a:ext cx="927735" cy="60960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4224" y="5080451"/>
            <a:ext cx="5359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IS-IS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4578" y="4910328"/>
            <a:ext cx="936625" cy="609600"/>
          </a:xfrm>
          <a:custGeom>
            <a:avLst/>
            <a:gdLst/>
            <a:ahLst/>
            <a:cxnLst/>
            <a:rect l="l" t="t" r="r" b="b"/>
            <a:pathLst>
              <a:path w="936625" h="609600">
                <a:moveTo>
                  <a:pt x="0" y="0"/>
                </a:moveTo>
                <a:lnTo>
                  <a:pt x="0" y="609600"/>
                </a:lnTo>
                <a:lnTo>
                  <a:pt x="936498" y="609600"/>
                </a:lnTo>
                <a:lnTo>
                  <a:pt x="936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8670" y="4884420"/>
            <a:ext cx="937260" cy="609600"/>
          </a:xfrm>
          <a:custGeom>
            <a:avLst/>
            <a:gdLst/>
            <a:ahLst/>
            <a:cxnLst/>
            <a:rect l="l" t="t" r="r" b="b"/>
            <a:pathLst>
              <a:path w="937260" h="609600">
                <a:moveTo>
                  <a:pt x="0" y="0"/>
                </a:moveTo>
                <a:lnTo>
                  <a:pt x="0" y="609600"/>
                </a:lnTo>
                <a:lnTo>
                  <a:pt x="937260" y="609600"/>
                </a:lnTo>
                <a:lnTo>
                  <a:pt x="93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8670" y="4888039"/>
            <a:ext cx="93726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IS-IS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57122" y="4274820"/>
            <a:ext cx="1934210" cy="600710"/>
          </a:xfrm>
          <a:custGeom>
            <a:avLst/>
            <a:gdLst/>
            <a:ahLst/>
            <a:cxnLst/>
            <a:rect l="l" t="t" r="r" b="b"/>
            <a:pathLst>
              <a:path w="1934210" h="600710">
                <a:moveTo>
                  <a:pt x="1933955" y="0"/>
                </a:moveTo>
                <a:lnTo>
                  <a:pt x="1933955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5194" y="4274820"/>
            <a:ext cx="596265" cy="600710"/>
          </a:xfrm>
          <a:custGeom>
            <a:avLst/>
            <a:gdLst/>
            <a:ahLst/>
            <a:cxnLst/>
            <a:rect l="l" t="t" r="r" b="b"/>
            <a:pathLst>
              <a:path w="596264" h="600710">
                <a:moveTo>
                  <a:pt x="595883" y="0"/>
                </a:moveTo>
                <a:lnTo>
                  <a:pt x="595883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1078" y="4274820"/>
            <a:ext cx="1776730" cy="609600"/>
          </a:xfrm>
          <a:custGeom>
            <a:avLst/>
            <a:gdLst/>
            <a:ahLst/>
            <a:cxnLst/>
            <a:rect l="l" t="t" r="r" b="b"/>
            <a:pathLst>
              <a:path w="1776729" h="609600">
                <a:moveTo>
                  <a:pt x="0" y="0"/>
                </a:moveTo>
                <a:lnTo>
                  <a:pt x="0" y="304800"/>
                </a:lnTo>
                <a:lnTo>
                  <a:pt x="1776222" y="304800"/>
                </a:lnTo>
                <a:lnTo>
                  <a:pt x="1776222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1078" y="3055620"/>
            <a:ext cx="1638300" cy="609600"/>
          </a:xfrm>
          <a:custGeom>
            <a:avLst/>
            <a:gdLst/>
            <a:ahLst/>
            <a:cxnLst/>
            <a:rect l="l" t="t" r="r" b="b"/>
            <a:pathLst>
              <a:path w="1638300" h="609600">
                <a:moveTo>
                  <a:pt x="1638300" y="0"/>
                </a:moveTo>
                <a:lnTo>
                  <a:pt x="1638300" y="304800"/>
                </a:lnTo>
                <a:lnTo>
                  <a:pt x="0" y="304800"/>
                </a:lnTo>
                <a:lnTo>
                  <a:pt x="0" y="6096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9378" y="3055620"/>
            <a:ext cx="2440305" cy="609600"/>
          </a:xfrm>
          <a:custGeom>
            <a:avLst/>
            <a:gdLst/>
            <a:ahLst/>
            <a:cxnLst/>
            <a:rect l="l" t="t" r="r" b="b"/>
            <a:pathLst>
              <a:path w="2440304" h="609600">
                <a:moveTo>
                  <a:pt x="0" y="0"/>
                </a:moveTo>
                <a:lnTo>
                  <a:pt x="0" y="304800"/>
                </a:lnTo>
                <a:lnTo>
                  <a:pt x="2439924" y="304800"/>
                </a:lnTo>
                <a:lnTo>
                  <a:pt x="2439924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9004" y="4274820"/>
            <a:ext cx="860425" cy="600710"/>
          </a:xfrm>
          <a:custGeom>
            <a:avLst/>
            <a:gdLst/>
            <a:ahLst/>
            <a:cxnLst/>
            <a:rect l="l" t="t" r="r" b="b"/>
            <a:pathLst>
              <a:path w="860425" h="600710">
                <a:moveTo>
                  <a:pt x="860298" y="0"/>
                </a:moveTo>
                <a:lnTo>
                  <a:pt x="860298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68627" y="4942529"/>
            <a:ext cx="68961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IGRP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(cisco)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62705" y="4924805"/>
            <a:ext cx="901700" cy="609600"/>
          </a:xfrm>
          <a:custGeom>
            <a:avLst/>
            <a:gdLst/>
            <a:ahLst/>
            <a:cxnLst/>
            <a:rect l="l" t="t" r="r" b="b"/>
            <a:pathLst>
              <a:path w="901700" h="609600">
                <a:moveTo>
                  <a:pt x="0" y="0"/>
                </a:moveTo>
                <a:lnTo>
                  <a:pt x="0" y="609600"/>
                </a:lnTo>
                <a:lnTo>
                  <a:pt x="901446" y="609600"/>
                </a:lnTo>
                <a:lnTo>
                  <a:pt x="9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6797" y="4898897"/>
            <a:ext cx="902335" cy="609600"/>
          </a:xfrm>
          <a:custGeom>
            <a:avLst/>
            <a:gdLst/>
            <a:ahLst/>
            <a:cxnLst/>
            <a:rect l="l" t="t" r="r" b="b"/>
            <a:pathLst>
              <a:path w="902335" h="609600">
                <a:moveTo>
                  <a:pt x="0" y="0"/>
                </a:moveTo>
                <a:lnTo>
                  <a:pt x="0" y="609600"/>
                </a:lnTo>
                <a:lnTo>
                  <a:pt x="902208" y="609600"/>
                </a:lnTo>
                <a:lnTo>
                  <a:pt x="902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06317" y="4888039"/>
            <a:ext cx="93218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IGRP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(cisco)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90915" y="5080440"/>
            <a:ext cx="4806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EGP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6669" y="49103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1523" y="48844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21523" y="4888039"/>
            <a:ext cx="1371600" cy="619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EGP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69302" y="4274820"/>
            <a:ext cx="938530" cy="609600"/>
          </a:xfrm>
          <a:custGeom>
            <a:avLst/>
            <a:gdLst/>
            <a:ahLst/>
            <a:cxnLst/>
            <a:rect l="l" t="t" r="r" b="b"/>
            <a:pathLst>
              <a:path w="938529" h="609600">
                <a:moveTo>
                  <a:pt x="0" y="0"/>
                </a:moveTo>
                <a:lnTo>
                  <a:pt x="0" y="304800"/>
                </a:lnTo>
                <a:lnTo>
                  <a:pt x="938022" y="304800"/>
                </a:lnTo>
                <a:lnTo>
                  <a:pt x="938022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1078" y="4274820"/>
            <a:ext cx="497205" cy="624205"/>
          </a:xfrm>
          <a:custGeom>
            <a:avLst/>
            <a:gdLst/>
            <a:ahLst/>
            <a:cxnLst/>
            <a:rect l="l" t="t" r="r" b="b"/>
            <a:pathLst>
              <a:path w="497204" h="624204">
                <a:moveTo>
                  <a:pt x="0" y="0"/>
                </a:moveTo>
                <a:lnTo>
                  <a:pt x="0" y="311657"/>
                </a:lnTo>
                <a:lnTo>
                  <a:pt x="496824" y="311657"/>
                </a:lnTo>
                <a:lnTo>
                  <a:pt x="496824" y="624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446" y="727964"/>
            <a:ext cx="698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Routing Information Protocol </a:t>
            </a:r>
            <a:r>
              <a:rPr dirty="0"/>
              <a:t>-</a:t>
            </a:r>
            <a:r>
              <a:rPr spc="-75" dirty="0"/>
              <a:t> </a:t>
            </a:r>
            <a:r>
              <a:rPr spc="-5" dirty="0"/>
              <a:t>RIP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498042"/>
            <a:ext cx="6438265" cy="49663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RIP-1 (RFC 1058), RIP-2 (RFC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2453)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Metric is Hop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Counts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99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1: </a:t>
            </a:r>
            <a:r>
              <a:rPr sz="1800" spc="-10" dirty="0">
                <a:latin typeface="Arial"/>
                <a:cs typeface="Arial"/>
              </a:rPr>
              <a:t>directly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16:</a:t>
            </a:r>
            <a:r>
              <a:rPr sz="1800" spc="-10" dirty="0">
                <a:latin typeface="Arial"/>
                <a:cs typeface="Arial"/>
              </a:rPr>
              <a:t> infinity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RIP cannot support networks with diameter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15.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 uses distance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RIP messages contain a vector of hop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counts.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Every node sends its routes to 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neighbours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Route information </a:t>
            </a:r>
            <a:r>
              <a:rPr sz="1800" spc="-10" dirty="0">
                <a:latin typeface="Arial"/>
                <a:cs typeface="Arial"/>
              </a:rPr>
              <a:t>gradially </a:t>
            </a:r>
            <a:r>
              <a:rPr sz="1800" spc="-5" dirty="0">
                <a:latin typeface="Arial"/>
                <a:cs typeface="Arial"/>
              </a:rPr>
              <a:t>spreads through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Every node selects the route with smallest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metric.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 messages are carried via UDP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datagrams.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IP Multicast (RIP-2) or Broadcast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(RIP-1)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346" y="727964"/>
            <a:ext cx="325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</a:t>
            </a:r>
            <a:r>
              <a:rPr spc="-65" dirty="0"/>
              <a:t> </a:t>
            </a:r>
            <a:r>
              <a:rPr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5600"/>
            <a:ext cx="3909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node advertizes its “distance-  vector”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362453"/>
            <a:ext cx="332105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list </a:t>
            </a:r>
            <a:r>
              <a:rPr sz="1800" dirty="0">
                <a:latin typeface="Arial"/>
                <a:cs typeface="Arial"/>
              </a:rPr>
              <a:t>(vector) of </a:t>
            </a:r>
            <a:r>
              <a:rPr sz="1800" spc="-5" dirty="0">
                <a:latin typeface="Arial"/>
                <a:cs typeface="Arial"/>
              </a:rPr>
              <a:t>all nodes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5" dirty="0">
                <a:latin typeface="Arial"/>
                <a:cs typeface="Arial"/>
              </a:rPr>
              <a:t>the node </a:t>
            </a:r>
            <a:r>
              <a:rPr sz="1800" spc="-10" dirty="0">
                <a:latin typeface="Arial"/>
                <a:cs typeface="Arial"/>
              </a:rPr>
              <a:t>knows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about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The distance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3440683"/>
            <a:ext cx="3962400" cy="229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10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Advertizements are sent to  neighbours only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Each neighbour updates its  </a:t>
            </a:r>
            <a:r>
              <a:rPr sz="2000" spc="-10" dirty="0">
                <a:latin typeface="Arial"/>
                <a:cs typeface="Arial"/>
              </a:rPr>
              <a:t>routing </a:t>
            </a:r>
            <a:r>
              <a:rPr sz="2000" spc="-5" dirty="0">
                <a:latin typeface="Arial"/>
                <a:cs typeface="Arial"/>
              </a:rPr>
              <a:t>table and </a:t>
            </a:r>
            <a:r>
              <a:rPr sz="2000" spc="-10" dirty="0">
                <a:latin typeface="Arial"/>
                <a:cs typeface="Arial"/>
              </a:rPr>
              <a:t>sends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new  distance-vectors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its  </a:t>
            </a:r>
            <a:r>
              <a:rPr sz="2000" spc="-5" dirty="0">
                <a:latin typeface="Arial"/>
                <a:cs typeface="Arial"/>
              </a:rPr>
              <a:t>neighbours</a:t>
            </a:r>
            <a:endParaRPr sz="2000">
              <a:latin typeface="Arial"/>
              <a:cs typeface="Arial"/>
            </a:endParaRPr>
          </a:p>
          <a:p>
            <a:pPr marL="1155065" lvl="1" indent="-227965">
              <a:lnSpc>
                <a:spcPct val="10000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Bellman-Ford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5245" y="17208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9279" y="1654301"/>
            <a:ext cx="831850" cy="831850"/>
          </a:xfrm>
          <a:custGeom>
            <a:avLst/>
            <a:gdLst/>
            <a:ahLst/>
            <a:cxnLst/>
            <a:rect l="l" t="t" r="r" b="b"/>
            <a:pathLst>
              <a:path w="831850" h="831850">
                <a:moveTo>
                  <a:pt x="415290" y="0"/>
                </a:moveTo>
                <a:lnTo>
                  <a:pt x="366857" y="2794"/>
                </a:lnTo>
                <a:lnTo>
                  <a:pt x="320066" y="10970"/>
                </a:lnTo>
                <a:lnTo>
                  <a:pt x="275228" y="24217"/>
                </a:lnTo>
                <a:lnTo>
                  <a:pt x="232654" y="42227"/>
                </a:lnTo>
                <a:lnTo>
                  <a:pt x="192656" y="64689"/>
                </a:lnTo>
                <a:lnTo>
                  <a:pt x="155545" y="91293"/>
                </a:lnTo>
                <a:lnTo>
                  <a:pt x="121634" y="121729"/>
                </a:lnTo>
                <a:lnTo>
                  <a:pt x="91233" y="155687"/>
                </a:lnTo>
                <a:lnTo>
                  <a:pt x="64654" y="192858"/>
                </a:lnTo>
                <a:lnTo>
                  <a:pt x="42209" y="232932"/>
                </a:lnTo>
                <a:lnTo>
                  <a:pt x="24210" y="275597"/>
                </a:lnTo>
                <a:lnTo>
                  <a:pt x="10967" y="320546"/>
                </a:lnTo>
                <a:lnTo>
                  <a:pt x="2793" y="367467"/>
                </a:lnTo>
                <a:lnTo>
                  <a:pt x="0" y="416051"/>
                </a:lnTo>
                <a:lnTo>
                  <a:pt x="2793" y="464484"/>
                </a:lnTo>
                <a:lnTo>
                  <a:pt x="10967" y="511275"/>
                </a:lnTo>
                <a:lnTo>
                  <a:pt x="24210" y="556113"/>
                </a:lnTo>
                <a:lnTo>
                  <a:pt x="42209" y="598687"/>
                </a:lnTo>
                <a:lnTo>
                  <a:pt x="64654" y="638685"/>
                </a:lnTo>
                <a:lnTo>
                  <a:pt x="91233" y="675796"/>
                </a:lnTo>
                <a:lnTo>
                  <a:pt x="121634" y="709707"/>
                </a:lnTo>
                <a:lnTo>
                  <a:pt x="155545" y="740108"/>
                </a:lnTo>
                <a:lnTo>
                  <a:pt x="192656" y="766687"/>
                </a:lnTo>
                <a:lnTo>
                  <a:pt x="232654" y="789132"/>
                </a:lnTo>
                <a:lnTo>
                  <a:pt x="275228" y="807131"/>
                </a:lnTo>
                <a:lnTo>
                  <a:pt x="320066" y="820374"/>
                </a:lnTo>
                <a:lnTo>
                  <a:pt x="366857" y="828548"/>
                </a:lnTo>
                <a:lnTo>
                  <a:pt x="415290" y="831341"/>
                </a:lnTo>
                <a:lnTo>
                  <a:pt x="463874" y="828548"/>
                </a:lnTo>
                <a:lnTo>
                  <a:pt x="510795" y="820374"/>
                </a:lnTo>
                <a:lnTo>
                  <a:pt x="555744" y="807131"/>
                </a:lnTo>
                <a:lnTo>
                  <a:pt x="598409" y="789132"/>
                </a:lnTo>
                <a:lnTo>
                  <a:pt x="638483" y="766687"/>
                </a:lnTo>
                <a:lnTo>
                  <a:pt x="675654" y="740108"/>
                </a:lnTo>
                <a:lnTo>
                  <a:pt x="709612" y="709707"/>
                </a:lnTo>
                <a:lnTo>
                  <a:pt x="740048" y="675796"/>
                </a:lnTo>
                <a:lnTo>
                  <a:pt x="766652" y="638685"/>
                </a:lnTo>
                <a:lnTo>
                  <a:pt x="789114" y="598687"/>
                </a:lnTo>
                <a:lnTo>
                  <a:pt x="807124" y="556113"/>
                </a:lnTo>
                <a:lnTo>
                  <a:pt x="820371" y="511275"/>
                </a:lnTo>
                <a:lnTo>
                  <a:pt x="828547" y="464484"/>
                </a:lnTo>
                <a:lnTo>
                  <a:pt x="831342" y="416051"/>
                </a:lnTo>
                <a:lnTo>
                  <a:pt x="828547" y="367467"/>
                </a:lnTo>
                <a:lnTo>
                  <a:pt x="820371" y="320546"/>
                </a:lnTo>
                <a:lnTo>
                  <a:pt x="807124" y="275597"/>
                </a:lnTo>
                <a:lnTo>
                  <a:pt x="789114" y="232932"/>
                </a:lnTo>
                <a:lnTo>
                  <a:pt x="766652" y="192858"/>
                </a:lnTo>
                <a:lnTo>
                  <a:pt x="740048" y="155687"/>
                </a:lnTo>
                <a:lnTo>
                  <a:pt x="709612" y="121729"/>
                </a:lnTo>
                <a:lnTo>
                  <a:pt x="675654" y="91293"/>
                </a:lnTo>
                <a:lnTo>
                  <a:pt x="638483" y="64689"/>
                </a:lnTo>
                <a:lnTo>
                  <a:pt x="598409" y="42227"/>
                </a:lnTo>
                <a:lnTo>
                  <a:pt x="555744" y="24217"/>
                </a:lnTo>
                <a:lnTo>
                  <a:pt x="510795" y="10970"/>
                </a:lnTo>
                <a:lnTo>
                  <a:pt x="463874" y="2794"/>
                </a:lnTo>
                <a:lnTo>
                  <a:pt x="41529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0429" y="18732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4378" y="2807970"/>
            <a:ext cx="831850" cy="830580"/>
          </a:xfrm>
          <a:custGeom>
            <a:avLst/>
            <a:gdLst/>
            <a:ahLst/>
            <a:cxnLst/>
            <a:rect l="l" t="t" r="r" b="b"/>
            <a:pathLst>
              <a:path w="831850" h="830579">
                <a:moveTo>
                  <a:pt x="416051" y="0"/>
                </a:moveTo>
                <a:lnTo>
                  <a:pt x="367467" y="2793"/>
                </a:lnTo>
                <a:lnTo>
                  <a:pt x="320546" y="10967"/>
                </a:lnTo>
                <a:lnTo>
                  <a:pt x="275597" y="24210"/>
                </a:lnTo>
                <a:lnTo>
                  <a:pt x="232932" y="42209"/>
                </a:lnTo>
                <a:lnTo>
                  <a:pt x="192858" y="64654"/>
                </a:lnTo>
                <a:lnTo>
                  <a:pt x="155687" y="91233"/>
                </a:lnTo>
                <a:lnTo>
                  <a:pt x="121729" y="121634"/>
                </a:lnTo>
                <a:lnTo>
                  <a:pt x="91293" y="155545"/>
                </a:lnTo>
                <a:lnTo>
                  <a:pt x="64689" y="192656"/>
                </a:lnTo>
                <a:lnTo>
                  <a:pt x="42227" y="232654"/>
                </a:lnTo>
                <a:lnTo>
                  <a:pt x="24217" y="275228"/>
                </a:lnTo>
                <a:lnTo>
                  <a:pt x="10970" y="320066"/>
                </a:lnTo>
                <a:lnTo>
                  <a:pt x="2794" y="366857"/>
                </a:lnTo>
                <a:lnTo>
                  <a:pt x="0" y="415290"/>
                </a:lnTo>
                <a:lnTo>
                  <a:pt x="2794" y="463722"/>
                </a:lnTo>
                <a:lnTo>
                  <a:pt x="10970" y="510513"/>
                </a:lnTo>
                <a:lnTo>
                  <a:pt x="24217" y="555351"/>
                </a:lnTo>
                <a:lnTo>
                  <a:pt x="42227" y="597925"/>
                </a:lnTo>
                <a:lnTo>
                  <a:pt x="64689" y="637923"/>
                </a:lnTo>
                <a:lnTo>
                  <a:pt x="91293" y="675034"/>
                </a:lnTo>
                <a:lnTo>
                  <a:pt x="121729" y="708945"/>
                </a:lnTo>
                <a:lnTo>
                  <a:pt x="155687" y="739346"/>
                </a:lnTo>
                <a:lnTo>
                  <a:pt x="192858" y="765925"/>
                </a:lnTo>
                <a:lnTo>
                  <a:pt x="232932" y="788370"/>
                </a:lnTo>
                <a:lnTo>
                  <a:pt x="275597" y="806369"/>
                </a:lnTo>
                <a:lnTo>
                  <a:pt x="320546" y="819612"/>
                </a:lnTo>
                <a:lnTo>
                  <a:pt x="367467" y="827786"/>
                </a:lnTo>
                <a:lnTo>
                  <a:pt x="416051" y="830579"/>
                </a:lnTo>
                <a:lnTo>
                  <a:pt x="464484" y="827786"/>
                </a:lnTo>
                <a:lnTo>
                  <a:pt x="511275" y="819612"/>
                </a:lnTo>
                <a:lnTo>
                  <a:pt x="556113" y="806369"/>
                </a:lnTo>
                <a:lnTo>
                  <a:pt x="598687" y="788370"/>
                </a:lnTo>
                <a:lnTo>
                  <a:pt x="638685" y="765925"/>
                </a:lnTo>
                <a:lnTo>
                  <a:pt x="675796" y="739346"/>
                </a:lnTo>
                <a:lnTo>
                  <a:pt x="709707" y="708945"/>
                </a:lnTo>
                <a:lnTo>
                  <a:pt x="740108" y="675034"/>
                </a:lnTo>
                <a:lnTo>
                  <a:pt x="766687" y="637923"/>
                </a:lnTo>
                <a:lnTo>
                  <a:pt x="789132" y="597925"/>
                </a:lnTo>
                <a:lnTo>
                  <a:pt x="807131" y="555351"/>
                </a:lnTo>
                <a:lnTo>
                  <a:pt x="820374" y="510513"/>
                </a:lnTo>
                <a:lnTo>
                  <a:pt x="828548" y="463722"/>
                </a:lnTo>
                <a:lnTo>
                  <a:pt x="831342" y="415290"/>
                </a:lnTo>
                <a:lnTo>
                  <a:pt x="828548" y="366857"/>
                </a:lnTo>
                <a:lnTo>
                  <a:pt x="820374" y="320066"/>
                </a:lnTo>
                <a:lnTo>
                  <a:pt x="807131" y="275228"/>
                </a:lnTo>
                <a:lnTo>
                  <a:pt x="789132" y="232654"/>
                </a:lnTo>
                <a:lnTo>
                  <a:pt x="766687" y="192656"/>
                </a:lnTo>
                <a:lnTo>
                  <a:pt x="740108" y="155545"/>
                </a:lnTo>
                <a:lnTo>
                  <a:pt x="709707" y="121634"/>
                </a:lnTo>
                <a:lnTo>
                  <a:pt x="675796" y="91233"/>
                </a:lnTo>
                <a:lnTo>
                  <a:pt x="638685" y="64654"/>
                </a:lnTo>
                <a:lnTo>
                  <a:pt x="598687" y="42209"/>
                </a:lnTo>
                <a:lnTo>
                  <a:pt x="556113" y="24210"/>
                </a:lnTo>
                <a:lnTo>
                  <a:pt x="511275" y="10967"/>
                </a:lnTo>
                <a:lnTo>
                  <a:pt x="464484" y="2793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57719" y="3027679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1082" y="2385060"/>
            <a:ext cx="584200" cy="512445"/>
          </a:xfrm>
          <a:custGeom>
            <a:avLst/>
            <a:gdLst/>
            <a:ahLst/>
            <a:cxnLst/>
            <a:rect l="l" t="t" r="r" b="b"/>
            <a:pathLst>
              <a:path w="584200" h="512444">
                <a:moveTo>
                  <a:pt x="528616" y="444671"/>
                </a:moveTo>
                <a:lnTo>
                  <a:pt x="18287" y="0"/>
                </a:lnTo>
                <a:lnTo>
                  <a:pt x="0" y="21336"/>
                </a:lnTo>
                <a:lnTo>
                  <a:pt x="509345" y="466546"/>
                </a:lnTo>
                <a:lnTo>
                  <a:pt x="528616" y="444671"/>
                </a:lnTo>
                <a:close/>
              </a:path>
              <a:path w="584200" h="512444">
                <a:moveTo>
                  <a:pt x="539495" y="500471"/>
                </a:moveTo>
                <a:lnTo>
                  <a:pt x="539495" y="454152"/>
                </a:lnTo>
                <a:lnTo>
                  <a:pt x="520445" y="476250"/>
                </a:lnTo>
                <a:lnTo>
                  <a:pt x="509345" y="466546"/>
                </a:lnTo>
                <a:lnTo>
                  <a:pt x="490727" y="487680"/>
                </a:lnTo>
                <a:lnTo>
                  <a:pt x="539495" y="500471"/>
                </a:lnTo>
                <a:close/>
              </a:path>
              <a:path w="584200" h="512444">
                <a:moveTo>
                  <a:pt x="539495" y="454152"/>
                </a:moveTo>
                <a:lnTo>
                  <a:pt x="528616" y="444671"/>
                </a:lnTo>
                <a:lnTo>
                  <a:pt x="509345" y="466546"/>
                </a:lnTo>
                <a:lnTo>
                  <a:pt x="520445" y="476250"/>
                </a:lnTo>
                <a:lnTo>
                  <a:pt x="539495" y="454152"/>
                </a:lnTo>
                <a:close/>
              </a:path>
              <a:path w="584200" h="512444">
                <a:moveTo>
                  <a:pt x="583691" y="512064"/>
                </a:moveTo>
                <a:lnTo>
                  <a:pt x="547115" y="423672"/>
                </a:lnTo>
                <a:lnTo>
                  <a:pt x="528616" y="444671"/>
                </a:lnTo>
                <a:lnTo>
                  <a:pt x="539495" y="454152"/>
                </a:lnTo>
                <a:lnTo>
                  <a:pt x="539495" y="500471"/>
                </a:lnTo>
                <a:lnTo>
                  <a:pt x="583691" y="5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7952" y="1654301"/>
            <a:ext cx="831850" cy="831850"/>
          </a:xfrm>
          <a:custGeom>
            <a:avLst/>
            <a:gdLst/>
            <a:ahLst/>
            <a:cxnLst/>
            <a:rect l="l" t="t" r="r" b="b"/>
            <a:pathLst>
              <a:path w="831850" h="831850">
                <a:moveTo>
                  <a:pt x="416051" y="0"/>
                </a:moveTo>
                <a:lnTo>
                  <a:pt x="367467" y="2794"/>
                </a:lnTo>
                <a:lnTo>
                  <a:pt x="320546" y="10970"/>
                </a:lnTo>
                <a:lnTo>
                  <a:pt x="275597" y="24217"/>
                </a:lnTo>
                <a:lnTo>
                  <a:pt x="232932" y="42227"/>
                </a:lnTo>
                <a:lnTo>
                  <a:pt x="192858" y="64689"/>
                </a:lnTo>
                <a:lnTo>
                  <a:pt x="155687" y="91293"/>
                </a:lnTo>
                <a:lnTo>
                  <a:pt x="121729" y="121729"/>
                </a:lnTo>
                <a:lnTo>
                  <a:pt x="91293" y="155687"/>
                </a:lnTo>
                <a:lnTo>
                  <a:pt x="64689" y="192858"/>
                </a:lnTo>
                <a:lnTo>
                  <a:pt x="42227" y="232932"/>
                </a:lnTo>
                <a:lnTo>
                  <a:pt x="24217" y="275597"/>
                </a:lnTo>
                <a:lnTo>
                  <a:pt x="10970" y="320546"/>
                </a:lnTo>
                <a:lnTo>
                  <a:pt x="2794" y="367467"/>
                </a:lnTo>
                <a:lnTo>
                  <a:pt x="0" y="416051"/>
                </a:lnTo>
                <a:lnTo>
                  <a:pt x="2794" y="464484"/>
                </a:lnTo>
                <a:lnTo>
                  <a:pt x="10970" y="511275"/>
                </a:lnTo>
                <a:lnTo>
                  <a:pt x="24217" y="556113"/>
                </a:lnTo>
                <a:lnTo>
                  <a:pt x="42227" y="598687"/>
                </a:lnTo>
                <a:lnTo>
                  <a:pt x="64689" y="638685"/>
                </a:lnTo>
                <a:lnTo>
                  <a:pt x="91293" y="675796"/>
                </a:lnTo>
                <a:lnTo>
                  <a:pt x="121729" y="709707"/>
                </a:lnTo>
                <a:lnTo>
                  <a:pt x="155687" y="740108"/>
                </a:lnTo>
                <a:lnTo>
                  <a:pt x="192858" y="766687"/>
                </a:lnTo>
                <a:lnTo>
                  <a:pt x="232932" y="789132"/>
                </a:lnTo>
                <a:lnTo>
                  <a:pt x="275597" y="807131"/>
                </a:lnTo>
                <a:lnTo>
                  <a:pt x="320546" y="820374"/>
                </a:lnTo>
                <a:lnTo>
                  <a:pt x="367467" y="828548"/>
                </a:lnTo>
                <a:lnTo>
                  <a:pt x="416051" y="831341"/>
                </a:lnTo>
                <a:lnTo>
                  <a:pt x="464484" y="828548"/>
                </a:lnTo>
                <a:lnTo>
                  <a:pt x="511275" y="820374"/>
                </a:lnTo>
                <a:lnTo>
                  <a:pt x="556113" y="807131"/>
                </a:lnTo>
                <a:lnTo>
                  <a:pt x="598687" y="789132"/>
                </a:lnTo>
                <a:lnTo>
                  <a:pt x="638685" y="766687"/>
                </a:lnTo>
                <a:lnTo>
                  <a:pt x="675796" y="740108"/>
                </a:lnTo>
                <a:lnTo>
                  <a:pt x="709707" y="709707"/>
                </a:lnTo>
                <a:lnTo>
                  <a:pt x="740108" y="675796"/>
                </a:lnTo>
                <a:lnTo>
                  <a:pt x="766687" y="638685"/>
                </a:lnTo>
                <a:lnTo>
                  <a:pt x="789132" y="598687"/>
                </a:lnTo>
                <a:lnTo>
                  <a:pt x="807131" y="556113"/>
                </a:lnTo>
                <a:lnTo>
                  <a:pt x="820374" y="511275"/>
                </a:lnTo>
                <a:lnTo>
                  <a:pt x="828548" y="464484"/>
                </a:lnTo>
                <a:lnTo>
                  <a:pt x="831342" y="416051"/>
                </a:lnTo>
                <a:lnTo>
                  <a:pt x="828548" y="367467"/>
                </a:lnTo>
                <a:lnTo>
                  <a:pt x="820374" y="320546"/>
                </a:lnTo>
                <a:lnTo>
                  <a:pt x="807131" y="275597"/>
                </a:lnTo>
                <a:lnTo>
                  <a:pt x="789132" y="232932"/>
                </a:lnTo>
                <a:lnTo>
                  <a:pt x="766687" y="192858"/>
                </a:lnTo>
                <a:lnTo>
                  <a:pt x="740108" y="155687"/>
                </a:lnTo>
                <a:lnTo>
                  <a:pt x="709707" y="121729"/>
                </a:lnTo>
                <a:lnTo>
                  <a:pt x="675796" y="91293"/>
                </a:lnTo>
                <a:lnTo>
                  <a:pt x="638685" y="64689"/>
                </a:lnTo>
                <a:lnTo>
                  <a:pt x="598687" y="42227"/>
                </a:lnTo>
                <a:lnTo>
                  <a:pt x="556113" y="24217"/>
                </a:lnTo>
                <a:lnTo>
                  <a:pt x="511275" y="10970"/>
                </a:lnTo>
                <a:lnTo>
                  <a:pt x="464484" y="2794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06054" y="1873250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7952" y="3960876"/>
            <a:ext cx="831850" cy="832485"/>
          </a:xfrm>
          <a:custGeom>
            <a:avLst/>
            <a:gdLst/>
            <a:ahLst/>
            <a:cxnLst/>
            <a:rect l="l" t="t" r="r" b="b"/>
            <a:pathLst>
              <a:path w="831850" h="832485">
                <a:moveTo>
                  <a:pt x="416051" y="0"/>
                </a:moveTo>
                <a:lnTo>
                  <a:pt x="367467" y="2794"/>
                </a:lnTo>
                <a:lnTo>
                  <a:pt x="320546" y="10970"/>
                </a:lnTo>
                <a:lnTo>
                  <a:pt x="275597" y="24217"/>
                </a:lnTo>
                <a:lnTo>
                  <a:pt x="232932" y="42227"/>
                </a:lnTo>
                <a:lnTo>
                  <a:pt x="192858" y="64689"/>
                </a:lnTo>
                <a:lnTo>
                  <a:pt x="155687" y="91293"/>
                </a:lnTo>
                <a:lnTo>
                  <a:pt x="121729" y="121729"/>
                </a:lnTo>
                <a:lnTo>
                  <a:pt x="91293" y="155687"/>
                </a:lnTo>
                <a:lnTo>
                  <a:pt x="64689" y="192858"/>
                </a:lnTo>
                <a:lnTo>
                  <a:pt x="42227" y="232932"/>
                </a:lnTo>
                <a:lnTo>
                  <a:pt x="24217" y="275597"/>
                </a:lnTo>
                <a:lnTo>
                  <a:pt x="10970" y="320546"/>
                </a:lnTo>
                <a:lnTo>
                  <a:pt x="2794" y="367467"/>
                </a:lnTo>
                <a:lnTo>
                  <a:pt x="0" y="416051"/>
                </a:lnTo>
                <a:lnTo>
                  <a:pt x="2794" y="464495"/>
                </a:lnTo>
                <a:lnTo>
                  <a:pt x="10970" y="511317"/>
                </a:lnTo>
                <a:lnTo>
                  <a:pt x="24217" y="556203"/>
                </a:lnTo>
                <a:lnTo>
                  <a:pt x="42227" y="598838"/>
                </a:lnTo>
                <a:lnTo>
                  <a:pt x="64689" y="638907"/>
                </a:lnTo>
                <a:lnTo>
                  <a:pt x="91293" y="676096"/>
                </a:lnTo>
                <a:lnTo>
                  <a:pt x="121729" y="710088"/>
                </a:lnTo>
                <a:lnTo>
                  <a:pt x="155687" y="740570"/>
                </a:lnTo>
                <a:lnTo>
                  <a:pt x="192858" y="767227"/>
                </a:lnTo>
                <a:lnTo>
                  <a:pt x="232932" y="789743"/>
                </a:lnTo>
                <a:lnTo>
                  <a:pt x="275597" y="807803"/>
                </a:lnTo>
                <a:lnTo>
                  <a:pt x="320546" y="821093"/>
                </a:lnTo>
                <a:lnTo>
                  <a:pt x="367467" y="829298"/>
                </a:lnTo>
                <a:lnTo>
                  <a:pt x="416051" y="832103"/>
                </a:lnTo>
                <a:lnTo>
                  <a:pt x="464484" y="829298"/>
                </a:lnTo>
                <a:lnTo>
                  <a:pt x="511275" y="821093"/>
                </a:lnTo>
                <a:lnTo>
                  <a:pt x="556113" y="807803"/>
                </a:lnTo>
                <a:lnTo>
                  <a:pt x="598687" y="789743"/>
                </a:lnTo>
                <a:lnTo>
                  <a:pt x="638685" y="767227"/>
                </a:lnTo>
                <a:lnTo>
                  <a:pt x="675796" y="740570"/>
                </a:lnTo>
                <a:lnTo>
                  <a:pt x="709707" y="710088"/>
                </a:lnTo>
                <a:lnTo>
                  <a:pt x="740108" y="676096"/>
                </a:lnTo>
                <a:lnTo>
                  <a:pt x="766687" y="638907"/>
                </a:lnTo>
                <a:lnTo>
                  <a:pt x="789132" y="598838"/>
                </a:lnTo>
                <a:lnTo>
                  <a:pt x="807131" y="556203"/>
                </a:lnTo>
                <a:lnTo>
                  <a:pt x="820374" y="511317"/>
                </a:lnTo>
                <a:lnTo>
                  <a:pt x="828548" y="464495"/>
                </a:lnTo>
                <a:lnTo>
                  <a:pt x="831342" y="416051"/>
                </a:lnTo>
                <a:lnTo>
                  <a:pt x="828548" y="367467"/>
                </a:lnTo>
                <a:lnTo>
                  <a:pt x="820374" y="320546"/>
                </a:lnTo>
                <a:lnTo>
                  <a:pt x="807131" y="275597"/>
                </a:lnTo>
                <a:lnTo>
                  <a:pt x="789132" y="232932"/>
                </a:lnTo>
                <a:lnTo>
                  <a:pt x="766687" y="192858"/>
                </a:lnTo>
                <a:lnTo>
                  <a:pt x="740108" y="155687"/>
                </a:lnTo>
                <a:lnTo>
                  <a:pt x="709707" y="121729"/>
                </a:lnTo>
                <a:lnTo>
                  <a:pt x="675796" y="91293"/>
                </a:lnTo>
                <a:lnTo>
                  <a:pt x="638685" y="64689"/>
                </a:lnTo>
                <a:lnTo>
                  <a:pt x="598687" y="42227"/>
                </a:lnTo>
                <a:lnTo>
                  <a:pt x="556113" y="24217"/>
                </a:lnTo>
                <a:lnTo>
                  <a:pt x="511275" y="10970"/>
                </a:lnTo>
                <a:lnTo>
                  <a:pt x="464484" y="2794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06054" y="4179823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9" y="3960876"/>
            <a:ext cx="831850" cy="832485"/>
          </a:xfrm>
          <a:custGeom>
            <a:avLst/>
            <a:gdLst/>
            <a:ahLst/>
            <a:cxnLst/>
            <a:rect l="l" t="t" r="r" b="b"/>
            <a:pathLst>
              <a:path w="831850" h="832485">
                <a:moveTo>
                  <a:pt x="415290" y="0"/>
                </a:moveTo>
                <a:lnTo>
                  <a:pt x="366857" y="2794"/>
                </a:lnTo>
                <a:lnTo>
                  <a:pt x="320066" y="10970"/>
                </a:lnTo>
                <a:lnTo>
                  <a:pt x="275228" y="24217"/>
                </a:lnTo>
                <a:lnTo>
                  <a:pt x="232654" y="42227"/>
                </a:lnTo>
                <a:lnTo>
                  <a:pt x="192656" y="64689"/>
                </a:lnTo>
                <a:lnTo>
                  <a:pt x="155545" y="91293"/>
                </a:lnTo>
                <a:lnTo>
                  <a:pt x="121634" y="121729"/>
                </a:lnTo>
                <a:lnTo>
                  <a:pt x="91233" y="155687"/>
                </a:lnTo>
                <a:lnTo>
                  <a:pt x="64654" y="192858"/>
                </a:lnTo>
                <a:lnTo>
                  <a:pt x="42209" y="232932"/>
                </a:lnTo>
                <a:lnTo>
                  <a:pt x="24210" y="275597"/>
                </a:lnTo>
                <a:lnTo>
                  <a:pt x="10967" y="320546"/>
                </a:lnTo>
                <a:lnTo>
                  <a:pt x="2793" y="367467"/>
                </a:lnTo>
                <a:lnTo>
                  <a:pt x="0" y="416052"/>
                </a:lnTo>
                <a:lnTo>
                  <a:pt x="2793" y="464495"/>
                </a:lnTo>
                <a:lnTo>
                  <a:pt x="10967" y="511317"/>
                </a:lnTo>
                <a:lnTo>
                  <a:pt x="24210" y="556203"/>
                </a:lnTo>
                <a:lnTo>
                  <a:pt x="42209" y="598838"/>
                </a:lnTo>
                <a:lnTo>
                  <a:pt x="64654" y="638907"/>
                </a:lnTo>
                <a:lnTo>
                  <a:pt x="91233" y="676096"/>
                </a:lnTo>
                <a:lnTo>
                  <a:pt x="121634" y="710088"/>
                </a:lnTo>
                <a:lnTo>
                  <a:pt x="155545" y="740570"/>
                </a:lnTo>
                <a:lnTo>
                  <a:pt x="192656" y="767227"/>
                </a:lnTo>
                <a:lnTo>
                  <a:pt x="232654" y="789743"/>
                </a:lnTo>
                <a:lnTo>
                  <a:pt x="275228" y="807803"/>
                </a:lnTo>
                <a:lnTo>
                  <a:pt x="320066" y="821093"/>
                </a:lnTo>
                <a:lnTo>
                  <a:pt x="366857" y="829298"/>
                </a:lnTo>
                <a:lnTo>
                  <a:pt x="415290" y="832103"/>
                </a:lnTo>
                <a:lnTo>
                  <a:pt x="463874" y="829298"/>
                </a:lnTo>
                <a:lnTo>
                  <a:pt x="510795" y="821093"/>
                </a:lnTo>
                <a:lnTo>
                  <a:pt x="555744" y="807803"/>
                </a:lnTo>
                <a:lnTo>
                  <a:pt x="598409" y="789743"/>
                </a:lnTo>
                <a:lnTo>
                  <a:pt x="638483" y="767227"/>
                </a:lnTo>
                <a:lnTo>
                  <a:pt x="675654" y="740570"/>
                </a:lnTo>
                <a:lnTo>
                  <a:pt x="709612" y="710088"/>
                </a:lnTo>
                <a:lnTo>
                  <a:pt x="740048" y="676096"/>
                </a:lnTo>
                <a:lnTo>
                  <a:pt x="766652" y="638907"/>
                </a:lnTo>
                <a:lnTo>
                  <a:pt x="789114" y="598838"/>
                </a:lnTo>
                <a:lnTo>
                  <a:pt x="807124" y="556203"/>
                </a:lnTo>
                <a:lnTo>
                  <a:pt x="820371" y="511317"/>
                </a:lnTo>
                <a:lnTo>
                  <a:pt x="828547" y="464495"/>
                </a:lnTo>
                <a:lnTo>
                  <a:pt x="831342" y="416051"/>
                </a:lnTo>
                <a:lnTo>
                  <a:pt x="828547" y="367467"/>
                </a:lnTo>
                <a:lnTo>
                  <a:pt x="820371" y="320546"/>
                </a:lnTo>
                <a:lnTo>
                  <a:pt x="807124" y="275597"/>
                </a:lnTo>
                <a:lnTo>
                  <a:pt x="789114" y="232932"/>
                </a:lnTo>
                <a:lnTo>
                  <a:pt x="766652" y="192858"/>
                </a:lnTo>
                <a:lnTo>
                  <a:pt x="740048" y="155687"/>
                </a:lnTo>
                <a:lnTo>
                  <a:pt x="709612" y="121729"/>
                </a:lnTo>
                <a:lnTo>
                  <a:pt x="675654" y="91293"/>
                </a:lnTo>
                <a:lnTo>
                  <a:pt x="638483" y="64689"/>
                </a:lnTo>
                <a:lnTo>
                  <a:pt x="598409" y="42227"/>
                </a:lnTo>
                <a:lnTo>
                  <a:pt x="555744" y="24217"/>
                </a:lnTo>
                <a:lnTo>
                  <a:pt x="510795" y="10970"/>
                </a:lnTo>
                <a:lnTo>
                  <a:pt x="463874" y="2794"/>
                </a:lnTo>
                <a:lnTo>
                  <a:pt x="41529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1953" y="4179823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34656" y="2395727"/>
            <a:ext cx="585470" cy="512445"/>
          </a:xfrm>
          <a:custGeom>
            <a:avLst/>
            <a:gdLst/>
            <a:ahLst/>
            <a:cxnLst/>
            <a:rect l="l" t="t" r="r" b="b"/>
            <a:pathLst>
              <a:path w="585470" h="512444">
                <a:moveTo>
                  <a:pt x="529880" y="66844"/>
                </a:moveTo>
                <a:lnTo>
                  <a:pt x="511107" y="45280"/>
                </a:lnTo>
                <a:lnTo>
                  <a:pt x="0" y="490727"/>
                </a:lnTo>
                <a:lnTo>
                  <a:pt x="18288" y="512063"/>
                </a:lnTo>
                <a:lnTo>
                  <a:pt x="529880" y="66844"/>
                </a:lnTo>
                <a:close/>
              </a:path>
              <a:path w="585470" h="512444">
                <a:moveTo>
                  <a:pt x="585216" y="0"/>
                </a:moveTo>
                <a:lnTo>
                  <a:pt x="492251" y="23621"/>
                </a:lnTo>
                <a:lnTo>
                  <a:pt x="511107" y="45280"/>
                </a:lnTo>
                <a:lnTo>
                  <a:pt x="521970" y="35813"/>
                </a:lnTo>
                <a:lnTo>
                  <a:pt x="541020" y="57149"/>
                </a:lnTo>
                <a:lnTo>
                  <a:pt x="541020" y="79639"/>
                </a:lnTo>
                <a:lnTo>
                  <a:pt x="548640" y="88391"/>
                </a:lnTo>
                <a:lnTo>
                  <a:pt x="585216" y="0"/>
                </a:lnTo>
                <a:close/>
              </a:path>
              <a:path w="585470" h="512444">
                <a:moveTo>
                  <a:pt x="541020" y="57149"/>
                </a:moveTo>
                <a:lnTo>
                  <a:pt x="521970" y="35813"/>
                </a:lnTo>
                <a:lnTo>
                  <a:pt x="511107" y="45280"/>
                </a:lnTo>
                <a:lnTo>
                  <a:pt x="529880" y="66844"/>
                </a:lnTo>
                <a:lnTo>
                  <a:pt x="541020" y="57149"/>
                </a:lnTo>
                <a:close/>
              </a:path>
              <a:path w="585470" h="512444">
                <a:moveTo>
                  <a:pt x="541020" y="79639"/>
                </a:moveTo>
                <a:lnTo>
                  <a:pt x="541020" y="57149"/>
                </a:lnTo>
                <a:lnTo>
                  <a:pt x="529880" y="66844"/>
                </a:lnTo>
                <a:lnTo>
                  <a:pt x="541020" y="7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2026920"/>
            <a:ext cx="1433830" cy="86360"/>
          </a:xfrm>
          <a:custGeom>
            <a:avLst/>
            <a:gdLst/>
            <a:ahLst/>
            <a:cxnLst/>
            <a:rect l="l" t="t" r="r" b="b"/>
            <a:pathLst>
              <a:path w="1433829" h="86360">
                <a:moveTo>
                  <a:pt x="1361694" y="57150"/>
                </a:moveTo>
                <a:lnTo>
                  <a:pt x="1361694" y="28956"/>
                </a:lnTo>
                <a:lnTo>
                  <a:pt x="0" y="28956"/>
                </a:lnTo>
                <a:lnTo>
                  <a:pt x="0" y="57150"/>
                </a:lnTo>
                <a:lnTo>
                  <a:pt x="1361694" y="57150"/>
                </a:lnTo>
                <a:close/>
              </a:path>
              <a:path w="1433829" h="86360">
                <a:moveTo>
                  <a:pt x="1433322" y="43434"/>
                </a:moveTo>
                <a:lnTo>
                  <a:pt x="1347977" y="0"/>
                </a:lnTo>
                <a:lnTo>
                  <a:pt x="1347977" y="28956"/>
                </a:lnTo>
                <a:lnTo>
                  <a:pt x="1361694" y="28956"/>
                </a:lnTo>
                <a:lnTo>
                  <a:pt x="1361694" y="79247"/>
                </a:lnTo>
                <a:lnTo>
                  <a:pt x="1433322" y="43434"/>
                </a:lnTo>
                <a:close/>
              </a:path>
              <a:path w="1433829" h="86360">
                <a:moveTo>
                  <a:pt x="1361694" y="79247"/>
                </a:moveTo>
                <a:lnTo>
                  <a:pt x="1361694" y="57150"/>
                </a:lnTo>
                <a:lnTo>
                  <a:pt x="1347977" y="57150"/>
                </a:lnTo>
                <a:lnTo>
                  <a:pt x="1347977" y="86106"/>
                </a:lnTo>
                <a:lnTo>
                  <a:pt x="1361694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626" y="4333494"/>
            <a:ext cx="1433830" cy="86360"/>
          </a:xfrm>
          <a:custGeom>
            <a:avLst/>
            <a:gdLst/>
            <a:ahLst/>
            <a:cxnLst/>
            <a:rect l="l" t="t" r="r" b="b"/>
            <a:pathLst>
              <a:path w="1433829" h="86360">
                <a:moveTo>
                  <a:pt x="1361694" y="57150"/>
                </a:moveTo>
                <a:lnTo>
                  <a:pt x="1361694" y="28955"/>
                </a:lnTo>
                <a:lnTo>
                  <a:pt x="0" y="28955"/>
                </a:lnTo>
                <a:lnTo>
                  <a:pt x="0" y="57150"/>
                </a:lnTo>
                <a:lnTo>
                  <a:pt x="1361694" y="57150"/>
                </a:lnTo>
                <a:close/>
              </a:path>
              <a:path w="1433829" h="86360">
                <a:moveTo>
                  <a:pt x="1433322" y="43433"/>
                </a:moveTo>
                <a:lnTo>
                  <a:pt x="1347977" y="0"/>
                </a:lnTo>
                <a:lnTo>
                  <a:pt x="1347977" y="28955"/>
                </a:lnTo>
                <a:lnTo>
                  <a:pt x="1361694" y="28955"/>
                </a:lnTo>
                <a:lnTo>
                  <a:pt x="1361694" y="79247"/>
                </a:lnTo>
                <a:lnTo>
                  <a:pt x="1433322" y="43433"/>
                </a:lnTo>
                <a:close/>
              </a:path>
              <a:path w="1433829" h="86360">
                <a:moveTo>
                  <a:pt x="1361694" y="79247"/>
                </a:moveTo>
                <a:lnTo>
                  <a:pt x="1361694" y="57150"/>
                </a:lnTo>
                <a:lnTo>
                  <a:pt x="1347977" y="57150"/>
                </a:lnTo>
                <a:lnTo>
                  <a:pt x="1347977" y="86105"/>
                </a:lnTo>
                <a:lnTo>
                  <a:pt x="1361694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897" y="2516123"/>
            <a:ext cx="86360" cy="1414780"/>
          </a:xfrm>
          <a:custGeom>
            <a:avLst/>
            <a:gdLst/>
            <a:ahLst/>
            <a:cxnLst/>
            <a:rect l="l" t="t" r="r" b="b"/>
            <a:pathLst>
              <a:path w="86360" h="1414779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1414779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1414779">
                <a:moveTo>
                  <a:pt x="57150" y="1414271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1414271"/>
                </a:lnTo>
                <a:lnTo>
                  <a:pt x="57150" y="14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1082" y="3549396"/>
            <a:ext cx="584200" cy="513080"/>
          </a:xfrm>
          <a:custGeom>
            <a:avLst/>
            <a:gdLst/>
            <a:ahLst/>
            <a:cxnLst/>
            <a:rect l="l" t="t" r="r" b="b"/>
            <a:pathLst>
              <a:path w="584200" h="513079">
                <a:moveTo>
                  <a:pt x="528370" y="67622"/>
                </a:moveTo>
                <a:lnTo>
                  <a:pt x="509597" y="46058"/>
                </a:lnTo>
                <a:lnTo>
                  <a:pt x="0" y="491489"/>
                </a:lnTo>
                <a:lnTo>
                  <a:pt x="18287" y="512825"/>
                </a:lnTo>
                <a:lnTo>
                  <a:pt x="528370" y="67622"/>
                </a:lnTo>
                <a:close/>
              </a:path>
              <a:path w="584200" h="513079">
                <a:moveTo>
                  <a:pt x="583691" y="0"/>
                </a:moveTo>
                <a:lnTo>
                  <a:pt x="490727" y="24383"/>
                </a:lnTo>
                <a:lnTo>
                  <a:pt x="509597" y="46058"/>
                </a:lnTo>
                <a:lnTo>
                  <a:pt x="520445" y="36575"/>
                </a:lnTo>
                <a:lnTo>
                  <a:pt x="539495" y="57912"/>
                </a:lnTo>
                <a:lnTo>
                  <a:pt x="539495" y="80401"/>
                </a:lnTo>
                <a:lnTo>
                  <a:pt x="547115" y="89153"/>
                </a:lnTo>
                <a:lnTo>
                  <a:pt x="583691" y="0"/>
                </a:lnTo>
                <a:close/>
              </a:path>
              <a:path w="584200" h="513079">
                <a:moveTo>
                  <a:pt x="539495" y="57912"/>
                </a:moveTo>
                <a:lnTo>
                  <a:pt x="520445" y="36575"/>
                </a:lnTo>
                <a:lnTo>
                  <a:pt x="509597" y="46058"/>
                </a:lnTo>
                <a:lnTo>
                  <a:pt x="528370" y="67622"/>
                </a:lnTo>
                <a:lnTo>
                  <a:pt x="539495" y="57912"/>
                </a:lnTo>
                <a:close/>
              </a:path>
              <a:path w="584200" h="513079">
                <a:moveTo>
                  <a:pt x="539495" y="80401"/>
                </a:moveTo>
                <a:lnTo>
                  <a:pt x="539495" y="57912"/>
                </a:lnTo>
                <a:lnTo>
                  <a:pt x="528370" y="67622"/>
                </a:lnTo>
                <a:lnTo>
                  <a:pt x="539495" y="8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18123" y="306501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5253" y="438557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4721" y="2335029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6271" y="2366279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70569" y="2516123"/>
            <a:ext cx="86360" cy="1414780"/>
          </a:xfrm>
          <a:custGeom>
            <a:avLst/>
            <a:gdLst/>
            <a:ahLst/>
            <a:cxnLst/>
            <a:rect l="l" t="t" r="r" b="b"/>
            <a:pathLst>
              <a:path w="86359" h="1414779">
                <a:moveTo>
                  <a:pt x="86105" y="1328927"/>
                </a:moveTo>
                <a:lnTo>
                  <a:pt x="0" y="1328927"/>
                </a:lnTo>
                <a:lnTo>
                  <a:pt x="28955" y="1385823"/>
                </a:lnTo>
                <a:lnTo>
                  <a:pt x="28955" y="1343405"/>
                </a:lnTo>
                <a:lnTo>
                  <a:pt x="57150" y="1343405"/>
                </a:lnTo>
                <a:lnTo>
                  <a:pt x="57150" y="1386839"/>
                </a:lnTo>
                <a:lnTo>
                  <a:pt x="86105" y="1328927"/>
                </a:lnTo>
                <a:close/>
              </a:path>
              <a:path w="86359" h="1414779">
                <a:moveTo>
                  <a:pt x="57150" y="1328927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1328927"/>
                </a:lnTo>
                <a:lnTo>
                  <a:pt x="57150" y="1328927"/>
                </a:lnTo>
                <a:close/>
              </a:path>
              <a:path w="86359" h="1414779">
                <a:moveTo>
                  <a:pt x="57150" y="1386839"/>
                </a:moveTo>
                <a:lnTo>
                  <a:pt x="57150" y="1343405"/>
                </a:lnTo>
                <a:lnTo>
                  <a:pt x="28955" y="1343405"/>
                </a:lnTo>
                <a:lnTo>
                  <a:pt x="28955" y="1385823"/>
                </a:lnTo>
                <a:lnTo>
                  <a:pt x="43433" y="1414271"/>
                </a:lnTo>
                <a:lnTo>
                  <a:pt x="57150" y="138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77504" y="306501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8976" y="344753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3145" y="4216146"/>
            <a:ext cx="253365" cy="76200"/>
          </a:xfrm>
          <a:custGeom>
            <a:avLst/>
            <a:gdLst/>
            <a:ahLst/>
            <a:cxnLst/>
            <a:rect l="l" t="t" r="r" b="b"/>
            <a:pathLst>
              <a:path w="253365" h="76200">
                <a:moveTo>
                  <a:pt x="0" y="0"/>
                </a:moveTo>
                <a:lnTo>
                  <a:pt x="0" y="76200"/>
                </a:lnTo>
                <a:lnTo>
                  <a:pt x="252983" y="76200"/>
                </a:lnTo>
                <a:lnTo>
                  <a:pt x="25298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6130" y="4216146"/>
            <a:ext cx="249554" cy="76200"/>
          </a:xfrm>
          <a:custGeom>
            <a:avLst/>
            <a:gdLst/>
            <a:ahLst/>
            <a:cxnLst/>
            <a:rect l="l" t="t" r="r" b="b"/>
            <a:pathLst>
              <a:path w="249554" h="76200">
                <a:moveTo>
                  <a:pt x="0" y="0"/>
                </a:moveTo>
                <a:lnTo>
                  <a:pt x="0" y="76200"/>
                </a:lnTo>
                <a:lnTo>
                  <a:pt x="249174" y="76200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5304" y="4216146"/>
            <a:ext cx="252729" cy="76200"/>
          </a:xfrm>
          <a:custGeom>
            <a:avLst/>
            <a:gdLst/>
            <a:ahLst/>
            <a:cxnLst/>
            <a:rect l="l" t="t" r="r" b="b"/>
            <a:pathLst>
              <a:path w="252729" h="76200">
                <a:moveTo>
                  <a:pt x="0" y="0"/>
                </a:moveTo>
                <a:lnTo>
                  <a:pt x="0" y="76200"/>
                </a:lnTo>
                <a:lnTo>
                  <a:pt x="252222" y="76200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9246" y="2839973"/>
            <a:ext cx="76200" cy="252729"/>
          </a:xfrm>
          <a:custGeom>
            <a:avLst/>
            <a:gdLst/>
            <a:ahLst/>
            <a:cxnLst/>
            <a:rect l="l" t="t" r="r" b="b"/>
            <a:pathLst>
              <a:path w="76200" h="252730">
                <a:moveTo>
                  <a:pt x="76200" y="252221"/>
                </a:moveTo>
                <a:lnTo>
                  <a:pt x="76200" y="0"/>
                </a:lnTo>
                <a:lnTo>
                  <a:pt x="0" y="0"/>
                </a:lnTo>
                <a:lnTo>
                  <a:pt x="0" y="252221"/>
                </a:lnTo>
                <a:lnTo>
                  <a:pt x="76200" y="2522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9246" y="3092195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4">
                <a:moveTo>
                  <a:pt x="76200" y="249173"/>
                </a:moveTo>
                <a:lnTo>
                  <a:pt x="76200" y="0"/>
                </a:lnTo>
                <a:lnTo>
                  <a:pt x="0" y="0"/>
                </a:lnTo>
                <a:lnTo>
                  <a:pt x="0" y="249173"/>
                </a:lnTo>
                <a:lnTo>
                  <a:pt x="76200" y="2491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9246" y="3341370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76200" y="252984"/>
                </a:moveTo>
                <a:lnTo>
                  <a:pt x="76200" y="0"/>
                </a:lnTo>
                <a:lnTo>
                  <a:pt x="0" y="0"/>
                </a:lnTo>
                <a:lnTo>
                  <a:pt x="0" y="252984"/>
                </a:lnTo>
                <a:lnTo>
                  <a:pt x="76200" y="2529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8281" y="3597402"/>
            <a:ext cx="238760" cy="226060"/>
          </a:xfrm>
          <a:custGeom>
            <a:avLst/>
            <a:gdLst/>
            <a:ahLst/>
            <a:cxnLst/>
            <a:rect l="l" t="t" r="r" b="b"/>
            <a:pathLst>
              <a:path w="238759" h="226060">
                <a:moveTo>
                  <a:pt x="187451" y="0"/>
                </a:moveTo>
                <a:lnTo>
                  <a:pt x="238506" y="56387"/>
                </a:lnTo>
                <a:lnTo>
                  <a:pt x="51053" y="225551"/>
                </a:lnTo>
                <a:lnTo>
                  <a:pt x="0" y="168401"/>
                </a:lnTo>
                <a:lnTo>
                  <a:pt x="18745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3878" y="3766565"/>
            <a:ext cx="236220" cy="223520"/>
          </a:xfrm>
          <a:custGeom>
            <a:avLst/>
            <a:gdLst/>
            <a:ahLst/>
            <a:cxnLst/>
            <a:rect l="l" t="t" r="r" b="b"/>
            <a:pathLst>
              <a:path w="236220" h="223520">
                <a:moveTo>
                  <a:pt x="185166" y="0"/>
                </a:moveTo>
                <a:lnTo>
                  <a:pt x="236220" y="56387"/>
                </a:lnTo>
                <a:lnTo>
                  <a:pt x="51053" y="223266"/>
                </a:lnTo>
                <a:lnTo>
                  <a:pt x="0" y="166878"/>
                </a:lnTo>
                <a:lnTo>
                  <a:pt x="18516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55664" y="3931920"/>
            <a:ext cx="238760" cy="226060"/>
          </a:xfrm>
          <a:custGeom>
            <a:avLst/>
            <a:gdLst/>
            <a:ahLst/>
            <a:cxnLst/>
            <a:rect l="l" t="t" r="r" b="b"/>
            <a:pathLst>
              <a:path w="238759" h="226060">
                <a:moveTo>
                  <a:pt x="187452" y="0"/>
                </a:moveTo>
                <a:lnTo>
                  <a:pt x="238506" y="57150"/>
                </a:lnTo>
                <a:lnTo>
                  <a:pt x="50291" y="225551"/>
                </a:lnTo>
                <a:lnTo>
                  <a:pt x="0" y="169163"/>
                </a:lnTo>
                <a:lnTo>
                  <a:pt x="18745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67044" y="4330446"/>
            <a:ext cx="937260" cy="936625"/>
          </a:xfrm>
          <a:custGeom>
            <a:avLst/>
            <a:gdLst/>
            <a:ahLst/>
            <a:cxnLst/>
            <a:rect l="l" t="t" r="r" b="b"/>
            <a:pathLst>
              <a:path w="937259" h="936625">
                <a:moveTo>
                  <a:pt x="937259" y="0"/>
                </a:moveTo>
                <a:lnTo>
                  <a:pt x="0" y="9364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7223" y="4330446"/>
            <a:ext cx="936625" cy="936625"/>
          </a:xfrm>
          <a:custGeom>
            <a:avLst/>
            <a:gdLst/>
            <a:ahLst/>
            <a:cxnLst/>
            <a:rect l="l" t="t" r="r" b="b"/>
            <a:pathLst>
              <a:path w="936625" h="936625">
                <a:moveTo>
                  <a:pt x="0" y="0"/>
                </a:moveTo>
                <a:lnTo>
                  <a:pt x="936498" y="9364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01003" y="6071870"/>
            <a:ext cx="247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Distance-vector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”e”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351271" y="5373370"/>
          <a:ext cx="3784593" cy="34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/>
                <a:gridCol w="349250"/>
                <a:gridCol w="422274"/>
                <a:gridCol w="344169"/>
                <a:gridCol w="396239"/>
                <a:gridCol w="344169"/>
                <a:gridCol w="417194"/>
                <a:gridCol w="342264"/>
                <a:gridCol w="409575"/>
                <a:gridCol w="345439"/>
              </a:tblGrid>
              <a:tr h="34925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{a,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{b,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{c,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{d,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{e,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0}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2E91F60C-6773-4538-B428-B87EEA5C6492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7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8" y="1068705"/>
            <a:ext cx="70391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13398" y="336445"/>
            <a:ext cx="8549640" cy="95355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1" y="1813560"/>
            <a:ext cx="8748713" cy="52679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let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d</a:t>
            </a:r>
            <a:r>
              <a:rPr lang="en-US" baseline="-25000" smtClean="0"/>
              <a:t>x</a:t>
            </a:r>
            <a:r>
              <a:rPr lang="en-US" smtClean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then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   </a:t>
            </a:r>
            <a:r>
              <a:rPr lang="en-US" sz="3600">
                <a:solidFill>
                  <a:srgbClr val="CC0000"/>
                </a:solidFill>
              </a:rPr>
              <a:t>d</a:t>
            </a:r>
            <a:r>
              <a:rPr lang="en-US" sz="3600" baseline="-25000">
                <a:solidFill>
                  <a:srgbClr val="CC0000"/>
                </a:solidFill>
              </a:rPr>
              <a:t>x</a:t>
            </a:r>
            <a:r>
              <a:rPr lang="en-US" sz="3600">
                <a:solidFill>
                  <a:srgbClr val="CC0000"/>
                </a:solidFill>
              </a:rPr>
              <a:t>(y) = </a:t>
            </a:r>
            <a:r>
              <a:rPr lang="en-US" sz="3600" i="1">
                <a:solidFill>
                  <a:srgbClr val="CC0000"/>
                </a:solidFill>
              </a:rPr>
              <a:t>min</a:t>
            </a:r>
            <a:r>
              <a:rPr lang="en-US" sz="3600">
                <a:solidFill>
                  <a:srgbClr val="CC0000"/>
                </a:solidFill>
              </a:rPr>
              <a:t> {c(x,v) + d</a:t>
            </a:r>
            <a:r>
              <a:rPr lang="en-US" sz="3600" baseline="-25000">
                <a:solidFill>
                  <a:srgbClr val="CC0000"/>
                </a:solidFill>
              </a:rPr>
              <a:t>v</a:t>
            </a:r>
            <a:r>
              <a:rPr lang="en-US" sz="360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  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443006" y="4690428"/>
            <a:ext cx="330764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319622" y="5809511"/>
            <a:ext cx="2493215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327754" y="6530975"/>
            <a:ext cx="4488249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000000"/>
                </a:solidFill>
                <a:latin typeface="Gill Sans MT" pitchFamily="34" charset="0"/>
              </a:rPr>
              <a:t>min</a:t>
            </a: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43743" y="5361518"/>
            <a:ext cx="4853156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600167" y="5156413"/>
            <a:ext cx="0" cy="145372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679349" y="4940512"/>
            <a:ext cx="0" cy="101113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5114767" y="5017878"/>
            <a:ext cx="0" cy="49297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3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94516568-7637-49F8-9317-0E7B89644550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8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3" y="951761"/>
            <a:ext cx="5530373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97910"/>
            <a:ext cx="8549640" cy="991341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303849" y="1666029"/>
            <a:ext cx="3929063" cy="2535026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90" y="1744"/>
              <a:ext cx="196" cy="239"/>
              <a:chOff x="2959" y="2425"/>
              <a:chExt cx="199" cy="239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9" y="2425"/>
                <a:ext cx="19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u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3" y="2128"/>
              <a:ext cx="186" cy="239"/>
              <a:chOff x="2962" y="2425"/>
              <a:chExt cx="189" cy="239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5"/>
                <a:ext cx="1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y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80" y="2095"/>
              <a:ext cx="194" cy="257"/>
              <a:chOff x="2960" y="2395"/>
              <a:chExt cx="195" cy="257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60" y="2395"/>
                <a:ext cx="19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41" y="1438"/>
              <a:ext cx="222" cy="239"/>
              <a:chOff x="2946" y="2425"/>
              <a:chExt cx="225" cy="239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25"/>
                <a:ext cx="22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w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3" y="1438"/>
              <a:ext cx="186" cy="239"/>
              <a:chOff x="2962" y="2425"/>
              <a:chExt cx="189" cy="239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62" y="2425"/>
                <a:ext cx="1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v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31" y="1756"/>
              <a:ext cx="194" cy="257"/>
              <a:chOff x="2958" y="2395"/>
              <a:chExt cx="196" cy="257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58" y="2395"/>
                <a:ext cx="196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7" y="1568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5" y="1787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10" y="200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9" y="188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3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6" y="2234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6" y="1805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6" y="2069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9" y="1532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5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4" y="1382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3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73" y="1115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5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4142105" y="2006072"/>
            <a:ext cx="5091298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clearly, d</a:t>
            </a:r>
            <a:r>
              <a:rPr lang="en-US" baseline="-25000" smtClean="0">
                <a:solidFill>
                  <a:srgbClr val="000000"/>
                </a:solidFill>
              </a:rPr>
              <a:t>v</a:t>
            </a:r>
            <a:r>
              <a:rPr lang="en-US" smtClean="0">
                <a:solidFill>
                  <a:srgbClr val="000000"/>
                </a:solidFill>
              </a:rPr>
              <a:t>(z) = 5, d</a:t>
            </a:r>
            <a:r>
              <a:rPr lang="en-US" baseline="-25000" smtClean="0">
                <a:solidFill>
                  <a:srgbClr val="000000"/>
                </a:solidFill>
              </a:rPr>
              <a:t>x</a:t>
            </a:r>
            <a:r>
              <a:rPr lang="en-US" smtClean="0">
                <a:solidFill>
                  <a:srgbClr val="000000"/>
                </a:solidFill>
              </a:rPr>
              <a:t>(z) = 3, d</a:t>
            </a:r>
            <a:r>
              <a:rPr lang="en-US" baseline="-25000" smtClean="0">
                <a:solidFill>
                  <a:srgbClr val="000000"/>
                </a:solidFill>
              </a:rPr>
              <a:t>w</a:t>
            </a:r>
            <a:r>
              <a:rPr lang="en-US" smtClean="0">
                <a:solidFill>
                  <a:srgbClr val="000000"/>
                </a:solidFill>
              </a:rPr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702652" y="3319463"/>
            <a:ext cx="3958360" cy="23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d</a:t>
            </a:r>
            <a:r>
              <a:rPr lang="en-US" baseline="-25000" smtClean="0">
                <a:solidFill>
                  <a:srgbClr val="000000"/>
                </a:solidFill>
              </a:rPr>
              <a:t>u</a:t>
            </a:r>
            <a:r>
              <a:rPr lang="en-US" smtClean="0">
                <a:solidFill>
                  <a:srgbClr val="000000"/>
                </a:solidFill>
              </a:rPr>
              <a:t>(z) = min { c(u,v) + d</a:t>
            </a:r>
            <a:r>
              <a:rPr lang="en-US" baseline="-25000" smtClean="0">
                <a:solidFill>
                  <a:srgbClr val="000000"/>
                </a:solidFill>
              </a:rPr>
              <a:t>v</a:t>
            </a:r>
            <a:r>
              <a:rPr lang="en-US" smtClean="0">
                <a:solidFill>
                  <a:srgbClr val="000000"/>
                </a:solidFill>
              </a:rPr>
              <a:t>(z),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c(u,x) + d</a:t>
            </a:r>
            <a:r>
              <a:rPr lang="en-US" baseline="-25000" smtClean="0">
                <a:solidFill>
                  <a:srgbClr val="000000"/>
                </a:solidFill>
              </a:rPr>
              <a:t>x</a:t>
            </a:r>
            <a:r>
              <a:rPr lang="en-US" smtClean="0">
                <a:solidFill>
                  <a:srgbClr val="000000"/>
                </a:solidFill>
              </a:rPr>
              <a:t>(z),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c(u,w) + d</a:t>
            </a:r>
            <a:r>
              <a:rPr lang="en-US" baseline="-25000" smtClean="0">
                <a:solidFill>
                  <a:srgbClr val="000000"/>
                </a:solidFill>
              </a:rPr>
              <a:t>w</a:t>
            </a:r>
            <a:r>
              <a:rPr lang="en-US" smtClean="0">
                <a:solidFill>
                  <a:srgbClr val="000000"/>
                </a:solidFill>
              </a:rPr>
              <a:t>(z)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= min {2 + 5,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1 + 3,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08160" y="6041602"/>
            <a:ext cx="7472221" cy="93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node achieving minimum is next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hop in shortest path, used in</a:t>
            </a:r>
            <a:r>
              <a:rPr lang="en-US" sz="3100">
                <a:solidFill>
                  <a:srgbClr val="000000"/>
                </a:solidFill>
                <a:latin typeface="Gill Sans MT" pitchFamily="34" charset="0"/>
                <a:ea typeface="MS Mincho" pitchFamily="49" charset="-128"/>
              </a:rPr>
              <a:t> </a:t>
            </a: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4248627" y="2795905"/>
            <a:ext cx="2772138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B-F equation says:</a:t>
            </a:r>
          </a:p>
        </p:txBody>
      </p:sp>
    </p:spTree>
    <p:extLst>
      <p:ext uri="{BB962C8B-B14F-4D97-AF65-F5344CB8AC3E}">
        <p14:creationId xmlns:p14="http://schemas.microsoft.com/office/powerpoint/2010/main" val="16409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7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7B9201E8-5BEC-4278-9B4D-98CF249BC6A5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9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34112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100584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34112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00584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00584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00584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341120" y="1894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34112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5925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0116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34112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5925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0116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902492" y="229480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487807" y="131339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57278" y="431707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57277" y="6366322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60426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326898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60426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326898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26898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326898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626962" y="189452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34112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100584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34112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100584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100584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100584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67640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201168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34112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5925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20116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475583" y="332486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341120" y="56997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1005840" y="59588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341122" y="552164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1005840" y="59534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1005840" y="6298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1005840" y="6644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341120" y="63906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5925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20116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34112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5925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20116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500031" y="537231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341120" y="3967164"/>
            <a:ext cx="1049494" cy="73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341120" y="59588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586799" y="2274147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586799" y="263218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346960" y="2849880"/>
            <a:ext cx="838200" cy="1468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346960" y="2936240"/>
            <a:ext cx="92202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7295833" y="3299673"/>
            <a:ext cx="2402840" cy="1374563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67"/>
              <a:chOff x="-17" y="1282"/>
              <a:chExt cx="1161" cy="667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42" y="1594"/>
                <a:ext cx="186" cy="239"/>
                <a:chOff x="2963" y="2425"/>
                <a:chExt cx="187" cy="239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87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>
                      <a:solidFill>
                        <a:srgbClr val="000000"/>
                      </a:solidFill>
                    </a:rPr>
                    <a:t>x</a:t>
                  </a: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7"/>
                <a:chOff x="1740" y="2272"/>
                <a:chExt cx="316" cy="257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803" y="2272"/>
                  <a:ext cx="194" cy="257"/>
                  <a:chOff x="2960" y="2395"/>
                  <a:chExt cx="195" cy="257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5"/>
                    <a:ext cx="195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8" y="139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200" y="1394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5" y="172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7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9"/>
                <a:chOff x="1740" y="2302"/>
                <a:chExt cx="316" cy="239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5" y="2302"/>
                  <a:ext cx="186" cy="239"/>
                  <a:chOff x="2962" y="2425"/>
                  <a:chExt cx="188" cy="239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88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200">
                        <a:solidFill>
                          <a:srgbClr val="000000"/>
                        </a:solidFill>
                      </a:rPr>
                      <a:t>y</a:t>
                    </a: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9825" y="1252221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341120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341120" y="423164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341120" y="673608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626962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934669" y="247304"/>
            <a:ext cx="4379949" cy="65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 = min{c(x,y)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y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(y), c(x,z)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z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(y)} </a:t>
            </a:r>
            <a:b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</a:b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4136867" y="917575"/>
            <a:ext cx="890588" cy="109569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133856" y="95870"/>
            <a:ext cx="2712826" cy="11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x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 = 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min{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c(x,y) + </a:t>
            </a:r>
            <a:b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</a:b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     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y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(z), c(x,z) +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z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597878" y="546947"/>
            <a:ext cx="2844641" cy="151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4314985" y="1898121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937794" y="1903520"/>
            <a:ext cx="37719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301258" y="3231304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22667" y="5325534"/>
            <a:ext cx="1018453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754438" y="129540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604427" y="234158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41398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</TotalTime>
  <Words>2189</Words>
  <Application>Microsoft Office PowerPoint</Application>
  <PresentationFormat>Custom</PresentationFormat>
  <Paragraphs>917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Default Design</vt:lpstr>
      <vt:lpstr>2_Office Theme</vt:lpstr>
      <vt:lpstr>PowerPoint Presentation</vt:lpstr>
      <vt:lpstr>Repetition: Basic Routing</vt:lpstr>
      <vt:lpstr>Reachability and Metrics</vt:lpstr>
      <vt:lpstr>Popular Routing Protocols</vt:lpstr>
      <vt:lpstr>Routing Information Protocol - RIP</vt:lpstr>
      <vt:lpstr>Distance Vector</vt:lpstr>
      <vt:lpstr>Distance vector algorithm </vt:lpstr>
      <vt:lpstr>Bellman-Ford example </vt:lpstr>
      <vt:lpstr>PowerPoint Presentation</vt:lpstr>
      <vt:lpstr>PowerPoint Presentation</vt:lpstr>
      <vt:lpstr>Example: Initial State</vt:lpstr>
      <vt:lpstr>D sends vector to E</vt:lpstr>
      <vt:lpstr>B sends vector to A</vt:lpstr>
      <vt:lpstr>E sends vector to A</vt:lpstr>
      <vt:lpstr>…until Convergence</vt:lpstr>
      <vt:lpstr>Node Bʼ'     ‘s       distance  vectors</vt:lpstr>
      <vt:lpstr>Handling Link Failure</vt:lpstr>
      <vt:lpstr>RIP ( Routing Information Protocol)</vt:lpstr>
      <vt:lpstr>RIP: example </vt:lpstr>
      <vt:lpstr>RIP: example </vt:lpstr>
      <vt:lpstr>RIP: link failure, recovery </vt:lpstr>
      <vt:lpstr>RIP Problem: Count to Infinity</vt:lpstr>
      <vt:lpstr>RIP Problem: Count to Infinity</vt:lpstr>
      <vt:lpstr>Solution1: Triggered Update</vt:lpstr>
      <vt:lpstr>Solution 2: Split Horizon</vt:lpstr>
      <vt:lpstr>Split Horizon Does Not Solve All Cases R2 R3</vt:lpstr>
      <vt:lpstr>Solution 3: Poison Reverse</vt:lpstr>
      <vt:lpstr>Solution 4: Hold Down</vt:lpstr>
      <vt:lpstr>Disadvantages with RIP</vt:lpstr>
      <vt:lpstr>Why Use RIP?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Lec3-Routing.ppt</dc:title>
  <dc:creator>mahidell</dc:creator>
  <cp:lastModifiedBy>home</cp:lastModifiedBy>
  <cp:revision>7</cp:revision>
  <dcterms:created xsi:type="dcterms:W3CDTF">2018-04-03T17:12:43Z</dcterms:created>
  <dcterms:modified xsi:type="dcterms:W3CDTF">2018-07-25T22:56:53Z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2008-09-08T00:00:00Z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2018-04-03T00:00:00Z</vt:filetime>
  </property>
</Properties>
</file>