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80" r:id="rId3"/>
    <p:sldMasterId id="2147483694" r:id="rId4"/>
    <p:sldMasterId id="2147483708" r:id="rId5"/>
    <p:sldMasterId id="2147483722" r:id="rId6"/>
  </p:sldMasterIdLst>
  <p:notesMasterIdLst>
    <p:notesMasterId r:id="rId24"/>
  </p:notesMasterIdLst>
  <p:sldIdLst>
    <p:sldId id="256" r:id="rId7"/>
    <p:sldId id="269" r:id="rId8"/>
    <p:sldId id="270" r:id="rId9"/>
    <p:sldId id="257" r:id="rId10"/>
    <p:sldId id="271" r:id="rId11"/>
    <p:sldId id="258" r:id="rId12"/>
    <p:sldId id="272" r:id="rId13"/>
    <p:sldId id="273" r:id="rId14"/>
    <p:sldId id="274" r:id="rId15"/>
    <p:sldId id="276" r:id="rId16"/>
    <p:sldId id="280" r:id="rId17"/>
    <p:sldId id="281" r:id="rId18"/>
    <p:sldId id="284" r:id="rId19"/>
    <p:sldId id="287" r:id="rId20"/>
    <p:sldId id="288" r:id="rId21"/>
    <p:sldId id="309" r:id="rId22"/>
    <p:sldId id="289" r:id="rId23"/>
  </p:sldIdLst>
  <p:sldSz cx="9118600" cy="6832600"/>
  <p:notesSz cx="9118600" cy="6832600"/>
  <p:defaultTextStyle>
    <a:defPPr>
      <a:defRPr lang="en-US"/>
    </a:defPPr>
    <a:lvl1pPr marL="0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48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96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45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94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242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088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938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787" algn="l" defTabSz="9136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31CA2-5589-4FC1-8EE8-3D82D216AABF}" type="datetimeFigureOut">
              <a:rPr lang="en-US" smtClean="0"/>
              <a:t>26-Jul-18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49563" y="512763"/>
            <a:ext cx="3419475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1225" y="3244850"/>
            <a:ext cx="7296150" cy="3074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65725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18F07-6100-466F-A33C-0F4D22EBE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6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48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96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45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394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242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088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938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787" algn="l" defTabSz="9136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4325" y="2613406"/>
            <a:ext cx="7489951" cy="551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63"/>
            <a:ext cx="6383020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3628"/>
            <a:ext cx="8206740" cy="1138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86" indent="0">
              <a:buNone/>
              <a:defRPr sz="2000" b="1"/>
            </a:lvl2pPr>
            <a:lvl3pPr marL="910774" indent="0">
              <a:buNone/>
              <a:defRPr sz="1800" b="1"/>
            </a:lvl3pPr>
            <a:lvl4pPr marL="1366158" indent="0">
              <a:buNone/>
              <a:defRPr sz="1600" b="1"/>
            </a:lvl4pPr>
            <a:lvl5pPr marL="1821545" indent="0">
              <a:buNone/>
              <a:defRPr sz="1600" b="1"/>
            </a:lvl5pPr>
            <a:lvl6pPr marL="2276932" indent="0">
              <a:buNone/>
              <a:defRPr sz="1600" b="1"/>
            </a:lvl6pPr>
            <a:lvl7pPr marL="2732322" indent="0">
              <a:buNone/>
              <a:defRPr sz="1600" b="1"/>
            </a:lvl7pPr>
            <a:lvl8pPr marL="3187703" indent="0">
              <a:buNone/>
              <a:defRPr sz="1600" b="1"/>
            </a:lvl8pPr>
            <a:lvl9pPr marL="364309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30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386" indent="0">
              <a:buNone/>
              <a:defRPr sz="2000" b="1"/>
            </a:lvl2pPr>
            <a:lvl3pPr marL="910774" indent="0">
              <a:buNone/>
              <a:defRPr sz="1800" b="1"/>
            </a:lvl3pPr>
            <a:lvl4pPr marL="1366158" indent="0">
              <a:buNone/>
              <a:defRPr sz="1600" b="1"/>
            </a:lvl4pPr>
            <a:lvl5pPr marL="1821545" indent="0">
              <a:buNone/>
              <a:defRPr sz="1600" b="1"/>
            </a:lvl5pPr>
            <a:lvl6pPr marL="2276932" indent="0">
              <a:buNone/>
              <a:defRPr sz="1600" b="1"/>
            </a:lvl6pPr>
            <a:lvl7pPr marL="2732322" indent="0">
              <a:buNone/>
              <a:defRPr sz="1600" b="1"/>
            </a:lvl7pPr>
            <a:lvl8pPr marL="3187703" indent="0">
              <a:buNone/>
              <a:defRPr sz="1600" b="1"/>
            </a:lvl8pPr>
            <a:lvl9pPr marL="364309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30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86EF52-A313-4A1F-801B-C18AC3844AA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0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462C43-4A35-499E-958E-E05451B4ECD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52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E46368-1A17-457E-9F4F-1EC1CC6A86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9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7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46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7" y="1429792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386" indent="0">
              <a:buNone/>
              <a:defRPr sz="1200"/>
            </a:lvl2pPr>
            <a:lvl3pPr marL="910774" indent="0">
              <a:buNone/>
              <a:defRPr sz="1000"/>
            </a:lvl3pPr>
            <a:lvl4pPr marL="1366158" indent="0">
              <a:buNone/>
              <a:defRPr sz="900"/>
            </a:lvl4pPr>
            <a:lvl5pPr marL="1821545" indent="0">
              <a:buNone/>
              <a:defRPr sz="900"/>
            </a:lvl5pPr>
            <a:lvl6pPr marL="2276932" indent="0">
              <a:buNone/>
              <a:defRPr sz="900"/>
            </a:lvl6pPr>
            <a:lvl7pPr marL="2732322" indent="0">
              <a:buNone/>
              <a:defRPr sz="900"/>
            </a:lvl7pPr>
            <a:lvl8pPr marL="3187703" indent="0">
              <a:buNone/>
              <a:defRPr sz="900"/>
            </a:lvl8pPr>
            <a:lvl9pPr marL="364309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2AF200-513C-462F-8291-9AC5ECEA14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11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7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386" indent="0">
              <a:buNone/>
              <a:defRPr sz="2800"/>
            </a:lvl2pPr>
            <a:lvl3pPr marL="910774" indent="0">
              <a:buNone/>
              <a:defRPr sz="2400"/>
            </a:lvl3pPr>
            <a:lvl4pPr marL="1366158" indent="0">
              <a:buNone/>
              <a:defRPr sz="2000"/>
            </a:lvl4pPr>
            <a:lvl5pPr marL="1821545" indent="0">
              <a:buNone/>
              <a:defRPr sz="2000"/>
            </a:lvl5pPr>
            <a:lvl6pPr marL="2276932" indent="0">
              <a:buNone/>
              <a:defRPr sz="2000"/>
            </a:lvl6pPr>
            <a:lvl7pPr marL="2732322" indent="0">
              <a:buNone/>
              <a:defRPr sz="2000"/>
            </a:lvl7pPr>
            <a:lvl8pPr marL="3187703" indent="0">
              <a:buNone/>
              <a:defRPr sz="2000"/>
            </a:lvl8pPr>
            <a:lvl9pPr marL="36430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66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386" indent="0">
              <a:buNone/>
              <a:defRPr sz="1200"/>
            </a:lvl2pPr>
            <a:lvl3pPr marL="910774" indent="0">
              <a:buNone/>
              <a:defRPr sz="1000"/>
            </a:lvl3pPr>
            <a:lvl4pPr marL="1366158" indent="0">
              <a:buNone/>
              <a:defRPr sz="900"/>
            </a:lvl4pPr>
            <a:lvl5pPr marL="1821545" indent="0">
              <a:buNone/>
              <a:defRPr sz="900"/>
            </a:lvl5pPr>
            <a:lvl6pPr marL="2276932" indent="0">
              <a:buNone/>
              <a:defRPr sz="900"/>
            </a:lvl6pPr>
            <a:lvl7pPr marL="2732322" indent="0">
              <a:buNone/>
              <a:defRPr sz="900"/>
            </a:lvl7pPr>
            <a:lvl8pPr marL="3187703" indent="0">
              <a:buNone/>
              <a:defRPr sz="900"/>
            </a:lvl8pPr>
            <a:lvl9pPr marL="364309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B2EDAA-F2D9-40F5-9B08-3AC357FADA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647955-7E3C-40F3-B188-7BAEBE1A5E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8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965" y="379589"/>
            <a:ext cx="2146670" cy="63011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953" y="379589"/>
            <a:ext cx="6288035" cy="63011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787B6B-5C7C-4A3E-AAC3-FE1735B208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97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E538EF5D-C0AD-4CCB-879F-361F8F1AC41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13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930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9271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5937" y="4023642"/>
            <a:ext cx="8434705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00B4DE5A-E183-4E58-99DD-84DC55800C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36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7790" y="3871813"/>
            <a:ext cx="6383020" cy="1746109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35003" y="6222095"/>
            <a:ext cx="2127673" cy="474486"/>
          </a:xfrm>
        </p:spPr>
        <p:txBody>
          <a:bodyPr/>
          <a:lstStyle>
            <a:lvl1pPr>
              <a:defRPr/>
            </a:lvl1pPr>
          </a:lstStyle>
          <a:p>
            <a:fld id="{D57DABCE-02D1-40E7-8D4D-CDB63D3F68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741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86" tIns="45544" rIns="91086" bIns="45544" anchor="ctr"/>
          <a:lstStyle/>
          <a:p>
            <a:pPr algn="ctr" defTabSz="913796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86" tIns="45544" rIns="91086" bIns="45544" anchor="ctr"/>
          <a:lstStyle/>
          <a:p>
            <a:pPr algn="ctr" defTabSz="913796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57415" name="Picture 7" descr="pu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741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86" tIns="45544" rIns="91086" bIns="45544" anchor="ctr"/>
          <a:lstStyle/>
          <a:p>
            <a:pPr algn="ctr" defTabSz="913796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7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C1159A-9A65-4B39-ABD8-C682F3CC487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04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85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54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436" indent="0">
              <a:buNone/>
              <a:defRPr sz="1800"/>
            </a:lvl2pPr>
            <a:lvl3pPr marL="910874" indent="0">
              <a:buNone/>
              <a:defRPr sz="1600"/>
            </a:lvl3pPr>
            <a:lvl4pPr marL="1366308" indent="0">
              <a:buNone/>
              <a:defRPr sz="1400"/>
            </a:lvl4pPr>
            <a:lvl5pPr marL="1821746" indent="0">
              <a:buNone/>
              <a:defRPr sz="1400"/>
            </a:lvl5pPr>
            <a:lvl6pPr marL="2277183" indent="0">
              <a:buNone/>
              <a:defRPr sz="1400"/>
            </a:lvl6pPr>
            <a:lvl7pPr marL="2732622" indent="0">
              <a:buNone/>
              <a:defRPr sz="1400"/>
            </a:lvl7pPr>
            <a:lvl8pPr marL="3188053" indent="0">
              <a:buNone/>
              <a:defRPr sz="1400"/>
            </a:lvl8pPr>
            <a:lvl9pPr marL="364349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758748-BBC5-4D2B-9ECB-8C58364F82C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391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ED685-BD02-45FB-B610-BF3EA65895A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26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3627"/>
            <a:ext cx="8206740" cy="1138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436" indent="0">
              <a:buNone/>
              <a:defRPr sz="2000" b="1"/>
            </a:lvl2pPr>
            <a:lvl3pPr marL="910874" indent="0">
              <a:buNone/>
              <a:defRPr sz="1800" b="1"/>
            </a:lvl3pPr>
            <a:lvl4pPr marL="1366308" indent="0">
              <a:buNone/>
              <a:defRPr sz="1600" b="1"/>
            </a:lvl4pPr>
            <a:lvl5pPr marL="1821746" indent="0">
              <a:buNone/>
              <a:defRPr sz="1600" b="1"/>
            </a:lvl5pPr>
            <a:lvl6pPr marL="2277183" indent="0">
              <a:buNone/>
              <a:defRPr sz="1600" b="1"/>
            </a:lvl6pPr>
            <a:lvl7pPr marL="2732622" indent="0">
              <a:buNone/>
              <a:defRPr sz="1600" b="1"/>
            </a:lvl7pPr>
            <a:lvl8pPr marL="3188053" indent="0">
              <a:buNone/>
              <a:defRPr sz="1600" b="1"/>
            </a:lvl8pPr>
            <a:lvl9pPr marL="364349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29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436" indent="0">
              <a:buNone/>
              <a:defRPr sz="2000" b="1"/>
            </a:lvl2pPr>
            <a:lvl3pPr marL="910874" indent="0">
              <a:buNone/>
              <a:defRPr sz="1800" b="1"/>
            </a:lvl3pPr>
            <a:lvl4pPr marL="1366308" indent="0">
              <a:buNone/>
              <a:defRPr sz="1600" b="1"/>
            </a:lvl4pPr>
            <a:lvl5pPr marL="1821746" indent="0">
              <a:buNone/>
              <a:defRPr sz="1600" b="1"/>
            </a:lvl5pPr>
            <a:lvl6pPr marL="2277183" indent="0">
              <a:buNone/>
              <a:defRPr sz="1600" b="1"/>
            </a:lvl6pPr>
            <a:lvl7pPr marL="2732622" indent="0">
              <a:buNone/>
              <a:defRPr sz="1600" b="1"/>
            </a:lvl7pPr>
            <a:lvl8pPr marL="3188053" indent="0">
              <a:buNone/>
              <a:defRPr sz="1600" b="1"/>
            </a:lvl8pPr>
            <a:lvl9pPr marL="364349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9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86EF52-A313-4A1F-801B-C18AC3844AA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171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462C43-4A35-499E-958E-E05451B4ECD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44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E46368-1A17-457E-9F4F-1EC1CC6A86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44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6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45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6" y="1429791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436" indent="0">
              <a:buNone/>
              <a:defRPr sz="1200"/>
            </a:lvl2pPr>
            <a:lvl3pPr marL="910874" indent="0">
              <a:buNone/>
              <a:defRPr sz="1000"/>
            </a:lvl3pPr>
            <a:lvl4pPr marL="1366308" indent="0">
              <a:buNone/>
              <a:defRPr sz="900"/>
            </a:lvl4pPr>
            <a:lvl5pPr marL="1821746" indent="0">
              <a:buNone/>
              <a:defRPr sz="900"/>
            </a:lvl5pPr>
            <a:lvl6pPr marL="2277183" indent="0">
              <a:buNone/>
              <a:defRPr sz="900"/>
            </a:lvl6pPr>
            <a:lvl7pPr marL="2732622" indent="0">
              <a:buNone/>
              <a:defRPr sz="900"/>
            </a:lvl7pPr>
            <a:lvl8pPr marL="3188053" indent="0">
              <a:buNone/>
              <a:defRPr sz="900"/>
            </a:lvl8pPr>
            <a:lvl9pPr marL="364349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2AF200-513C-462F-8291-9AC5ECEA14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26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6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436" indent="0">
              <a:buNone/>
              <a:defRPr sz="2800"/>
            </a:lvl2pPr>
            <a:lvl3pPr marL="910874" indent="0">
              <a:buNone/>
              <a:defRPr sz="2400"/>
            </a:lvl3pPr>
            <a:lvl4pPr marL="1366308" indent="0">
              <a:buNone/>
              <a:defRPr sz="2000"/>
            </a:lvl4pPr>
            <a:lvl5pPr marL="1821746" indent="0">
              <a:buNone/>
              <a:defRPr sz="2000"/>
            </a:lvl5pPr>
            <a:lvl6pPr marL="2277183" indent="0">
              <a:buNone/>
              <a:defRPr sz="2000"/>
            </a:lvl6pPr>
            <a:lvl7pPr marL="2732622" indent="0">
              <a:buNone/>
              <a:defRPr sz="2000"/>
            </a:lvl7pPr>
            <a:lvl8pPr marL="3188053" indent="0">
              <a:buNone/>
              <a:defRPr sz="2000"/>
            </a:lvl8pPr>
            <a:lvl9pPr marL="36434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65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436" indent="0">
              <a:buNone/>
              <a:defRPr sz="1200"/>
            </a:lvl2pPr>
            <a:lvl3pPr marL="910874" indent="0">
              <a:buNone/>
              <a:defRPr sz="1000"/>
            </a:lvl3pPr>
            <a:lvl4pPr marL="1366308" indent="0">
              <a:buNone/>
              <a:defRPr sz="900"/>
            </a:lvl4pPr>
            <a:lvl5pPr marL="1821746" indent="0">
              <a:buNone/>
              <a:defRPr sz="900"/>
            </a:lvl5pPr>
            <a:lvl6pPr marL="2277183" indent="0">
              <a:buNone/>
              <a:defRPr sz="900"/>
            </a:lvl6pPr>
            <a:lvl7pPr marL="2732622" indent="0">
              <a:buNone/>
              <a:defRPr sz="900"/>
            </a:lvl7pPr>
            <a:lvl8pPr marL="3188053" indent="0">
              <a:buNone/>
              <a:defRPr sz="900"/>
            </a:lvl8pPr>
            <a:lvl9pPr marL="364349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B2EDAA-F2D9-40F5-9B08-3AC357FADA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64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647955-7E3C-40F3-B188-7BAEBE1A5E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09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965" y="379589"/>
            <a:ext cx="2146670" cy="63011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953" y="379589"/>
            <a:ext cx="6288035" cy="63011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787B6B-5C7C-4A3E-AAC3-FE1735B208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6976" y="1364030"/>
            <a:ext cx="3246120" cy="36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90896" y="1363422"/>
            <a:ext cx="3449320" cy="36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E538EF5D-C0AD-4CCB-879F-361F8F1AC41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38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930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9271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5936" y="4023642"/>
            <a:ext cx="8434705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00B4DE5A-E183-4E58-99DD-84DC55800C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46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7790" y="3871811"/>
            <a:ext cx="6383020" cy="1746109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35001" y="6222095"/>
            <a:ext cx="2127673" cy="474486"/>
          </a:xfrm>
        </p:spPr>
        <p:txBody>
          <a:bodyPr/>
          <a:lstStyle>
            <a:lvl1pPr>
              <a:defRPr/>
            </a:lvl1pPr>
          </a:lstStyle>
          <a:p>
            <a:fld id="{D57DABCE-02D1-40E7-8D4D-CDB63D3F68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741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06" tIns="45554" rIns="91106" bIns="45554" anchor="ctr"/>
          <a:lstStyle/>
          <a:p>
            <a:pPr algn="ctr" defTabSz="913998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06" tIns="45554" rIns="91106" bIns="45554" anchor="ctr"/>
          <a:lstStyle/>
          <a:p>
            <a:pPr algn="ctr" defTabSz="913998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57415" name="Picture 7" descr="pu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741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06" tIns="45554" rIns="91106" bIns="45554" anchor="ctr"/>
          <a:lstStyle/>
          <a:p>
            <a:pPr algn="ctr" defTabSz="913998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02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C1159A-9A65-4B39-ABD8-C682F3CC487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946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83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52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536" indent="0">
              <a:buNone/>
              <a:defRPr sz="1800"/>
            </a:lvl2pPr>
            <a:lvl3pPr marL="911074" indent="0">
              <a:buNone/>
              <a:defRPr sz="1600"/>
            </a:lvl3pPr>
            <a:lvl4pPr marL="1366609" indent="0">
              <a:buNone/>
              <a:defRPr sz="1400"/>
            </a:lvl4pPr>
            <a:lvl5pPr marL="1822146" indent="0">
              <a:buNone/>
              <a:defRPr sz="1400"/>
            </a:lvl5pPr>
            <a:lvl6pPr marL="2277683" indent="0">
              <a:buNone/>
              <a:defRPr sz="1400"/>
            </a:lvl6pPr>
            <a:lvl7pPr marL="2733222" indent="0">
              <a:buNone/>
              <a:defRPr sz="1400"/>
            </a:lvl7pPr>
            <a:lvl8pPr marL="3188755" indent="0">
              <a:buNone/>
              <a:defRPr sz="1400"/>
            </a:lvl8pPr>
            <a:lvl9pPr marL="364429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758748-BBC5-4D2B-9ECB-8C58364F82C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547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ED685-BD02-45FB-B610-BF3EA65895A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81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3625"/>
            <a:ext cx="8206740" cy="1138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536" indent="0">
              <a:buNone/>
              <a:defRPr sz="2000" b="1"/>
            </a:lvl2pPr>
            <a:lvl3pPr marL="911074" indent="0">
              <a:buNone/>
              <a:defRPr sz="1800" b="1"/>
            </a:lvl3pPr>
            <a:lvl4pPr marL="1366609" indent="0">
              <a:buNone/>
              <a:defRPr sz="1600" b="1"/>
            </a:lvl4pPr>
            <a:lvl5pPr marL="1822146" indent="0">
              <a:buNone/>
              <a:defRPr sz="1600" b="1"/>
            </a:lvl5pPr>
            <a:lvl6pPr marL="2277683" indent="0">
              <a:buNone/>
              <a:defRPr sz="1600" b="1"/>
            </a:lvl6pPr>
            <a:lvl7pPr marL="2733222" indent="0">
              <a:buNone/>
              <a:defRPr sz="1600" b="1"/>
            </a:lvl7pPr>
            <a:lvl8pPr marL="3188755" indent="0">
              <a:buNone/>
              <a:defRPr sz="1600" b="1"/>
            </a:lvl8pPr>
            <a:lvl9pPr marL="36442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27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536" indent="0">
              <a:buNone/>
              <a:defRPr sz="2000" b="1"/>
            </a:lvl2pPr>
            <a:lvl3pPr marL="911074" indent="0">
              <a:buNone/>
              <a:defRPr sz="1800" b="1"/>
            </a:lvl3pPr>
            <a:lvl4pPr marL="1366609" indent="0">
              <a:buNone/>
              <a:defRPr sz="1600" b="1"/>
            </a:lvl4pPr>
            <a:lvl5pPr marL="1822146" indent="0">
              <a:buNone/>
              <a:defRPr sz="1600" b="1"/>
            </a:lvl5pPr>
            <a:lvl6pPr marL="2277683" indent="0">
              <a:buNone/>
              <a:defRPr sz="1600" b="1"/>
            </a:lvl6pPr>
            <a:lvl7pPr marL="2733222" indent="0">
              <a:buNone/>
              <a:defRPr sz="1600" b="1"/>
            </a:lvl7pPr>
            <a:lvl8pPr marL="3188755" indent="0">
              <a:buNone/>
              <a:defRPr sz="1600" b="1"/>
            </a:lvl8pPr>
            <a:lvl9pPr marL="364429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7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86EF52-A313-4A1F-801B-C18AC3844AA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1520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462C43-4A35-499E-958E-E05451B4ECD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732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E46368-1A17-457E-9F4F-1EC1CC6A86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1082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4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43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4" y="1429789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536" indent="0">
              <a:buNone/>
              <a:defRPr sz="1200"/>
            </a:lvl2pPr>
            <a:lvl3pPr marL="911074" indent="0">
              <a:buNone/>
              <a:defRPr sz="1000"/>
            </a:lvl3pPr>
            <a:lvl4pPr marL="1366609" indent="0">
              <a:buNone/>
              <a:defRPr sz="900"/>
            </a:lvl4pPr>
            <a:lvl5pPr marL="1822146" indent="0">
              <a:buNone/>
              <a:defRPr sz="900"/>
            </a:lvl5pPr>
            <a:lvl6pPr marL="2277683" indent="0">
              <a:buNone/>
              <a:defRPr sz="900"/>
            </a:lvl6pPr>
            <a:lvl7pPr marL="2733222" indent="0">
              <a:buNone/>
              <a:defRPr sz="900"/>
            </a:lvl7pPr>
            <a:lvl8pPr marL="3188755" indent="0">
              <a:buNone/>
              <a:defRPr sz="900"/>
            </a:lvl8pPr>
            <a:lvl9pPr marL="364429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2AF200-513C-462F-8291-9AC5ECEA14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2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4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536" indent="0">
              <a:buNone/>
              <a:defRPr sz="2800"/>
            </a:lvl2pPr>
            <a:lvl3pPr marL="911074" indent="0">
              <a:buNone/>
              <a:defRPr sz="2400"/>
            </a:lvl3pPr>
            <a:lvl4pPr marL="1366609" indent="0">
              <a:buNone/>
              <a:defRPr sz="2000"/>
            </a:lvl4pPr>
            <a:lvl5pPr marL="1822146" indent="0">
              <a:buNone/>
              <a:defRPr sz="2000"/>
            </a:lvl5pPr>
            <a:lvl6pPr marL="2277683" indent="0">
              <a:buNone/>
              <a:defRPr sz="2000"/>
            </a:lvl6pPr>
            <a:lvl7pPr marL="2733222" indent="0">
              <a:buNone/>
              <a:defRPr sz="2000"/>
            </a:lvl7pPr>
            <a:lvl8pPr marL="3188755" indent="0">
              <a:buNone/>
              <a:defRPr sz="2000"/>
            </a:lvl8pPr>
            <a:lvl9pPr marL="364429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63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536" indent="0">
              <a:buNone/>
              <a:defRPr sz="1200"/>
            </a:lvl2pPr>
            <a:lvl3pPr marL="911074" indent="0">
              <a:buNone/>
              <a:defRPr sz="1000"/>
            </a:lvl3pPr>
            <a:lvl4pPr marL="1366609" indent="0">
              <a:buNone/>
              <a:defRPr sz="900"/>
            </a:lvl4pPr>
            <a:lvl5pPr marL="1822146" indent="0">
              <a:buNone/>
              <a:defRPr sz="900"/>
            </a:lvl5pPr>
            <a:lvl6pPr marL="2277683" indent="0">
              <a:buNone/>
              <a:defRPr sz="900"/>
            </a:lvl6pPr>
            <a:lvl7pPr marL="2733222" indent="0">
              <a:buNone/>
              <a:defRPr sz="900"/>
            </a:lvl7pPr>
            <a:lvl8pPr marL="3188755" indent="0">
              <a:buNone/>
              <a:defRPr sz="900"/>
            </a:lvl8pPr>
            <a:lvl9pPr marL="364429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B2EDAA-F2D9-40F5-9B08-3AC357FADA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7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647955-7E3C-40F3-B188-7BAEBE1A5E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9080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965" y="379589"/>
            <a:ext cx="2146670" cy="63011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953" y="379589"/>
            <a:ext cx="6288035" cy="63011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787B6B-5C7C-4A3E-AAC3-FE1735B208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382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E538EF5D-C0AD-4CCB-879F-361F8F1AC41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600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930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9271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5934" y="4023642"/>
            <a:ext cx="8434705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00B4DE5A-E183-4E58-99DD-84DC55800C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972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7790" y="3871807"/>
            <a:ext cx="6383020" cy="1746109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34997" y="6222095"/>
            <a:ext cx="2127673" cy="474486"/>
          </a:xfrm>
        </p:spPr>
        <p:txBody>
          <a:bodyPr/>
          <a:lstStyle>
            <a:lvl1pPr>
              <a:defRPr/>
            </a:lvl1pPr>
          </a:lstStyle>
          <a:p>
            <a:fld id="{D57DABCE-02D1-40E7-8D4D-CDB63D3F68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741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47" tIns="45574" rIns="91147" bIns="455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47" tIns="45574" rIns="91147" bIns="455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57415" name="Picture 7" descr="pu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741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47" tIns="45574" rIns="91147" bIns="455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102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C1159A-9A65-4B39-ABD8-C682F3CC487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952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79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48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37" indent="0">
              <a:buNone/>
              <a:defRPr sz="1800"/>
            </a:lvl2pPr>
            <a:lvl3pPr marL="911474" indent="0">
              <a:buNone/>
              <a:defRPr sz="1600"/>
            </a:lvl3pPr>
            <a:lvl4pPr marL="1367211" indent="0">
              <a:buNone/>
              <a:defRPr sz="1400"/>
            </a:lvl4pPr>
            <a:lvl5pPr marL="1822948" indent="0">
              <a:buNone/>
              <a:defRPr sz="1400"/>
            </a:lvl5pPr>
            <a:lvl6pPr marL="2278685" indent="0">
              <a:buNone/>
              <a:defRPr sz="1400"/>
            </a:lvl6pPr>
            <a:lvl7pPr marL="2734422" indent="0">
              <a:buNone/>
              <a:defRPr sz="1400"/>
            </a:lvl7pPr>
            <a:lvl8pPr marL="3190159" indent="0">
              <a:buNone/>
              <a:defRPr sz="1400"/>
            </a:lvl8pPr>
            <a:lvl9pPr marL="364589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758748-BBC5-4D2B-9ECB-8C58364F82C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951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ED685-BD02-45FB-B610-BF3EA65895A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373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3621"/>
            <a:ext cx="8206740" cy="11387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930" y="1529427"/>
            <a:ext cx="4028965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930" y="2166820"/>
            <a:ext cx="4028965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2123" y="1529427"/>
            <a:ext cx="4030548" cy="6373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37" indent="0">
              <a:buNone/>
              <a:defRPr sz="2000" b="1"/>
            </a:lvl2pPr>
            <a:lvl3pPr marL="911474" indent="0">
              <a:buNone/>
              <a:defRPr sz="1800" b="1"/>
            </a:lvl3pPr>
            <a:lvl4pPr marL="1367211" indent="0">
              <a:buNone/>
              <a:defRPr sz="1600" b="1"/>
            </a:lvl4pPr>
            <a:lvl5pPr marL="1822948" indent="0">
              <a:buNone/>
              <a:defRPr sz="1600" b="1"/>
            </a:lvl5pPr>
            <a:lvl6pPr marL="2278685" indent="0">
              <a:buNone/>
              <a:defRPr sz="1600" b="1"/>
            </a:lvl6pPr>
            <a:lvl7pPr marL="2734422" indent="0">
              <a:buNone/>
              <a:defRPr sz="1600" b="1"/>
            </a:lvl7pPr>
            <a:lvl8pPr marL="3190159" indent="0">
              <a:buNone/>
              <a:defRPr sz="1600" b="1"/>
            </a:lvl8pPr>
            <a:lvl9pPr marL="36458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2123" y="2166820"/>
            <a:ext cx="4030548" cy="39366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86EF52-A313-4A1F-801B-C18AC3844AA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0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8462C43-4A35-499E-958E-E05451B4ECD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965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E46368-1A17-457E-9F4F-1EC1CC6A86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699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930" y="272039"/>
            <a:ext cx="2999957" cy="115774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119" y="272039"/>
            <a:ext cx="5097551" cy="5831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930" y="1429785"/>
            <a:ext cx="2999957" cy="4673689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2AF200-513C-462F-8291-9AC5ECEA14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893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09" y="4782820"/>
            <a:ext cx="5471160" cy="5646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7309" y="610505"/>
            <a:ext cx="5471160" cy="4099560"/>
          </a:xfrm>
        </p:spPr>
        <p:txBody>
          <a:bodyPr/>
          <a:lstStyle>
            <a:lvl1pPr marL="0" indent="0">
              <a:buNone/>
              <a:defRPr sz="3200"/>
            </a:lvl1pPr>
            <a:lvl2pPr marL="455737" indent="0">
              <a:buNone/>
              <a:defRPr sz="2800"/>
            </a:lvl2pPr>
            <a:lvl3pPr marL="911474" indent="0">
              <a:buNone/>
              <a:defRPr sz="2400"/>
            </a:lvl3pPr>
            <a:lvl4pPr marL="1367211" indent="0">
              <a:buNone/>
              <a:defRPr sz="2000"/>
            </a:lvl4pPr>
            <a:lvl5pPr marL="1822948" indent="0">
              <a:buNone/>
              <a:defRPr sz="2000"/>
            </a:lvl5pPr>
            <a:lvl6pPr marL="2278685" indent="0">
              <a:buNone/>
              <a:defRPr sz="2000"/>
            </a:lvl6pPr>
            <a:lvl7pPr marL="2734422" indent="0">
              <a:buNone/>
              <a:defRPr sz="2000"/>
            </a:lvl7pPr>
            <a:lvl8pPr marL="3190159" indent="0">
              <a:buNone/>
              <a:defRPr sz="2000"/>
            </a:lvl8pPr>
            <a:lvl9pPr marL="364589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7309" y="5347459"/>
            <a:ext cx="5471160" cy="801881"/>
          </a:xfrm>
        </p:spPr>
        <p:txBody>
          <a:bodyPr/>
          <a:lstStyle>
            <a:lvl1pPr marL="0" indent="0">
              <a:buNone/>
              <a:defRPr sz="1400"/>
            </a:lvl1pPr>
            <a:lvl2pPr marL="455737" indent="0">
              <a:buNone/>
              <a:defRPr sz="1200"/>
            </a:lvl2pPr>
            <a:lvl3pPr marL="911474" indent="0">
              <a:buNone/>
              <a:defRPr sz="1000"/>
            </a:lvl3pPr>
            <a:lvl4pPr marL="1367211" indent="0">
              <a:buNone/>
              <a:defRPr sz="900"/>
            </a:lvl4pPr>
            <a:lvl5pPr marL="1822948" indent="0">
              <a:buNone/>
              <a:defRPr sz="900"/>
            </a:lvl5pPr>
            <a:lvl6pPr marL="2278685" indent="0">
              <a:buNone/>
              <a:defRPr sz="900"/>
            </a:lvl6pPr>
            <a:lvl7pPr marL="2734422" indent="0">
              <a:buNone/>
              <a:defRPr sz="900"/>
            </a:lvl7pPr>
            <a:lvl8pPr marL="3190159" indent="0">
              <a:buNone/>
              <a:defRPr sz="900"/>
            </a:lvl8pPr>
            <a:lvl9pPr marL="364589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B2EDAA-F2D9-40F5-9B08-3AC357FADAB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458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647955-7E3C-40F3-B188-7BAEBE1A5E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413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965" y="379589"/>
            <a:ext cx="2146670" cy="63011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953" y="379589"/>
            <a:ext cx="6288035" cy="63011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787B6B-5C7C-4A3E-AAC3-FE1735B208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8039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E538EF5D-C0AD-4CCB-879F-361F8F1AC41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6373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54" y="379589"/>
            <a:ext cx="8046848" cy="683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930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49271" y="1214685"/>
            <a:ext cx="4141364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5930" y="4023642"/>
            <a:ext cx="8434705" cy="26571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78775" y="6301176"/>
            <a:ext cx="911860" cy="379589"/>
          </a:xfrm>
        </p:spPr>
        <p:txBody>
          <a:bodyPr/>
          <a:lstStyle>
            <a:lvl1pPr>
              <a:defRPr/>
            </a:lvl1pPr>
          </a:lstStyle>
          <a:p>
            <a:fld id="{00B4DE5A-E183-4E58-99DD-84DC55800C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742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4325" y="2613406"/>
            <a:ext cx="7489951" cy="551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63"/>
            <a:ext cx="6383020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072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7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895" y="2122535"/>
            <a:ext cx="7750810" cy="1464580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7790" y="3871814"/>
            <a:ext cx="6383020" cy="1746109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35004" y="6222095"/>
            <a:ext cx="2127673" cy="474486"/>
          </a:xfrm>
        </p:spPr>
        <p:txBody>
          <a:bodyPr/>
          <a:lstStyle>
            <a:lvl1pPr>
              <a:defRPr/>
            </a:lvl1pPr>
          </a:lstStyle>
          <a:p>
            <a:fld id="{D57DABCE-02D1-40E7-8D4D-CDB63D3F68E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741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57415" name="Picture 7" descr="pu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741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712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6976" y="1364030"/>
            <a:ext cx="3246120" cy="36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90896" y="1363422"/>
            <a:ext cx="3449320" cy="36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648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0221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9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C1159A-9A65-4B39-ABD8-C682F3CC487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2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07" y="4390586"/>
            <a:ext cx="7750810" cy="13570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07" y="2895955"/>
            <a:ext cx="7750810" cy="149463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386" indent="0">
              <a:buNone/>
              <a:defRPr sz="1800"/>
            </a:lvl2pPr>
            <a:lvl3pPr marL="910774" indent="0">
              <a:buNone/>
              <a:defRPr sz="1600"/>
            </a:lvl3pPr>
            <a:lvl4pPr marL="1366158" indent="0">
              <a:buNone/>
              <a:defRPr sz="1400"/>
            </a:lvl4pPr>
            <a:lvl5pPr marL="1821545" indent="0">
              <a:buNone/>
              <a:defRPr sz="1400"/>
            </a:lvl5pPr>
            <a:lvl6pPr marL="2276932" indent="0">
              <a:buNone/>
              <a:defRPr sz="1400"/>
            </a:lvl6pPr>
            <a:lvl7pPr marL="2732322" indent="0">
              <a:buNone/>
              <a:defRPr sz="1400"/>
            </a:lvl7pPr>
            <a:lvl8pPr marL="3187703" indent="0">
              <a:buNone/>
              <a:defRPr sz="1400"/>
            </a:lvl8pPr>
            <a:lvl9pPr marL="364309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758748-BBC5-4D2B-9ECB-8C58364F82C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9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930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271" y="1214684"/>
            <a:ext cx="4141364" cy="5466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ED685-BD02-45FB-B610-BF3EA65895A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2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1826" y="258064"/>
            <a:ext cx="4394961" cy="551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9831" y="3028715"/>
            <a:ext cx="6218936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54325"/>
            <a:ext cx="2917952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25"/>
            <a:ext cx="2097278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26-Jul-18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2" y="6354325"/>
            <a:ext cx="2097278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848">
        <a:defRPr>
          <a:latin typeface="+mn-lt"/>
          <a:ea typeface="+mn-ea"/>
          <a:cs typeface="+mn-cs"/>
        </a:defRPr>
      </a:lvl2pPr>
      <a:lvl3pPr marL="913696">
        <a:defRPr>
          <a:latin typeface="+mn-lt"/>
          <a:ea typeface="+mn-ea"/>
          <a:cs typeface="+mn-cs"/>
        </a:defRPr>
      </a:lvl3pPr>
      <a:lvl4pPr marL="1370545">
        <a:defRPr>
          <a:latin typeface="+mn-lt"/>
          <a:ea typeface="+mn-ea"/>
          <a:cs typeface="+mn-cs"/>
        </a:defRPr>
      </a:lvl4pPr>
      <a:lvl5pPr marL="1827394">
        <a:defRPr>
          <a:latin typeface="+mn-lt"/>
          <a:ea typeface="+mn-ea"/>
          <a:cs typeface="+mn-cs"/>
        </a:defRPr>
      </a:lvl5pPr>
      <a:lvl6pPr marL="2284242">
        <a:defRPr>
          <a:latin typeface="+mn-lt"/>
          <a:ea typeface="+mn-ea"/>
          <a:cs typeface="+mn-cs"/>
        </a:defRPr>
      </a:lvl6pPr>
      <a:lvl7pPr marL="2741088">
        <a:defRPr>
          <a:latin typeface="+mn-lt"/>
          <a:ea typeface="+mn-ea"/>
          <a:cs typeface="+mn-cs"/>
        </a:defRPr>
      </a:lvl7pPr>
      <a:lvl8pPr marL="3197938">
        <a:defRPr>
          <a:latin typeface="+mn-lt"/>
          <a:ea typeface="+mn-ea"/>
          <a:cs typeface="+mn-cs"/>
        </a:defRPr>
      </a:lvl8pPr>
      <a:lvl9pPr marL="365478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848">
        <a:defRPr>
          <a:latin typeface="+mn-lt"/>
          <a:ea typeface="+mn-ea"/>
          <a:cs typeface="+mn-cs"/>
        </a:defRPr>
      </a:lvl2pPr>
      <a:lvl3pPr marL="913696">
        <a:defRPr>
          <a:latin typeface="+mn-lt"/>
          <a:ea typeface="+mn-ea"/>
          <a:cs typeface="+mn-cs"/>
        </a:defRPr>
      </a:lvl3pPr>
      <a:lvl4pPr marL="1370545">
        <a:defRPr>
          <a:latin typeface="+mn-lt"/>
          <a:ea typeface="+mn-ea"/>
          <a:cs typeface="+mn-cs"/>
        </a:defRPr>
      </a:lvl4pPr>
      <a:lvl5pPr marL="1827394">
        <a:defRPr>
          <a:latin typeface="+mn-lt"/>
          <a:ea typeface="+mn-ea"/>
          <a:cs typeface="+mn-cs"/>
        </a:defRPr>
      </a:lvl5pPr>
      <a:lvl6pPr marL="2284242">
        <a:defRPr>
          <a:latin typeface="+mn-lt"/>
          <a:ea typeface="+mn-ea"/>
          <a:cs typeface="+mn-cs"/>
        </a:defRPr>
      </a:lvl6pPr>
      <a:lvl7pPr marL="2741088">
        <a:defRPr>
          <a:latin typeface="+mn-lt"/>
          <a:ea typeface="+mn-ea"/>
          <a:cs typeface="+mn-cs"/>
        </a:defRPr>
      </a:lvl7pPr>
      <a:lvl8pPr marL="3197938">
        <a:defRPr>
          <a:latin typeface="+mn-lt"/>
          <a:ea typeface="+mn-ea"/>
          <a:cs typeface="+mn-cs"/>
        </a:defRPr>
      </a:lvl8pPr>
      <a:lvl9pPr marL="3654787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954" y="379589"/>
            <a:ext cx="8046848" cy="68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76" tIns="45539" rIns="91076" bIns="455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7" y="1214684"/>
            <a:ext cx="8434705" cy="546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76" tIns="45539" rIns="91076" bIns="45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8775" y="6301176"/>
            <a:ext cx="911860" cy="37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76" tIns="45539" rIns="91076" bIns="45539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5671EC-3BAD-46F2-9662-D65AF911A04B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3495" name="Picture 7" descr="pu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8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5pPr>
      <a:lvl6pPr marL="455386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6pPr>
      <a:lvl7pPr marL="910774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7pPr>
      <a:lvl8pPr marL="1366158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8pPr>
      <a:lvl9pPr marL="182154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9pPr>
    </p:titleStyle>
    <p:bodyStyle>
      <a:lvl1pPr marL="222950" indent="-222950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rgbClr val="0000FF"/>
          </a:solidFill>
          <a:latin typeface="+mn-lt"/>
          <a:ea typeface="+mn-ea"/>
          <a:cs typeface="+mn-cs"/>
        </a:defRPr>
      </a:lvl1pPr>
      <a:lvl2pPr marL="561327" indent="-222950" algn="l" rtl="0" eaLnBrk="0" fontAlgn="base" hangingPunct="0">
        <a:spcBef>
          <a:spcPct val="10000"/>
        </a:spcBef>
        <a:spcAft>
          <a:spcPct val="0"/>
        </a:spcAft>
        <a:buFont typeface="Helvetica" pitchFamily="34" charset="0"/>
        <a:buChar char="–"/>
        <a:defRPr sz="2400">
          <a:solidFill>
            <a:schemeClr val="accent2"/>
          </a:solidFill>
          <a:latin typeface="+mn-lt"/>
          <a:cs typeface="+mn-cs"/>
        </a:defRPr>
      </a:lvl2pPr>
      <a:lvl3pPr marL="907610" indent="-232438" algn="l" rtl="0" eaLnBrk="0" fontAlgn="base" hangingPunct="0">
        <a:spcBef>
          <a:spcPct val="1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3pPr>
      <a:lvl4pPr marL="1253894" indent="-232438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cs typeface="+mn-cs"/>
        </a:defRPr>
      </a:lvl4pPr>
      <a:lvl5pPr marL="1590690" indent="-222950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5pPr>
      <a:lvl6pPr marL="2046077" indent="-222950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6pPr>
      <a:lvl7pPr marL="2501463" indent="-222950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7pPr>
      <a:lvl8pPr marL="2956848" indent="-222950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8pPr>
      <a:lvl9pPr marL="3412236" indent="-222950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86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74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58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545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932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322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703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092" algn="l" defTabSz="9107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954" y="379589"/>
            <a:ext cx="8046848" cy="68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6" tIns="45544" rIns="91086" bIns="455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6" y="1214684"/>
            <a:ext cx="8434705" cy="546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6" tIns="45544" rIns="91086" bIns="455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8775" y="6301176"/>
            <a:ext cx="911860" cy="37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86" tIns="45544" rIns="91086" bIns="45544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 defTabSz="913796" fontAlgn="base">
              <a:spcBef>
                <a:spcPct val="0"/>
              </a:spcBef>
              <a:spcAft>
                <a:spcPct val="0"/>
              </a:spcAft>
            </a:pPr>
            <a:fld id="{F45671EC-3BAD-46F2-9662-D65AF911A04B}" type="slidenum">
              <a:rPr lang="en-US" smtClean="0">
                <a:solidFill>
                  <a:srgbClr val="000000"/>
                </a:solidFill>
              </a:rPr>
              <a:pPr defTabSz="913796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86" tIns="45544" rIns="91086" bIns="45544" anchor="ctr"/>
          <a:lstStyle/>
          <a:p>
            <a:pPr algn="ctr" defTabSz="913796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86" tIns="45544" rIns="91086" bIns="45544" anchor="ctr"/>
          <a:lstStyle/>
          <a:p>
            <a:pPr algn="ctr" defTabSz="913796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3495" name="Picture 7" descr="pu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86" tIns="45544" rIns="91086" bIns="45544" anchor="ctr"/>
          <a:lstStyle/>
          <a:p>
            <a:pPr algn="ctr" defTabSz="913796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3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5pPr>
      <a:lvl6pPr marL="455436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6pPr>
      <a:lvl7pPr marL="910874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7pPr>
      <a:lvl8pPr marL="1366308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8pPr>
      <a:lvl9pPr marL="1821746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9pPr>
    </p:titleStyle>
    <p:bodyStyle>
      <a:lvl1pPr marL="222975" indent="-222975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rgbClr val="0000FF"/>
          </a:solidFill>
          <a:latin typeface="+mn-lt"/>
          <a:ea typeface="+mn-ea"/>
          <a:cs typeface="+mn-cs"/>
        </a:defRPr>
      </a:lvl1pPr>
      <a:lvl2pPr marL="561389" indent="-222975" algn="l" rtl="0" eaLnBrk="0" fontAlgn="base" hangingPunct="0">
        <a:spcBef>
          <a:spcPct val="10000"/>
        </a:spcBef>
        <a:spcAft>
          <a:spcPct val="0"/>
        </a:spcAft>
        <a:buFont typeface="Helvetica" pitchFamily="34" charset="0"/>
        <a:buChar char="–"/>
        <a:defRPr sz="2400">
          <a:solidFill>
            <a:schemeClr val="accent2"/>
          </a:solidFill>
          <a:latin typeface="+mn-lt"/>
          <a:cs typeface="+mn-cs"/>
        </a:defRPr>
      </a:lvl2pPr>
      <a:lvl3pPr marL="907710" indent="-232463" algn="l" rtl="0" eaLnBrk="0" fontAlgn="base" hangingPunct="0">
        <a:spcBef>
          <a:spcPct val="1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3pPr>
      <a:lvl4pPr marL="1254032" indent="-232463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cs typeface="+mn-cs"/>
        </a:defRPr>
      </a:lvl4pPr>
      <a:lvl5pPr marL="1590865" indent="-22297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5pPr>
      <a:lvl6pPr marL="2046301" indent="-22297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6pPr>
      <a:lvl7pPr marL="2501738" indent="-22297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7pPr>
      <a:lvl8pPr marL="2957173" indent="-22297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8pPr>
      <a:lvl9pPr marL="3412611" indent="-22297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0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436" algn="l" defTabSz="910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874" algn="l" defTabSz="910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308" algn="l" defTabSz="910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746" algn="l" defTabSz="910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183" algn="l" defTabSz="910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622" algn="l" defTabSz="910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8053" algn="l" defTabSz="910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492" algn="l" defTabSz="9108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954" y="379589"/>
            <a:ext cx="8046848" cy="68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6" tIns="45554" rIns="91106" bIns="455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4" y="1214684"/>
            <a:ext cx="8434705" cy="546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6" tIns="45554" rIns="91106" bIns="455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8775" y="6301176"/>
            <a:ext cx="911860" cy="37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6" tIns="45554" rIns="91106" bIns="45554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 defTabSz="913998" fontAlgn="base">
              <a:spcBef>
                <a:spcPct val="0"/>
              </a:spcBef>
              <a:spcAft>
                <a:spcPct val="0"/>
              </a:spcAft>
            </a:pPr>
            <a:fld id="{F45671EC-3BAD-46F2-9662-D65AF911A04B}" type="slidenum">
              <a:rPr lang="en-US" smtClean="0">
                <a:solidFill>
                  <a:srgbClr val="000000"/>
                </a:solidFill>
              </a:rPr>
              <a:pPr defTabSz="91399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06" tIns="45554" rIns="91106" bIns="45554" anchor="ctr"/>
          <a:lstStyle/>
          <a:p>
            <a:pPr algn="ctr" defTabSz="913998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06" tIns="45554" rIns="91106" bIns="45554" anchor="ctr"/>
          <a:lstStyle/>
          <a:p>
            <a:pPr algn="ctr" defTabSz="913998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3495" name="Picture 7" descr="pu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06" tIns="45554" rIns="91106" bIns="45554" anchor="ctr"/>
          <a:lstStyle/>
          <a:p>
            <a:pPr algn="ctr" defTabSz="913998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9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5pPr>
      <a:lvl6pPr marL="455536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6pPr>
      <a:lvl7pPr marL="911074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7pPr>
      <a:lvl8pPr marL="1366609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8pPr>
      <a:lvl9pPr marL="1822146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9pPr>
    </p:titleStyle>
    <p:bodyStyle>
      <a:lvl1pPr marL="223025" indent="-223025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rgbClr val="0000FF"/>
          </a:solidFill>
          <a:latin typeface="+mn-lt"/>
          <a:ea typeface="+mn-ea"/>
          <a:cs typeface="+mn-cs"/>
        </a:defRPr>
      </a:lvl1pPr>
      <a:lvl2pPr marL="561512" indent="-223025" algn="l" rtl="0" eaLnBrk="0" fontAlgn="base" hangingPunct="0">
        <a:spcBef>
          <a:spcPct val="10000"/>
        </a:spcBef>
        <a:spcAft>
          <a:spcPct val="0"/>
        </a:spcAft>
        <a:buFont typeface="Helvetica" pitchFamily="34" charset="0"/>
        <a:buChar char="–"/>
        <a:defRPr sz="2400">
          <a:solidFill>
            <a:schemeClr val="accent2"/>
          </a:solidFill>
          <a:latin typeface="+mn-lt"/>
          <a:cs typeface="+mn-cs"/>
        </a:defRPr>
      </a:lvl2pPr>
      <a:lvl3pPr marL="907909" indent="-232513" algn="l" rtl="0" eaLnBrk="0" fontAlgn="base" hangingPunct="0">
        <a:spcBef>
          <a:spcPct val="1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3pPr>
      <a:lvl4pPr marL="1254308" indent="-232513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cs typeface="+mn-cs"/>
        </a:defRPr>
      </a:lvl4pPr>
      <a:lvl5pPr marL="1591215" indent="-22302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5pPr>
      <a:lvl6pPr marL="2046751" indent="-22302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6pPr>
      <a:lvl7pPr marL="2502288" indent="-22302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7pPr>
      <a:lvl8pPr marL="2957823" indent="-22302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8pPr>
      <a:lvl9pPr marL="3413362" indent="-22302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536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074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609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146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683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3222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8755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4294" algn="l" defTabSz="911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954" y="379589"/>
            <a:ext cx="8046848" cy="68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47" tIns="45574" rIns="91147" bIns="45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930" y="1214684"/>
            <a:ext cx="8434705" cy="546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8775" y="6301176"/>
            <a:ext cx="911860" cy="379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47" tIns="45574" rIns="91147" bIns="45574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F45671EC-3BAD-46F2-9662-D65AF911A04B}" type="slidenum">
              <a:rPr 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1977" y="1138767"/>
            <a:ext cx="881464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47" tIns="45574" rIns="91147" bIns="455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79942" y="1138767"/>
            <a:ext cx="0" cy="554199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47" tIns="45574" rIns="91147" bIns="455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63495" name="Picture 7" descr="pu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14" y="316324"/>
            <a:ext cx="639568" cy="72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151977" y="151836"/>
            <a:ext cx="8814647" cy="6528929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47" tIns="45574" rIns="91147" bIns="45574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8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5pPr>
      <a:lvl6pPr marL="45573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6pPr>
      <a:lvl7pPr marL="911474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7pPr>
      <a:lvl8pPr marL="1367211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8pPr>
      <a:lvl9pPr marL="1822948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9pPr>
    </p:titleStyle>
    <p:bodyStyle>
      <a:lvl1pPr marL="223122" indent="-223122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rgbClr val="0000FF"/>
          </a:solidFill>
          <a:latin typeface="+mn-lt"/>
          <a:ea typeface="+mn-ea"/>
          <a:cs typeface="+mn-cs"/>
        </a:defRPr>
      </a:lvl1pPr>
      <a:lvl2pPr marL="561760" indent="-223122" algn="l" rtl="0" eaLnBrk="0" fontAlgn="base" hangingPunct="0">
        <a:spcBef>
          <a:spcPct val="10000"/>
        </a:spcBef>
        <a:spcAft>
          <a:spcPct val="0"/>
        </a:spcAft>
        <a:buFont typeface="Helvetica" pitchFamily="34" charset="0"/>
        <a:buChar char="–"/>
        <a:defRPr sz="2400">
          <a:solidFill>
            <a:schemeClr val="accent2"/>
          </a:solidFill>
          <a:latin typeface="+mn-lt"/>
          <a:cs typeface="+mn-cs"/>
        </a:defRPr>
      </a:lvl2pPr>
      <a:lvl3pPr marL="908309" indent="-232616" algn="l" rtl="0" eaLnBrk="0" fontAlgn="base" hangingPunct="0">
        <a:spcBef>
          <a:spcPct val="1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3pPr>
      <a:lvl4pPr marL="1254860" indent="-232616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cs typeface="+mn-cs"/>
        </a:defRPr>
      </a:lvl4pPr>
      <a:lvl5pPr marL="1591915" indent="-223122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5pPr>
      <a:lvl6pPr marL="2047651" indent="-223122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6pPr>
      <a:lvl7pPr marL="2503388" indent="-223122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7pPr>
      <a:lvl8pPr marL="2959125" indent="-223122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8pPr>
      <a:lvl9pPr marL="3414862" indent="-223122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37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74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11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48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85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422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59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96" algn="l" defTabSz="911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1826" y="258064"/>
            <a:ext cx="4394961" cy="551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9831" y="3028715"/>
            <a:ext cx="6218936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54325"/>
            <a:ext cx="2917952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25"/>
            <a:ext cx="2097278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26-Jul-18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2" y="6354325"/>
            <a:ext cx="2097278" cy="275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4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6848">
        <a:defRPr>
          <a:latin typeface="+mn-lt"/>
          <a:ea typeface="+mn-ea"/>
          <a:cs typeface="+mn-cs"/>
        </a:defRPr>
      </a:lvl2pPr>
      <a:lvl3pPr marL="913696">
        <a:defRPr>
          <a:latin typeface="+mn-lt"/>
          <a:ea typeface="+mn-ea"/>
          <a:cs typeface="+mn-cs"/>
        </a:defRPr>
      </a:lvl3pPr>
      <a:lvl4pPr marL="1370545">
        <a:defRPr>
          <a:latin typeface="+mn-lt"/>
          <a:ea typeface="+mn-ea"/>
          <a:cs typeface="+mn-cs"/>
        </a:defRPr>
      </a:lvl4pPr>
      <a:lvl5pPr marL="1827394">
        <a:defRPr>
          <a:latin typeface="+mn-lt"/>
          <a:ea typeface="+mn-ea"/>
          <a:cs typeface="+mn-cs"/>
        </a:defRPr>
      </a:lvl5pPr>
      <a:lvl6pPr marL="2284242">
        <a:defRPr>
          <a:latin typeface="+mn-lt"/>
          <a:ea typeface="+mn-ea"/>
          <a:cs typeface="+mn-cs"/>
        </a:defRPr>
      </a:lvl6pPr>
      <a:lvl7pPr marL="2741088">
        <a:defRPr>
          <a:latin typeface="+mn-lt"/>
          <a:ea typeface="+mn-ea"/>
          <a:cs typeface="+mn-cs"/>
        </a:defRPr>
      </a:lvl7pPr>
      <a:lvl8pPr marL="3197938">
        <a:defRPr>
          <a:latin typeface="+mn-lt"/>
          <a:ea typeface="+mn-ea"/>
          <a:cs typeface="+mn-cs"/>
        </a:defRPr>
      </a:lvl8pPr>
      <a:lvl9pPr marL="365478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6848">
        <a:defRPr>
          <a:latin typeface="+mn-lt"/>
          <a:ea typeface="+mn-ea"/>
          <a:cs typeface="+mn-cs"/>
        </a:defRPr>
      </a:lvl2pPr>
      <a:lvl3pPr marL="913696">
        <a:defRPr>
          <a:latin typeface="+mn-lt"/>
          <a:ea typeface="+mn-ea"/>
          <a:cs typeface="+mn-cs"/>
        </a:defRPr>
      </a:lvl3pPr>
      <a:lvl4pPr marL="1370545">
        <a:defRPr>
          <a:latin typeface="+mn-lt"/>
          <a:ea typeface="+mn-ea"/>
          <a:cs typeface="+mn-cs"/>
        </a:defRPr>
      </a:lvl4pPr>
      <a:lvl5pPr marL="1827394">
        <a:defRPr>
          <a:latin typeface="+mn-lt"/>
          <a:ea typeface="+mn-ea"/>
          <a:cs typeface="+mn-cs"/>
        </a:defRPr>
      </a:lvl5pPr>
      <a:lvl6pPr marL="2284242">
        <a:defRPr>
          <a:latin typeface="+mn-lt"/>
          <a:ea typeface="+mn-ea"/>
          <a:cs typeface="+mn-cs"/>
        </a:defRPr>
      </a:lvl6pPr>
      <a:lvl7pPr marL="2741088">
        <a:defRPr>
          <a:latin typeface="+mn-lt"/>
          <a:ea typeface="+mn-ea"/>
          <a:cs typeface="+mn-cs"/>
        </a:defRPr>
      </a:lvl7pPr>
      <a:lvl8pPr marL="3197938">
        <a:defRPr>
          <a:latin typeface="+mn-lt"/>
          <a:ea typeface="+mn-ea"/>
          <a:cs typeface="+mn-cs"/>
        </a:defRPr>
      </a:lvl8pPr>
      <a:lvl9pPr marL="365478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5.w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4.wmf"/><Relationship Id="rId22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145" y="2544071"/>
            <a:ext cx="5767070" cy="566822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 algn="ctr">
              <a:spcBef>
                <a:spcPts val="100"/>
              </a:spcBef>
            </a:pPr>
            <a:r>
              <a:rPr lang="en-US" sz="3600" spc="-5" dirty="0">
                <a:latin typeface="Arial"/>
                <a:cs typeface="Arial"/>
              </a:rPr>
              <a:t>Transport Layer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F4E6A-0EF6-4782-8860-674CC045E635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Transmission Control Protocol (TCP)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Connection oriented</a:t>
            </a:r>
          </a:p>
          <a:p>
            <a:pPr lvl="1">
              <a:lnSpc>
                <a:spcPct val="90000"/>
              </a:lnSpc>
            </a:pPr>
            <a:r>
              <a:rPr lang="en-US"/>
              <a:t>Explicit set-up and tear-down of TCP session</a:t>
            </a:r>
          </a:p>
          <a:p>
            <a:pPr>
              <a:lnSpc>
                <a:spcPct val="90000"/>
              </a:lnSpc>
            </a:pPr>
            <a:r>
              <a:rPr lang="en-US"/>
              <a:t>Stream-of-bytes service</a:t>
            </a:r>
          </a:p>
          <a:p>
            <a:pPr lvl="1">
              <a:lnSpc>
                <a:spcPct val="90000"/>
              </a:lnSpc>
            </a:pPr>
            <a:r>
              <a:rPr lang="en-US"/>
              <a:t>Sends and receives a stream of bytes, not messages</a:t>
            </a:r>
          </a:p>
          <a:p>
            <a:pPr>
              <a:lnSpc>
                <a:spcPct val="90000"/>
              </a:lnSpc>
            </a:pPr>
            <a:r>
              <a:rPr lang="en-US"/>
              <a:t>Reliable, in-order delivery</a:t>
            </a:r>
          </a:p>
          <a:p>
            <a:pPr lvl="1">
              <a:lnSpc>
                <a:spcPct val="90000"/>
              </a:lnSpc>
            </a:pPr>
            <a:r>
              <a:rPr lang="en-US"/>
              <a:t>Checksums to detect corrupted data</a:t>
            </a:r>
          </a:p>
          <a:p>
            <a:pPr lvl="1">
              <a:lnSpc>
                <a:spcPct val="90000"/>
              </a:lnSpc>
            </a:pPr>
            <a:r>
              <a:rPr lang="en-US"/>
              <a:t>Acknowledgments &amp; retransmissions for reliable delivery</a:t>
            </a:r>
          </a:p>
          <a:p>
            <a:pPr lvl="1">
              <a:lnSpc>
                <a:spcPct val="90000"/>
              </a:lnSpc>
            </a:pPr>
            <a:r>
              <a:rPr lang="en-US"/>
              <a:t>Sequence numbers to detect losses and reorder data</a:t>
            </a:r>
          </a:p>
          <a:p>
            <a:pPr>
              <a:lnSpc>
                <a:spcPct val="90000"/>
              </a:lnSpc>
              <a:buSzPct val="75000"/>
            </a:pPr>
            <a:r>
              <a:rPr lang="en-US"/>
              <a:t>Flow control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/>
              <a:t>Prevent overflow of the receiver’s buffer space</a:t>
            </a:r>
          </a:p>
          <a:p>
            <a:pPr>
              <a:lnSpc>
                <a:spcPct val="90000"/>
              </a:lnSpc>
            </a:pPr>
            <a:r>
              <a:rPr lang="en-US"/>
              <a:t>Congestion control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/>
              <a:t>Adapt to network congestion for the greater good</a:t>
            </a:r>
          </a:p>
        </p:txBody>
      </p:sp>
    </p:spTree>
    <p:extLst>
      <p:ext uri="{BB962C8B-B14F-4D97-AF65-F5344CB8AC3E}">
        <p14:creationId xmlns:p14="http://schemas.microsoft.com/office/powerpoint/2010/main" val="20953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1369F-C0D9-496A-A260-F6BE62CB2DFE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Support for Reliable Delivery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/>
              <a:t>Checksum</a:t>
            </a:r>
          </a:p>
          <a:p>
            <a:pPr lvl="1">
              <a:buSzPct val="75000"/>
            </a:pPr>
            <a:r>
              <a:rPr lang="en-US"/>
              <a:t>Used to detect corrupted data at the receiver</a:t>
            </a:r>
          </a:p>
          <a:p>
            <a:pPr lvl="1">
              <a:buSzPct val="75000"/>
            </a:pPr>
            <a:r>
              <a:rPr lang="en-US"/>
              <a:t>…leading the receiver to drop the packet</a:t>
            </a:r>
          </a:p>
          <a:p>
            <a:pPr>
              <a:buSzPct val="75000"/>
            </a:pPr>
            <a:r>
              <a:rPr lang="en-US"/>
              <a:t>Sequence numbers</a:t>
            </a:r>
          </a:p>
          <a:p>
            <a:pPr lvl="1">
              <a:buSzPct val="75000"/>
            </a:pPr>
            <a:r>
              <a:rPr lang="en-US"/>
              <a:t>Used to detect missing data</a:t>
            </a:r>
          </a:p>
          <a:p>
            <a:pPr lvl="1">
              <a:buSzPct val="75000"/>
            </a:pPr>
            <a:r>
              <a:rPr lang="en-US"/>
              <a:t>... and for putting the data back in order</a:t>
            </a:r>
          </a:p>
          <a:p>
            <a:pPr>
              <a:buSzPct val="75000"/>
            </a:pPr>
            <a:r>
              <a:rPr lang="en-US"/>
              <a:t>Retransmission</a:t>
            </a:r>
          </a:p>
          <a:p>
            <a:pPr lvl="1">
              <a:buSzPct val="75000"/>
            </a:pPr>
            <a:r>
              <a:rPr lang="en-US"/>
              <a:t>Sender retransmits lost or corrupted data</a:t>
            </a:r>
          </a:p>
          <a:p>
            <a:pPr lvl="1">
              <a:buSzPct val="75000"/>
            </a:pPr>
            <a:r>
              <a:rPr lang="en-US"/>
              <a:t>Timeout based on estimates of round-trip time</a:t>
            </a:r>
          </a:p>
          <a:p>
            <a:pPr lvl="1">
              <a:buSzPct val="75000"/>
            </a:pPr>
            <a:r>
              <a:rPr lang="en-US"/>
              <a:t>Fast retransmit algorithm for rapid retransmission</a:t>
            </a:r>
          </a:p>
        </p:txBody>
      </p:sp>
    </p:spTree>
    <p:extLst>
      <p:ext uri="{BB962C8B-B14F-4D97-AF65-F5344CB8AC3E}">
        <p14:creationId xmlns:p14="http://schemas.microsoft.com/office/powerpoint/2010/main" val="25316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AB29817-7A27-40B6-925F-BB5B2F120B8A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441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TCP Segments</a:t>
            </a:r>
          </a:p>
        </p:txBody>
      </p:sp>
    </p:spTree>
    <p:extLst>
      <p:ext uri="{BB962C8B-B14F-4D97-AF65-F5344CB8AC3E}">
        <p14:creationId xmlns:p14="http://schemas.microsoft.com/office/powerpoint/2010/main" val="9370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73E77-EAA6-417A-8E73-445FBF093621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Segment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931" y="2459422"/>
            <a:ext cx="8434705" cy="4221344"/>
          </a:xfrm>
        </p:spPr>
        <p:txBody>
          <a:bodyPr/>
          <a:lstStyle/>
          <a:p>
            <a:r>
              <a:rPr lang="en-US"/>
              <a:t>IP packet</a:t>
            </a:r>
          </a:p>
          <a:p>
            <a:pPr lvl="1"/>
            <a:r>
              <a:rPr lang="en-US"/>
              <a:t>No bigger than Maximum Transmission Unit (MTU)</a:t>
            </a:r>
          </a:p>
          <a:p>
            <a:pPr lvl="1"/>
            <a:r>
              <a:rPr lang="en-US"/>
              <a:t>E.g., up to 1500 bytes on an Ethernet</a:t>
            </a:r>
          </a:p>
          <a:p>
            <a:r>
              <a:rPr lang="en-US"/>
              <a:t>TCP packet</a:t>
            </a:r>
          </a:p>
          <a:p>
            <a:pPr lvl="1"/>
            <a:r>
              <a:rPr lang="en-US"/>
              <a:t>IP packet with a TCP header and data inside</a:t>
            </a:r>
          </a:p>
          <a:p>
            <a:pPr lvl="1"/>
            <a:r>
              <a:rPr lang="en-US"/>
              <a:t>TCP header is typically 20 bytes long</a:t>
            </a:r>
          </a:p>
          <a:p>
            <a:r>
              <a:rPr lang="en-US"/>
              <a:t>TCP segment</a:t>
            </a:r>
          </a:p>
          <a:p>
            <a:pPr lvl="1"/>
            <a:r>
              <a:rPr lang="en-US"/>
              <a:t>No more than Maximum Segment Size (MSS) bytes</a:t>
            </a:r>
          </a:p>
          <a:p>
            <a:pPr lvl="1"/>
            <a:r>
              <a:rPr lang="en-US"/>
              <a:t>E.g., up to 1460 consecutive bytes from the stream</a:t>
            </a:r>
          </a:p>
        </p:txBody>
      </p:sp>
      <p:sp>
        <p:nvSpPr>
          <p:cNvPr id="926724" name="Rectangle 4"/>
          <p:cNvSpPr>
            <a:spLocks noChangeArrowheads="1"/>
          </p:cNvSpPr>
          <p:nvPr/>
        </p:nvSpPr>
        <p:spPr bwMode="auto">
          <a:xfrm>
            <a:off x="1899708" y="1355449"/>
            <a:ext cx="5015230" cy="683260"/>
          </a:xfrm>
          <a:prstGeom prst="rect">
            <a:avLst/>
          </a:prstGeom>
          <a:solidFill>
            <a:srgbClr val="99CC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6725" name="Line 5"/>
          <p:cNvSpPr>
            <a:spLocks noChangeShapeType="1"/>
          </p:cNvSpPr>
          <p:nvPr/>
        </p:nvSpPr>
        <p:spPr bwMode="auto">
          <a:xfrm>
            <a:off x="6003078" y="1355449"/>
            <a:ext cx="0" cy="68326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137" tIns="45569" rIns="91137" bIns="45569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6726" name="Text Box 6"/>
          <p:cNvSpPr txBox="1">
            <a:spLocks noChangeArrowheads="1"/>
          </p:cNvSpPr>
          <p:nvPr/>
        </p:nvSpPr>
        <p:spPr bwMode="auto">
          <a:xfrm>
            <a:off x="6006245" y="1583202"/>
            <a:ext cx="841305" cy="33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IP Hdr</a:t>
            </a:r>
          </a:p>
        </p:txBody>
      </p:sp>
      <p:sp>
        <p:nvSpPr>
          <p:cNvPr id="926727" name="Line 7"/>
          <p:cNvSpPr>
            <a:spLocks noChangeShapeType="1"/>
          </p:cNvSpPr>
          <p:nvPr/>
        </p:nvSpPr>
        <p:spPr bwMode="auto">
          <a:xfrm>
            <a:off x="1899708" y="1507285"/>
            <a:ext cx="41033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137" tIns="45569" rIns="91137" bIns="45569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6728" name="Rectangle 8"/>
          <p:cNvSpPr>
            <a:spLocks noChangeArrowheads="1"/>
          </p:cNvSpPr>
          <p:nvPr/>
        </p:nvSpPr>
        <p:spPr bwMode="auto">
          <a:xfrm>
            <a:off x="3571453" y="1431367"/>
            <a:ext cx="759883" cy="1518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6729" name="Text Box 9"/>
          <p:cNvSpPr txBox="1">
            <a:spLocks noChangeArrowheads="1"/>
          </p:cNvSpPr>
          <p:nvPr/>
        </p:nvSpPr>
        <p:spPr bwMode="auto">
          <a:xfrm>
            <a:off x="3495465" y="1323818"/>
            <a:ext cx="919853" cy="33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Comic Sans MS" pitchFamily="66" charset="0"/>
              </a:rPr>
              <a:t>IP Data</a:t>
            </a:r>
          </a:p>
        </p:txBody>
      </p:sp>
      <p:grpSp>
        <p:nvGrpSpPr>
          <p:cNvPr id="926730" name="Group 10"/>
          <p:cNvGrpSpPr>
            <a:grpSpLocks/>
          </p:cNvGrpSpPr>
          <p:nvPr/>
        </p:nvGrpSpPr>
        <p:grpSpPr bwMode="auto">
          <a:xfrm>
            <a:off x="1975698" y="1583202"/>
            <a:ext cx="3951393" cy="379589"/>
            <a:chOff x="1200" y="1296"/>
            <a:chExt cx="3168" cy="336"/>
          </a:xfrm>
        </p:grpSpPr>
        <p:sp>
          <p:nvSpPr>
            <p:cNvPr id="926731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147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26732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911474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926733" name="Text Box 13"/>
          <p:cNvSpPr txBox="1">
            <a:spLocks noChangeArrowheads="1"/>
          </p:cNvSpPr>
          <p:nvPr/>
        </p:nvSpPr>
        <p:spPr bwMode="auto">
          <a:xfrm>
            <a:off x="5167208" y="1632233"/>
            <a:ext cx="790009" cy="27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TCP Hdr</a:t>
            </a:r>
          </a:p>
        </p:txBody>
      </p:sp>
      <p:sp>
        <p:nvSpPr>
          <p:cNvPr id="926734" name="Text Box 14"/>
          <p:cNvSpPr txBox="1">
            <a:spLocks noChangeArrowheads="1"/>
          </p:cNvSpPr>
          <p:nvPr/>
        </p:nvSpPr>
        <p:spPr bwMode="auto">
          <a:xfrm>
            <a:off x="3047450" y="1632233"/>
            <a:ext cx="1605938" cy="27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Comic Sans MS" pitchFamily="66" charset="0"/>
              </a:rPr>
              <a:t>TCP Data (segment)</a:t>
            </a:r>
          </a:p>
        </p:txBody>
      </p:sp>
    </p:spTree>
    <p:extLst>
      <p:ext uri="{BB962C8B-B14F-4D97-AF65-F5344CB8AC3E}">
        <p14:creationId xmlns:p14="http://schemas.microsoft.com/office/powerpoint/2010/main" val="2706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95235D9-12BA-49C2-90A6-52CF10390C3F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461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TCP Three-Way Handshake</a:t>
            </a:r>
          </a:p>
        </p:txBody>
      </p:sp>
    </p:spTree>
    <p:extLst>
      <p:ext uri="{BB962C8B-B14F-4D97-AF65-F5344CB8AC3E}">
        <p14:creationId xmlns:p14="http://schemas.microsoft.com/office/powerpoint/2010/main" val="14043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B9CB1-C8BA-4534-BFFC-D55281D79723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Establishing a TCP Connection</a:t>
            </a:r>
          </a:p>
        </p:txBody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681" y="4755933"/>
            <a:ext cx="8434705" cy="1934321"/>
          </a:xfrm>
        </p:spPr>
        <p:txBody>
          <a:bodyPr/>
          <a:lstStyle/>
          <a:p>
            <a:r>
              <a:rPr lang="en-US"/>
              <a:t>Three-way handshake to establish connection</a:t>
            </a:r>
          </a:p>
          <a:p>
            <a:pPr lvl="1"/>
            <a:r>
              <a:rPr lang="en-US"/>
              <a:t>Host A sends a </a:t>
            </a:r>
            <a:r>
              <a:rPr lang="en-US" b="1">
                <a:solidFill>
                  <a:srgbClr val="0000FF"/>
                </a:solidFill>
              </a:rPr>
              <a:t>SYN</a:t>
            </a:r>
            <a:r>
              <a:rPr lang="en-US"/>
              <a:t> (open) to the host B</a:t>
            </a:r>
          </a:p>
          <a:p>
            <a:pPr lvl="1"/>
            <a:r>
              <a:rPr lang="en-US"/>
              <a:t>Host B returns a SYN acknowledgment (</a:t>
            </a:r>
            <a:r>
              <a:rPr lang="en-US" b="1">
                <a:solidFill>
                  <a:srgbClr val="FF3300"/>
                </a:solidFill>
              </a:rPr>
              <a:t>SYN ACK</a:t>
            </a:r>
            <a:r>
              <a:rPr lang="en-US"/>
              <a:t>)</a:t>
            </a:r>
          </a:p>
          <a:p>
            <a:pPr lvl="1"/>
            <a:r>
              <a:rPr lang="en-US"/>
              <a:t>Host A sends an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b="1">
                <a:solidFill>
                  <a:srgbClr val="0000FF"/>
                </a:solidFill>
              </a:rPr>
              <a:t>ACK</a:t>
            </a:r>
            <a:r>
              <a:rPr lang="en-US"/>
              <a:t> to acknowledge the SYN ACK</a:t>
            </a:r>
          </a:p>
        </p:txBody>
      </p:sp>
      <p:sp>
        <p:nvSpPr>
          <p:cNvPr id="929796" name="Line 4"/>
          <p:cNvSpPr>
            <a:spLocks noChangeShapeType="1"/>
          </p:cNvSpPr>
          <p:nvPr/>
        </p:nvSpPr>
        <p:spPr bwMode="auto">
          <a:xfrm rot="5400000" flipV="1">
            <a:off x="3100615" y="1235295"/>
            <a:ext cx="286274" cy="1598921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797" name="Line 5"/>
          <p:cNvSpPr>
            <a:spLocks noChangeShapeType="1"/>
          </p:cNvSpPr>
          <p:nvPr/>
        </p:nvSpPr>
        <p:spPr bwMode="auto">
          <a:xfrm rot="5400000">
            <a:off x="3091124" y="1771477"/>
            <a:ext cx="298927" cy="1570426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rot="5400000" flipV="1">
            <a:off x="3003334" y="2427048"/>
            <a:ext cx="455507" cy="159575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799" name="Line 7"/>
          <p:cNvSpPr>
            <a:spLocks noChangeShapeType="1"/>
          </p:cNvSpPr>
          <p:nvPr/>
        </p:nvSpPr>
        <p:spPr bwMode="auto">
          <a:xfrm rot="5400000" flipV="1">
            <a:off x="3000966" y="2964007"/>
            <a:ext cx="468160" cy="1594172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800" name="Text Box 8"/>
          <p:cNvSpPr txBox="1">
            <a:spLocks noChangeArrowheads="1"/>
          </p:cNvSpPr>
          <p:nvPr/>
        </p:nvSpPr>
        <p:spPr bwMode="auto">
          <a:xfrm rot="605430">
            <a:off x="2888894" y="1547785"/>
            <a:ext cx="698639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SYN</a:t>
            </a:r>
          </a:p>
        </p:txBody>
      </p:sp>
      <p:sp>
        <p:nvSpPr>
          <p:cNvPr id="929801" name="Text Box 9"/>
          <p:cNvSpPr txBox="1">
            <a:spLocks noChangeArrowheads="1"/>
          </p:cNvSpPr>
          <p:nvPr/>
        </p:nvSpPr>
        <p:spPr bwMode="auto">
          <a:xfrm rot="10146980" flipH="1" flipV="1">
            <a:off x="2582021" y="2185178"/>
            <a:ext cx="1304466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SYN ACK</a:t>
            </a:r>
          </a:p>
        </p:txBody>
      </p:sp>
      <p:sp>
        <p:nvSpPr>
          <p:cNvPr id="929802" name="Text Box 10"/>
          <p:cNvSpPr txBox="1">
            <a:spLocks noChangeArrowheads="1"/>
          </p:cNvSpPr>
          <p:nvPr/>
        </p:nvSpPr>
        <p:spPr bwMode="auto">
          <a:xfrm rot="1044999">
            <a:off x="3102431" y="2950682"/>
            <a:ext cx="727493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ACK</a:t>
            </a:r>
          </a:p>
        </p:txBody>
      </p:sp>
      <p:sp>
        <p:nvSpPr>
          <p:cNvPr id="929803" name="Text Box 11"/>
          <p:cNvSpPr txBox="1">
            <a:spLocks noChangeArrowheads="1"/>
          </p:cNvSpPr>
          <p:nvPr/>
        </p:nvSpPr>
        <p:spPr bwMode="auto">
          <a:xfrm rot="1003808">
            <a:off x="2892249" y="3369811"/>
            <a:ext cx="668181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929804" name="Line 12"/>
          <p:cNvSpPr>
            <a:spLocks noChangeShapeType="1"/>
          </p:cNvSpPr>
          <p:nvPr/>
        </p:nvSpPr>
        <p:spPr bwMode="auto">
          <a:xfrm rot="16200000" flipH="1">
            <a:off x="2593649" y="3121326"/>
            <a:ext cx="2880130" cy="633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805" name="Line 13"/>
          <p:cNvSpPr>
            <a:spLocks noChangeShapeType="1"/>
          </p:cNvSpPr>
          <p:nvPr/>
        </p:nvSpPr>
        <p:spPr bwMode="auto">
          <a:xfrm rot="5400000">
            <a:off x="1046928" y="3081778"/>
            <a:ext cx="2786815" cy="2374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806" name="Text Box 14"/>
          <p:cNvSpPr txBox="1">
            <a:spLocks noChangeArrowheads="1"/>
          </p:cNvSpPr>
          <p:nvPr/>
        </p:nvSpPr>
        <p:spPr bwMode="auto">
          <a:xfrm>
            <a:off x="2266968" y="1232315"/>
            <a:ext cx="406892" cy="46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929807" name="Text Box 15"/>
          <p:cNvSpPr txBox="1">
            <a:spLocks noChangeArrowheads="1"/>
          </p:cNvSpPr>
          <p:nvPr/>
        </p:nvSpPr>
        <p:spPr bwMode="auto">
          <a:xfrm>
            <a:off x="3829587" y="1194356"/>
            <a:ext cx="389259" cy="46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929808" name="Line 16"/>
          <p:cNvSpPr>
            <a:spLocks noChangeShapeType="1"/>
          </p:cNvSpPr>
          <p:nvPr/>
        </p:nvSpPr>
        <p:spPr bwMode="auto">
          <a:xfrm rot="5400000" flipV="1">
            <a:off x="3029461" y="3304056"/>
            <a:ext cx="468160" cy="1594172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29809" name="Text Box 17"/>
          <p:cNvSpPr txBox="1">
            <a:spLocks noChangeArrowheads="1"/>
          </p:cNvSpPr>
          <p:nvPr/>
        </p:nvSpPr>
        <p:spPr bwMode="auto">
          <a:xfrm rot="1003808">
            <a:off x="2920745" y="3709860"/>
            <a:ext cx="668181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>
            <a:spAutoFit/>
          </a:bodyPr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FF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929810" name="Text Box 18"/>
          <p:cNvSpPr txBox="1">
            <a:spLocks noChangeArrowheads="1"/>
          </p:cNvSpPr>
          <p:nvPr/>
        </p:nvSpPr>
        <p:spPr bwMode="auto">
          <a:xfrm>
            <a:off x="5133964" y="2114627"/>
            <a:ext cx="2528195" cy="120003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137" tIns="45569" rIns="91137" bIns="45569">
            <a:spAutoFit/>
          </a:bodyPr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Helvetica" pitchFamily="34" charset="0"/>
              </a:rPr>
              <a:t>Each host tells its ISN to the other host.</a:t>
            </a:r>
          </a:p>
        </p:txBody>
      </p:sp>
    </p:spTree>
    <p:extLst>
      <p:ext uri="{BB962C8B-B14F-4D97-AF65-F5344CB8AC3E}">
        <p14:creationId xmlns:p14="http://schemas.microsoft.com/office/powerpoint/2010/main" val="32645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346" y="-13263"/>
            <a:ext cx="6374130" cy="1116702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pc="-5" dirty="0"/>
              <a:t>TCP Connection</a:t>
            </a:r>
            <a:r>
              <a:rPr spc="-35" dirty="0"/>
              <a:t> </a:t>
            </a:r>
            <a:r>
              <a:rPr spc="-10" dirty="0"/>
              <a:t>Establishment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3102" y="1993900"/>
            <a:ext cx="1872614" cy="299720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3-way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handshake: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3102" y="2395550"/>
            <a:ext cx="3935095" cy="1250950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355327" marR="389590" indent="-342637">
              <a:spcBef>
                <a:spcPts val="100"/>
              </a:spcBef>
              <a:buChar char="•"/>
              <a:tabLst>
                <a:tab pos="354692" algn="l"/>
                <a:tab pos="355327" algn="l"/>
              </a:tabLst>
            </a:pPr>
            <a:r>
              <a:rPr spc="-5" dirty="0">
                <a:latin typeface="Arial"/>
                <a:cs typeface="Arial"/>
              </a:rPr>
              <a:t>Guarantees both sides </a:t>
            </a:r>
            <a:r>
              <a:rPr spc="-10" dirty="0">
                <a:latin typeface="Arial"/>
                <a:cs typeface="Arial"/>
              </a:rPr>
              <a:t>ready </a:t>
            </a:r>
            <a:r>
              <a:rPr spc="-5" dirty="0">
                <a:latin typeface="Arial"/>
                <a:cs typeface="Arial"/>
              </a:rPr>
              <a:t>to  </a:t>
            </a:r>
            <a:r>
              <a:rPr dirty="0">
                <a:latin typeface="Arial"/>
                <a:cs typeface="Arial"/>
              </a:rPr>
              <a:t>transfer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  <a:p>
            <a:pPr marL="355327" marR="5080" indent="-342637">
              <a:spcBef>
                <a:spcPts val="1000"/>
              </a:spcBef>
              <a:buChar char="•"/>
              <a:tabLst>
                <a:tab pos="354692" algn="l"/>
                <a:tab pos="355327" algn="l"/>
              </a:tabLst>
            </a:pPr>
            <a:r>
              <a:rPr spc="-5" dirty="0">
                <a:latin typeface="Arial"/>
                <a:cs typeface="Arial"/>
              </a:rPr>
              <a:t>Allows both sides to agree on </a:t>
            </a:r>
            <a:r>
              <a:rPr spc="-10" dirty="0">
                <a:latin typeface="Arial"/>
                <a:cs typeface="Arial"/>
              </a:rPr>
              <a:t>initial  </a:t>
            </a:r>
            <a:r>
              <a:rPr spc="-5" dirty="0">
                <a:latin typeface="Arial"/>
                <a:cs typeface="Arial"/>
              </a:rPr>
              <a:t>sequence</a:t>
            </a:r>
            <a:r>
              <a:rPr spc="-10" dirty="0">
                <a:latin typeface="Arial"/>
                <a:cs typeface="Arial"/>
              </a:rPr>
              <a:t> numbers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300" y="2044700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8700" y="2044700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9127" y="2344934"/>
            <a:ext cx="1833880" cy="334645"/>
          </a:xfrm>
          <a:custGeom>
            <a:avLst/>
            <a:gdLst/>
            <a:ahLst/>
            <a:cxnLst/>
            <a:rect l="l" t="t" r="r" b="b"/>
            <a:pathLst>
              <a:path w="1833879" h="334644">
                <a:moveTo>
                  <a:pt x="1759130" y="292047"/>
                </a:moveTo>
                <a:lnTo>
                  <a:pt x="5334" y="0"/>
                </a:lnTo>
                <a:lnTo>
                  <a:pt x="1524" y="762"/>
                </a:lnTo>
                <a:lnTo>
                  <a:pt x="0" y="3810"/>
                </a:lnTo>
                <a:lnTo>
                  <a:pt x="762" y="7620"/>
                </a:lnTo>
                <a:lnTo>
                  <a:pt x="3810" y="9144"/>
                </a:lnTo>
                <a:lnTo>
                  <a:pt x="1757562" y="301183"/>
                </a:lnTo>
                <a:lnTo>
                  <a:pt x="1759130" y="292047"/>
                </a:lnTo>
                <a:close/>
              </a:path>
              <a:path w="1833879" h="334644">
                <a:moveTo>
                  <a:pt x="1775460" y="327232"/>
                </a:moveTo>
                <a:lnTo>
                  <a:pt x="1775460" y="299465"/>
                </a:lnTo>
                <a:lnTo>
                  <a:pt x="1773174" y="302513"/>
                </a:lnTo>
                <a:lnTo>
                  <a:pt x="1770126" y="303275"/>
                </a:lnTo>
                <a:lnTo>
                  <a:pt x="1757562" y="301183"/>
                </a:lnTo>
                <a:lnTo>
                  <a:pt x="1751838" y="334517"/>
                </a:lnTo>
                <a:lnTo>
                  <a:pt x="1775460" y="327232"/>
                </a:lnTo>
                <a:close/>
              </a:path>
              <a:path w="1833879" h="334644">
                <a:moveTo>
                  <a:pt x="1775460" y="299465"/>
                </a:moveTo>
                <a:lnTo>
                  <a:pt x="1774698" y="296417"/>
                </a:lnTo>
                <a:lnTo>
                  <a:pt x="1771650" y="294131"/>
                </a:lnTo>
                <a:lnTo>
                  <a:pt x="1759130" y="292047"/>
                </a:lnTo>
                <a:lnTo>
                  <a:pt x="1757562" y="301183"/>
                </a:lnTo>
                <a:lnTo>
                  <a:pt x="1770126" y="303275"/>
                </a:lnTo>
                <a:lnTo>
                  <a:pt x="1773174" y="302513"/>
                </a:lnTo>
                <a:lnTo>
                  <a:pt x="1775460" y="299465"/>
                </a:lnTo>
                <a:close/>
              </a:path>
              <a:path w="1833879" h="334644">
                <a:moveTo>
                  <a:pt x="1833372" y="309371"/>
                </a:moveTo>
                <a:lnTo>
                  <a:pt x="1764792" y="259079"/>
                </a:lnTo>
                <a:lnTo>
                  <a:pt x="1759130" y="292047"/>
                </a:lnTo>
                <a:lnTo>
                  <a:pt x="1771650" y="294131"/>
                </a:lnTo>
                <a:lnTo>
                  <a:pt x="1774698" y="296417"/>
                </a:lnTo>
                <a:lnTo>
                  <a:pt x="1775460" y="299465"/>
                </a:lnTo>
                <a:lnTo>
                  <a:pt x="1775460" y="327232"/>
                </a:lnTo>
                <a:lnTo>
                  <a:pt x="1833372" y="309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8008" y="2164594"/>
            <a:ext cx="1044575" cy="258125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SYN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seq=x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87500" y="3183134"/>
            <a:ext cx="1833880" cy="334645"/>
          </a:xfrm>
          <a:custGeom>
            <a:avLst/>
            <a:gdLst/>
            <a:ahLst/>
            <a:cxnLst/>
            <a:rect l="l" t="t" r="r" b="b"/>
            <a:pathLst>
              <a:path w="1833879" h="334645">
                <a:moveTo>
                  <a:pt x="74241" y="292047"/>
                </a:moveTo>
                <a:lnTo>
                  <a:pt x="68580" y="259080"/>
                </a:lnTo>
                <a:lnTo>
                  <a:pt x="0" y="309372"/>
                </a:lnTo>
                <a:lnTo>
                  <a:pt x="57912" y="327232"/>
                </a:lnTo>
                <a:lnTo>
                  <a:pt x="57912" y="299466"/>
                </a:lnTo>
                <a:lnTo>
                  <a:pt x="58674" y="296418"/>
                </a:lnTo>
                <a:lnTo>
                  <a:pt x="61722" y="294132"/>
                </a:lnTo>
                <a:lnTo>
                  <a:pt x="74241" y="292047"/>
                </a:lnTo>
                <a:close/>
              </a:path>
              <a:path w="1833879" h="334645">
                <a:moveTo>
                  <a:pt x="75809" y="301183"/>
                </a:moveTo>
                <a:lnTo>
                  <a:pt x="74241" y="292047"/>
                </a:lnTo>
                <a:lnTo>
                  <a:pt x="61722" y="294132"/>
                </a:lnTo>
                <a:lnTo>
                  <a:pt x="58674" y="296418"/>
                </a:lnTo>
                <a:lnTo>
                  <a:pt x="57912" y="299466"/>
                </a:lnTo>
                <a:lnTo>
                  <a:pt x="60198" y="302513"/>
                </a:lnTo>
                <a:lnTo>
                  <a:pt x="63245" y="303275"/>
                </a:lnTo>
                <a:lnTo>
                  <a:pt x="75809" y="301183"/>
                </a:lnTo>
                <a:close/>
              </a:path>
              <a:path w="1833879" h="334645">
                <a:moveTo>
                  <a:pt x="81533" y="334518"/>
                </a:moveTo>
                <a:lnTo>
                  <a:pt x="75809" y="301183"/>
                </a:lnTo>
                <a:lnTo>
                  <a:pt x="63245" y="303275"/>
                </a:lnTo>
                <a:lnTo>
                  <a:pt x="60198" y="302513"/>
                </a:lnTo>
                <a:lnTo>
                  <a:pt x="57912" y="299466"/>
                </a:lnTo>
                <a:lnTo>
                  <a:pt x="57912" y="327232"/>
                </a:lnTo>
                <a:lnTo>
                  <a:pt x="81533" y="334518"/>
                </a:lnTo>
                <a:close/>
              </a:path>
              <a:path w="1833879" h="334645">
                <a:moveTo>
                  <a:pt x="1833371" y="3810"/>
                </a:moveTo>
                <a:lnTo>
                  <a:pt x="1831847" y="762"/>
                </a:lnTo>
                <a:lnTo>
                  <a:pt x="1828037" y="0"/>
                </a:lnTo>
                <a:lnTo>
                  <a:pt x="74241" y="292047"/>
                </a:lnTo>
                <a:lnTo>
                  <a:pt x="75809" y="301183"/>
                </a:lnTo>
                <a:lnTo>
                  <a:pt x="1829561" y="9144"/>
                </a:lnTo>
                <a:lnTo>
                  <a:pt x="1832609" y="7620"/>
                </a:lnTo>
                <a:lnTo>
                  <a:pt x="1833371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5280" y="2892306"/>
            <a:ext cx="1961514" cy="258125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SYN </a:t>
            </a:r>
            <a:r>
              <a:rPr sz="1600" spc="-5" dirty="0">
                <a:latin typeface="Arial"/>
                <a:cs typeface="Arial"/>
              </a:rPr>
              <a:t>seq=y, ACK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x+1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9127" y="4021335"/>
            <a:ext cx="1833880" cy="334645"/>
          </a:xfrm>
          <a:custGeom>
            <a:avLst/>
            <a:gdLst/>
            <a:ahLst/>
            <a:cxnLst/>
            <a:rect l="l" t="t" r="r" b="b"/>
            <a:pathLst>
              <a:path w="1833879" h="334645">
                <a:moveTo>
                  <a:pt x="1759130" y="292047"/>
                </a:moveTo>
                <a:lnTo>
                  <a:pt x="5334" y="0"/>
                </a:lnTo>
                <a:lnTo>
                  <a:pt x="1524" y="762"/>
                </a:lnTo>
                <a:lnTo>
                  <a:pt x="0" y="3810"/>
                </a:lnTo>
                <a:lnTo>
                  <a:pt x="762" y="7620"/>
                </a:lnTo>
                <a:lnTo>
                  <a:pt x="3810" y="9144"/>
                </a:lnTo>
                <a:lnTo>
                  <a:pt x="1757562" y="301183"/>
                </a:lnTo>
                <a:lnTo>
                  <a:pt x="1759130" y="292047"/>
                </a:lnTo>
                <a:close/>
              </a:path>
              <a:path w="1833879" h="334645">
                <a:moveTo>
                  <a:pt x="1775459" y="327232"/>
                </a:moveTo>
                <a:lnTo>
                  <a:pt x="1775459" y="299466"/>
                </a:lnTo>
                <a:lnTo>
                  <a:pt x="1773173" y="302513"/>
                </a:lnTo>
                <a:lnTo>
                  <a:pt x="1770125" y="303275"/>
                </a:lnTo>
                <a:lnTo>
                  <a:pt x="1757562" y="301183"/>
                </a:lnTo>
                <a:lnTo>
                  <a:pt x="1751837" y="334518"/>
                </a:lnTo>
                <a:lnTo>
                  <a:pt x="1775459" y="327232"/>
                </a:lnTo>
                <a:close/>
              </a:path>
              <a:path w="1833879" h="334645">
                <a:moveTo>
                  <a:pt x="1775459" y="299466"/>
                </a:moveTo>
                <a:lnTo>
                  <a:pt x="1774697" y="296418"/>
                </a:lnTo>
                <a:lnTo>
                  <a:pt x="1771649" y="294132"/>
                </a:lnTo>
                <a:lnTo>
                  <a:pt x="1759130" y="292047"/>
                </a:lnTo>
                <a:lnTo>
                  <a:pt x="1757562" y="301183"/>
                </a:lnTo>
                <a:lnTo>
                  <a:pt x="1770125" y="303275"/>
                </a:lnTo>
                <a:lnTo>
                  <a:pt x="1773173" y="302513"/>
                </a:lnTo>
                <a:lnTo>
                  <a:pt x="1775459" y="299466"/>
                </a:lnTo>
                <a:close/>
              </a:path>
              <a:path w="1833879" h="334645">
                <a:moveTo>
                  <a:pt x="1833371" y="309372"/>
                </a:moveTo>
                <a:lnTo>
                  <a:pt x="1764792" y="259080"/>
                </a:lnTo>
                <a:lnTo>
                  <a:pt x="1759130" y="292047"/>
                </a:lnTo>
                <a:lnTo>
                  <a:pt x="1771649" y="294132"/>
                </a:lnTo>
                <a:lnTo>
                  <a:pt x="1774697" y="296418"/>
                </a:lnTo>
                <a:lnTo>
                  <a:pt x="1775459" y="299466"/>
                </a:lnTo>
                <a:lnTo>
                  <a:pt x="1775459" y="327232"/>
                </a:lnTo>
                <a:lnTo>
                  <a:pt x="1833371" y="309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4201" y="3840995"/>
            <a:ext cx="827405" cy="258125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ACK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y+1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010" y="4149604"/>
            <a:ext cx="8559165" cy="1835785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4961247" marR="5080">
              <a:spcBef>
                <a:spcPts val="100"/>
              </a:spcBef>
            </a:pPr>
            <a:r>
              <a:rPr spc="-5" dirty="0">
                <a:latin typeface="Arial"/>
                <a:cs typeface="Arial"/>
              </a:rPr>
              <a:t>Initial sequence number (ISN) must  be chosen so that each incarnation  </a:t>
            </a:r>
            <a:r>
              <a:rPr dirty="0">
                <a:latin typeface="Arial"/>
                <a:cs typeface="Arial"/>
              </a:rPr>
              <a:t>of </a:t>
            </a:r>
            <a:r>
              <a:rPr spc="-5" dirty="0">
                <a:latin typeface="Arial"/>
                <a:cs typeface="Arial"/>
              </a:rPr>
              <a:t>a specific </a:t>
            </a:r>
            <a:r>
              <a:rPr dirty="0">
                <a:latin typeface="Arial"/>
                <a:cs typeface="Arial"/>
              </a:rPr>
              <a:t>TCP </a:t>
            </a:r>
            <a:r>
              <a:rPr spc="-5" dirty="0">
                <a:latin typeface="Arial"/>
                <a:cs typeface="Arial"/>
              </a:rPr>
              <a:t>connection  between two end-points has a  different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ISN.</a:t>
            </a:r>
            <a:endParaRPr>
              <a:latin typeface="Arial"/>
              <a:cs typeface="Arial"/>
            </a:endParaRPr>
          </a:p>
          <a:p>
            <a:pPr marL="12686">
              <a:spcBef>
                <a:spcPts val="1050"/>
              </a:spcBef>
            </a:pPr>
            <a:r>
              <a:rPr sz="2000" b="1" spc="-5" dirty="0">
                <a:latin typeface="Arial"/>
                <a:cs typeface="Arial"/>
              </a:rPr>
              <a:t>Normally, client initiates the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3609" y="1159510"/>
            <a:ext cx="7167245" cy="817880"/>
          </a:xfrm>
          <a:prstGeom prst="rect">
            <a:avLst/>
          </a:prstGeom>
        </p:spPr>
        <p:txBody>
          <a:bodyPr vert="horz" wrap="square" lIns="0" tIns="12051" rIns="0" bIns="0" rtlCol="0">
            <a:spAutoFit/>
          </a:bodyPr>
          <a:lstStyle/>
          <a:p>
            <a:pPr marL="12686">
              <a:spcBef>
                <a:spcPts val="95"/>
              </a:spcBef>
            </a:pPr>
            <a:r>
              <a:rPr sz="2000" b="1" spc="-5" dirty="0">
                <a:latin typeface="Arial"/>
                <a:cs typeface="Arial"/>
              </a:rPr>
              <a:t>TCP uses a </a:t>
            </a:r>
            <a:r>
              <a:rPr sz="2000" b="1" dirty="0">
                <a:latin typeface="Arial"/>
                <a:cs typeface="Arial"/>
              </a:rPr>
              <a:t>three-way </a:t>
            </a:r>
            <a:r>
              <a:rPr sz="2000" b="1" spc="-5" dirty="0">
                <a:latin typeface="Arial"/>
                <a:cs typeface="Arial"/>
              </a:rPr>
              <a:t>handshake to establish a</a:t>
            </a:r>
            <a:r>
              <a:rPr sz="2000" b="1" spc="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88200">
              <a:spcBef>
                <a:spcPts val="1920"/>
              </a:spcBef>
              <a:tabLst>
                <a:tab pos="2107847" algn="l"/>
              </a:tabLst>
            </a:pPr>
            <a:r>
              <a:rPr sz="1600" spc="-5" dirty="0">
                <a:latin typeface="Arial"/>
                <a:cs typeface="Arial"/>
              </a:rPr>
              <a:t>Client	Server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118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6F62-DE34-4DF1-9B1B-1C9387941BB7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30818" name="Rectangle 2"/>
          <p:cNvSpPr>
            <a:spLocks noChangeArrowheads="1"/>
          </p:cNvSpPr>
          <p:nvPr/>
        </p:nvSpPr>
        <p:spPr bwMode="auto">
          <a:xfrm>
            <a:off x="614239" y="1502540"/>
            <a:ext cx="7978775" cy="463098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Header</a:t>
            </a:r>
          </a:p>
        </p:txBody>
      </p:sp>
      <p:sp>
        <p:nvSpPr>
          <p:cNvPr id="930820" name="Rectangle 4"/>
          <p:cNvSpPr>
            <a:spLocks noChangeArrowheads="1"/>
          </p:cNvSpPr>
          <p:nvPr/>
        </p:nvSpPr>
        <p:spPr bwMode="auto">
          <a:xfrm>
            <a:off x="3326073" y="1822027"/>
            <a:ext cx="2355638" cy="5314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21" name="Text Box 5"/>
          <p:cNvSpPr txBox="1">
            <a:spLocks noChangeArrowheads="1"/>
          </p:cNvSpPr>
          <p:nvPr/>
        </p:nvSpPr>
        <p:spPr bwMode="auto">
          <a:xfrm>
            <a:off x="3706016" y="1867896"/>
            <a:ext cx="1508155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Source port</a:t>
            </a:r>
          </a:p>
        </p:txBody>
      </p:sp>
      <p:sp>
        <p:nvSpPr>
          <p:cNvPr id="930822" name="Rectangle 6"/>
          <p:cNvSpPr>
            <a:spLocks noChangeArrowheads="1"/>
          </p:cNvSpPr>
          <p:nvPr/>
        </p:nvSpPr>
        <p:spPr bwMode="auto">
          <a:xfrm>
            <a:off x="5681713" y="1822027"/>
            <a:ext cx="2507615" cy="5314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23" name="Text Box 7"/>
          <p:cNvSpPr txBox="1">
            <a:spLocks noChangeArrowheads="1"/>
          </p:cNvSpPr>
          <p:nvPr/>
        </p:nvSpPr>
        <p:spPr bwMode="auto">
          <a:xfrm>
            <a:off x="5833689" y="1867896"/>
            <a:ext cx="1979437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Destination port</a:t>
            </a:r>
          </a:p>
        </p:txBody>
      </p:sp>
      <p:sp>
        <p:nvSpPr>
          <p:cNvPr id="930824" name="Rectangle 8"/>
          <p:cNvSpPr>
            <a:spLocks noChangeArrowheads="1"/>
          </p:cNvSpPr>
          <p:nvPr/>
        </p:nvSpPr>
        <p:spPr bwMode="auto">
          <a:xfrm>
            <a:off x="3326073" y="2353452"/>
            <a:ext cx="4863253" cy="45550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25" name="Text Box 9"/>
          <p:cNvSpPr txBox="1">
            <a:spLocks noChangeArrowheads="1"/>
          </p:cNvSpPr>
          <p:nvPr/>
        </p:nvSpPr>
        <p:spPr bwMode="auto">
          <a:xfrm>
            <a:off x="4617875" y="2399320"/>
            <a:ext cx="2279200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Sequence number</a:t>
            </a:r>
          </a:p>
        </p:txBody>
      </p:sp>
      <p:sp>
        <p:nvSpPr>
          <p:cNvPr id="930826" name="Rectangle 10"/>
          <p:cNvSpPr>
            <a:spLocks noChangeArrowheads="1"/>
          </p:cNvSpPr>
          <p:nvPr/>
        </p:nvSpPr>
        <p:spPr bwMode="auto">
          <a:xfrm>
            <a:off x="3326073" y="2808959"/>
            <a:ext cx="4863253" cy="45550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27" name="Text Box 11"/>
          <p:cNvSpPr txBox="1">
            <a:spLocks noChangeArrowheads="1"/>
          </p:cNvSpPr>
          <p:nvPr/>
        </p:nvSpPr>
        <p:spPr bwMode="auto">
          <a:xfrm>
            <a:off x="4617876" y="2854827"/>
            <a:ext cx="2138135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Acknowledgment</a:t>
            </a:r>
          </a:p>
        </p:txBody>
      </p:sp>
      <p:sp>
        <p:nvSpPr>
          <p:cNvPr id="930828" name="Rectangle 12"/>
          <p:cNvSpPr>
            <a:spLocks noChangeArrowheads="1"/>
          </p:cNvSpPr>
          <p:nvPr/>
        </p:nvSpPr>
        <p:spPr bwMode="auto">
          <a:xfrm>
            <a:off x="3326073" y="3264465"/>
            <a:ext cx="2431627" cy="5314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29" name="Rectangle 13"/>
          <p:cNvSpPr>
            <a:spLocks noChangeArrowheads="1"/>
          </p:cNvSpPr>
          <p:nvPr/>
        </p:nvSpPr>
        <p:spPr bwMode="auto">
          <a:xfrm>
            <a:off x="5757701" y="3264465"/>
            <a:ext cx="2431627" cy="5314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30" name="Text Box 14"/>
          <p:cNvSpPr txBox="1">
            <a:spLocks noChangeArrowheads="1"/>
          </p:cNvSpPr>
          <p:nvPr/>
        </p:nvSpPr>
        <p:spPr bwMode="auto">
          <a:xfrm>
            <a:off x="5822607" y="3337221"/>
            <a:ext cx="2324084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Advertised window</a:t>
            </a:r>
          </a:p>
        </p:txBody>
      </p:sp>
      <p:sp>
        <p:nvSpPr>
          <p:cNvPr id="930831" name="Text Box 15"/>
          <p:cNvSpPr txBox="1">
            <a:spLocks noChangeArrowheads="1"/>
          </p:cNvSpPr>
          <p:nvPr/>
        </p:nvSpPr>
        <p:spPr bwMode="auto">
          <a:xfrm>
            <a:off x="3256417" y="3340384"/>
            <a:ext cx="1063837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HdrLen</a:t>
            </a:r>
          </a:p>
        </p:txBody>
      </p:sp>
      <p:sp>
        <p:nvSpPr>
          <p:cNvPr id="930832" name="Line 16"/>
          <p:cNvSpPr>
            <a:spLocks noChangeShapeType="1"/>
          </p:cNvSpPr>
          <p:nvPr/>
        </p:nvSpPr>
        <p:spPr bwMode="auto">
          <a:xfrm>
            <a:off x="4237933" y="3264465"/>
            <a:ext cx="0" cy="531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33" name="Line 17"/>
          <p:cNvSpPr>
            <a:spLocks noChangeShapeType="1"/>
          </p:cNvSpPr>
          <p:nvPr/>
        </p:nvSpPr>
        <p:spPr bwMode="auto">
          <a:xfrm>
            <a:off x="4693863" y="3264465"/>
            <a:ext cx="0" cy="531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34" name="Text Box 18"/>
          <p:cNvSpPr txBox="1">
            <a:spLocks noChangeArrowheads="1"/>
          </p:cNvSpPr>
          <p:nvPr/>
        </p:nvSpPr>
        <p:spPr bwMode="auto">
          <a:xfrm>
            <a:off x="4905997" y="3351456"/>
            <a:ext cx="812451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Flags</a:t>
            </a:r>
          </a:p>
        </p:txBody>
      </p:sp>
      <p:sp>
        <p:nvSpPr>
          <p:cNvPr id="930835" name="Text Box 19"/>
          <p:cNvSpPr txBox="1">
            <a:spLocks noChangeArrowheads="1"/>
          </p:cNvSpPr>
          <p:nvPr/>
        </p:nvSpPr>
        <p:spPr bwMode="auto">
          <a:xfrm>
            <a:off x="4313922" y="3386251"/>
            <a:ext cx="326742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30836" name="Rectangle 20"/>
          <p:cNvSpPr>
            <a:spLocks noChangeArrowheads="1"/>
          </p:cNvSpPr>
          <p:nvPr/>
        </p:nvSpPr>
        <p:spPr bwMode="auto">
          <a:xfrm>
            <a:off x="3326073" y="3795889"/>
            <a:ext cx="2431627" cy="5314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37" name="Rectangle 21"/>
          <p:cNvSpPr>
            <a:spLocks noChangeArrowheads="1"/>
          </p:cNvSpPr>
          <p:nvPr/>
        </p:nvSpPr>
        <p:spPr bwMode="auto">
          <a:xfrm>
            <a:off x="5757701" y="3795889"/>
            <a:ext cx="2431627" cy="531424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38" name="Text Box 22"/>
          <p:cNvSpPr txBox="1">
            <a:spLocks noChangeArrowheads="1"/>
          </p:cNvSpPr>
          <p:nvPr/>
        </p:nvSpPr>
        <p:spPr bwMode="auto">
          <a:xfrm>
            <a:off x="3690184" y="3882880"/>
            <a:ext cx="1395944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Checksum</a:t>
            </a:r>
          </a:p>
        </p:txBody>
      </p:sp>
      <p:sp>
        <p:nvSpPr>
          <p:cNvPr id="930839" name="Text Box 23"/>
          <p:cNvSpPr txBox="1">
            <a:spLocks noChangeArrowheads="1"/>
          </p:cNvSpPr>
          <p:nvPr/>
        </p:nvSpPr>
        <p:spPr bwMode="auto">
          <a:xfrm>
            <a:off x="6045824" y="3882880"/>
            <a:ext cx="1807917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Urgent pointer</a:t>
            </a:r>
          </a:p>
        </p:txBody>
      </p:sp>
      <p:sp>
        <p:nvSpPr>
          <p:cNvPr id="930840" name="Rectangle 24"/>
          <p:cNvSpPr>
            <a:spLocks noChangeArrowheads="1"/>
          </p:cNvSpPr>
          <p:nvPr/>
        </p:nvSpPr>
        <p:spPr bwMode="auto">
          <a:xfrm>
            <a:off x="3326073" y="4327313"/>
            <a:ext cx="4863253" cy="45550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30841" name="Text Box 25"/>
          <p:cNvSpPr txBox="1">
            <a:spLocks noChangeArrowheads="1"/>
          </p:cNvSpPr>
          <p:nvPr/>
        </p:nvSpPr>
        <p:spPr bwMode="auto">
          <a:xfrm>
            <a:off x="4769852" y="4373182"/>
            <a:ext cx="2207064" cy="39981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Options (variable)</a:t>
            </a:r>
          </a:p>
        </p:txBody>
      </p:sp>
      <p:sp>
        <p:nvSpPr>
          <p:cNvPr id="930842" name="Rectangle 26"/>
          <p:cNvSpPr>
            <a:spLocks noChangeArrowheads="1"/>
          </p:cNvSpPr>
          <p:nvPr/>
        </p:nvSpPr>
        <p:spPr bwMode="auto">
          <a:xfrm>
            <a:off x="3326073" y="4782821"/>
            <a:ext cx="4863253" cy="113876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 anchor="ctr"/>
          <a:lstStyle/>
          <a:p>
            <a:pPr algn="ctr"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930843" name="Text Box 27"/>
          <p:cNvSpPr txBox="1">
            <a:spLocks noChangeArrowheads="1"/>
          </p:cNvSpPr>
          <p:nvPr/>
        </p:nvSpPr>
        <p:spPr bwMode="auto">
          <a:xfrm>
            <a:off x="650652" y="2695083"/>
            <a:ext cx="882983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Flags:</a:t>
            </a:r>
          </a:p>
        </p:txBody>
      </p:sp>
      <p:sp>
        <p:nvSpPr>
          <p:cNvPr id="930844" name="Text Box 28"/>
          <p:cNvSpPr txBox="1">
            <a:spLocks noChangeArrowheads="1"/>
          </p:cNvSpPr>
          <p:nvPr/>
        </p:nvSpPr>
        <p:spPr bwMode="auto">
          <a:xfrm>
            <a:off x="1502354" y="2729878"/>
            <a:ext cx="754743" cy="193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137" tIns="45569" rIns="91137" bIns="45569">
            <a:spAutoFit/>
          </a:bodyPr>
          <a:lstStyle/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SYN</a:t>
            </a:r>
          </a:p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FIN</a:t>
            </a:r>
          </a:p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RST</a:t>
            </a:r>
          </a:p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PSH</a:t>
            </a:r>
          </a:p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URG</a:t>
            </a:r>
          </a:p>
          <a:p>
            <a:pPr defTabSz="9114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5487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0FB82-4641-435B-AE95-71FCC81E69B8}" type="slidenum">
              <a:rPr lang="en-US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Transport Layer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  <a:p>
            <a:pPr lvl="1"/>
            <a:r>
              <a:rPr lang="en-US" dirty="0"/>
              <a:t>Communication for specific applications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HyperText</a:t>
            </a:r>
            <a:r>
              <a:rPr lang="en-US" dirty="0"/>
              <a:t> Transfer Protocol (HTTP), File Transfer Protocol (FTP), Network News Transfer Protocol (NNTP)</a:t>
            </a:r>
          </a:p>
          <a:p>
            <a:r>
              <a:rPr lang="en-US" dirty="0"/>
              <a:t>Transport layer</a:t>
            </a:r>
          </a:p>
          <a:p>
            <a:pPr lvl="1"/>
            <a:r>
              <a:rPr lang="en-US" dirty="0"/>
              <a:t>Communication between processes (e.g., socket)</a:t>
            </a:r>
          </a:p>
          <a:p>
            <a:pPr lvl="1"/>
            <a:r>
              <a:rPr lang="en-US" dirty="0"/>
              <a:t>Relies on network layer and serves the application layer</a:t>
            </a:r>
          </a:p>
          <a:p>
            <a:pPr lvl="1"/>
            <a:r>
              <a:rPr lang="en-US" dirty="0"/>
              <a:t>E.g., TCP and UDP</a:t>
            </a:r>
          </a:p>
          <a:p>
            <a:r>
              <a:rPr lang="en-US" dirty="0"/>
              <a:t>Network layer</a:t>
            </a:r>
          </a:p>
          <a:p>
            <a:pPr lvl="1"/>
            <a:r>
              <a:rPr lang="en-US" dirty="0"/>
              <a:t>Logical communication between nodes</a:t>
            </a:r>
          </a:p>
          <a:p>
            <a:pPr lvl="1"/>
            <a:r>
              <a:rPr lang="en-US" dirty="0"/>
              <a:t>Hides details of the link technology</a:t>
            </a:r>
          </a:p>
          <a:p>
            <a:pPr lvl="1"/>
            <a:r>
              <a:rPr lang="en-US" dirty="0"/>
              <a:t>E.g., IP</a:t>
            </a:r>
          </a:p>
        </p:txBody>
      </p:sp>
    </p:spTree>
    <p:extLst>
      <p:ext uri="{BB962C8B-B14F-4D97-AF65-F5344CB8AC3E}">
        <p14:creationId xmlns:p14="http://schemas.microsoft.com/office/powerpoint/2010/main" val="34481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638F3-5142-4B67-85F9-2A4B20951F22}" type="slidenum">
              <a:rPr lang="en-US"/>
              <a:pPr/>
              <a:t>3</a:t>
            </a:fld>
            <a:endParaRPr 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Protocols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930" y="1214684"/>
            <a:ext cx="4945574" cy="5466080"/>
          </a:xfrm>
        </p:spPr>
        <p:txBody>
          <a:bodyPr/>
          <a:lstStyle/>
          <a:p>
            <a:r>
              <a:rPr lang="en-US" sz="2400"/>
              <a:t>Provide</a:t>
            </a:r>
            <a:r>
              <a:rPr lang="en-US" sz="2400" i="1">
                <a:solidFill>
                  <a:srgbClr val="FF0000"/>
                </a:solidFill>
              </a:rPr>
              <a:t> logical communication</a:t>
            </a:r>
            <a:r>
              <a:rPr lang="en-US" sz="2400"/>
              <a:t> between application processes running on different hosts</a:t>
            </a:r>
          </a:p>
          <a:p>
            <a:r>
              <a:rPr lang="en-US" sz="2400"/>
              <a:t>Run on end hosts </a:t>
            </a:r>
          </a:p>
          <a:p>
            <a:pPr lvl="1"/>
            <a:r>
              <a:rPr lang="en-US"/>
              <a:t>Sender: breaks application messages into </a:t>
            </a:r>
            <a:r>
              <a:rPr lang="en-US">
                <a:solidFill>
                  <a:srgbClr val="FF0000"/>
                </a:solidFill>
              </a:rPr>
              <a:t>segments</a:t>
            </a:r>
            <a:r>
              <a:rPr lang="en-US"/>
              <a:t>, </a:t>
            </a:r>
            <a:br>
              <a:rPr lang="en-US"/>
            </a:br>
            <a:r>
              <a:rPr lang="en-US"/>
              <a:t>and passes to network layer</a:t>
            </a:r>
          </a:p>
          <a:p>
            <a:pPr lvl="1"/>
            <a:r>
              <a:rPr lang="en-US"/>
              <a:t>Receiver: reassembles segments into messages, passes to application layer</a:t>
            </a:r>
          </a:p>
          <a:p>
            <a:r>
              <a:rPr lang="en-US" sz="2400"/>
              <a:t>Multiple transport protocol available to applications</a:t>
            </a:r>
          </a:p>
          <a:p>
            <a:pPr lvl="1"/>
            <a:r>
              <a:rPr lang="en-US"/>
              <a:t>Internet: TCP and UDP</a:t>
            </a:r>
          </a:p>
        </p:txBody>
      </p:sp>
      <p:graphicFrame>
        <p:nvGraphicFramePr>
          <p:cNvPr id="848953" name="Object 57"/>
          <p:cNvGraphicFramePr>
            <a:graphicFrameLocks noGrp="1" noChangeAspect="1"/>
          </p:cNvGraphicFramePr>
          <p:nvPr>
            <p:ph sz="half" idx="2"/>
          </p:nvPr>
        </p:nvGraphicFramePr>
        <p:xfrm>
          <a:off x="6470091" y="3908185"/>
          <a:ext cx="1301300" cy="1081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091" y="3908185"/>
                        <a:ext cx="1301300" cy="1081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8900" name="Freeform 4"/>
          <p:cNvSpPr>
            <a:spLocks/>
          </p:cNvSpPr>
          <p:nvPr/>
        </p:nvSpPr>
        <p:spPr bwMode="auto">
          <a:xfrm>
            <a:off x="7070081" y="2513195"/>
            <a:ext cx="1793642" cy="1668609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01" name="Freeform 5"/>
          <p:cNvSpPr>
            <a:spLocks/>
          </p:cNvSpPr>
          <p:nvPr/>
        </p:nvSpPr>
        <p:spPr bwMode="auto">
          <a:xfrm>
            <a:off x="5195702" y="2370857"/>
            <a:ext cx="1861714" cy="1583201"/>
          </a:xfrm>
          <a:custGeom>
            <a:avLst/>
            <a:gdLst>
              <a:gd name="T0" fmla="*/ 550 w 1340"/>
              <a:gd name="T1" fmla="*/ 42 h 1191"/>
              <a:gd name="T2" fmla="*/ 82 w 1340"/>
              <a:gd name="T3" fmla="*/ 60 h 1191"/>
              <a:gd name="T4" fmla="*/ 58 w 1340"/>
              <a:gd name="T5" fmla="*/ 402 h 1191"/>
              <a:gd name="T6" fmla="*/ 28 w 1340"/>
              <a:gd name="T7" fmla="*/ 720 h 1191"/>
              <a:gd name="T8" fmla="*/ 112 w 1340"/>
              <a:gd name="T9" fmla="*/ 870 h 1191"/>
              <a:gd name="T10" fmla="*/ 538 w 1340"/>
              <a:gd name="T11" fmla="*/ 876 h 1191"/>
              <a:gd name="T12" fmla="*/ 640 w 1340"/>
              <a:gd name="T13" fmla="*/ 1128 h 1191"/>
              <a:gd name="T14" fmla="*/ 1234 w 1340"/>
              <a:gd name="T15" fmla="*/ 1098 h 1191"/>
              <a:gd name="T16" fmla="*/ 1276 w 1340"/>
              <a:gd name="T17" fmla="*/ 570 h 1191"/>
              <a:gd name="T18" fmla="*/ 1204 w 1340"/>
              <a:gd name="T19" fmla="*/ 342 h 1191"/>
              <a:gd name="T20" fmla="*/ 760 w 1340"/>
              <a:gd name="T21" fmla="*/ 288 h 1191"/>
              <a:gd name="T22" fmla="*/ 550 w 1340"/>
              <a:gd name="T23" fmla="*/ 42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02" name="Freeform 6"/>
          <p:cNvSpPr>
            <a:spLocks/>
          </p:cNvSpPr>
          <p:nvPr/>
        </p:nvSpPr>
        <p:spPr bwMode="auto">
          <a:xfrm>
            <a:off x="5562987" y="3816458"/>
            <a:ext cx="2966711" cy="2211105"/>
          </a:xfrm>
          <a:custGeom>
            <a:avLst/>
            <a:gdLst>
              <a:gd name="T0" fmla="*/ 27 w 2135"/>
              <a:gd name="T1" fmla="*/ 652 h 1662"/>
              <a:gd name="T2" fmla="*/ 105 w 2135"/>
              <a:gd name="T3" fmla="*/ 76 h 1662"/>
              <a:gd name="T4" fmla="*/ 657 w 2135"/>
              <a:gd name="T5" fmla="*/ 196 h 1662"/>
              <a:gd name="T6" fmla="*/ 1209 w 2135"/>
              <a:gd name="T7" fmla="*/ 100 h 1662"/>
              <a:gd name="T8" fmla="*/ 2001 w 2135"/>
              <a:gd name="T9" fmla="*/ 406 h 1662"/>
              <a:gd name="T10" fmla="*/ 2013 w 2135"/>
              <a:gd name="T11" fmla="*/ 1144 h 1662"/>
              <a:gd name="T12" fmla="*/ 1581 w 2135"/>
              <a:gd name="T13" fmla="*/ 1600 h 1662"/>
              <a:gd name="T14" fmla="*/ 813 w 2135"/>
              <a:gd name="T15" fmla="*/ 1516 h 1662"/>
              <a:gd name="T16" fmla="*/ 501 w 2135"/>
              <a:gd name="T17" fmla="*/ 1270 h 1662"/>
              <a:gd name="T18" fmla="*/ 183 w 2135"/>
              <a:gd name="T19" fmla="*/ 1066 h 1662"/>
              <a:gd name="T20" fmla="*/ 27 w 2135"/>
              <a:gd name="T21" fmla="*/ 65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grpSp>
        <p:nvGrpSpPr>
          <p:cNvPr id="848903" name="Group 7"/>
          <p:cNvGrpSpPr>
            <a:grpSpLocks/>
          </p:cNvGrpSpPr>
          <p:nvPr/>
        </p:nvGrpSpPr>
        <p:grpSpPr bwMode="auto">
          <a:xfrm>
            <a:off x="5312851" y="2505287"/>
            <a:ext cx="731388" cy="317906"/>
            <a:chOff x="3552" y="246"/>
            <a:chExt cx="527" cy="248"/>
          </a:xfrm>
        </p:grpSpPr>
        <p:graphicFrame>
          <p:nvGraphicFramePr>
            <p:cNvPr id="848904" name="Object 8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8905" name="Object 9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3" name="Clip" r:id="rId6" imgW="676440" imgH="485640" progId="MS_ClipArt_Gallery.2">
                    <p:embed/>
                  </p:oleObj>
                </mc:Choice>
                <mc:Fallback>
                  <p:oleObj name="Clip" r:id="rId6" imgW="676440" imgH="485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8906" name="Line 10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07" name="Group 11"/>
          <p:cNvGrpSpPr>
            <a:grpSpLocks/>
          </p:cNvGrpSpPr>
          <p:nvPr/>
        </p:nvGrpSpPr>
        <p:grpSpPr bwMode="auto">
          <a:xfrm>
            <a:off x="5312851" y="3098402"/>
            <a:ext cx="731388" cy="317905"/>
            <a:chOff x="3552" y="246"/>
            <a:chExt cx="527" cy="248"/>
          </a:xfrm>
        </p:grpSpPr>
        <p:graphicFrame>
          <p:nvGraphicFramePr>
            <p:cNvPr id="848908" name="Object 12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Clip" r:id="rId8" imgW="1305000" imgH="1085760" progId="MS_ClipArt_Gallery.2">
                    <p:embed/>
                  </p:oleObj>
                </mc:Choice>
                <mc:Fallback>
                  <p:oleObj name="Clip" r:id="rId8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8909" name="Object 13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Clip" r:id="rId9" imgW="676440" imgH="485640" progId="MS_ClipArt_Gallery.2">
                    <p:embed/>
                  </p:oleObj>
                </mc:Choice>
                <mc:Fallback>
                  <p:oleObj name="Clip" r:id="rId9" imgW="676440" imgH="4856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8910" name="Line 14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11" name="Group 15"/>
          <p:cNvGrpSpPr>
            <a:grpSpLocks/>
          </p:cNvGrpSpPr>
          <p:nvPr/>
        </p:nvGrpSpPr>
        <p:grpSpPr bwMode="auto">
          <a:xfrm>
            <a:off x="5688044" y="2886458"/>
            <a:ext cx="69656" cy="213518"/>
            <a:chOff x="3842" y="406"/>
            <a:chExt cx="51" cy="167"/>
          </a:xfrm>
        </p:grpSpPr>
        <p:sp>
          <p:nvSpPr>
            <p:cNvPr id="848912" name="Oval 16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3" name="Oval 17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4" name="Oval 18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15" name="Group 19"/>
          <p:cNvGrpSpPr>
            <a:grpSpLocks/>
          </p:cNvGrpSpPr>
          <p:nvPr/>
        </p:nvGrpSpPr>
        <p:grpSpPr bwMode="auto">
          <a:xfrm>
            <a:off x="6156639" y="3387831"/>
            <a:ext cx="208968" cy="393824"/>
            <a:chOff x="4180" y="783"/>
            <a:chExt cx="150" cy="307"/>
          </a:xfrm>
        </p:grpSpPr>
        <p:sp>
          <p:nvSpPr>
            <p:cNvPr id="848916" name="AutoShape 2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7" name="Rectangle 2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8" name="Rectangle 2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19" name="AutoShape 2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20" name="Line 2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21" name="Line 2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22" name="Rectangle 2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23" name="Rectangle 2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24" name="Group 28"/>
          <p:cNvGrpSpPr>
            <a:grpSpLocks/>
          </p:cNvGrpSpPr>
          <p:nvPr/>
        </p:nvGrpSpPr>
        <p:grpSpPr bwMode="auto">
          <a:xfrm rot="-5400000">
            <a:off x="6468545" y="3465229"/>
            <a:ext cx="80662" cy="232715"/>
            <a:chOff x="3842" y="406"/>
            <a:chExt cx="51" cy="167"/>
          </a:xfrm>
        </p:grpSpPr>
        <p:sp>
          <p:nvSpPr>
            <p:cNvPr id="848925" name="Oval 29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26" name="Oval 30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27" name="Oval 31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8928" name="Line 32"/>
          <p:cNvSpPr>
            <a:spLocks noChangeShapeType="1"/>
          </p:cNvSpPr>
          <p:nvPr/>
        </p:nvSpPr>
        <p:spPr bwMode="auto">
          <a:xfrm>
            <a:off x="6292784" y="3296097"/>
            <a:ext cx="493924" cy="15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29" name="Line 33"/>
          <p:cNvSpPr>
            <a:spLocks noChangeShapeType="1"/>
          </p:cNvSpPr>
          <p:nvPr/>
        </p:nvSpPr>
        <p:spPr bwMode="auto">
          <a:xfrm>
            <a:off x="6295958" y="3292941"/>
            <a:ext cx="1583" cy="948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30" name="Line 34"/>
          <p:cNvSpPr>
            <a:spLocks noChangeShapeType="1"/>
          </p:cNvSpPr>
          <p:nvPr/>
        </p:nvSpPr>
        <p:spPr bwMode="auto">
          <a:xfrm>
            <a:off x="6789882" y="3291353"/>
            <a:ext cx="1583" cy="822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31" name="Line 35"/>
          <p:cNvSpPr>
            <a:spLocks noChangeShapeType="1"/>
          </p:cNvSpPr>
          <p:nvPr/>
        </p:nvSpPr>
        <p:spPr bwMode="auto">
          <a:xfrm>
            <a:off x="5993583" y="2758353"/>
            <a:ext cx="288122" cy="2641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32" name="Line 36"/>
          <p:cNvSpPr>
            <a:spLocks noChangeShapeType="1"/>
          </p:cNvSpPr>
          <p:nvPr/>
        </p:nvSpPr>
        <p:spPr bwMode="auto">
          <a:xfrm flipV="1">
            <a:off x="6006252" y="3043045"/>
            <a:ext cx="275458" cy="3289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33" name="Line 37"/>
          <p:cNvSpPr>
            <a:spLocks noChangeShapeType="1"/>
          </p:cNvSpPr>
          <p:nvPr/>
        </p:nvSpPr>
        <p:spPr bwMode="auto">
          <a:xfrm flipV="1">
            <a:off x="6531830" y="3128453"/>
            <a:ext cx="1584" cy="1629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grpSp>
        <p:nvGrpSpPr>
          <p:cNvPr id="848934" name="Group 38"/>
          <p:cNvGrpSpPr>
            <a:grpSpLocks/>
          </p:cNvGrpSpPr>
          <p:nvPr/>
        </p:nvGrpSpPr>
        <p:grpSpPr bwMode="auto">
          <a:xfrm>
            <a:off x="6650563" y="3365688"/>
            <a:ext cx="208968" cy="393824"/>
            <a:chOff x="4180" y="783"/>
            <a:chExt cx="150" cy="307"/>
          </a:xfrm>
        </p:grpSpPr>
        <p:sp>
          <p:nvSpPr>
            <p:cNvPr id="848935" name="AutoShape 3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36" name="Rectangle 4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37" name="Rectangle 4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38" name="AutoShape 4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39" name="Line 4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40" name="Line 4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41" name="Rectangle 4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42" name="Rectangle 4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43" name="Group 47"/>
          <p:cNvGrpSpPr>
            <a:grpSpLocks/>
          </p:cNvGrpSpPr>
          <p:nvPr/>
        </p:nvGrpSpPr>
        <p:grpSpPr bwMode="auto">
          <a:xfrm>
            <a:off x="5695966" y="3982528"/>
            <a:ext cx="478093" cy="922085"/>
            <a:chOff x="3314" y="1248"/>
            <a:chExt cx="344" cy="694"/>
          </a:xfrm>
        </p:grpSpPr>
        <p:graphicFrame>
          <p:nvGraphicFramePr>
            <p:cNvPr id="848944" name="Object 48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8945" name="Line 49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48946" name="Object 50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8947" name="Line 51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8948" name="Group 52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848949" name="Oval 53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8950" name="Oval 54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8951" name="Oval 55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8952" name="Line 56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48954" name="Object 58"/>
          <p:cNvGraphicFramePr>
            <a:graphicFrameLocks noChangeAspect="1"/>
          </p:cNvGraphicFramePr>
          <p:nvPr/>
        </p:nvGraphicFramePr>
        <p:xfrm>
          <a:off x="5949261" y="4977367"/>
          <a:ext cx="414770" cy="32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Clip" r:id="rId12" imgW="1305000" imgH="1085760" progId="MS_ClipArt_Gallery.2">
                  <p:embed/>
                </p:oleObj>
              </mc:Choice>
              <mc:Fallback>
                <p:oleObj name="Clip" r:id="rId12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261" y="4977367"/>
                        <a:ext cx="414770" cy="328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8955" name="Oval 59"/>
          <p:cNvSpPr>
            <a:spLocks noChangeArrowheads="1"/>
          </p:cNvSpPr>
          <p:nvPr/>
        </p:nvSpPr>
        <p:spPr bwMode="auto">
          <a:xfrm rot="-5400000">
            <a:off x="6364844" y="5080933"/>
            <a:ext cx="63265" cy="649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56" name="Oval 60"/>
          <p:cNvSpPr>
            <a:spLocks noChangeArrowheads="1"/>
          </p:cNvSpPr>
          <p:nvPr/>
        </p:nvSpPr>
        <p:spPr bwMode="auto">
          <a:xfrm rot="-5400000">
            <a:off x="6449540" y="5078552"/>
            <a:ext cx="63265" cy="6649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57" name="Oval 61"/>
          <p:cNvSpPr>
            <a:spLocks noChangeArrowheads="1"/>
          </p:cNvSpPr>
          <p:nvPr/>
        </p:nvSpPr>
        <p:spPr bwMode="auto">
          <a:xfrm rot="-5400000">
            <a:off x="6527110" y="5083305"/>
            <a:ext cx="61683" cy="6490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58" name="Line 62"/>
          <p:cNvSpPr>
            <a:spLocks noChangeShapeType="1"/>
          </p:cNvSpPr>
          <p:nvPr/>
        </p:nvSpPr>
        <p:spPr bwMode="auto">
          <a:xfrm rot="-5400000">
            <a:off x="6785952" y="4963922"/>
            <a:ext cx="60102" cy="158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59" name="Line 63"/>
          <p:cNvSpPr>
            <a:spLocks noChangeShapeType="1"/>
          </p:cNvSpPr>
          <p:nvPr/>
        </p:nvSpPr>
        <p:spPr bwMode="auto">
          <a:xfrm rot="5400000" flipH="1">
            <a:off x="6161424" y="4955217"/>
            <a:ext cx="632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60" name="Line 64"/>
          <p:cNvSpPr>
            <a:spLocks noChangeShapeType="1"/>
          </p:cNvSpPr>
          <p:nvPr/>
        </p:nvSpPr>
        <p:spPr bwMode="auto">
          <a:xfrm rot="16200000" flipV="1">
            <a:off x="6507293" y="4617251"/>
            <a:ext cx="0" cy="6253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61" name="Line 65"/>
          <p:cNvSpPr>
            <a:spLocks noChangeShapeType="1"/>
          </p:cNvSpPr>
          <p:nvPr/>
        </p:nvSpPr>
        <p:spPr bwMode="auto">
          <a:xfrm flipV="1">
            <a:off x="6174059" y="4556656"/>
            <a:ext cx="93403" cy="3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62" name="Line 66"/>
          <p:cNvSpPr>
            <a:spLocks noChangeShapeType="1"/>
          </p:cNvSpPr>
          <p:nvPr/>
        </p:nvSpPr>
        <p:spPr bwMode="auto">
          <a:xfrm>
            <a:off x="6774044" y="4602523"/>
            <a:ext cx="302370" cy="3843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63" name="Line 67"/>
          <p:cNvSpPr>
            <a:spLocks noChangeShapeType="1"/>
          </p:cNvSpPr>
          <p:nvPr/>
        </p:nvSpPr>
        <p:spPr bwMode="auto">
          <a:xfrm flipH="1">
            <a:off x="7567171" y="4599359"/>
            <a:ext cx="278624" cy="3906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graphicFrame>
        <p:nvGraphicFramePr>
          <p:cNvPr id="848964" name="Object 68"/>
          <p:cNvGraphicFramePr>
            <a:graphicFrameLocks noChangeAspect="1"/>
          </p:cNvGraphicFramePr>
          <p:nvPr/>
        </p:nvGraphicFramePr>
        <p:xfrm>
          <a:off x="7744477" y="4153335"/>
          <a:ext cx="202636" cy="240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Clip" r:id="rId13" imgW="981000" imgH="1209600" progId="MS_ClipArt_Gallery.2">
                  <p:embed/>
                </p:oleObj>
              </mc:Choice>
              <mc:Fallback>
                <p:oleObj name="Clip" r:id="rId13" imgW="981000" imgH="1209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4477" y="4153335"/>
                        <a:ext cx="202636" cy="240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8965" name="Object 69"/>
          <p:cNvGraphicFramePr>
            <a:graphicFrameLocks noChangeAspect="1"/>
          </p:cNvGraphicFramePr>
          <p:nvPr/>
        </p:nvGraphicFramePr>
        <p:xfrm>
          <a:off x="6411515" y="4233998"/>
          <a:ext cx="202636" cy="23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Clip" r:id="rId15" imgW="981000" imgH="1209600" progId="MS_ClipArt_Gallery.2">
                  <p:embed/>
                </p:oleObj>
              </mc:Choice>
              <mc:Fallback>
                <p:oleObj name="Clip" r:id="rId15" imgW="981000" imgH="12096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515" y="4233998"/>
                        <a:ext cx="202636" cy="23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8966" name="Group 70"/>
          <p:cNvGrpSpPr>
            <a:grpSpLocks/>
          </p:cNvGrpSpPr>
          <p:nvPr/>
        </p:nvGrpSpPr>
        <p:grpSpPr bwMode="auto">
          <a:xfrm>
            <a:off x="6758220" y="5426548"/>
            <a:ext cx="405271" cy="425455"/>
            <a:chOff x="2870" y="1518"/>
            <a:chExt cx="292" cy="320"/>
          </a:xfrm>
        </p:grpSpPr>
        <p:graphicFrame>
          <p:nvGraphicFramePr>
            <p:cNvPr id="848967" name="Object 7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8968" name="Object 7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Clip" r:id="rId18" imgW="1266840" imgH="1200240" progId="MS_ClipArt_Gallery.2">
                    <p:embed/>
                  </p:oleObj>
                </mc:Choice>
                <mc:Fallback>
                  <p:oleObj name="Clip" r:id="rId18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8969" name="Group 73"/>
          <p:cNvGrpSpPr>
            <a:grpSpLocks/>
          </p:cNvGrpSpPr>
          <p:nvPr/>
        </p:nvGrpSpPr>
        <p:grpSpPr bwMode="auto">
          <a:xfrm>
            <a:off x="7533927" y="5458180"/>
            <a:ext cx="405271" cy="425455"/>
            <a:chOff x="2870" y="1518"/>
            <a:chExt cx="292" cy="320"/>
          </a:xfrm>
        </p:grpSpPr>
        <p:graphicFrame>
          <p:nvGraphicFramePr>
            <p:cNvPr id="848970" name="Object 7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8971" name="Object 7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8972" name="Group 76"/>
          <p:cNvGrpSpPr>
            <a:grpSpLocks/>
          </p:cNvGrpSpPr>
          <p:nvPr/>
        </p:nvGrpSpPr>
        <p:grpSpPr bwMode="auto">
          <a:xfrm>
            <a:off x="7120748" y="5175069"/>
            <a:ext cx="378359" cy="374845"/>
            <a:chOff x="4733" y="2082"/>
            <a:chExt cx="272" cy="282"/>
          </a:xfrm>
        </p:grpSpPr>
        <p:graphicFrame>
          <p:nvGraphicFramePr>
            <p:cNvPr id="848973" name="Object 77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8974" name="Rectangle 78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8975" name="Line 79"/>
          <p:cNvSpPr>
            <a:spLocks noChangeShapeType="1"/>
          </p:cNvSpPr>
          <p:nvPr/>
        </p:nvSpPr>
        <p:spPr bwMode="auto">
          <a:xfrm>
            <a:off x="7426277" y="5078591"/>
            <a:ext cx="0" cy="2277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grpSp>
        <p:nvGrpSpPr>
          <p:cNvPr id="848976" name="Group 80"/>
          <p:cNvGrpSpPr>
            <a:grpSpLocks/>
          </p:cNvGrpSpPr>
          <p:nvPr/>
        </p:nvGrpSpPr>
        <p:grpSpPr bwMode="auto">
          <a:xfrm>
            <a:off x="8145000" y="4504455"/>
            <a:ext cx="207384" cy="408058"/>
            <a:chOff x="4180" y="783"/>
            <a:chExt cx="150" cy="307"/>
          </a:xfrm>
        </p:grpSpPr>
        <p:sp>
          <p:nvSpPr>
            <p:cNvPr id="848977" name="AutoShape 8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78" name="Rectangle 8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79" name="Rectangle 8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0" name="AutoShape 8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1" name="Line 8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2" name="Line 8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3" name="Rectangle 8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4" name="Rectangle 8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8985" name="Group 89"/>
          <p:cNvGrpSpPr>
            <a:grpSpLocks/>
          </p:cNvGrpSpPr>
          <p:nvPr/>
        </p:nvGrpSpPr>
        <p:grpSpPr bwMode="auto">
          <a:xfrm>
            <a:off x="8132335" y="4947309"/>
            <a:ext cx="207384" cy="408058"/>
            <a:chOff x="4180" y="783"/>
            <a:chExt cx="150" cy="307"/>
          </a:xfrm>
        </p:grpSpPr>
        <p:sp>
          <p:nvSpPr>
            <p:cNvPr id="848986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7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8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89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90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91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92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8993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8994" name="Line 98"/>
          <p:cNvSpPr>
            <a:spLocks noChangeShapeType="1"/>
          </p:cNvSpPr>
          <p:nvPr/>
        </p:nvSpPr>
        <p:spPr bwMode="auto">
          <a:xfrm rot="5400000" flipH="1">
            <a:off x="7759807" y="4876927"/>
            <a:ext cx="60892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95" name="Line 99"/>
          <p:cNvSpPr>
            <a:spLocks noChangeShapeType="1"/>
          </p:cNvSpPr>
          <p:nvPr/>
        </p:nvSpPr>
        <p:spPr bwMode="auto">
          <a:xfrm rot="-5400000">
            <a:off x="8112546" y="5128364"/>
            <a:ext cx="0" cy="1029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96" name="Line 100"/>
          <p:cNvSpPr>
            <a:spLocks noChangeShapeType="1"/>
          </p:cNvSpPr>
          <p:nvPr/>
        </p:nvSpPr>
        <p:spPr bwMode="auto">
          <a:xfrm rot="-5400000">
            <a:off x="8102256" y="4661002"/>
            <a:ext cx="0" cy="8865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97" name="Line 101"/>
          <p:cNvSpPr>
            <a:spLocks noChangeShapeType="1"/>
          </p:cNvSpPr>
          <p:nvPr/>
        </p:nvSpPr>
        <p:spPr bwMode="auto">
          <a:xfrm flipV="1">
            <a:off x="6785125" y="2808965"/>
            <a:ext cx="457514" cy="2071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98" name="Line 102"/>
          <p:cNvSpPr>
            <a:spLocks noChangeShapeType="1"/>
          </p:cNvSpPr>
          <p:nvPr/>
        </p:nvSpPr>
        <p:spPr bwMode="auto">
          <a:xfrm>
            <a:off x="7717573" y="2793149"/>
            <a:ext cx="484426" cy="20719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8999" name="Line 103"/>
          <p:cNvSpPr>
            <a:spLocks noChangeShapeType="1"/>
          </p:cNvSpPr>
          <p:nvPr/>
        </p:nvSpPr>
        <p:spPr bwMode="auto">
          <a:xfrm flipH="1">
            <a:off x="8235235" y="3128445"/>
            <a:ext cx="240630" cy="6785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9000" name="Line 104"/>
          <p:cNvSpPr>
            <a:spLocks noChangeShapeType="1"/>
          </p:cNvSpPr>
          <p:nvPr/>
        </p:nvSpPr>
        <p:spPr bwMode="auto">
          <a:xfrm>
            <a:off x="7467437" y="2905444"/>
            <a:ext cx="0" cy="4302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9001" name="Line 105"/>
          <p:cNvSpPr>
            <a:spLocks noChangeShapeType="1"/>
          </p:cNvSpPr>
          <p:nvPr/>
        </p:nvSpPr>
        <p:spPr bwMode="auto">
          <a:xfrm>
            <a:off x="7492774" y="3550738"/>
            <a:ext cx="533501" cy="36693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9002" name="Line 106"/>
          <p:cNvSpPr>
            <a:spLocks noChangeShapeType="1"/>
          </p:cNvSpPr>
          <p:nvPr/>
        </p:nvSpPr>
        <p:spPr bwMode="auto">
          <a:xfrm flipH="1">
            <a:off x="7951863" y="4014153"/>
            <a:ext cx="265959" cy="3590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9003" name="Line 107"/>
          <p:cNvSpPr>
            <a:spLocks noChangeShapeType="1"/>
          </p:cNvSpPr>
          <p:nvPr/>
        </p:nvSpPr>
        <p:spPr bwMode="auto">
          <a:xfrm flipH="1">
            <a:off x="7725488" y="3096813"/>
            <a:ext cx="558831" cy="38275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9004" name="Line 108"/>
          <p:cNvSpPr>
            <a:spLocks noChangeShapeType="1"/>
          </p:cNvSpPr>
          <p:nvPr/>
        </p:nvSpPr>
        <p:spPr bwMode="auto">
          <a:xfrm flipH="1">
            <a:off x="7734979" y="2538509"/>
            <a:ext cx="349863" cy="2546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sp>
        <p:nvSpPr>
          <p:cNvPr id="849005" name="Line 109"/>
          <p:cNvSpPr>
            <a:spLocks noChangeShapeType="1"/>
          </p:cNvSpPr>
          <p:nvPr/>
        </p:nvSpPr>
        <p:spPr bwMode="auto">
          <a:xfrm flipH="1">
            <a:off x="8450543" y="2714061"/>
            <a:ext cx="201053" cy="1755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grpSp>
        <p:nvGrpSpPr>
          <p:cNvPr id="849006" name="Group 110"/>
          <p:cNvGrpSpPr>
            <a:grpSpLocks/>
          </p:cNvGrpSpPr>
          <p:nvPr/>
        </p:nvGrpSpPr>
        <p:grpSpPr bwMode="auto">
          <a:xfrm>
            <a:off x="6267462" y="2905437"/>
            <a:ext cx="500257" cy="232498"/>
            <a:chOff x="3600" y="219"/>
            <a:chExt cx="360" cy="175"/>
          </a:xfrm>
        </p:grpSpPr>
        <p:sp>
          <p:nvSpPr>
            <p:cNvPr id="849007" name="Oval 1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08" name="Line 1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09" name="Line 1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10" name="Rectangle 1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11" name="Oval 1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12" name="Group 1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13" name="Line 1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14" name="Line 1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15" name="Line 1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016" name="Group 1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017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18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19" name="Line 1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020" name="Group 124"/>
          <p:cNvGrpSpPr>
            <a:grpSpLocks/>
          </p:cNvGrpSpPr>
          <p:nvPr/>
        </p:nvGrpSpPr>
        <p:grpSpPr bwMode="auto">
          <a:xfrm>
            <a:off x="7217316" y="2677684"/>
            <a:ext cx="500257" cy="232498"/>
            <a:chOff x="3600" y="219"/>
            <a:chExt cx="360" cy="175"/>
          </a:xfrm>
        </p:grpSpPr>
        <p:sp>
          <p:nvSpPr>
            <p:cNvPr id="849021" name="Oval 12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22" name="Line 12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23" name="Line 12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24" name="Rectangle 12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25" name="Oval 12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26" name="Group 13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27" name="Line 1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28" name="Line 1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29" name="Line 1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030" name="Group 13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031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32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33" name="Line 13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034" name="Group 138"/>
          <p:cNvGrpSpPr>
            <a:grpSpLocks/>
          </p:cNvGrpSpPr>
          <p:nvPr/>
        </p:nvGrpSpPr>
        <p:grpSpPr bwMode="auto">
          <a:xfrm>
            <a:off x="7234722" y="3332474"/>
            <a:ext cx="500257" cy="232498"/>
            <a:chOff x="3600" y="219"/>
            <a:chExt cx="360" cy="175"/>
          </a:xfrm>
        </p:grpSpPr>
        <p:sp>
          <p:nvSpPr>
            <p:cNvPr id="849035" name="Oval 1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36" name="Line 1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37" name="Line 1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38" name="Rectangle 14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39" name="Oval 1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40" name="Group 1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41" name="Line 1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42" name="Line 1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43" name="Line 1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044" name="Group 1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045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46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47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048" name="Group 152"/>
          <p:cNvGrpSpPr>
            <a:grpSpLocks/>
          </p:cNvGrpSpPr>
          <p:nvPr/>
        </p:nvGrpSpPr>
        <p:grpSpPr bwMode="auto">
          <a:xfrm>
            <a:off x="8201991" y="2884883"/>
            <a:ext cx="498673" cy="232499"/>
            <a:chOff x="3600" y="219"/>
            <a:chExt cx="360" cy="175"/>
          </a:xfrm>
        </p:grpSpPr>
        <p:sp>
          <p:nvSpPr>
            <p:cNvPr id="849049" name="Oval 1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50" name="Line 1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51" name="Line 1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52" name="Rectangle 1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53" name="Oval 1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54" name="Group 1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55" name="Line 1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56" name="Line 1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57" name="Line 1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058" name="Group 1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059" name="Line 1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60" name="Line 1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61" name="Line 1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062" name="Group 166"/>
          <p:cNvGrpSpPr>
            <a:grpSpLocks/>
          </p:cNvGrpSpPr>
          <p:nvPr/>
        </p:nvGrpSpPr>
        <p:grpSpPr bwMode="auto">
          <a:xfrm>
            <a:off x="8008861" y="3778491"/>
            <a:ext cx="500257" cy="232498"/>
            <a:chOff x="3600" y="219"/>
            <a:chExt cx="360" cy="175"/>
          </a:xfrm>
        </p:grpSpPr>
        <p:sp>
          <p:nvSpPr>
            <p:cNvPr id="849063" name="Oval 16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64" name="Line 16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65" name="Line 16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66" name="Rectangle 17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67" name="Oval 17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68" name="Group 17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69" name="Line 1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70" name="Line 1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71" name="Line 1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072" name="Group 17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073" name="Line 1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74" name="Line 1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75" name="Line 1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076" name="Group 180"/>
          <p:cNvGrpSpPr>
            <a:grpSpLocks/>
          </p:cNvGrpSpPr>
          <p:nvPr/>
        </p:nvGrpSpPr>
        <p:grpSpPr bwMode="auto">
          <a:xfrm>
            <a:off x="7676405" y="4360528"/>
            <a:ext cx="500257" cy="234080"/>
            <a:chOff x="3600" y="219"/>
            <a:chExt cx="360" cy="175"/>
          </a:xfrm>
        </p:grpSpPr>
        <p:sp>
          <p:nvSpPr>
            <p:cNvPr id="849077" name="Oval 18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78" name="Line 18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79" name="Line 18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80" name="Rectangle 18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81" name="Oval 18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82" name="Group 18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83" name="Line 1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84" name="Line 1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85" name="Line 1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086" name="Group 19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087" name="Line 1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88" name="Line 1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89" name="Line 1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090" name="Group 194"/>
          <p:cNvGrpSpPr>
            <a:grpSpLocks/>
          </p:cNvGrpSpPr>
          <p:nvPr/>
        </p:nvGrpSpPr>
        <p:grpSpPr bwMode="auto">
          <a:xfrm>
            <a:off x="7068506" y="4847667"/>
            <a:ext cx="498673" cy="232498"/>
            <a:chOff x="3600" y="219"/>
            <a:chExt cx="360" cy="175"/>
          </a:xfrm>
        </p:grpSpPr>
        <p:sp>
          <p:nvSpPr>
            <p:cNvPr id="849091" name="Oval 1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92" name="Line 1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93" name="Line 1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094" name="Rectangle 19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095" name="Oval 1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096" name="Group 2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097" name="Line 2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98" name="Line 2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099" name="Line 2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100" name="Group 2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101" name="Line 2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102" name="Line 2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103" name="Line 2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9104" name="Group 208"/>
          <p:cNvGrpSpPr>
            <a:grpSpLocks/>
          </p:cNvGrpSpPr>
          <p:nvPr/>
        </p:nvGrpSpPr>
        <p:grpSpPr bwMode="auto">
          <a:xfrm>
            <a:off x="6267462" y="4472830"/>
            <a:ext cx="500257" cy="232499"/>
            <a:chOff x="3600" y="219"/>
            <a:chExt cx="360" cy="175"/>
          </a:xfrm>
        </p:grpSpPr>
        <p:sp>
          <p:nvSpPr>
            <p:cNvPr id="849105" name="Oval 20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06" name="Line 2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07" name="Line 2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08" name="Rectangle 2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09" name="Oval 2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9110" name="Group 2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9111" name="Line 2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112" name="Line 2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113" name="Line 2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49114" name="Group 2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9115" name="Line 2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116" name="Line 2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117" name="Line 2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49118" name="Line 222"/>
          <p:cNvSpPr>
            <a:spLocks noChangeShapeType="1"/>
          </p:cNvSpPr>
          <p:nvPr/>
        </p:nvSpPr>
        <p:spPr bwMode="auto">
          <a:xfrm flipV="1">
            <a:off x="6522332" y="4684759"/>
            <a:ext cx="1584" cy="2483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endParaRPr lang="en-US"/>
          </a:p>
        </p:txBody>
      </p:sp>
      <p:grpSp>
        <p:nvGrpSpPr>
          <p:cNvPr id="849119" name="Group 223"/>
          <p:cNvGrpSpPr>
            <a:grpSpLocks/>
          </p:cNvGrpSpPr>
          <p:nvPr/>
        </p:nvGrpSpPr>
        <p:grpSpPr bwMode="auto">
          <a:xfrm>
            <a:off x="4980402" y="2029221"/>
            <a:ext cx="812126" cy="1015400"/>
            <a:chOff x="4180" y="744"/>
            <a:chExt cx="513" cy="642"/>
          </a:xfrm>
        </p:grpSpPr>
        <p:sp>
          <p:nvSpPr>
            <p:cNvPr id="849120" name="Rectangle 224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21" name="Rectangle 225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22" name="Rectangle 226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23" name="Text Box 227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>
                  <a:latin typeface="Comic Sans MS" pitchFamily="66" charset="0"/>
                </a:rPr>
                <a:t>application</a:t>
              </a:r>
            </a:p>
            <a:p>
              <a:pPr eaLnBrk="0" hangingPunct="0"/>
              <a:r>
                <a:rPr lang="en-US" sz="1000">
                  <a:solidFill>
                    <a:schemeClr val="bg1"/>
                  </a:solidFill>
                  <a:latin typeface="Comic Sans MS" pitchFamily="66" charset="0"/>
                </a:rPr>
                <a:t>transport</a:t>
              </a:r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24" name="Line 228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25" name="Line 229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26" name="Line 230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27" name="Group 231"/>
          <p:cNvGrpSpPr>
            <a:grpSpLocks/>
          </p:cNvGrpSpPr>
          <p:nvPr/>
        </p:nvGrpSpPr>
        <p:grpSpPr bwMode="auto">
          <a:xfrm>
            <a:off x="8095924" y="4904613"/>
            <a:ext cx="812126" cy="1015400"/>
            <a:chOff x="4180" y="744"/>
            <a:chExt cx="513" cy="642"/>
          </a:xfrm>
        </p:grpSpPr>
        <p:sp>
          <p:nvSpPr>
            <p:cNvPr id="849128" name="Rectangle 232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29" name="Rectangle 233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30" name="Rectangle 234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31" name="Text Box 235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>
                  <a:latin typeface="Comic Sans MS" pitchFamily="66" charset="0"/>
                </a:rPr>
                <a:t>application</a:t>
              </a:r>
            </a:p>
            <a:p>
              <a:pPr eaLnBrk="0" hangingPunct="0"/>
              <a:r>
                <a:rPr lang="en-US" sz="1000">
                  <a:solidFill>
                    <a:schemeClr val="bg1"/>
                  </a:solidFill>
                  <a:latin typeface="Comic Sans MS" pitchFamily="66" charset="0"/>
                </a:rPr>
                <a:t>transport</a:t>
              </a:r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32" name="Line 236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33" name="Line 237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34" name="Line 238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35" name="Group 239"/>
          <p:cNvGrpSpPr>
            <a:grpSpLocks/>
          </p:cNvGrpSpPr>
          <p:nvPr/>
        </p:nvGrpSpPr>
        <p:grpSpPr bwMode="auto">
          <a:xfrm>
            <a:off x="7435783" y="4026808"/>
            <a:ext cx="812125" cy="708566"/>
            <a:chOff x="2923" y="3345"/>
            <a:chExt cx="513" cy="448"/>
          </a:xfrm>
        </p:grpSpPr>
        <p:sp>
          <p:nvSpPr>
            <p:cNvPr id="849136" name="Rectangle 24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37" name="Rectangle 24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38" name="Text Box 24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39" name="Line 24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40" name="Line 24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41" name="Group 245"/>
          <p:cNvGrpSpPr>
            <a:grpSpLocks/>
          </p:cNvGrpSpPr>
          <p:nvPr/>
        </p:nvGrpSpPr>
        <p:grpSpPr bwMode="auto">
          <a:xfrm>
            <a:off x="7967701" y="3447935"/>
            <a:ext cx="812125" cy="708566"/>
            <a:chOff x="2923" y="3345"/>
            <a:chExt cx="513" cy="448"/>
          </a:xfrm>
        </p:grpSpPr>
        <p:sp>
          <p:nvSpPr>
            <p:cNvPr id="849142" name="Rectangle 24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43" name="Rectangle 24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44" name="Text Box 24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45" name="Line 24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46" name="Line 25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47" name="Group 251"/>
          <p:cNvGrpSpPr>
            <a:grpSpLocks/>
          </p:cNvGrpSpPr>
          <p:nvPr/>
        </p:nvGrpSpPr>
        <p:grpSpPr bwMode="auto">
          <a:xfrm>
            <a:off x="7084337" y="3144264"/>
            <a:ext cx="812125" cy="708566"/>
            <a:chOff x="2923" y="3345"/>
            <a:chExt cx="513" cy="448"/>
          </a:xfrm>
        </p:grpSpPr>
        <p:sp>
          <p:nvSpPr>
            <p:cNvPr id="849148" name="Rectangle 25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49" name="Rectangle 25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50" name="Text Box 25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51" name="Line 25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52" name="Line 25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53" name="Group 257"/>
          <p:cNvGrpSpPr>
            <a:grpSpLocks/>
          </p:cNvGrpSpPr>
          <p:nvPr/>
        </p:nvGrpSpPr>
        <p:grpSpPr bwMode="auto">
          <a:xfrm>
            <a:off x="7017847" y="2375596"/>
            <a:ext cx="812125" cy="708566"/>
            <a:chOff x="2923" y="3345"/>
            <a:chExt cx="513" cy="448"/>
          </a:xfrm>
        </p:grpSpPr>
        <p:sp>
          <p:nvSpPr>
            <p:cNvPr id="849154" name="Rectangle 25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55" name="Rectangle 25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56" name="Text Box 26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57" name="Line 26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58" name="Line 26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59" name="Group 263"/>
          <p:cNvGrpSpPr>
            <a:grpSpLocks/>
          </p:cNvGrpSpPr>
          <p:nvPr/>
        </p:nvGrpSpPr>
        <p:grpSpPr bwMode="auto">
          <a:xfrm>
            <a:off x="6086990" y="2660288"/>
            <a:ext cx="812125" cy="708566"/>
            <a:chOff x="2923" y="3345"/>
            <a:chExt cx="513" cy="448"/>
          </a:xfrm>
        </p:grpSpPr>
        <p:sp>
          <p:nvSpPr>
            <p:cNvPr id="849160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61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62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en-US" sz="1000">
                <a:latin typeface="Comic Sans MS" pitchFamily="66" charset="0"/>
              </a:endParaRP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network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data link</a:t>
              </a:r>
            </a:p>
            <a:p>
              <a:pPr eaLnBrk="0" hangingPunct="0"/>
              <a:r>
                <a:rPr lang="en-US" sz="1000">
                  <a:latin typeface="Comic Sans MS" pitchFamily="66" charset="0"/>
                </a:rPr>
                <a:t>physical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49163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64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165" name="Group 269"/>
          <p:cNvGrpSpPr>
            <a:grpSpLocks/>
          </p:cNvGrpSpPr>
          <p:nvPr/>
        </p:nvGrpSpPr>
        <p:grpSpPr bwMode="auto">
          <a:xfrm rot="2937887">
            <a:off x="5037569" y="3476208"/>
            <a:ext cx="3767420" cy="433767"/>
            <a:chOff x="2937" y="3579"/>
            <a:chExt cx="2382" cy="274"/>
          </a:xfrm>
        </p:grpSpPr>
        <p:sp>
          <p:nvSpPr>
            <p:cNvPr id="849166" name="Rectangle 270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67" name="Text Box 271"/>
            <p:cNvSpPr txBox="1">
              <a:spLocks noChangeArrowheads="1"/>
            </p:cNvSpPr>
            <p:nvPr/>
          </p:nvSpPr>
          <p:spPr bwMode="auto">
            <a:xfrm>
              <a:off x="3332" y="3616"/>
              <a:ext cx="1637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</a:rPr>
                <a:t>logical end-end transport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849168" name="Freeform 272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169" name="Freeform 273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4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845" y="258064"/>
            <a:ext cx="5361305" cy="574040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 algn="ctr">
              <a:spcBef>
                <a:spcPts val="100"/>
              </a:spcBef>
            </a:pPr>
            <a:r>
              <a:rPr spc="-5" dirty="0"/>
              <a:t>Transport </a:t>
            </a:r>
            <a:r>
              <a:rPr spc="-5" dirty="0" smtClean="0"/>
              <a:t>Layer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71602" y="1026331"/>
            <a:ext cx="4070350" cy="5436235"/>
          </a:xfrm>
          <a:prstGeom prst="rect">
            <a:avLst/>
          </a:prstGeom>
        </p:spPr>
        <p:txBody>
          <a:bodyPr vert="horz" wrap="square" lIns="0" tIns="92003" rIns="0" bIns="0" rtlCol="0">
            <a:spAutoFit/>
          </a:bodyPr>
          <a:lstStyle/>
          <a:p>
            <a:pPr marL="354692" indent="-342002">
              <a:spcBef>
                <a:spcPts val="725"/>
              </a:spcBef>
              <a:buChar char="•"/>
              <a:tabLst>
                <a:tab pos="354692" algn="l"/>
                <a:tab pos="355327" algn="l"/>
              </a:tabLst>
            </a:pPr>
            <a:r>
              <a:rPr sz="2000" spc="-10" dirty="0">
                <a:latin typeface="Arial"/>
                <a:cs typeface="Arial"/>
              </a:rPr>
              <a:t>Purpose of transport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  <a:p>
            <a:pPr marL="755068" lvl="1" indent="-285530">
              <a:spcBef>
                <a:spcPts val="565"/>
              </a:spcBef>
              <a:buChar char="–"/>
              <a:tabLst>
                <a:tab pos="754435" algn="l"/>
                <a:tab pos="755068" algn="l"/>
              </a:tabLst>
            </a:pPr>
            <a:r>
              <a:rPr spc="-5" dirty="0">
                <a:latin typeface="Arial"/>
                <a:cs typeface="Arial"/>
              </a:rPr>
              <a:t>Multiplexing and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demultiplexing</a:t>
            </a:r>
            <a:endParaRPr>
              <a:latin typeface="Arial"/>
              <a:cs typeface="Arial"/>
            </a:endParaRPr>
          </a:p>
          <a:p>
            <a:pPr marL="755068" lvl="1" indent="-285530">
              <a:spcBef>
                <a:spcPts val="570"/>
              </a:spcBef>
              <a:buChar char="–"/>
              <a:tabLst>
                <a:tab pos="754435" algn="l"/>
                <a:tab pos="755068" algn="l"/>
              </a:tabLst>
            </a:pPr>
            <a:r>
              <a:rPr spc="-5" dirty="0">
                <a:latin typeface="Arial"/>
                <a:cs typeface="Arial"/>
              </a:rPr>
              <a:t>Reliable data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transfer</a:t>
            </a:r>
            <a:endParaRPr>
              <a:latin typeface="Arial"/>
              <a:cs typeface="Arial"/>
            </a:endParaRPr>
          </a:p>
          <a:p>
            <a:pPr marL="754435" lvl="1" indent="-284895">
              <a:spcBef>
                <a:spcPts val="565"/>
              </a:spcBef>
              <a:buChar char="–"/>
              <a:tabLst>
                <a:tab pos="754435" algn="l"/>
                <a:tab pos="755068" algn="l"/>
              </a:tabLst>
            </a:pPr>
            <a:r>
              <a:rPr spc="-5" dirty="0">
                <a:latin typeface="Arial"/>
                <a:cs typeface="Arial"/>
              </a:rPr>
              <a:t>Flow </a:t>
            </a:r>
            <a:r>
              <a:rPr spc="-10" dirty="0">
                <a:latin typeface="Arial"/>
                <a:cs typeface="Arial"/>
              </a:rPr>
              <a:t>control</a:t>
            </a:r>
            <a:endParaRPr>
              <a:latin typeface="Arial"/>
              <a:cs typeface="Arial"/>
            </a:endParaRPr>
          </a:p>
          <a:p>
            <a:pPr marL="754435" lvl="1" indent="-284895">
              <a:spcBef>
                <a:spcPts val="565"/>
              </a:spcBef>
              <a:buChar char="–"/>
              <a:tabLst>
                <a:tab pos="754435" algn="l"/>
                <a:tab pos="755068" algn="l"/>
              </a:tabLst>
            </a:pPr>
            <a:r>
              <a:rPr spc="-5" dirty="0">
                <a:latin typeface="Arial"/>
                <a:cs typeface="Arial"/>
              </a:rPr>
              <a:t>Congestion</a:t>
            </a:r>
            <a:r>
              <a:rPr spc="-10" dirty="0">
                <a:latin typeface="Arial"/>
                <a:cs typeface="Arial"/>
              </a:rPr>
              <a:t> control</a:t>
            </a:r>
            <a:endParaRPr>
              <a:latin typeface="Arial"/>
              <a:cs typeface="Arial"/>
            </a:endParaRPr>
          </a:p>
          <a:p>
            <a:pPr marL="354692" indent="-342002">
              <a:spcBef>
                <a:spcPts val="520"/>
              </a:spcBef>
              <a:buChar char="•"/>
              <a:tabLst>
                <a:tab pos="354692" algn="l"/>
                <a:tab pos="355327" algn="l"/>
              </a:tabLst>
            </a:pPr>
            <a:r>
              <a:rPr sz="2000" spc="-10" dirty="0">
                <a:latin typeface="Arial"/>
                <a:cs typeface="Arial"/>
              </a:rPr>
              <a:t>Two standard transport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protocols</a:t>
            </a:r>
            <a:endParaRPr sz="2000">
              <a:latin typeface="Arial"/>
              <a:cs typeface="Arial"/>
            </a:endParaRPr>
          </a:p>
          <a:p>
            <a:pPr marL="755068" lvl="1" indent="-285530">
              <a:spcBef>
                <a:spcPts val="570"/>
              </a:spcBef>
              <a:buChar char="–"/>
              <a:tabLst>
                <a:tab pos="754435" algn="l"/>
                <a:tab pos="755702" algn="l"/>
              </a:tabLst>
            </a:pPr>
            <a:r>
              <a:rPr spc="-5" dirty="0">
                <a:latin typeface="Arial"/>
                <a:cs typeface="Arial"/>
              </a:rPr>
              <a:t>UDP</a:t>
            </a:r>
            <a:endParaRPr>
              <a:latin typeface="Arial"/>
              <a:cs typeface="Arial"/>
            </a:endParaRPr>
          </a:p>
          <a:p>
            <a:pPr marL="1154811" lvl="2" indent="-228424">
              <a:spcBef>
                <a:spcPts val="615"/>
              </a:spcBef>
              <a:buChar char="•"/>
              <a:tabLst>
                <a:tab pos="1154177" algn="l"/>
                <a:tab pos="1154811" algn="l"/>
              </a:tabLst>
            </a:pPr>
            <a:r>
              <a:rPr sz="1600" spc="-5" dirty="0">
                <a:latin typeface="Arial"/>
                <a:cs typeface="Arial"/>
              </a:rPr>
              <a:t>Multiplexing 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demultiplexing</a:t>
            </a:r>
            <a:endParaRPr sz="1600">
              <a:latin typeface="Arial"/>
              <a:cs typeface="Arial"/>
            </a:endParaRPr>
          </a:p>
          <a:p>
            <a:pPr marL="1154177" lvl="2" indent="-227789">
              <a:spcBef>
                <a:spcPts val="610"/>
              </a:spcBef>
              <a:buChar char="•"/>
              <a:tabLst>
                <a:tab pos="1154177" algn="l"/>
                <a:tab pos="1154811" algn="l"/>
              </a:tabLst>
            </a:pPr>
            <a:r>
              <a:rPr sz="1600" spc="-5" dirty="0">
                <a:latin typeface="Arial"/>
                <a:cs typeface="Arial"/>
              </a:rPr>
              <a:t>Unreliable data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transfer</a:t>
            </a:r>
            <a:endParaRPr sz="1600">
              <a:latin typeface="Arial"/>
              <a:cs typeface="Arial"/>
            </a:endParaRPr>
          </a:p>
          <a:p>
            <a:pPr marL="1154177" lvl="2" indent="-227789">
              <a:spcBef>
                <a:spcPts val="620"/>
              </a:spcBef>
              <a:buChar char="•"/>
              <a:tabLst>
                <a:tab pos="1154177" algn="l"/>
                <a:tab pos="1154811" algn="l"/>
              </a:tabLst>
            </a:pPr>
            <a:r>
              <a:rPr sz="1600" dirty="0">
                <a:latin typeface="Arial"/>
                <a:cs typeface="Arial"/>
              </a:rPr>
              <a:t>No </a:t>
            </a:r>
            <a:r>
              <a:rPr sz="1600" spc="-10" dirty="0">
                <a:latin typeface="Arial"/>
                <a:cs typeface="Arial"/>
              </a:rPr>
              <a:t>flow </a:t>
            </a:r>
            <a:r>
              <a:rPr sz="1600" spc="-5" dirty="0">
                <a:latin typeface="Arial"/>
                <a:cs typeface="Arial"/>
              </a:rPr>
              <a:t>or congestion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  <a:p>
            <a:pPr marL="1154811" lvl="2" indent="-228424">
              <a:spcBef>
                <a:spcPts val="620"/>
              </a:spcBef>
              <a:buChar char="•"/>
              <a:tabLst>
                <a:tab pos="1154177" algn="l"/>
                <a:tab pos="1155445" algn="l"/>
              </a:tabLst>
            </a:pPr>
            <a:r>
              <a:rPr sz="1600" spc="-5" dirty="0">
                <a:latin typeface="Arial"/>
                <a:cs typeface="Arial"/>
              </a:rPr>
              <a:t>Message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oriented</a:t>
            </a:r>
            <a:endParaRPr sz="1600">
              <a:latin typeface="Arial"/>
              <a:cs typeface="Arial"/>
            </a:endParaRPr>
          </a:p>
          <a:p>
            <a:pPr marL="754435" lvl="1" indent="-284895">
              <a:spcBef>
                <a:spcPts val="565"/>
              </a:spcBef>
              <a:buChar char="–"/>
              <a:tabLst>
                <a:tab pos="754435" algn="l"/>
                <a:tab pos="755068" algn="l"/>
              </a:tabLst>
            </a:pPr>
            <a:r>
              <a:rPr spc="-5" dirty="0">
                <a:latin typeface="Arial"/>
                <a:cs typeface="Arial"/>
              </a:rPr>
              <a:t>TCP</a:t>
            </a:r>
            <a:endParaRPr>
              <a:latin typeface="Arial"/>
              <a:cs typeface="Arial"/>
            </a:endParaRPr>
          </a:p>
          <a:p>
            <a:pPr marL="1154811" lvl="2" indent="-228424">
              <a:spcBef>
                <a:spcPts val="615"/>
              </a:spcBef>
              <a:buChar char="•"/>
              <a:tabLst>
                <a:tab pos="1154177" algn="l"/>
                <a:tab pos="1154811" algn="l"/>
              </a:tabLst>
            </a:pPr>
            <a:r>
              <a:rPr sz="1600" spc="-5" dirty="0">
                <a:latin typeface="Arial"/>
                <a:cs typeface="Arial"/>
              </a:rPr>
              <a:t>Multiplexing 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demultiplexing</a:t>
            </a:r>
            <a:endParaRPr sz="1600">
              <a:latin typeface="Arial"/>
              <a:cs typeface="Arial"/>
            </a:endParaRPr>
          </a:p>
          <a:p>
            <a:pPr marL="1154177" lvl="2" indent="-227789">
              <a:spcBef>
                <a:spcPts val="620"/>
              </a:spcBef>
              <a:buChar char="•"/>
              <a:tabLst>
                <a:tab pos="1154177" algn="l"/>
                <a:tab pos="1154811" algn="l"/>
              </a:tabLst>
            </a:pPr>
            <a:r>
              <a:rPr sz="1600" spc="-5" dirty="0">
                <a:latin typeface="Arial"/>
                <a:cs typeface="Arial"/>
              </a:rPr>
              <a:t>Reliable data transfer</a:t>
            </a:r>
            <a:endParaRPr sz="1600">
              <a:latin typeface="Arial"/>
              <a:cs typeface="Arial"/>
            </a:endParaRPr>
          </a:p>
          <a:p>
            <a:pPr marL="1154177" lvl="2" indent="-227789">
              <a:spcBef>
                <a:spcPts val="615"/>
              </a:spcBef>
              <a:buChar char="•"/>
              <a:tabLst>
                <a:tab pos="1154177" algn="l"/>
                <a:tab pos="1154811" algn="l"/>
              </a:tabLst>
            </a:pPr>
            <a:r>
              <a:rPr sz="1600" spc="-10" dirty="0">
                <a:latin typeface="Arial"/>
                <a:cs typeface="Arial"/>
              </a:rPr>
              <a:t>Flow </a:t>
            </a:r>
            <a:r>
              <a:rPr sz="1600" spc="-5" dirty="0">
                <a:latin typeface="Arial"/>
                <a:cs typeface="Arial"/>
              </a:rPr>
              <a:t>and congestion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control</a:t>
            </a:r>
            <a:endParaRPr sz="1600">
              <a:latin typeface="Arial"/>
              <a:cs typeface="Arial"/>
            </a:endParaRPr>
          </a:p>
          <a:p>
            <a:pPr marL="1154811" lvl="2" indent="-228424">
              <a:spcBef>
                <a:spcPts val="620"/>
              </a:spcBef>
              <a:buChar char="•"/>
              <a:tabLst>
                <a:tab pos="1154811" algn="l"/>
                <a:tab pos="1155445" algn="l"/>
              </a:tabLst>
            </a:pPr>
            <a:r>
              <a:rPr sz="1600" spc="-5" dirty="0">
                <a:latin typeface="Arial"/>
                <a:cs typeface="Arial"/>
              </a:rPr>
              <a:t>Byte-stream oriented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E7F80-F013-4D44-A3A9-B550E241657F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97026" name="Rectangle 2"/>
          <p:cNvSpPr>
            <a:spLocks noChangeArrowheads="1"/>
          </p:cNvSpPr>
          <p:nvPr/>
        </p:nvSpPr>
        <p:spPr bwMode="auto">
          <a:xfrm>
            <a:off x="5328689" y="1992842"/>
            <a:ext cx="3314991" cy="318854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defTabSz="9108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7027" name="Rectangle 3"/>
          <p:cNvSpPr>
            <a:spLocks noChangeArrowheads="1"/>
          </p:cNvSpPr>
          <p:nvPr/>
        </p:nvSpPr>
        <p:spPr bwMode="auto">
          <a:xfrm>
            <a:off x="5252701" y="2087746"/>
            <a:ext cx="3314991" cy="31885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defTabSz="9108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7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Multiplexing and Demultiplexing</a:t>
            </a:r>
            <a:endParaRPr lang="en-US"/>
          </a:p>
        </p:txBody>
      </p:sp>
      <p:sp>
        <p:nvSpPr>
          <p:cNvPr id="897029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691" y="1350704"/>
            <a:ext cx="4633705" cy="5012155"/>
          </a:xfrm>
        </p:spPr>
        <p:txBody>
          <a:bodyPr/>
          <a:lstStyle/>
          <a:p>
            <a:r>
              <a:rPr lang="en-US" sz="2400"/>
              <a:t>Host receives IP datagrams</a:t>
            </a:r>
          </a:p>
          <a:p>
            <a:pPr lvl="1"/>
            <a:r>
              <a:rPr lang="en-US"/>
              <a:t>Each datagram has source and destination IP address, </a:t>
            </a:r>
          </a:p>
          <a:p>
            <a:pPr lvl="1"/>
            <a:r>
              <a:rPr lang="en-US"/>
              <a:t>Each datagram carries one transport-layer segment</a:t>
            </a:r>
            <a:endParaRPr lang="en-US" sz="2000"/>
          </a:p>
          <a:p>
            <a:pPr lvl="1"/>
            <a:r>
              <a:rPr lang="en-US"/>
              <a:t>Each segment has source and destination port number </a:t>
            </a:r>
          </a:p>
          <a:p>
            <a:r>
              <a:rPr lang="en-US" sz="2400"/>
              <a:t>Host uses IP addresses and port numbers to direct the segment to appropriate socket</a:t>
            </a:r>
          </a:p>
        </p:txBody>
      </p:sp>
      <p:sp>
        <p:nvSpPr>
          <p:cNvPr id="897030" name="Text Box 6"/>
          <p:cNvSpPr txBox="1">
            <a:spLocks noChangeArrowheads="1"/>
          </p:cNvSpPr>
          <p:nvPr/>
        </p:nvSpPr>
        <p:spPr bwMode="auto">
          <a:xfrm>
            <a:off x="5227286" y="2109889"/>
            <a:ext cx="1690898" cy="36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>
            <a:spAutoFit/>
          </a:bodyPr>
          <a:lstStyle/>
          <a:p>
            <a:pPr algn="ctr" defTabSz="9108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  <a:latin typeface="Comic Sans MS" pitchFamily="66" charset="0"/>
              </a:rPr>
              <a:t>source port #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7031" name="Text Box 7"/>
          <p:cNvSpPr txBox="1">
            <a:spLocks noChangeArrowheads="1"/>
          </p:cNvSpPr>
          <p:nvPr/>
        </p:nvSpPr>
        <p:spPr bwMode="auto">
          <a:xfrm>
            <a:off x="7003334" y="2109889"/>
            <a:ext cx="1464874" cy="36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>
            <a:spAutoFit/>
          </a:bodyPr>
          <a:lstStyle/>
          <a:p>
            <a:pPr algn="ctr" defTabSz="9108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  <a:latin typeface="Comic Sans MS" pitchFamily="66" charset="0"/>
              </a:rPr>
              <a:t>dest port #</a:t>
            </a:r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97032" name="Line 8"/>
          <p:cNvSpPr>
            <a:spLocks noChangeShapeType="1"/>
          </p:cNvSpPr>
          <p:nvPr/>
        </p:nvSpPr>
        <p:spPr bwMode="auto">
          <a:xfrm flipV="1">
            <a:off x="5243202" y="2486307"/>
            <a:ext cx="331974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defTabSz="9108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7033" name="Line 9"/>
          <p:cNvSpPr>
            <a:spLocks noChangeShapeType="1"/>
          </p:cNvSpPr>
          <p:nvPr/>
        </p:nvSpPr>
        <p:spPr bwMode="auto">
          <a:xfrm flipV="1">
            <a:off x="5252701" y="3473238"/>
            <a:ext cx="331499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defTabSz="9108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7034" name="Line 10"/>
          <p:cNvSpPr>
            <a:spLocks noChangeShapeType="1"/>
          </p:cNvSpPr>
          <p:nvPr/>
        </p:nvSpPr>
        <p:spPr bwMode="auto">
          <a:xfrm flipV="1">
            <a:off x="6886443" y="2087739"/>
            <a:ext cx="0" cy="3938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defTabSz="9108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7035" name="Text Box 11"/>
          <p:cNvSpPr txBox="1">
            <a:spLocks noChangeArrowheads="1"/>
          </p:cNvSpPr>
          <p:nvPr/>
        </p:nvSpPr>
        <p:spPr bwMode="auto">
          <a:xfrm>
            <a:off x="6384343" y="1659127"/>
            <a:ext cx="956722" cy="36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>
            <a:spAutoFit/>
          </a:bodyPr>
          <a:lstStyle/>
          <a:p>
            <a:pPr algn="ctr" defTabSz="9108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32 bits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7036" name="Line 12"/>
          <p:cNvSpPr>
            <a:spLocks noChangeShapeType="1"/>
          </p:cNvSpPr>
          <p:nvPr/>
        </p:nvSpPr>
        <p:spPr bwMode="auto">
          <a:xfrm>
            <a:off x="7342373" y="1855241"/>
            <a:ext cx="1196816" cy="47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defTabSz="9108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7037" name="Line 13"/>
          <p:cNvSpPr>
            <a:spLocks noChangeShapeType="1"/>
          </p:cNvSpPr>
          <p:nvPr/>
        </p:nvSpPr>
        <p:spPr bwMode="auto">
          <a:xfrm rot="10800000">
            <a:off x="5238446" y="1864731"/>
            <a:ext cx="112557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 anchor="ctr"/>
          <a:lstStyle/>
          <a:p>
            <a:pPr algn="ctr" defTabSz="9108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7038" name="Text Box 14"/>
          <p:cNvSpPr txBox="1">
            <a:spLocks noChangeArrowheads="1"/>
          </p:cNvSpPr>
          <p:nvPr/>
        </p:nvSpPr>
        <p:spPr bwMode="auto">
          <a:xfrm>
            <a:off x="6126349" y="3936654"/>
            <a:ext cx="1458462" cy="101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>
            <a:spAutoFit/>
          </a:bodyPr>
          <a:lstStyle/>
          <a:p>
            <a:pPr algn="ctr" defTabSz="9108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application</a:t>
            </a:r>
          </a:p>
          <a:p>
            <a:pPr algn="ctr" defTabSz="9108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data </a:t>
            </a:r>
          </a:p>
          <a:p>
            <a:pPr algn="ctr" defTabSz="9108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(message)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7039" name="Text Box 15"/>
          <p:cNvSpPr txBox="1">
            <a:spLocks noChangeArrowheads="1"/>
          </p:cNvSpPr>
          <p:nvPr/>
        </p:nvSpPr>
        <p:spPr bwMode="auto">
          <a:xfrm>
            <a:off x="5638432" y="2850087"/>
            <a:ext cx="2529268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>
            <a:spAutoFit/>
          </a:bodyPr>
          <a:lstStyle/>
          <a:p>
            <a:pPr algn="ctr" defTabSz="9108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other header fields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7040" name="Text Box 16"/>
          <p:cNvSpPr txBox="1">
            <a:spLocks noChangeArrowheads="1"/>
          </p:cNvSpPr>
          <p:nvPr/>
        </p:nvSpPr>
        <p:spPr bwMode="auto">
          <a:xfrm>
            <a:off x="5367860" y="5497720"/>
            <a:ext cx="3273061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76" tIns="45539" rIns="91076" bIns="45539">
            <a:spAutoFit/>
          </a:bodyPr>
          <a:lstStyle/>
          <a:p>
            <a:pPr algn="ctr" defTabSz="91087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omic Sans MS" pitchFamily="66" charset="0"/>
              </a:rPr>
              <a:t>TCP/UDP segment format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483" y="258064"/>
            <a:ext cx="6452235" cy="574040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pc="-5" dirty="0"/>
              <a:t>Multiplexing and</a:t>
            </a:r>
            <a:r>
              <a:rPr spc="-35" dirty="0"/>
              <a:t> </a:t>
            </a:r>
            <a:r>
              <a:rPr spc="-10" dirty="0"/>
              <a:t>Demultiplexing</a:t>
            </a:r>
          </a:p>
        </p:txBody>
      </p:sp>
      <p:sp>
        <p:nvSpPr>
          <p:cNvPr id="3" name="object 3"/>
          <p:cNvSpPr/>
          <p:nvPr/>
        </p:nvSpPr>
        <p:spPr>
          <a:xfrm>
            <a:off x="277622" y="1361947"/>
            <a:ext cx="2265680" cy="3683000"/>
          </a:xfrm>
          <a:custGeom>
            <a:avLst/>
            <a:gdLst/>
            <a:ahLst/>
            <a:cxnLst/>
            <a:rect l="l" t="t" r="r" b="b"/>
            <a:pathLst>
              <a:path w="2265680" h="3683000">
                <a:moveTo>
                  <a:pt x="0" y="0"/>
                </a:moveTo>
                <a:lnTo>
                  <a:pt x="0" y="3682746"/>
                </a:lnTo>
                <a:lnTo>
                  <a:pt x="2265426" y="3682746"/>
                </a:lnTo>
                <a:lnTo>
                  <a:pt x="22654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622" y="2884423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80">
                <a:moveTo>
                  <a:pt x="0" y="0"/>
                </a:moveTo>
                <a:lnTo>
                  <a:pt x="2265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622" y="3372103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80">
                <a:moveTo>
                  <a:pt x="0" y="0"/>
                </a:moveTo>
                <a:lnTo>
                  <a:pt x="2265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622" y="3859021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80">
                <a:moveTo>
                  <a:pt x="0" y="0"/>
                </a:moveTo>
                <a:lnTo>
                  <a:pt x="2265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7622" y="2884423"/>
            <a:ext cx="2265680" cy="36248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662" rIns="0" bIns="0" rtlCol="0">
            <a:spAutoFit/>
          </a:bodyPr>
          <a:lstStyle/>
          <a:p>
            <a:pPr marL="81217" algn="ctr">
              <a:spcBef>
                <a:spcPts val="675"/>
              </a:spcBef>
            </a:pPr>
            <a:r>
              <a:rPr dirty="0">
                <a:latin typeface="Arial"/>
                <a:cs typeface="Arial"/>
              </a:rPr>
              <a:t>TCP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622" y="3372110"/>
            <a:ext cx="2265680" cy="37017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3271" rIns="0" bIns="0" rtlCol="0">
            <a:spAutoFit/>
          </a:bodyPr>
          <a:lstStyle/>
          <a:p>
            <a:pPr marL="80582" algn="ctr">
              <a:spcBef>
                <a:spcPts val="735"/>
              </a:spcBef>
            </a:pPr>
            <a:r>
              <a:rPr spc="-5" dirty="0">
                <a:latin typeface="Arial"/>
                <a:cs typeface="Arial"/>
              </a:rPr>
              <a:t>IP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622" y="4348226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80">
                <a:moveTo>
                  <a:pt x="0" y="0"/>
                </a:moveTo>
                <a:lnTo>
                  <a:pt x="2265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7622" y="3859028"/>
            <a:ext cx="2265680" cy="3752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8348" rIns="0" bIns="0" rtlCol="0">
            <a:spAutoFit/>
          </a:bodyPr>
          <a:lstStyle/>
          <a:p>
            <a:pPr marL="78677" algn="ctr">
              <a:spcBef>
                <a:spcPts val="775"/>
              </a:spcBef>
            </a:pPr>
            <a:r>
              <a:rPr spc="-5" dirty="0">
                <a:latin typeface="Arial"/>
                <a:cs typeface="Arial"/>
              </a:rPr>
              <a:t>Link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4737" y="4417821"/>
            <a:ext cx="871855" cy="299720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P</a:t>
            </a:r>
            <a:r>
              <a:rPr spc="-2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y</a:t>
            </a:r>
            <a:r>
              <a:rPr spc="-10" dirty="0">
                <a:latin typeface="Arial"/>
                <a:cs typeface="Arial"/>
              </a:rPr>
              <a:t>sical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28604" y="4897635"/>
            <a:ext cx="422275" cy="293370"/>
          </a:xfrm>
          <a:custGeom>
            <a:avLst/>
            <a:gdLst/>
            <a:ahLst/>
            <a:cxnLst/>
            <a:rect l="l" t="t" r="r" b="b"/>
            <a:pathLst>
              <a:path w="422275" h="293370">
                <a:moveTo>
                  <a:pt x="0" y="0"/>
                </a:moveTo>
                <a:lnTo>
                  <a:pt x="0" y="293370"/>
                </a:lnTo>
                <a:lnTo>
                  <a:pt x="422148" y="293370"/>
                </a:lnTo>
                <a:lnTo>
                  <a:pt x="42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8604" y="4897635"/>
            <a:ext cx="422275" cy="293370"/>
          </a:xfrm>
          <a:custGeom>
            <a:avLst/>
            <a:gdLst/>
            <a:ahLst/>
            <a:cxnLst/>
            <a:rect l="l" t="t" r="r" b="b"/>
            <a:pathLst>
              <a:path w="422275" h="293370">
                <a:moveTo>
                  <a:pt x="0" y="0"/>
                </a:moveTo>
                <a:lnTo>
                  <a:pt x="0" y="293370"/>
                </a:lnTo>
                <a:lnTo>
                  <a:pt x="422148" y="293370"/>
                </a:lnTo>
                <a:lnTo>
                  <a:pt x="4221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8604" y="4897628"/>
            <a:ext cx="422275" cy="1533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443">
              <a:lnSpc>
                <a:spcPts val="1160"/>
              </a:lnSpc>
            </a:pPr>
            <a:r>
              <a:rPr dirty="0">
                <a:latin typeface="Arial"/>
                <a:cs typeface="Arial"/>
              </a:rPr>
              <a:t>NI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80080" y="1361947"/>
            <a:ext cx="2265680" cy="3683000"/>
          </a:xfrm>
          <a:custGeom>
            <a:avLst/>
            <a:gdLst/>
            <a:ahLst/>
            <a:cxnLst/>
            <a:rect l="l" t="t" r="r" b="b"/>
            <a:pathLst>
              <a:path w="2265679" h="3683000">
                <a:moveTo>
                  <a:pt x="0" y="0"/>
                </a:moveTo>
                <a:lnTo>
                  <a:pt x="0" y="3682746"/>
                </a:lnTo>
                <a:lnTo>
                  <a:pt x="2265426" y="3682746"/>
                </a:lnTo>
                <a:lnTo>
                  <a:pt x="22654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0080" y="2884423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79">
                <a:moveTo>
                  <a:pt x="0" y="0"/>
                </a:moveTo>
                <a:lnTo>
                  <a:pt x="2265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0080" y="3372103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79">
                <a:moveTo>
                  <a:pt x="0" y="0"/>
                </a:moveTo>
                <a:lnTo>
                  <a:pt x="2265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80080" y="3859021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79">
                <a:moveTo>
                  <a:pt x="0" y="0"/>
                </a:moveTo>
                <a:lnTo>
                  <a:pt x="2265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80080" y="2884423"/>
            <a:ext cx="2265680" cy="36248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662" rIns="0" bIns="0" rtlCol="0">
            <a:spAutoFit/>
          </a:bodyPr>
          <a:lstStyle/>
          <a:p>
            <a:pPr marL="81217" algn="ctr">
              <a:spcBef>
                <a:spcPts val="675"/>
              </a:spcBef>
            </a:pPr>
            <a:r>
              <a:rPr dirty="0">
                <a:latin typeface="Arial"/>
                <a:cs typeface="Arial"/>
              </a:rPr>
              <a:t>TCP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080" y="3372110"/>
            <a:ext cx="2265680" cy="37017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3271" rIns="0" bIns="0" rtlCol="0">
            <a:spAutoFit/>
          </a:bodyPr>
          <a:lstStyle/>
          <a:p>
            <a:pPr marL="80582" algn="ctr">
              <a:spcBef>
                <a:spcPts val="735"/>
              </a:spcBef>
            </a:pPr>
            <a:r>
              <a:rPr spc="-5" dirty="0">
                <a:latin typeface="Arial"/>
                <a:cs typeface="Arial"/>
              </a:rPr>
              <a:t>IP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80080" y="4348226"/>
            <a:ext cx="2265680" cy="0"/>
          </a:xfrm>
          <a:custGeom>
            <a:avLst/>
            <a:gdLst/>
            <a:ahLst/>
            <a:cxnLst/>
            <a:rect l="l" t="t" r="r" b="b"/>
            <a:pathLst>
              <a:path w="2265679">
                <a:moveTo>
                  <a:pt x="0" y="0"/>
                </a:moveTo>
                <a:lnTo>
                  <a:pt x="2265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80080" y="3859028"/>
            <a:ext cx="2265680" cy="3752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8348" rIns="0" bIns="0" rtlCol="0">
            <a:spAutoFit/>
          </a:bodyPr>
          <a:lstStyle/>
          <a:p>
            <a:pPr marL="78677" algn="ctr">
              <a:spcBef>
                <a:spcPts val="775"/>
              </a:spcBef>
            </a:pPr>
            <a:r>
              <a:rPr spc="-5" dirty="0">
                <a:latin typeface="Arial"/>
                <a:cs typeface="Arial"/>
              </a:rPr>
              <a:t>Link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16496" y="4417821"/>
            <a:ext cx="871855" cy="299720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P</a:t>
            </a:r>
            <a:r>
              <a:rPr spc="-25" dirty="0">
                <a:latin typeface="Arial"/>
                <a:cs typeface="Arial"/>
              </a:rPr>
              <a:t>h</a:t>
            </a:r>
            <a:r>
              <a:rPr spc="-15" dirty="0">
                <a:latin typeface="Arial"/>
                <a:cs typeface="Arial"/>
              </a:rPr>
              <a:t>y</a:t>
            </a:r>
            <a:r>
              <a:rPr spc="-10" dirty="0">
                <a:latin typeface="Arial"/>
                <a:cs typeface="Arial"/>
              </a:rPr>
              <a:t>sical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31057" y="4897635"/>
            <a:ext cx="422275" cy="293370"/>
          </a:xfrm>
          <a:custGeom>
            <a:avLst/>
            <a:gdLst/>
            <a:ahLst/>
            <a:cxnLst/>
            <a:rect l="l" t="t" r="r" b="b"/>
            <a:pathLst>
              <a:path w="422275" h="293370">
                <a:moveTo>
                  <a:pt x="0" y="0"/>
                </a:moveTo>
                <a:lnTo>
                  <a:pt x="0" y="293370"/>
                </a:lnTo>
                <a:lnTo>
                  <a:pt x="422148" y="293370"/>
                </a:lnTo>
                <a:lnTo>
                  <a:pt x="42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31057" y="4897635"/>
            <a:ext cx="422275" cy="293370"/>
          </a:xfrm>
          <a:custGeom>
            <a:avLst/>
            <a:gdLst/>
            <a:ahLst/>
            <a:cxnLst/>
            <a:rect l="l" t="t" r="r" b="b"/>
            <a:pathLst>
              <a:path w="422275" h="293370">
                <a:moveTo>
                  <a:pt x="0" y="0"/>
                </a:moveTo>
                <a:lnTo>
                  <a:pt x="0" y="293370"/>
                </a:lnTo>
                <a:lnTo>
                  <a:pt x="422148" y="293370"/>
                </a:lnTo>
                <a:lnTo>
                  <a:pt x="4221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31057" y="4897628"/>
            <a:ext cx="422275" cy="15331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6443">
              <a:lnSpc>
                <a:spcPts val="1160"/>
              </a:lnSpc>
            </a:pPr>
            <a:r>
              <a:rPr dirty="0">
                <a:latin typeface="Arial"/>
                <a:cs typeface="Arial"/>
              </a:rPr>
              <a:t>NI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20803" y="5192521"/>
            <a:ext cx="228600" cy="665480"/>
          </a:xfrm>
          <a:custGeom>
            <a:avLst/>
            <a:gdLst/>
            <a:ahLst/>
            <a:cxnLst/>
            <a:rect l="l" t="t" r="r" b="b"/>
            <a:pathLst>
              <a:path w="228600" h="665479">
                <a:moveTo>
                  <a:pt x="228600" y="550926"/>
                </a:moveTo>
                <a:lnTo>
                  <a:pt x="219634" y="506384"/>
                </a:lnTo>
                <a:lnTo>
                  <a:pt x="195167" y="470058"/>
                </a:lnTo>
                <a:lnTo>
                  <a:pt x="158841" y="445591"/>
                </a:lnTo>
                <a:lnTo>
                  <a:pt x="114300" y="436625"/>
                </a:lnTo>
                <a:lnTo>
                  <a:pt x="69758" y="445591"/>
                </a:lnTo>
                <a:lnTo>
                  <a:pt x="33432" y="470058"/>
                </a:lnTo>
                <a:lnTo>
                  <a:pt x="8965" y="506384"/>
                </a:lnTo>
                <a:lnTo>
                  <a:pt x="0" y="550926"/>
                </a:lnTo>
                <a:lnTo>
                  <a:pt x="8965" y="595467"/>
                </a:lnTo>
                <a:lnTo>
                  <a:pt x="33432" y="631793"/>
                </a:lnTo>
                <a:lnTo>
                  <a:pt x="69758" y="656260"/>
                </a:lnTo>
                <a:lnTo>
                  <a:pt x="76200" y="657557"/>
                </a:lnTo>
                <a:lnTo>
                  <a:pt x="76200" y="550926"/>
                </a:lnTo>
                <a:lnTo>
                  <a:pt x="152400" y="550926"/>
                </a:lnTo>
                <a:lnTo>
                  <a:pt x="152400" y="657557"/>
                </a:lnTo>
                <a:lnTo>
                  <a:pt x="158841" y="656260"/>
                </a:lnTo>
                <a:lnTo>
                  <a:pt x="195167" y="631793"/>
                </a:lnTo>
                <a:lnTo>
                  <a:pt x="219634" y="595467"/>
                </a:lnTo>
                <a:lnTo>
                  <a:pt x="228600" y="550926"/>
                </a:lnTo>
                <a:close/>
              </a:path>
              <a:path w="228600" h="665479">
                <a:moveTo>
                  <a:pt x="152400" y="444294"/>
                </a:moveTo>
                <a:lnTo>
                  <a:pt x="152400" y="0"/>
                </a:lnTo>
                <a:lnTo>
                  <a:pt x="76200" y="0"/>
                </a:lnTo>
                <a:lnTo>
                  <a:pt x="76200" y="444294"/>
                </a:lnTo>
                <a:lnTo>
                  <a:pt x="114300" y="436625"/>
                </a:lnTo>
                <a:lnTo>
                  <a:pt x="152400" y="444294"/>
                </a:lnTo>
                <a:close/>
              </a:path>
              <a:path w="228600" h="665479">
                <a:moveTo>
                  <a:pt x="152400" y="657557"/>
                </a:moveTo>
                <a:lnTo>
                  <a:pt x="152400" y="550926"/>
                </a:lnTo>
                <a:lnTo>
                  <a:pt x="76200" y="550926"/>
                </a:lnTo>
                <a:lnTo>
                  <a:pt x="76200" y="657557"/>
                </a:lnTo>
                <a:lnTo>
                  <a:pt x="114300" y="665226"/>
                </a:lnTo>
                <a:lnTo>
                  <a:pt x="152400" y="657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90725" y="5754878"/>
            <a:ext cx="1390650" cy="0"/>
          </a:xfrm>
          <a:custGeom>
            <a:avLst/>
            <a:gdLst/>
            <a:ahLst/>
            <a:cxnLst/>
            <a:rect l="l" t="t" r="r" b="b"/>
            <a:pathLst>
              <a:path w="1390650">
                <a:moveTo>
                  <a:pt x="0" y="0"/>
                </a:moveTo>
                <a:lnTo>
                  <a:pt x="139065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29347" y="5192521"/>
            <a:ext cx="228600" cy="665480"/>
          </a:xfrm>
          <a:custGeom>
            <a:avLst/>
            <a:gdLst/>
            <a:ahLst/>
            <a:cxnLst/>
            <a:rect l="l" t="t" r="r" b="b"/>
            <a:pathLst>
              <a:path w="228600" h="665479">
                <a:moveTo>
                  <a:pt x="228600" y="550926"/>
                </a:moveTo>
                <a:lnTo>
                  <a:pt x="219634" y="506384"/>
                </a:lnTo>
                <a:lnTo>
                  <a:pt x="195167" y="470058"/>
                </a:lnTo>
                <a:lnTo>
                  <a:pt x="158841" y="445591"/>
                </a:lnTo>
                <a:lnTo>
                  <a:pt x="114300" y="436625"/>
                </a:lnTo>
                <a:lnTo>
                  <a:pt x="69758" y="445591"/>
                </a:lnTo>
                <a:lnTo>
                  <a:pt x="33432" y="470058"/>
                </a:lnTo>
                <a:lnTo>
                  <a:pt x="8965" y="506384"/>
                </a:lnTo>
                <a:lnTo>
                  <a:pt x="0" y="550926"/>
                </a:lnTo>
                <a:lnTo>
                  <a:pt x="8965" y="595467"/>
                </a:lnTo>
                <a:lnTo>
                  <a:pt x="33432" y="631793"/>
                </a:lnTo>
                <a:lnTo>
                  <a:pt x="69758" y="656260"/>
                </a:lnTo>
                <a:lnTo>
                  <a:pt x="76200" y="657557"/>
                </a:lnTo>
                <a:lnTo>
                  <a:pt x="76200" y="550926"/>
                </a:lnTo>
                <a:lnTo>
                  <a:pt x="152400" y="550926"/>
                </a:lnTo>
                <a:lnTo>
                  <a:pt x="152400" y="657557"/>
                </a:lnTo>
                <a:lnTo>
                  <a:pt x="158841" y="656260"/>
                </a:lnTo>
                <a:lnTo>
                  <a:pt x="195167" y="631793"/>
                </a:lnTo>
                <a:lnTo>
                  <a:pt x="219634" y="595467"/>
                </a:lnTo>
                <a:lnTo>
                  <a:pt x="228600" y="550926"/>
                </a:lnTo>
                <a:close/>
              </a:path>
              <a:path w="228600" h="665479">
                <a:moveTo>
                  <a:pt x="152400" y="444294"/>
                </a:moveTo>
                <a:lnTo>
                  <a:pt x="152400" y="0"/>
                </a:lnTo>
                <a:lnTo>
                  <a:pt x="76200" y="0"/>
                </a:lnTo>
                <a:lnTo>
                  <a:pt x="76200" y="444294"/>
                </a:lnTo>
                <a:lnTo>
                  <a:pt x="114300" y="436625"/>
                </a:lnTo>
                <a:lnTo>
                  <a:pt x="152400" y="444294"/>
                </a:lnTo>
                <a:close/>
              </a:path>
              <a:path w="228600" h="665479">
                <a:moveTo>
                  <a:pt x="152400" y="657557"/>
                </a:moveTo>
                <a:lnTo>
                  <a:pt x="152400" y="550926"/>
                </a:lnTo>
                <a:lnTo>
                  <a:pt x="76200" y="550926"/>
                </a:lnTo>
                <a:lnTo>
                  <a:pt x="76200" y="657557"/>
                </a:lnTo>
                <a:lnTo>
                  <a:pt x="114300" y="665226"/>
                </a:lnTo>
                <a:lnTo>
                  <a:pt x="152400" y="657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19876" y="5744971"/>
            <a:ext cx="1224280" cy="0"/>
          </a:xfrm>
          <a:custGeom>
            <a:avLst/>
            <a:gdLst/>
            <a:ahLst/>
            <a:cxnLst/>
            <a:rect l="l" t="t" r="r" b="b"/>
            <a:pathLst>
              <a:path w="1224279">
                <a:moveTo>
                  <a:pt x="0" y="0"/>
                </a:moveTo>
                <a:lnTo>
                  <a:pt x="1223772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9337" y="4362710"/>
            <a:ext cx="3428365" cy="2207895"/>
          </a:xfrm>
          <a:custGeom>
            <a:avLst/>
            <a:gdLst/>
            <a:ahLst/>
            <a:cxnLst/>
            <a:rect l="l" t="t" r="r" b="b"/>
            <a:pathLst>
              <a:path w="3428365" h="2207895">
                <a:moveTo>
                  <a:pt x="175573" y="1895864"/>
                </a:moveTo>
                <a:lnTo>
                  <a:pt x="175573" y="1257300"/>
                </a:lnTo>
                <a:lnTo>
                  <a:pt x="141678" y="1286023"/>
                </a:lnTo>
                <a:lnTo>
                  <a:pt x="106849" y="1321523"/>
                </a:lnTo>
                <a:lnTo>
                  <a:pt x="74261" y="1361179"/>
                </a:lnTo>
                <a:lnTo>
                  <a:pt x="47089" y="1402367"/>
                </a:lnTo>
                <a:lnTo>
                  <a:pt x="28507" y="1442466"/>
                </a:lnTo>
                <a:lnTo>
                  <a:pt x="13705" y="1485913"/>
                </a:lnTo>
                <a:lnTo>
                  <a:pt x="3875" y="1530986"/>
                </a:lnTo>
                <a:lnTo>
                  <a:pt x="0" y="1576815"/>
                </a:lnTo>
                <a:lnTo>
                  <a:pt x="3057" y="1622528"/>
                </a:lnTo>
                <a:lnTo>
                  <a:pt x="14029" y="1667256"/>
                </a:lnTo>
                <a:lnTo>
                  <a:pt x="25564" y="1707538"/>
                </a:lnTo>
                <a:lnTo>
                  <a:pt x="46643" y="1750969"/>
                </a:lnTo>
                <a:lnTo>
                  <a:pt x="73918" y="1793690"/>
                </a:lnTo>
                <a:lnTo>
                  <a:pt x="104041" y="1831841"/>
                </a:lnTo>
                <a:lnTo>
                  <a:pt x="133663" y="1861566"/>
                </a:lnTo>
                <a:lnTo>
                  <a:pt x="168017" y="1890751"/>
                </a:lnTo>
                <a:lnTo>
                  <a:pt x="175573" y="1895864"/>
                </a:lnTo>
                <a:close/>
              </a:path>
              <a:path w="3428365" h="2207895">
                <a:moveTo>
                  <a:pt x="2782899" y="772714"/>
                </a:moveTo>
                <a:lnTo>
                  <a:pt x="2782275" y="732872"/>
                </a:lnTo>
                <a:lnTo>
                  <a:pt x="2777319" y="693306"/>
                </a:lnTo>
                <a:lnTo>
                  <a:pt x="2767135" y="653795"/>
                </a:lnTo>
                <a:lnTo>
                  <a:pt x="2755527" y="614154"/>
                </a:lnTo>
                <a:lnTo>
                  <a:pt x="2731025" y="568403"/>
                </a:lnTo>
                <a:lnTo>
                  <a:pt x="2698687" y="522813"/>
                </a:lnTo>
                <a:lnTo>
                  <a:pt x="2663571" y="483655"/>
                </a:lnTo>
                <a:lnTo>
                  <a:pt x="2630737" y="457200"/>
                </a:lnTo>
                <a:lnTo>
                  <a:pt x="2591110" y="432512"/>
                </a:lnTo>
                <a:lnTo>
                  <a:pt x="2548174" y="413779"/>
                </a:lnTo>
                <a:lnTo>
                  <a:pt x="2502931" y="401208"/>
                </a:lnTo>
                <a:lnTo>
                  <a:pt x="2456382" y="395011"/>
                </a:lnTo>
                <a:lnTo>
                  <a:pt x="2409529" y="395396"/>
                </a:lnTo>
                <a:lnTo>
                  <a:pt x="2363375" y="402575"/>
                </a:lnTo>
                <a:lnTo>
                  <a:pt x="2318921" y="416756"/>
                </a:lnTo>
                <a:lnTo>
                  <a:pt x="2277169" y="438150"/>
                </a:lnTo>
                <a:lnTo>
                  <a:pt x="2258873" y="391069"/>
                </a:lnTo>
                <a:lnTo>
                  <a:pt x="2237621" y="345906"/>
                </a:lnTo>
                <a:lnTo>
                  <a:pt x="2213521" y="302813"/>
                </a:lnTo>
                <a:lnTo>
                  <a:pt x="2186685" y="261941"/>
                </a:lnTo>
                <a:lnTo>
                  <a:pt x="2157222" y="223443"/>
                </a:lnTo>
                <a:lnTo>
                  <a:pt x="2125241" y="187470"/>
                </a:lnTo>
                <a:lnTo>
                  <a:pt x="2090854" y="154173"/>
                </a:lnTo>
                <a:lnTo>
                  <a:pt x="2054170" y="123705"/>
                </a:lnTo>
                <a:lnTo>
                  <a:pt x="2015298" y="96218"/>
                </a:lnTo>
                <a:lnTo>
                  <a:pt x="1974349" y="71862"/>
                </a:lnTo>
                <a:lnTo>
                  <a:pt x="1931433" y="50790"/>
                </a:lnTo>
                <a:lnTo>
                  <a:pt x="1886659" y="33154"/>
                </a:lnTo>
                <a:lnTo>
                  <a:pt x="1840138" y="19105"/>
                </a:lnTo>
                <a:lnTo>
                  <a:pt x="1791980" y="8795"/>
                </a:lnTo>
                <a:lnTo>
                  <a:pt x="1742294" y="2376"/>
                </a:lnTo>
                <a:lnTo>
                  <a:pt x="1691191" y="0"/>
                </a:lnTo>
                <a:lnTo>
                  <a:pt x="1642775" y="1162"/>
                </a:lnTo>
                <a:lnTo>
                  <a:pt x="1595043" y="6650"/>
                </a:lnTo>
                <a:lnTo>
                  <a:pt x="1548198" y="16262"/>
                </a:lnTo>
                <a:lnTo>
                  <a:pt x="1502445" y="29798"/>
                </a:lnTo>
                <a:lnTo>
                  <a:pt x="1457988" y="47057"/>
                </a:lnTo>
                <a:lnTo>
                  <a:pt x="1415030" y="67838"/>
                </a:lnTo>
                <a:lnTo>
                  <a:pt x="1373777" y="91941"/>
                </a:lnTo>
                <a:lnTo>
                  <a:pt x="1334432" y="119164"/>
                </a:lnTo>
                <a:lnTo>
                  <a:pt x="1297200" y="149306"/>
                </a:lnTo>
                <a:lnTo>
                  <a:pt x="1262284" y="182168"/>
                </a:lnTo>
                <a:lnTo>
                  <a:pt x="1229888" y="217549"/>
                </a:lnTo>
                <a:lnTo>
                  <a:pt x="1200218" y="255246"/>
                </a:lnTo>
                <a:lnTo>
                  <a:pt x="1173476" y="295061"/>
                </a:lnTo>
                <a:lnTo>
                  <a:pt x="1149868" y="336792"/>
                </a:lnTo>
                <a:lnTo>
                  <a:pt x="1129597" y="380238"/>
                </a:lnTo>
                <a:lnTo>
                  <a:pt x="1082935" y="391239"/>
                </a:lnTo>
                <a:lnTo>
                  <a:pt x="1037699" y="406008"/>
                </a:lnTo>
                <a:lnTo>
                  <a:pt x="994039" y="424348"/>
                </a:lnTo>
                <a:lnTo>
                  <a:pt x="952102" y="446063"/>
                </a:lnTo>
                <a:lnTo>
                  <a:pt x="912037" y="470954"/>
                </a:lnTo>
                <a:lnTo>
                  <a:pt x="873993" y="498826"/>
                </a:lnTo>
                <a:lnTo>
                  <a:pt x="838118" y="529480"/>
                </a:lnTo>
                <a:lnTo>
                  <a:pt x="804560" y="562720"/>
                </a:lnTo>
                <a:lnTo>
                  <a:pt x="773469" y="598350"/>
                </a:lnTo>
                <a:lnTo>
                  <a:pt x="744992" y="636171"/>
                </a:lnTo>
                <a:lnTo>
                  <a:pt x="719279" y="675987"/>
                </a:lnTo>
                <a:lnTo>
                  <a:pt x="696478" y="717600"/>
                </a:lnTo>
                <a:lnTo>
                  <a:pt x="676737" y="760815"/>
                </a:lnTo>
                <a:lnTo>
                  <a:pt x="660205" y="805434"/>
                </a:lnTo>
                <a:lnTo>
                  <a:pt x="617984" y="786210"/>
                </a:lnTo>
                <a:lnTo>
                  <a:pt x="576026" y="773001"/>
                </a:lnTo>
                <a:lnTo>
                  <a:pt x="534591" y="765500"/>
                </a:lnTo>
                <a:lnTo>
                  <a:pt x="493942" y="763399"/>
                </a:lnTo>
                <a:lnTo>
                  <a:pt x="454337" y="766394"/>
                </a:lnTo>
                <a:lnTo>
                  <a:pt x="416038" y="774177"/>
                </a:lnTo>
                <a:lnTo>
                  <a:pt x="379306" y="786443"/>
                </a:lnTo>
                <a:lnTo>
                  <a:pt x="344402" y="802885"/>
                </a:lnTo>
                <a:lnTo>
                  <a:pt x="311585" y="823196"/>
                </a:lnTo>
                <a:lnTo>
                  <a:pt x="281118" y="847072"/>
                </a:lnTo>
                <a:lnTo>
                  <a:pt x="253260" y="874204"/>
                </a:lnTo>
                <a:lnTo>
                  <a:pt x="228272" y="904288"/>
                </a:lnTo>
                <a:lnTo>
                  <a:pt x="206416" y="937016"/>
                </a:lnTo>
                <a:lnTo>
                  <a:pt x="187951" y="972083"/>
                </a:lnTo>
                <a:lnTo>
                  <a:pt x="173139" y="1009182"/>
                </a:lnTo>
                <a:lnTo>
                  <a:pt x="162240" y="1048007"/>
                </a:lnTo>
                <a:lnTo>
                  <a:pt x="155516" y="1088251"/>
                </a:lnTo>
                <a:lnTo>
                  <a:pt x="153226" y="1129609"/>
                </a:lnTo>
                <a:lnTo>
                  <a:pt x="155632" y="1171774"/>
                </a:lnTo>
                <a:lnTo>
                  <a:pt x="162994" y="1214439"/>
                </a:lnTo>
                <a:lnTo>
                  <a:pt x="175573" y="1257300"/>
                </a:lnTo>
                <a:lnTo>
                  <a:pt x="175573" y="1895864"/>
                </a:lnTo>
                <a:lnTo>
                  <a:pt x="213922" y="1921820"/>
                </a:lnTo>
                <a:lnTo>
                  <a:pt x="265051" y="1950946"/>
                </a:lnTo>
                <a:lnTo>
                  <a:pt x="315082" y="1974301"/>
                </a:lnTo>
                <a:lnTo>
                  <a:pt x="357691" y="1988057"/>
                </a:lnTo>
                <a:lnTo>
                  <a:pt x="401739" y="2001563"/>
                </a:lnTo>
                <a:lnTo>
                  <a:pt x="447155" y="2012069"/>
                </a:lnTo>
                <a:lnTo>
                  <a:pt x="493643" y="2019562"/>
                </a:lnTo>
                <a:lnTo>
                  <a:pt x="540907" y="2024027"/>
                </a:lnTo>
                <a:lnTo>
                  <a:pt x="588652" y="2025448"/>
                </a:lnTo>
                <a:lnTo>
                  <a:pt x="636583" y="2023812"/>
                </a:lnTo>
                <a:lnTo>
                  <a:pt x="684402" y="2019104"/>
                </a:lnTo>
                <a:lnTo>
                  <a:pt x="731816" y="2011310"/>
                </a:lnTo>
                <a:lnTo>
                  <a:pt x="778529" y="2000414"/>
                </a:lnTo>
                <a:lnTo>
                  <a:pt x="824244" y="1986402"/>
                </a:lnTo>
                <a:lnTo>
                  <a:pt x="868666" y="1969259"/>
                </a:lnTo>
                <a:lnTo>
                  <a:pt x="911500" y="1948971"/>
                </a:lnTo>
                <a:lnTo>
                  <a:pt x="952450" y="1925524"/>
                </a:lnTo>
                <a:lnTo>
                  <a:pt x="991220" y="1898902"/>
                </a:lnTo>
                <a:lnTo>
                  <a:pt x="1027515" y="1869091"/>
                </a:lnTo>
                <a:lnTo>
                  <a:pt x="1061039" y="1836076"/>
                </a:lnTo>
                <a:lnTo>
                  <a:pt x="1091497" y="1799844"/>
                </a:lnTo>
                <a:lnTo>
                  <a:pt x="1112457" y="1849097"/>
                </a:lnTo>
                <a:lnTo>
                  <a:pt x="1137539" y="1896372"/>
                </a:lnTo>
                <a:lnTo>
                  <a:pt x="1166479" y="1941409"/>
                </a:lnTo>
                <a:lnTo>
                  <a:pt x="1199012" y="1983948"/>
                </a:lnTo>
                <a:lnTo>
                  <a:pt x="1234874" y="2023728"/>
                </a:lnTo>
                <a:lnTo>
                  <a:pt x="1273800" y="2060491"/>
                </a:lnTo>
                <a:lnTo>
                  <a:pt x="1315525" y="2093976"/>
                </a:lnTo>
                <a:lnTo>
                  <a:pt x="1353625" y="2121407"/>
                </a:lnTo>
                <a:lnTo>
                  <a:pt x="1435921" y="2163318"/>
                </a:lnTo>
                <a:lnTo>
                  <a:pt x="1479355" y="2178557"/>
                </a:lnTo>
                <a:lnTo>
                  <a:pt x="1525075" y="2189988"/>
                </a:lnTo>
                <a:lnTo>
                  <a:pt x="1570795" y="2199894"/>
                </a:lnTo>
                <a:lnTo>
                  <a:pt x="1618039" y="2207514"/>
                </a:lnTo>
                <a:lnTo>
                  <a:pt x="1666807" y="2207514"/>
                </a:lnTo>
                <a:lnTo>
                  <a:pt x="1713574" y="2207058"/>
                </a:lnTo>
                <a:lnTo>
                  <a:pt x="1764933" y="2200568"/>
                </a:lnTo>
                <a:lnTo>
                  <a:pt x="1818002" y="2188859"/>
                </a:lnTo>
                <a:lnTo>
                  <a:pt x="1869900" y="2172744"/>
                </a:lnTo>
                <a:lnTo>
                  <a:pt x="1917744" y="2153037"/>
                </a:lnTo>
                <a:lnTo>
                  <a:pt x="1958653" y="2130552"/>
                </a:lnTo>
                <a:lnTo>
                  <a:pt x="2021899" y="2090166"/>
                </a:lnTo>
                <a:lnTo>
                  <a:pt x="2049331" y="2067305"/>
                </a:lnTo>
                <a:lnTo>
                  <a:pt x="2079049" y="2044446"/>
                </a:lnTo>
                <a:lnTo>
                  <a:pt x="2105719" y="2015490"/>
                </a:lnTo>
                <a:lnTo>
                  <a:pt x="2129341" y="1986534"/>
                </a:lnTo>
                <a:lnTo>
                  <a:pt x="2153725" y="1957577"/>
                </a:lnTo>
                <a:lnTo>
                  <a:pt x="2173537" y="1924812"/>
                </a:lnTo>
                <a:lnTo>
                  <a:pt x="2214123" y="1958964"/>
                </a:lnTo>
                <a:lnTo>
                  <a:pt x="2259188" y="1986958"/>
                </a:lnTo>
                <a:lnTo>
                  <a:pt x="2307811" y="2007859"/>
                </a:lnTo>
                <a:lnTo>
                  <a:pt x="2359070" y="2020730"/>
                </a:lnTo>
                <a:lnTo>
                  <a:pt x="2412043" y="2024634"/>
                </a:lnTo>
                <a:lnTo>
                  <a:pt x="2435665" y="2023110"/>
                </a:lnTo>
                <a:lnTo>
                  <a:pt x="2482909" y="2017014"/>
                </a:lnTo>
                <a:lnTo>
                  <a:pt x="2526343" y="2004060"/>
                </a:lnTo>
                <a:lnTo>
                  <a:pt x="2568253" y="1982724"/>
                </a:lnTo>
                <a:lnTo>
                  <a:pt x="2588827" y="1972818"/>
                </a:lnTo>
                <a:lnTo>
                  <a:pt x="2625648" y="1946579"/>
                </a:lnTo>
                <a:lnTo>
                  <a:pt x="2658183" y="1915096"/>
                </a:lnTo>
                <a:lnTo>
                  <a:pt x="2686902" y="1879899"/>
                </a:lnTo>
                <a:lnTo>
                  <a:pt x="2712271" y="1842516"/>
                </a:lnTo>
                <a:lnTo>
                  <a:pt x="2759417" y="1841814"/>
                </a:lnTo>
                <a:lnTo>
                  <a:pt x="2780089" y="1840481"/>
                </a:lnTo>
                <a:lnTo>
                  <a:pt x="2780089" y="813053"/>
                </a:lnTo>
                <a:lnTo>
                  <a:pt x="2782899" y="772714"/>
                </a:lnTo>
                <a:close/>
              </a:path>
              <a:path w="3428365" h="2207895">
                <a:moveTo>
                  <a:pt x="3427789" y="1326641"/>
                </a:moveTo>
                <a:lnTo>
                  <a:pt x="3426265" y="1277111"/>
                </a:lnTo>
                <a:lnTo>
                  <a:pt x="3413311" y="1228343"/>
                </a:lnTo>
                <a:lnTo>
                  <a:pt x="3401119" y="1180337"/>
                </a:lnTo>
                <a:lnTo>
                  <a:pt x="3376735" y="1134617"/>
                </a:lnTo>
                <a:lnTo>
                  <a:pt x="3351589" y="1091945"/>
                </a:lnTo>
                <a:lnTo>
                  <a:pt x="3318760" y="1049975"/>
                </a:lnTo>
                <a:lnTo>
                  <a:pt x="3240337" y="974597"/>
                </a:lnTo>
                <a:lnTo>
                  <a:pt x="3193093" y="941831"/>
                </a:lnTo>
                <a:lnTo>
                  <a:pt x="3144325" y="913637"/>
                </a:lnTo>
                <a:lnTo>
                  <a:pt x="3101660" y="892666"/>
                </a:lnTo>
                <a:lnTo>
                  <a:pt x="3057909" y="873899"/>
                </a:lnTo>
                <a:lnTo>
                  <a:pt x="3013206" y="857433"/>
                </a:lnTo>
                <a:lnTo>
                  <a:pt x="2967684" y="843367"/>
                </a:lnTo>
                <a:lnTo>
                  <a:pt x="2921477" y="831798"/>
                </a:lnTo>
                <a:lnTo>
                  <a:pt x="2874720" y="822824"/>
                </a:lnTo>
                <a:lnTo>
                  <a:pt x="2827546" y="816544"/>
                </a:lnTo>
                <a:lnTo>
                  <a:pt x="2780089" y="813053"/>
                </a:lnTo>
                <a:lnTo>
                  <a:pt x="2780089" y="1840481"/>
                </a:lnTo>
                <a:lnTo>
                  <a:pt x="2854888" y="1833258"/>
                </a:lnTo>
                <a:lnTo>
                  <a:pt x="2902678" y="1825321"/>
                </a:lnTo>
                <a:lnTo>
                  <a:pt x="2950147" y="1814892"/>
                </a:lnTo>
                <a:lnTo>
                  <a:pt x="2997027" y="1801930"/>
                </a:lnTo>
                <a:lnTo>
                  <a:pt x="3043052" y="1786395"/>
                </a:lnTo>
                <a:lnTo>
                  <a:pt x="3087952" y="1768244"/>
                </a:lnTo>
                <a:lnTo>
                  <a:pt x="3131460" y="1747440"/>
                </a:lnTo>
                <a:lnTo>
                  <a:pt x="3173310" y="1723939"/>
                </a:lnTo>
                <a:lnTo>
                  <a:pt x="3213232" y="1697703"/>
                </a:lnTo>
                <a:lnTo>
                  <a:pt x="3250960" y="1668691"/>
                </a:lnTo>
                <a:lnTo>
                  <a:pt x="3286225" y="1636862"/>
                </a:lnTo>
                <a:lnTo>
                  <a:pt x="3318823" y="1602095"/>
                </a:lnTo>
                <a:lnTo>
                  <a:pt x="3348298" y="1564591"/>
                </a:lnTo>
                <a:lnTo>
                  <a:pt x="3374570" y="1524068"/>
                </a:lnTo>
                <a:lnTo>
                  <a:pt x="3397309" y="1480565"/>
                </a:lnTo>
                <a:lnTo>
                  <a:pt x="3413311" y="1430273"/>
                </a:lnTo>
                <a:lnTo>
                  <a:pt x="3424741" y="1380743"/>
                </a:lnTo>
                <a:lnTo>
                  <a:pt x="3427789" y="1326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39337" y="4362710"/>
            <a:ext cx="3428365" cy="2207895"/>
          </a:xfrm>
          <a:custGeom>
            <a:avLst/>
            <a:gdLst/>
            <a:ahLst/>
            <a:cxnLst/>
            <a:rect l="l" t="t" r="r" b="b"/>
            <a:pathLst>
              <a:path w="3428365" h="2207895">
                <a:moveTo>
                  <a:pt x="1091497" y="1799844"/>
                </a:moveTo>
                <a:lnTo>
                  <a:pt x="1061039" y="1836076"/>
                </a:lnTo>
                <a:lnTo>
                  <a:pt x="1027515" y="1869091"/>
                </a:lnTo>
                <a:lnTo>
                  <a:pt x="991220" y="1898902"/>
                </a:lnTo>
                <a:lnTo>
                  <a:pt x="952450" y="1925524"/>
                </a:lnTo>
                <a:lnTo>
                  <a:pt x="911500" y="1948971"/>
                </a:lnTo>
                <a:lnTo>
                  <a:pt x="868666" y="1969259"/>
                </a:lnTo>
                <a:lnTo>
                  <a:pt x="824244" y="1986402"/>
                </a:lnTo>
                <a:lnTo>
                  <a:pt x="778529" y="2000414"/>
                </a:lnTo>
                <a:lnTo>
                  <a:pt x="731816" y="2011310"/>
                </a:lnTo>
                <a:lnTo>
                  <a:pt x="684402" y="2019104"/>
                </a:lnTo>
                <a:lnTo>
                  <a:pt x="636583" y="2023812"/>
                </a:lnTo>
                <a:lnTo>
                  <a:pt x="588652" y="2025448"/>
                </a:lnTo>
                <a:lnTo>
                  <a:pt x="540907" y="2024027"/>
                </a:lnTo>
                <a:lnTo>
                  <a:pt x="493643" y="2019562"/>
                </a:lnTo>
                <a:lnTo>
                  <a:pt x="447155" y="2012069"/>
                </a:lnTo>
                <a:lnTo>
                  <a:pt x="401739" y="2001563"/>
                </a:lnTo>
                <a:lnTo>
                  <a:pt x="357691" y="1988057"/>
                </a:lnTo>
                <a:lnTo>
                  <a:pt x="315082" y="1974301"/>
                </a:lnTo>
                <a:lnTo>
                  <a:pt x="265051" y="1950946"/>
                </a:lnTo>
                <a:lnTo>
                  <a:pt x="213922" y="1921820"/>
                </a:lnTo>
                <a:lnTo>
                  <a:pt x="168017" y="1890751"/>
                </a:lnTo>
                <a:lnTo>
                  <a:pt x="133663" y="1861566"/>
                </a:lnTo>
                <a:lnTo>
                  <a:pt x="104041" y="1831841"/>
                </a:lnTo>
                <a:lnTo>
                  <a:pt x="73918" y="1793690"/>
                </a:lnTo>
                <a:lnTo>
                  <a:pt x="46643" y="1750969"/>
                </a:lnTo>
                <a:lnTo>
                  <a:pt x="25564" y="1707538"/>
                </a:lnTo>
                <a:lnTo>
                  <a:pt x="14029" y="1667256"/>
                </a:lnTo>
                <a:lnTo>
                  <a:pt x="3057" y="1622528"/>
                </a:lnTo>
                <a:lnTo>
                  <a:pt x="0" y="1576815"/>
                </a:lnTo>
                <a:lnTo>
                  <a:pt x="3875" y="1530986"/>
                </a:lnTo>
                <a:lnTo>
                  <a:pt x="13705" y="1485913"/>
                </a:lnTo>
                <a:lnTo>
                  <a:pt x="28507" y="1442466"/>
                </a:lnTo>
                <a:lnTo>
                  <a:pt x="47089" y="1402367"/>
                </a:lnTo>
                <a:lnTo>
                  <a:pt x="74261" y="1361179"/>
                </a:lnTo>
                <a:lnTo>
                  <a:pt x="106849" y="1321523"/>
                </a:lnTo>
                <a:lnTo>
                  <a:pt x="141678" y="1286023"/>
                </a:lnTo>
                <a:lnTo>
                  <a:pt x="175573" y="1257300"/>
                </a:lnTo>
                <a:lnTo>
                  <a:pt x="162994" y="1214439"/>
                </a:lnTo>
                <a:lnTo>
                  <a:pt x="155632" y="1171774"/>
                </a:lnTo>
                <a:lnTo>
                  <a:pt x="153226" y="1129609"/>
                </a:lnTo>
                <a:lnTo>
                  <a:pt x="155516" y="1088251"/>
                </a:lnTo>
                <a:lnTo>
                  <a:pt x="162240" y="1048007"/>
                </a:lnTo>
                <a:lnTo>
                  <a:pt x="173139" y="1009182"/>
                </a:lnTo>
                <a:lnTo>
                  <a:pt x="187951" y="972083"/>
                </a:lnTo>
                <a:lnTo>
                  <a:pt x="206416" y="937016"/>
                </a:lnTo>
                <a:lnTo>
                  <a:pt x="228272" y="904288"/>
                </a:lnTo>
                <a:lnTo>
                  <a:pt x="253260" y="874204"/>
                </a:lnTo>
                <a:lnTo>
                  <a:pt x="281118" y="847072"/>
                </a:lnTo>
                <a:lnTo>
                  <a:pt x="311585" y="823196"/>
                </a:lnTo>
                <a:lnTo>
                  <a:pt x="344402" y="802885"/>
                </a:lnTo>
                <a:lnTo>
                  <a:pt x="379306" y="786443"/>
                </a:lnTo>
                <a:lnTo>
                  <a:pt x="416038" y="774177"/>
                </a:lnTo>
                <a:lnTo>
                  <a:pt x="454337" y="766394"/>
                </a:lnTo>
                <a:lnTo>
                  <a:pt x="493942" y="763399"/>
                </a:lnTo>
                <a:lnTo>
                  <a:pt x="534591" y="765500"/>
                </a:lnTo>
                <a:lnTo>
                  <a:pt x="576026" y="773001"/>
                </a:lnTo>
                <a:lnTo>
                  <a:pt x="617984" y="786210"/>
                </a:lnTo>
                <a:lnTo>
                  <a:pt x="660205" y="805434"/>
                </a:lnTo>
                <a:lnTo>
                  <a:pt x="676737" y="760815"/>
                </a:lnTo>
                <a:lnTo>
                  <a:pt x="696478" y="717600"/>
                </a:lnTo>
                <a:lnTo>
                  <a:pt x="719279" y="675987"/>
                </a:lnTo>
                <a:lnTo>
                  <a:pt x="744992" y="636171"/>
                </a:lnTo>
                <a:lnTo>
                  <a:pt x="773469" y="598350"/>
                </a:lnTo>
                <a:lnTo>
                  <a:pt x="804560" y="562720"/>
                </a:lnTo>
                <a:lnTo>
                  <a:pt x="838118" y="529480"/>
                </a:lnTo>
                <a:lnTo>
                  <a:pt x="873993" y="498826"/>
                </a:lnTo>
                <a:lnTo>
                  <a:pt x="912037" y="470954"/>
                </a:lnTo>
                <a:lnTo>
                  <a:pt x="952102" y="446063"/>
                </a:lnTo>
                <a:lnTo>
                  <a:pt x="994039" y="424348"/>
                </a:lnTo>
                <a:lnTo>
                  <a:pt x="1037699" y="406008"/>
                </a:lnTo>
                <a:lnTo>
                  <a:pt x="1082935" y="391239"/>
                </a:lnTo>
                <a:lnTo>
                  <a:pt x="1129597" y="380238"/>
                </a:lnTo>
                <a:lnTo>
                  <a:pt x="1149868" y="336792"/>
                </a:lnTo>
                <a:lnTo>
                  <a:pt x="1173476" y="295061"/>
                </a:lnTo>
                <a:lnTo>
                  <a:pt x="1200218" y="255246"/>
                </a:lnTo>
                <a:lnTo>
                  <a:pt x="1229888" y="217549"/>
                </a:lnTo>
                <a:lnTo>
                  <a:pt x="1262284" y="182168"/>
                </a:lnTo>
                <a:lnTo>
                  <a:pt x="1297200" y="149306"/>
                </a:lnTo>
                <a:lnTo>
                  <a:pt x="1334432" y="119164"/>
                </a:lnTo>
                <a:lnTo>
                  <a:pt x="1373777" y="91941"/>
                </a:lnTo>
                <a:lnTo>
                  <a:pt x="1415030" y="67838"/>
                </a:lnTo>
                <a:lnTo>
                  <a:pt x="1457988" y="47057"/>
                </a:lnTo>
                <a:lnTo>
                  <a:pt x="1502445" y="29798"/>
                </a:lnTo>
                <a:lnTo>
                  <a:pt x="1548198" y="16262"/>
                </a:lnTo>
                <a:lnTo>
                  <a:pt x="1595043" y="6650"/>
                </a:lnTo>
                <a:lnTo>
                  <a:pt x="1642775" y="1162"/>
                </a:lnTo>
                <a:lnTo>
                  <a:pt x="1691191" y="0"/>
                </a:lnTo>
                <a:lnTo>
                  <a:pt x="1742294" y="2376"/>
                </a:lnTo>
                <a:lnTo>
                  <a:pt x="1791980" y="8795"/>
                </a:lnTo>
                <a:lnTo>
                  <a:pt x="1840138" y="19105"/>
                </a:lnTo>
                <a:lnTo>
                  <a:pt x="1886659" y="33154"/>
                </a:lnTo>
                <a:lnTo>
                  <a:pt x="1931433" y="50790"/>
                </a:lnTo>
                <a:lnTo>
                  <a:pt x="1974349" y="71862"/>
                </a:lnTo>
                <a:lnTo>
                  <a:pt x="2015298" y="96218"/>
                </a:lnTo>
                <a:lnTo>
                  <a:pt x="2054170" y="123705"/>
                </a:lnTo>
                <a:lnTo>
                  <a:pt x="2090854" y="154173"/>
                </a:lnTo>
                <a:lnTo>
                  <a:pt x="2125241" y="187470"/>
                </a:lnTo>
                <a:lnTo>
                  <a:pt x="2157222" y="223443"/>
                </a:lnTo>
                <a:lnTo>
                  <a:pt x="2186685" y="261941"/>
                </a:lnTo>
                <a:lnTo>
                  <a:pt x="2213521" y="302813"/>
                </a:lnTo>
                <a:lnTo>
                  <a:pt x="2237621" y="345906"/>
                </a:lnTo>
                <a:lnTo>
                  <a:pt x="2258873" y="391069"/>
                </a:lnTo>
                <a:lnTo>
                  <a:pt x="2277169" y="438150"/>
                </a:lnTo>
                <a:lnTo>
                  <a:pt x="2318921" y="416756"/>
                </a:lnTo>
                <a:lnTo>
                  <a:pt x="2363375" y="402575"/>
                </a:lnTo>
                <a:lnTo>
                  <a:pt x="2409529" y="395396"/>
                </a:lnTo>
                <a:lnTo>
                  <a:pt x="2456382" y="395011"/>
                </a:lnTo>
                <a:lnTo>
                  <a:pt x="2502931" y="401208"/>
                </a:lnTo>
                <a:lnTo>
                  <a:pt x="2548174" y="413779"/>
                </a:lnTo>
                <a:lnTo>
                  <a:pt x="2591110" y="432512"/>
                </a:lnTo>
                <a:lnTo>
                  <a:pt x="2630737" y="457200"/>
                </a:lnTo>
                <a:lnTo>
                  <a:pt x="2663571" y="483655"/>
                </a:lnTo>
                <a:lnTo>
                  <a:pt x="2698687" y="522813"/>
                </a:lnTo>
                <a:lnTo>
                  <a:pt x="2731025" y="568403"/>
                </a:lnTo>
                <a:lnTo>
                  <a:pt x="2755527" y="614154"/>
                </a:lnTo>
                <a:lnTo>
                  <a:pt x="2767135" y="653795"/>
                </a:lnTo>
                <a:lnTo>
                  <a:pt x="2777319" y="693306"/>
                </a:lnTo>
                <a:lnTo>
                  <a:pt x="2782275" y="732872"/>
                </a:lnTo>
                <a:lnTo>
                  <a:pt x="2782899" y="772714"/>
                </a:lnTo>
                <a:lnTo>
                  <a:pt x="2780089" y="813053"/>
                </a:lnTo>
                <a:lnTo>
                  <a:pt x="2827546" y="816544"/>
                </a:lnTo>
                <a:lnTo>
                  <a:pt x="2874720" y="822824"/>
                </a:lnTo>
                <a:lnTo>
                  <a:pt x="2921477" y="831798"/>
                </a:lnTo>
                <a:lnTo>
                  <a:pt x="2967684" y="843367"/>
                </a:lnTo>
                <a:lnTo>
                  <a:pt x="3013206" y="857433"/>
                </a:lnTo>
                <a:lnTo>
                  <a:pt x="3057909" y="873899"/>
                </a:lnTo>
                <a:lnTo>
                  <a:pt x="3101660" y="892666"/>
                </a:lnTo>
                <a:lnTo>
                  <a:pt x="3144325" y="913637"/>
                </a:lnTo>
                <a:lnTo>
                  <a:pt x="3193093" y="941831"/>
                </a:lnTo>
                <a:lnTo>
                  <a:pt x="3240337" y="974597"/>
                </a:lnTo>
                <a:lnTo>
                  <a:pt x="3280723" y="1013459"/>
                </a:lnTo>
                <a:lnTo>
                  <a:pt x="3318823" y="1050035"/>
                </a:lnTo>
                <a:lnTo>
                  <a:pt x="3351589" y="1091945"/>
                </a:lnTo>
                <a:lnTo>
                  <a:pt x="3376735" y="1134617"/>
                </a:lnTo>
                <a:lnTo>
                  <a:pt x="3401119" y="1180337"/>
                </a:lnTo>
                <a:lnTo>
                  <a:pt x="3413311" y="1228343"/>
                </a:lnTo>
                <a:lnTo>
                  <a:pt x="3426265" y="1277111"/>
                </a:lnTo>
                <a:lnTo>
                  <a:pt x="3427789" y="1326641"/>
                </a:lnTo>
                <a:lnTo>
                  <a:pt x="3424741" y="1380743"/>
                </a:lnTo>
                <a:lnTo>
                  <a:pt x="3413311" y="1430273"/>
                </a:lnTo>
                <a:lnTo>
                  <a:pt x="3397309" y="1480565"/>
                </a:lnTo>
                <a:lnTo>
                  <a:pt x="3374570" y="1524068"/>
                </a:lnTo>
                <a:lnTo>
                  <a:pt x="3348298" y="1564591"/>
                </a:lnTo>
                <a:lnTo>
                  <a:pt x="3318760" y="1602175"/>
                </a:lnTo>
                <a:lnTo>
                  <a:pt x="3286225" y="1636862"/>
                </a:lnTo>
                <a:lnTo>
                  <a:pt x="3250960" y="1668691"/>
                </a:lnTo>
                <a:lnTo>
                  <a:pt x="3213232" y="1697703"/>
                </a:lnTo>
                <a:lnTo>
                  <a:pt x="3173310" y="1723939"/>
                </a:lnTo>
                <a:lnTo>
                  <a:pt x="3131460" y="1747440"/>
                </a:lnTo>
                <a:lnTo>
                  <a:pt x="3087952" y="1768244"/>
                </a:lnTo>
                <a:lnTo>
                  <a:pt x="3043052" y="1786395"/>
                </a:lnTo>
                <a:lnTo>
                  <a:pt x="2997027" y="1801930"/>
                </a:lnTo>
                <a:lnTo>
                  <a:pt x="2950147" y="1814892"/>
                </a:lnTo>
                <a:lnTo>
                  <a:pt x="2902678" y="1825321"/>
                </a:lnTo>
                <a:lnTo>
                  <a:pt x="2854888" y="1833258"/>
                </a:lnTo>
                <a:lnTo>
                  <a:pt x="2807046" y="1838742"/>
                </a:lnTo>
                <a:lnTo>
                  <a:pt x="2759417" y="1841814"/>
                </a:lnTo>
                <a:lnTo>
                  <a:pt x="2712271" y="1842516"/>
                </a:lnTo>
                <a:lnTo>
                  <a:pt x="2686902" y="1879899"/>
                </a:lnTo>
                <a:lnTo>
                  <a:pt x="2658183" y="1915096"/>
                </a:lnTo>
                <a:lnTo>
                  <a:pt x="2625648" y="1946579"/>
                </a:lnTo>
                <a:lnTo>
                  <a:pt x="2588827" y="1972818"/>
                </a:lnTo>
                <a:lnTo>
                  <a:pt x="2568253" y="1982724"/>
                </a:lnTo>
                <a:lnTo>
                  <a:pt x="2546917" y="1995677"/>
                </a:lnTo>
                <a:lnTo>
                  <a:pt x="2505007" y="2011679"/>
                </a:lnTo>
                <a:lnTo>
                  <a:pt x="2457763" y="2020824"/>
                </a:lnTo>
                <a:lnTo>
                  <a:pt x="2412043" y="2024634"/>
                </a:lnTo>
                <a:lnTo>
                  <a:pt x="2359070" y="2020730"/>
                </a:lnTo>
                <a:lnTo>
                  <a:pt x="2307811" y="2007859"/>
                </a:lnTo>
                <a:lnTo>
                  <a:pt x="2259188" y="1986958"/>
                </a:lnTo>
                <a:lnTo>
                  <a:pt x="2214123" y="1958964"/>
                </a:lnTo>
                <a:lnTo>
                  <a:pt x="2173537" y="1924812"/>
                </a:lnTo>
                <a:lnTo>
                  <a:pt x="2153725" y="1957577"/>
                </a:lnTo>
                <a:lnTo>
                  <a:pt x="2129341" y="1986534"/>
                </a:lnTo>
                <a:lnTo>
                  <a:pt x="2105719" y="2015490"/>
                </a:lnTo>
                <a:lnTo>
                  <a:pt x="2079049" y="2044446"/>
                </a:lnTo>
                <a:lnTo>
                  <a:pt x="2049331" y="2067305"/>
                </a:lnTo>
                <a:lnTo>
                  <a:pt x="2021899" y="2090166"/>
                </a:lnTo>
                <a:lnTo>
                  <a:pt x="1989133" y="2111502"/>
                </a:lnTo>
                <a:lnTo>
                  <a:pt x="1917744" y="2153037"/>
                </a:lnTo>
                <a:lnTo>
                  <a:pt x="1869900" y="2172744"/>
                </a:lnTo>
                <a:lnTo>
                  <a:pt x="1818002" y="2188859"/>
                </a:lnTo>
                <a:lnTo>
                  <a:pt x="1764933" y="2200568"/>
                </a:lnTo>
                <a:lnTo>
                  <a:pt x="1713574" y="2207058"/>
                </a:lnTo>
                <a:lnTo>
                  <a:pt x="1666807" y="2207514"/>
                </a:lnTo>
                <a:lnTo>
                  <a:pt x="1618039" y="2207514"/>
                </a:lnTo>
                <a:lnTo>
                  <a:pt x="1570795" y="2199894"/>
                </a:lnTo>
                <a:lnTo>
                  <a:pt x="1525075" y="2189988"/>
                </a:lnTo>
                <a:lnTo>
                  <a:pt x="1479355" y="2178557"/>
                </a:lnTo>
                <a:lnTo>
                  <a:pt x="1435921" y="2163318"/>
                </a:lnTo>
                <a:lnTo>
                  <a:pt x="1394011" y="2141981"/>
                </a:lnTo>
                <a:lnTo>
                  <a:pt x="1353625" y="2121407"/>
                </a:lnTo>
                <a:lnTo>
                  <a:pt x="1315525" y="2093976"/>
                </a:lnTo>
                <a:lnTo>
                  <a:pt x="1273800" y="2060491"/>
                </a:lnTo>
                <a:lnTo>
                  <a:pt x="1234874" y="2023728"/>
                </a:lnTo>
                <a:lnTo>
                  <a:pt x="1199012" y="1983948"/>
                </a:lnTo>
                <a:lnTo>
                  <a:pt x="1166479" y="1941409"/>
                </a:lnTo>
                <a:lnTo>
                  <a:pt x="1137539" y="1896372"/>
                </a:lnTo>
                <a:lnTo>
                  <a:pt x="1112457" y="1849097"/>
                </a:lnTo>
                <a:lnTo>
                  <a:pt x="1091497" y="1799844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14259" y="4337343"/>
            <a:ext cx="3428276" cy="2207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14266" y="4337350"/>
            <a:ext cx="3428365" cy="2207895"/>
          </a:xfrm>
          <a:custGeom>
            <a:avLst/>
            <a:gdLst/>
            <a:ahLst/>
            <a:cxnLst/>
            <a:rect l="l" t="t" r="r" b="b"/>
            <a:pathLst>
              <a:path w="3428365" h="2207895">
                <a:moveTo>
                  <a:pt x="1091422" y="1800058"/>
                </a:moveTo>
                <a:lnTo>
                  <a:pt x="1060617" y="1836258"/>
                </a:lnTo>
                <a:lnTo>
                  <a:pt x="1026871" y="1869238"/>
                </a:lnTo>
                <a:lnTo>
                  <a:pt x="990463" y="1899014"/>
                </a:lnTo>
                <a:lnTo>
                  <a:pt x="951671" y="1925602"/>
                </a:lnTo>
                <a:lnTo>
                  <a:pt x="910776" y="1949017"/>
                </a:lnTo>
                <a:lnTo>
                  <a:pt x="868056" y="1969275"/>
                </a:lnTo>
                <a:lnTo>
                  <a:pt x="823791" y="1986392"/>
                </a:lnTo>
                <a:lnTo>
                  <a:pt x="778261" y="2000384"/>
                </a:lnTo>
                <a:lnTo>
                  <a:pt x="731744" y="2011266"/>
                </a:lnTo>
                <a:lnTo>
                  <a:pt x="684520" y="2019054"/>
                </a:lnTo>
                <a:lnTo>
                  <a:pt x="636868" y="2023765"/>
                </a:lnTo>
                <a:lnTo>
                  <a:pt x="589068" y="2025413"/>
                </a:lnTo>
                <a:lnTo>
                  <a:pt x="541399" y="2024014"/>
                </a:lnTo>
                <a:lnTo>
                  <a:pt x="494140" y="2019585"/>
                </a:lnTo>
                <a:lnTo>
                  <a:pt x="447570" y="2012141"/>
                </a:lnTo>
                <a:lnTo>
                  <a:pt x="401969" y="2001698"/>
                </a:lnTo>
                <a:lnTo>
                  <a:pt x="357616" y="1988272"/>
                </a:lnTo>
                <a:lnTo>
                  <a:pt x="312856" y="1972592"/>
                </a:lnTo>
                <a:lnTo>
                  <a:pt x="270529" y="1954128"/>
                </a:lnTo>
                <a:lnTo>
                  <a:pt x="230765" y="1933068"/>
                </a:lnTo>
                <a:lnTo>
                  <a:pt x="193695" y="1909602"/>
                </a:lnTo>
                <a:lnTo>
                  <a:pt x="159451" y="1883917"/>
                </a:lnTo>
                <a:lnTo>
                  <a:pt x="128162" y="1856203"/>
                </a:lnTo>
                <a:lnTo>
                  <a:pt x="99961" y="1826648"/>
                </a:lnTo>
                <a:lnTo>
                  <a:pt x="74978" y="1795442"/>
                </a:lnTo>
                <a:lnTo>
                  <a:pt x="53345" y="1762773"/>
                </a:lnTo>
                <a:lnTo>
                  <a:pt x="35191" y="1728829"/>
                </a:lnTo>
                <a:lnTo>
                  <a:pt x="9849" y="1657875"/>
                </a:lnTo>
                <a:lnTo>
                  <a:pt x="0" y="1584089"/>
                </a:lnTo>
                <a:lnTo>
                  <a:pt x="1212" y="1546607"/>
                </a:lnTo>
                <a:lnTo>
                  <a:pt x="16567" y="1471407"/>
                </a:lnTo>
                <a:lnTo>
                  <a:pt x="30971" y="1434066"/>
                </a:lnTo>
                <a:lnTo>
                  <a:pt x="50034" y="1397151"/>
                </a:lnTo>
                <a:lnTo>
                  <a:pt x="73887" y="1360849"/>
                </a:lnTo>
                <a:lnTo>
                  <a:pt x="102662" y="1325350"/>
                </a:lnTo>
                <a:lnTo>
                  <a:pt x="136488" y="1290842"/>
                </a:lnTo>
                <a:lnTo>
                  <a:pt x="175498" y="1257514"/>
                </a:lnTo>
                <a:lnTo>
                  <a:pt x="161486" y="1211381"/>
                </a:lnTo>
                <a:lnTo>
                  <a:pt x="154107" y="1163804"/>
                </a:lnTo>
                <a:lnTo>
                  <a:pt x="153133" y="1115581"/>
                </a:lnTo>
                <a:lnTo>
                  <a:pt x="158338" y="1067510"/>
                </a:lnTo>
                <a:lnTo>
                  <a:pt x="169492" y="1020389"/>
                </a:lnTo>
                <a:lnTo>
                  <a:pt x="186370" y="975018"/>
                </a:lnTo>
                <a:lnTo>
                  <a:pt x="208743" y="932193"/>
                </a:lnTo>
                <a:lnTo>
                  <a:pt x="236385" y="892714"/>
                </a:lnTo>
                <a:lnTo>
                  <a:pt x="269067" y="857378"/>
                </a:lnTo>
                <a:lnTo>
                  <a:pt x="306562" y="826984"/>
                </a:lnTo>
                <a:lnTo>
                  <a:pt x="342907" y="803304"/>
                </a:lnTo>
                <a:lnTo>
                  <a:pt x="385753" y="784024"/>
                </a:lnTo>
                <a:lnTo>
                  <a:pt x="431913" y="770412"/>
                </a:lnTo>
                <a:lnTo>
                  <a:pt x="478206" y="763736"/>
                </a:lnTo>
                <a:lnTo>
                  <a:pt x="521446" y="765262"/>
                </a:lnTo>
                <a:lnTo>
                  <a:pt x="560539" y="768970"/>
                </a:lnTo>
                <a:lnTo>
                  <a:pt x="593579" y="777221"/>
                </a:lnTo>
                <a:lnTo>
                  <a:pt x="625223" y="789588"/>
                </a:lnTo>
                <a:lnTo>
                  <a:pt x="660130" y="805648"/>
                </a:lnTo>
                <a:lnTo>
                  <a:pt x="676354" y="761190"/>
                </a:lnTo>
                <a:lnTo>
                  <a:pt x="695918" y="718054"/>
                </a:lnTo>
                <a:lnTo>
                  <a:pt x="718653" y="676450"/>
                </a:lnTo>
                <a:lnTo>
                  <a:pt x="744389" y="636590"/>
                </a:lnTo>
                <a:lnTo>
                  <a:pt x="772957" y="598685"/>
                </a:lnTo>
                <a:lnTo>
                  <a:pt x="804187" y="562948"/>
                </a:lnTo>
                <a:lnTo>
                  <a:pt x="837909" y="529590"/>
                </a:lnTo>
                <a:lnTo>
                  <a:pt x="873955" y="498822"/>
                </a:lnTo>
                <a:lnTo>
                  <a:pt x="912155" y="470855"/>
                </a:lnTo>
                <a:lnTo>
                  <a:pt x="952338" y="445902"/>
                </a:lnTo>
                <a:lnTo>
                  <a:pt x="994336" y="424173"/>
                </a:lnTo>
                <a:lnTo>
                  <a:pt x="1037979" y="405881"/>
                </a:lnTo>
                <a:lnTo>
                  <a:pt x="1083098" y="391237"/>
                </a:lnTo>
                <a:lnTo>
                  <a:pt x="1129522" y="380452"/>
                </a:lnTo>
                <a:lnTo>
                  <a:pt x="1149999" y="338145"/>
                </a:lnTo>
                <a:lnTo>
                  <a:pt x="1172438" y="298373"/>
                </a:lnTo>
                <a:lnTo>
                  <a:pt x="1196720" y="261128"/>
                </a:lnTo>
                <a:lnTo>
                  <a:pt x="1222727" y="226402"/>
                </a:lnTo>
                <a:lnTo>
                  <a:pt x="1250341" y="194187"/>
                </a:lnTo>
                <a:lnTo>
                  <a:pt x="1279445" y="164474"/>
                </a:lnTo>
                <a:lnTo>
                  <a:pt x="1309920" y="137254"/>
                </a:lnTo>
                <a:lnTo>
                  <a:pt x="1341649" y="112519"/>
                </a:lnTo>
                <a:lnTo>
                  <a:pt x="1374513" y="90261"/>
                </a:lnTo>
                <a:lnTo>
                  <a:pt x="1408395" y="70471"/>
                </a:lnTo>
                <a:lnTo>
                  <a:pt x="1443177" y="53141"/>
                </a:lnTo>
                <a:lnTo>
                  <a:pt x="1478741" y="38263"/>
                </a:lnTo>
                <a:lnTo>
                  <a:pt x="1514969" y="25827"/>
                </a:lnTo>
                <a:lnTo>
                  <a:pt x="1551744" y="15826"/>
                </a:lnTo>
                <a:lnTo>
                  <a:pt x="1626459" y="3094"/>
                </a:lnTo>
                <a:lnTo>
                  <a:pt x="1701943" y="0"/>
                </a:lnTo>
                <a:lnTo>
                  <a:pt x="1739680" y="2045"/>
                </a:lnTo>
                <a:lnTo>
                  <a:pt x="1814550" y="13279"/>
                </a:lnTo>
                <a:lnTo>
                  <a:pt x="1887832" y="33983"/>
                </a:lnTo>
                <a:lnTo>
                  <a:pt x="1923583" y="47864"/>
                </a:lnTo>
                <a:lnTo>
                  <a:pt x="1958583" y="64087"/>
                </a:lnTo>
                <a:lnTo>
                  <a:pt x="1992714" y="82644"/>
                </a:lnTo>
                <a:lnTo>
                  <a:pt x="2025858" y="103525"/>
                </a:lnTo>
                <a:lnTo>
                  <a:pt x="2057898" y="126723"/>
                </a:lnTo>
                <a:lnTo>
                  <a:pt x="2088715" y="152230"/>
                </a:lnTo>
                <a:lnTo>
                  <a:pt x="2118192" y="180036"/>
                </a:lnTo>
                <a:lnTo>
                  <a:pt x="2146210" y="210133"/>
                </a:lnTo>
                <a:lnTo>
                  <a:pt x="2172652" y="242514"/>
                </a:lnTo>
                <a:lnTo>
                  <a:pt x="2197401" y="277169"/>
                </a:lnTo>
                <a:lnTo>
                  <a:pt x="2220337" y="314089"/>
                </a:lnTo>
                <a:lnTo>
                  <a:pt x="2241343" y="353268"/>
                </a:lnTo>
                <a:lnTo>
                  <a:pt x="2260301" y="394696"/>
                </a:lnTo>
                <a:lnTo>
                  <a:pt x="2277094" y="438364"/>
                </a:lnTo>
                <a:lnTo>
                  <a:pt x="2318660" y="416650"/>
                </a:lnTo>
                <a:lnTo>
                  <a:pt x="2362993" y="402289"/>
                </a:lnTo>
                <a:lnTo>
                  <a:pt x="2409071" y="395048"/>
                </a:lnTo>
                <a:lnTo>
                  <a:pt x="2455873" y="394692"/>
                </a:lnTo>
                <a:lnTo>
                  <a:pt x="2502378" y="400985"/>
                </a:lnTo>
                <a:lnTo>
                  <a:pt x="2547565" y="413693"/>
                </a:lnTo>
                <a:lnTo>
                  <a:pt x="2590413" y="432581"/>
                </a:lnTo>
                <a:lnTo>
                  <a:pt x="2629900" y="457414"/>
                </a:lnTo>
                <a:lnTo>
                  <a:pt x="2663033" y="483659"/>
                </a:lnTo>
                <a:lnTo>
                  <a:pt x="2698200" y="522575"/>
                </a:lnTo>
                <a:lnTo>
                  <a:pt x="2730517" y="567952"/>
                </a:lnTo>
                <a:lnTo>
                  <a:pt x="2755098" y="613580"/>
                </a:lnTo>
                <a:lnTo>
                  <a:pt x="2767060" y="653248"/>
                </a:lnTo>
                <a:lnTo>
                  <a:pt x="2776909" y="691964"/>
                </a:lnTo>
                <a:lnTo>
                  <a:pt x="2782148" y="732448"/>
                </a:lnTo>
                <a:lnTo>
                  <a:pt x="2782890" y="773338"/>
                </a:lnTo>
                <a:lnTo>
                  <a:pt x="2779252" y="813268"/>
                </a:lnTo>
                <a:lnTo>
                  <a:pt x="2825824" y="816233"/>
                </a:lnTo>
                <a:lnTo>
                  <a:pt x="2872815" y="822409"/>
                </a:lnTo>
                <a:lnTo>
                  <a:pt x="2919865" y="831551"/>
                </a:lnTo>
                <a:lnTo>
                  <a:pt x="2966618" y="843410"/>
                </a:lnTo>
                <a:lnTo>
                  <a:pt x="3012715" y="857741"/>
                </a:lnTo>
                <a:lnTo>
                  <a:pt x="3057797" y="874295"/>
                </a:lnTo>
                <a:lnTo>
                  <a:pt x="3101508" y="892828"/>
                </a:lnTo>
                <a:lnTo>
                  <a:pt x="3143488" y="913090"/>
                </a:lnTo>
                <a:lnTo>
                  <a:pt x="3193018" y="942046"/>
                </a:lnTo>
                <a:lnTo>
                  <a:pt x="3240262" y="974812"/>
                </a:lnTo>
                <a:lnTo>
                  <a:pt x="3279886" y="1012912"/>
                </a:lnTo>
                <a:lnTo>
                  <a:pt x="3318748" y="1049488"/>
                </a:lnTo>
                <a:lnTo>
                  <a:pt x="3351514" y="1092160"/>
                </a:lnTo>
                <a:lnTo>
                  <a:pt x="3376660" y="1134070"/>
                </a:lnTo>
                <a:lnTo>
                  <a:pt x="3400282" y="1180552"/>
                </a:lnTo>
                <a:lnTo>
                  <a:pt x="3426190" y="1276564"/>
                </a:lnTo>
                <a:lnTo>
                  <a:pt x="3428276" y="1328558"/>
                </a:lnTo>
                <a:lnTo>
                  <a:pt x="3424242" y="1378456"/>
                </a:lnTo>
                <a:lnTo>
                  <a:pt x="3414464" y="1426196"/>
                </a:lnTo>
                <a:lnTo>
                  <a:pt x="3399321" y="1471718"/>
                </a:lnTo>
                <a:lnTo>
                  <a:pt x="3379188" y="1514959"/>
                </a:lnTo>
                <a:lnTo>
                  <a:pt x="3354443" y="1555860"/>
                </a:lnTo>
                <a:lnTo>
                  <a:pt x="3325463" y="1594358"/>
                </a:lnTo>
                <a:lnTo>
                  <a:pt x="3292624" y="1630391"/>
                </a:lnTo>
                <a:lnTo>
                  <a:pt x="3256305" y="1663900"/>
                </a:lnTo>
                <a:lnTo>
                  <a:pt x="3216881" y="1694822"/>
                </a:lnTo>
                <a:lnTo>
                  <a:pt x="3174730" y="1723096"/>
                </a:lnTo>
                <a:lnTo>
                  <a:pt x="3131598" y="1747276"/>
                </a:lnTo>
                <a:lnTo>
                  <a:pt x="3087745" y="1768425"/>
                </a:lnTo>
                <a:lnTo>
                  <a:pt x="3043180" y="1786655"/>
                </a:lnTo>
                <a:lnTo>
                  <a:pt x="2997915" y="1802078"/>
                </a:lnTo>
                <a:lnTo>
                  <a:pt x="2951959" y="1814808"/>
                </a:lnTo>
                <a:lnTo>
                  <a:pt x="2905324" y="1824955"/>
                </a:lnTo>
                <a:lnTo>
                  <a:pt x="2858019" y="1832632"/>
                </a:lnTo>
                <a:lnTo>
                  <a:pt x="2810056" y="1837952"/>
                </a:lnTo>
                <a:lnTo>
                  <a:pt x="2761445" y="1841027"/>
                </a:lnTo>
                <a:lnTo>
                  <a:pt x="2712196" y="1841968"/>
                </a:lnTo>
                <a:lnTo>
                  <a:pt x="2686545" y="1879474"/>
                </a:lnTo>
                <a:lnTo>
                  <a:pt x="2657780" y="1915025"/>
                </a:lnTo>
                <a:lnTo>
                  <a:pt x="2625171" y="1946813"/>
                </a:lnTo>
                <a:lnTo>
                  <a:pt x="2587990" y="1973032"/>
                </a:lnTo>
                <a:lnTo>
                  <a:pt x="2568178" y="1982176"/>
                </a:lnTo>
                <a:lnTo>
                  <a:pt x="2546080" y="1995892"/>
                </a:lnTo>
                <a:lnTo>
                  <a:pt x="2504170" y="2011132"/>
                </a:lnTo>
                <a:lnTo>
                  <a:pt x="2456926" y="2021038"/>
                </a:lnTo>
                <a:lnTo>
                  <a:pt x="2435590" y="2022562"/>
                </a:lnTo>
                <a:lnTo>
                  <a:pt x="2411968" y="2024848"/>
                </a:lnTo>
                <a:lnTo>
                  <a:pt x="2345822" y="2018171"/>
                </a:lnTo>
                <a:lnTo>
                  <a:pt x="2282428" y="1998178"/>
                </a:lnTo>
                <a:lnTo>
                  <a:pt x="2224625" y="1966274"/>
                </a:lnTo>
                <a:lnTo>
                  <a:pt x="2172700" y="1925026"/>
                </a:lnTo>
                <a:lnTo>
                  <a:pt x="2144830" y="1966892"/>
                </a:lnTo>
                <a:lnTo>
                  <a:pt x="2113251" y="2006107"/>
                </a:lnTo>
                <a:lnTo>
                  <a:pt x="2078296" y="2042468"/>
                </a:lnTo>
                <a:lnTo>
                  <a:pt x="2040298" y="2075772"/>
                </a:lnTo>
                <a:lnTo>
                  <a:pt x="1999591" y="2105816"/>
                </a:lnTo>
                <a:lnTo>
                  <a:pt x="1956506" y="2132395"/>
                </a:lnTo>
                <a:lnTo>
                  <a:pt x="1911378" y="2155306"/>
                </a:lnTo>
                <a:lnTo>
                  <a:pt x="1864539" y="2174347"/>
                </a:lnTo>
                <a:lnTo>
                  <a:pt x="1816321" y="2189313"/>
                </a:lnTo>
                <a:lnTo>
                  <a:pt x="1767059" y="2200001"/>
                </a:lnTo>
                <a:lnTo>
                  <a:pt x="1717085" y="2206207"/>
                </a:lnTo>
                <a:lnTo>
                  <a:pt x="1666732" y="2207728"/>
                </a:lnTo>
                <a:lnTo>
                  <a:pt x="1617964" y="2207728"/>
                </a:lnTo>
                <a:lnTo>
                  <a:pt x="1569958" y="2200108"/>
                </a:lnTo>
                <a:lnTo>
                  <a:pt x="1525000" y="2190202"/>
                </a:lnTo>
                <a:lnTo>
                  <a:pt x="1479280" y="2178772"/>
                </a:lnTo>
                <a:lnTo>
                  <a:pt x="1435846" y="2163532"/>
                </a:lnTo>
                <a:lnTo>
                  <a:pt x="1393936" y="2142196"/>
                </a:lnTo>
                <a:lnTo>
                  <a:pt x="1353550" y="2120860"/>
                </a:lnTo>
                <a:lnTo>
                  <a:pt x="1315450" y="2094190"/>
                </a:lnTo>
                <a:lnTo>
                  <a:pt x="1273685" y="2060745"/>
                </a:lnTo>
                <a:lnTo>
                  <a:pt x="1234808" y="2023957"/>
                </a:lnTo>
                <a:lnTo>
                  <a:pt x="1199037" y="1984118"/>
                </a:lnTo>
                <a:lnTo>
                  <a:pt x="1166593" y="1941518"/>
                </a:lnTo>
                <a:lnTo>
                  <a:pt x="1137696" y="1896448"/>
                </a:lnTo>
                <a:lnTo>
                  <a:pt x="1112566" y="1849198"/>
                </a:lnTo>
                <a:lnTo>
                  <a:pt x="1091422" y="1800058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20777" y="5162296"/>
            <a:ext cx="1606550" cy="391160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 marL="12686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IP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49350" y="2884423"/>
            <a:ext cx="228600" cy="2013585"/>
          </a:xfrm>
          <a:custGeom>
            <a:avLst/>
            <a:gdLst/>
            <a:ahLst/>
            <a:cxnLst/>
            <a:rect l="l" t="t" r="r" b="b"/>
            <a:pathLst>
              <a:path w="228600" h="2013585">
                <a:moveTo>
                  <a:pt x="228600" y="1784603"/>
                </a:moveTo>
                <a:lnTo>
                  <a:pt x="0" y="1784603"/>
                </a:lnTo>
                <a:lnTo>
                  <a:pt x="76200" y="1937003"/>
                </a:lnTo>
                <a:lnTo>
                  <a:pt x="76200" y="1822703"/>
                </a:lnTo>
                <a:lnTo>
                  <a:pt x="152400" y="1822703"/>
                </a:lnTo>
                <a:lnTo>
                  <a:pt x="152400" y="1937003"/>
                </a:lnTo>
                <a:lnTo>
                  <a:pt x="228600" y="1784603"/>
                </a:lnTo>
                <a:close/>
              </a:path>
              <a:path w="228600" h="2013585">
                <a:moveTo>
                  <a:pt x="152400" y="1784603"/>
                </a:moveTo>
                <a:lnTo>
                  <a:pt x="152400" y="0"/>
                </a:lnTo>
                <a:lnTo>
                  <a:pt x="76200" y="0"/>
                </a:lnTo>
                <a:lnTo>
                  <a:pt x="76200" y="1784603"/>
                </a:lnTo>
                <a:lnTo>
                  <a:pt x="152400" y="1784603"/>
                </a:lnTo>
                <a:close/>
              </a:path>
              <a:path w="228600" h="2013585">
                <a:moveTo>
                  <a:pt x="152400" y="1937003"/>
                </a:moveTo>
                <a:lnTo>
                  <a:pt x="152400" y="1822703"/>
                </a:lnTo>
                <a:lnTo>
                  <a:pt x="76200" y="1822703"/>
                </a:lnTo>
                <a:lnTo>
                  <a:pt x="76200" y="1937003"/>
                </a:lnTo>
                <a:lnTo>
                  <a:pt x="114300" y="2013203"/>
                </a:lnTo>
                <a:lnTo>
                  <a:pt x="152400" y="1937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3703" y="2244351"/>
            <a:ext cx="351790" cy="657225"/>
          </a:xfrm>
          <a:custGeom>
            <a:avLst/>
            <a:gdLst/>
            <a:ahLst/>
            <a:cxnLst/>
            <a:rect l="l" t="t" r="r" b="b"/>
            <a:pathLst>
              <a:path w="351790" h="657225">
                <a:moveTo>
                  <a:pt x="204978" y="154685"/>
                </a:moveTo>
                <a:lnTo>
                  <a:pt x="1524" y="0"/>
                </a:lnTo>
                <a:lnTo>
                  <a:pt x="0" y="256031"/>
                </a:lnTo>
                <a:lnTo>
                  <a:pt x="51815" y="230412"/>
                </a:lnTo>
                <a:lnTo>
                  <a:pt x="51815" y="188213"/>
                </a:lnTo>
                <a:lnTo>
                  <a:pt x="119634" y="153923"/>
                </a:lnTo>
                <a:lnTo>
                  <a:pt x="136675" y="188456"/>
                </a:lnTo>
                <a:lnTo>
                  <a:pt x="204978" y="154685"/>
                </a:lnTo>
                <a:close/>
              </a:path>
              <a:path w="351790" h="657225">
                <a:moveTo>
                  <a:pt x="136675" y="188456"/>
                </a:moveTo>
                <a:lnTo>
                  <a:pt x="119634" y="153923"/>
                </a:lnTo>
                <a:lnTo>
                  <a:pt x="51815" y="188213"/>
                </a:lnTo>
                <a:lnTo>
                  <a:pt x="68534" y="222147"/>
                </a:lnTo>
                <a:lnTo>
                  <a:pt x="136675" y="188456"/>
                </a:lnTo>
                <a:close/>
              </a:path>
              <a:path w="351790" h="657225">
                <a:moveTo>
                  <a:pt x="68534" y="222147"/>
                </a:moveTo>
                <a:lnTo>
                  <a:pt x="51815" y="188213"/>
                </a:lnTo>
                <a:lnTo>
                  <a:pt x="51815" y="230412"/>
                </a:lnTo>
                <a:lnTo>
                  <a:pt x="68534" y="222147"/>
                </a:lnTo>
                <a:close/>
              </a:path>
              <a:path w="351790" h="657225">
                <a:moveTo>
                  <a:pt x="351282" y="623315"/>
                </a:moveTo>
                <a:lnTo>
                  <a:pt x="136675" y="188456"/>
                </a:lnTo>
                <a:lnTo>
                  <a:pt x="68534" y="222147"/>
                </a:lnTo>
                <a:lnTo>
                  <a:pt x="282702" y="656843"/>
                </a:lnTo>
                <a:lnTo>
                  <a:pt x="351282" y="6233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71675" y="2884423"/>
            <a:ext cx="228600" cy="2013585"/>
          </a:xfrm>
          <a:custGeom>
            <a:avLst/>
            <a:gdLst/>
            <a:ahLst/>
            <a:cxnLst/>
            <a:rect l="l" t="t" r="r" b="b"/>
            <a:pathLst>
              <a:path w="228600" h="2013585">
                <a:moveTo>
                  <a:pt x="228600" y="1784603"/>
                </a:moveTo>
                <a:lnTo>
                  <a:pt x="0" y="1784603"/>
                </a:lnTo>
                <a:lnTo>
                  <a:pt x="76200" y="1937003"/>
                </a:lnTo>
                <a:lnTo>
                  <a:pt x="76200" y="1822703"/>
                </a:lnTo>
                <a:lnTo>
                  <a:pt x="152400" y="1822703"/>
                </a:lnTo>
                <a:lnTo>
                  <a:pt x="152400" y="1937003"/>
                </a:lnTo>
                <a:lnTo>
                  <a:pt x="228600" y="1784603"/>
                </a:lnTo>
                <a:close/>
              </a:path>
              <a:path w="228600" h="2013585">
                <a:moveTo>
                  <a:pt x="152400" y="1784603"/>
                </a:moveTo>
                <a:lnTo>
                  <a:pt x="152400" y="0"/>
                </a:lnTo>
                <a:lnTo>
                  <a:pt x="76200" y="0"/>
                </a:lnTo>
                <a:lnTo>
                  <a:pt x="76200" y="1784603"/>
                </a:lnTo>
                <a:lnTo>
                  <a:pt x="152400" y="1784603"/>
                </a:lnTo>
                <a:close/>
              </a:path>
              <a:path w="228600" h="2013585">
                <a:moveTo>
                  <a:pt x="152400" y="1937003"/>
                </a:moveTo>
                <a:lnTo>
                  <a:pt x="152400" y="1822703"/>
                </a:lnTo>
                <a:lnTo>
                  <a:pt x="76200" y="1822703"/>
                </a:lnTo>
                <a:lnTo>
                  <a:pt x="76200" y="1937003"/>
                </a:lnTo>
                <a:lnTo>
                  <a:pt x="114300" y="2013203"/>
                </a:lnTo>
                <a:lnTo>
                  <a:pt x="152400" y="1937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64639" y="2244351"/>
            <a:ext cx="351790" cy="657225"/>
          </a:xfrm>
          <a:custGeom>
            <a:avLst/>
            <a:gdLst/>
            <a:ahLst/>
            <a:cxnLst/>
            <a:rect l="l" t="t" r="r" b="b"/>
            <a:pathLst>
              <a:path w="351789" h="657225">
                <a:moveTo>
                  <a:pt x="282703" y="222125"/>
                </a:moveTo>
                <a:lnTo>
                  <a:pt x="214606" y="188456"/>
                </a:lnTo>
                <a:lnTo>
                  <a:pt x="0" y="623315"/>
                </a:lnTo>
                <a:lnTo>
                  <a:pt x="67818" y="656843"/>
                </a:lnTo>
                <a:lnTo>
                  <a:pt x="282703" y="222125"/>
                </a:lnTo>
                <a:close/>
              </a:path>
              <a:path w="351789" h="657225">
                <a:moveTo>
                  <a:pt x="351282" y="256031"/>
                </a:moveTo>
                <a:lnTo>
                  <a:pt x="349757" y="0"/>
                </a:lnTo>
                <a:lnTo>
                  <a:pt x="146303" y="154685"/>
                </a:lnTo>
                <a:lnTo>
                  <a:pt x="214606" y="188456"/>
                </a:lnTo>
                <a:lnTo>
                  <a:pt x="231647" y="153923"/>
                </a:lnTo>
                <a:lnTo>
                  <a:pt x="299465" y="188213"/>
                </a:lnTo>
                <a:lnTo>
                  <a:pt x="299465" y="230412"/>
                </a:lnTo>
                <a:lnTo>
                  <a:pt x="351282" y="256031"/>
                </a:lnTo>
                <a:close/>
              </a:path>
              <a:path w="351789" h="657225">
                <a:moveTo>
                  <a:pt x="299465" y="188213"/>
                </a:moveTo>
                <a:lnTo>
                  <a:pt x="231647" y="153923"/>
                </a:lnTo>
                <a:lnTo>
                  <a:pt x="214606" y="188456"/>
                </a:lnTo>
                <a:lnTo>
                  <a:pt x="282703" y="222125"/>
                </a:lnTo>
                <a:lnTo>
                  <a:pt x="299465" y="188213"/>
                </a:lnTo>
                <a:close/>
              </a:path>
              <a:path w="351789" h="657225">
                <a:moveTo>
                  <a:pt x="299465" y="230412"/>
                </a:moveTo>
                <a:lnTo>
                  <a:pt x="299465" y="188213"/>
                </a:lnTo>
                <a:lnTo>
                  <a:pt x="282703" y="222125"/>
                </a:lnTo>
                <a:lnTo>
                  <a:pt x="299465" y="230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51809" y="2884423"/>
            <a:ext cx="228600" cy="2013585"/>
          </a:xfrm>
          <a:custGeom>
            <a:avLst/>
            <a:gdLst/>
            <a:ahLst/>
            <a:cxnLst/>
            <a:rect l="l" t="t" r="r" b="b"/>
            <a:pathLst>
              <a:path w="228600" h="2013585">
                <a:moveTo>
                  <a:pt x="228600" y="1784603"/>
                </a:moveTo>
                <a:lnTo>
                  <a:pt x="0" y="1784603"/>
                </a:lnTo>
                <a:lnTo>
                  <a:pt x="76200" y="1937003"/>
                </a:lnTo>
                <a:lnTo>
                  <a:pt x="76200" y="1822703"/>
                </a:lnTo>
                <a:lnTo>
                  <a:pt x="152400" y="1822703"/>
                </a:lnTo>
                <a:lnTo>
                  <a:pt x="152400" y="1937003"/>
                </a:lnTo>
                <a:lnTo>
                  <a:pt x="228600" y="1784603"/>
                </a:lnTo>
                <a:close/>
              </a:path>
              <a:path w="228600" h="2013585">
                <a:moveTo>
                  <a:pt x="152400" y="1784603"/>
                </a:moveTo>
                <a:lnTo>
                  <a:pt x="152400" y="0"/>
                </a:lnTo>
                <a:lnTo>
                  <a:pt x="76200" y="0"/>
                </a:lnTo>
                <a:lnTo>
                  <a:pt x="76200" y="1784603"/>
                </a:lnTo>
                <a:lnTo>
                  <a:pt x="152400" y="1784603"/>
                </a:lnTo>
                <a:close/>
              </a:path>
              <a:path w="228600" h="2013585">
                <a:moveTo>
                  <a:pt x="152400" y="1937003"/>
                </a:moveTo>
                <a:lnTo>
                  <a:pt x="152400" y="1822703"/>
                </a:lnTo>
                <a:lnTo>
                  <a:pt x="76200" y="1822703"/>
                </a:lnTo>
                <a:lnTo>
                  <a:pt x="76200" y="1937003"/>
                </a:lnTo>
                <a:lnTo>
                  <a:pt x="114300" y="2013203"/>
                </a:lnTo>
                <a:lnTo>
                  <a:pt x="152400" y="1937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36156" y="2244351"/>
            <a:ext cx="351790" cy="657225"/>
          </a:xfrm>
          <a:custGeom>
            <a:avLst/>
            <a:gdLst/>
            <a:ahLst/>
            <a:cxnLst/>
            <a:rect l="l" t="t" r="r" b="b"/>
            <a:pathLst>
              <a:path w="351790" h="657225">
                <a:moveTo>
                  <a:pt x="204977" y="154686"/>
                </a:moveTo>
                <a:lnTo>
                  <a:pt x="1524" y="0"/>
                </a:lnTo>
                <a:lnTo>
                  <a:pt x="0" y="256031"/>
                </a:lnTo>
                <a:lnTo>
                  <a:pt x="51053" y="230789"/>
                </a:lnTo>
                <a:lnTo>
                  <a:pt x="51053" y="188213"/>
                </a:lnTo>
                <a:lnTo>
                  <a:pt x="119634" y="153924"/>
                </a:lnTo>
                <a:lnTo>
                  <a:pt x="136675" y="188456"/>
                </a:lnTo>
                <a:lnTo>
                  <a:pt x="204977" y="154686"/>
                </a:lnTo>
                <a:close/>
              </a:path>
              <a:path w="351790" h="657225">
                <a:moveTo>
                  <a:pt x="136675" y="188456"/>
                </a:moveTo>
                <a:lnTo>
                  <a:pt x="119634" y="153924"/>
                </a:lnTo>
                <a:lnTo>
                  <a:pt x="51053" y="188213"/>
                </a:lnTo>
                <a:lnTo>
                  <a:pt x="67966" y="222427"/>
                </a:lnTo>
                <a:lnTo>
                  <a:pt x="136675" y="188456"/>
                </a:lnTo>
                <a:close/>
              </a:path>
              <a:path w="351790" h="657225">
                <a:moveTo>
                  <a:pt x="67966" y="222427"/>
                </a:moveTo>
                <a:lnTo>
                  <a:pt x="51053" y="188213"/>
                </a:lnTo>
                <a:lnTo>
                  <a:pt x="51053" y="230789"/>
                </a:lnTo>
                <a:lnTo>
                  <a:pt x="67966" y="222427"/>
                </a:lnTo>
                <a:close/>
              </a:path>
              <a:path w="351790" h="657225">
                <a:moveTo>
                  <a:pt x="351282" y="623315"/>
                </a:moveTo>
                <a:lnTo>
                  <a:pt x="136675" y="188456"/>
                </a:lnTo>
                <a:lnTo>
                  <a:pt x="67966" y="222427"/>
                </a:lnTo>
                <a:lnTo>
                  <a:pt x="282701" y="656843"/>
                </a:lnTo>
                <a:lnTo>
                  <a:pt x="351282" y="6233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74135" y="2884423"/>
            <a:ext cx="228600" cy="2013585"/>
          </a:xfrm>
          <a:custGeom>
            <a:avLst/>
            <a:gdLst/>
            <a:ahLst/>
            <a:cxnLst/>
            <a:rect l="l" t="t" r="r" b="b"/>
            <a:pathLst>
              <a:path w="228600" h="2013585">
                <a:moveTo>
                  <a:pt x="228600" y="1784603"/>
                </a:moveTo>
                <a:lnTo>
                  <a:pt x="0" y="1784603"/>
                </a:lnTo>
                <a:lnTo>
                  <a:pt x="76200" y="1937003"/>
                </a:lnTo>
                <a:lnTo>
                  <a:pt x="76200" y="1822703"/>
                </a:lnTo>
                <a:lnTo>
                  <a:pt x="152400" y="1822703"/>
                </a:lnTo>
                <a:lnTo>
                  <a:pt x="152400" y="1937003"/>
                </a:lnTo>
                <a:lnTo>
                  <a:pt x="228600" y="1784603"/>
                </a:lnTo>
                <a:close/>
              </a:path>
              <a:path w="228600" h="2013585">
                <a:moveTo>
                  <a:pt x="152400" y="1784603"/>
                </a:moveTo>
                <a:lnTo>
                  <a:pt x="152400" y="0"/>
                </a:lnTo>
                <a:lnTo>
                  <a:pt x="76200" y="0"/>
                </a:lnTo>
                <a:lnTo>
                  <a:pt x="76200" y="1784603"/>
                </a:lnTo>
                <a:lnTo>
                  <a:pt x="152400" y="1784603"/>
                </a:lnTo>
                <a:close/>
              </a:path>
              <a:path w="228600" h="2013585">
                <a:moveTo>
                  <a:pt x="152400" y="1937003"/>
                </a:moveTo>
                <a:lnTo>
                  <a:pt x="152400" y="1822703"/>
                </a:lnTo>
                <a:lnTo>
                  <a:pt x="76200" y="1822703"/>
                </a:lnTo>
                <a:lnTo>
                  <a:pt x="76200" y="1937003"/>
                </a:lnTo>
                <a:lnTo>
                  <a:pt x="114300" y="2013203"/>
                </a:lnTo>
                <a:lnTo>
                  <a:pt x="152400" y="1937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67092" y="2244351"/>
            <a:ext cx="351790" cy="657225"/>
          </a:xfrm>
          <a:custGeom>
            <a:avLst/>
            <a:gdLst/>
            <a:ahLst/>
            <a:cxnLst/>
            <a:rect l="l" t="t" r="r" b="b"/>
            <a:pathLst>
              <a:path w="351790" h="657225">
                <a:moveTo>
                  <a:pt x="282703" y="222125"/>
                </a:moveTo>
                <a:lnTo>
                  <a:pt x="214038" y="188175"/>
                </a:lnTo>
                <a:lnTo>
                  <a:pt x="0" y="623315"/>
                </a:lnTo>
                <a:lnTo>
                  <a:pt x="67817" y="656843"/>
                </a:lnTo>
                <a:lnTo>
                  <a:pt x="282703" y="222125"/>
                </a:lnTo>
                <a:close/>
              </a:path>
              <a:path w="351790" h="657225">
                <a:moveTo>
                  <a:pt x="351281" y="256031"/>
                </a:moveTo>
                <a:lnTo>
                  <a:pt x="349757" y="0"/>
                </a:lnTo>
                <a:lnTo>
                  <a:pt x="146303" y="154686"/>
                </a:lnTo>
                <a:lnTo>
                  <a:pt x="214038" y="188175"/>
                </a:lnTo>
                <a:lnTo>
                  <a:pt x="230885" y="153924"/>
                </a:lnTo>
                <a:lnTo>
                  <a:pt x="299465" y="188213"/>
                </a:lnTo>
                <a:lnTo>
                  <a:pt x="299465" y="230412"/>
                </a:lnTo>
                <a:lnTo>
                  <a:pt x="351281" y="256031"/>
                </a:lnTo>
                <a:close/>
              </a:path>
              <a:path w="351790" h="657225">
                <a:moveTo>
                  <a:pt x="299465" y="188213"/>
                </a:moveTo>
                <a:lnTo>
                  <a:pt x="230885" y="153924"/>
                </a:lnTo>
                <a:lnTo>
                  <a:pt x="214038" y="188175"/>
                </a:lnTo>
                <a:lnTo>
                  <a:pt x="282703" y="222125"/>
                </a:lnTo>
                <a:lnTo>
                  <a:pt x="299465" y="188213"/>
                </a:lnTo>
                <a:close/>
              </a:path>
              <a:path w="351790" h="657225">
                <a:moveTo>
                  <a:pt x="299465" y="230412"/>
                </a:moveTo>
                <a:lnTo>
                  <a:pt x="299465" y="188213"/>
                </a:lnTo>
                <a:lnTo>
                  <a:pt x="282703" y="222125"/>
                </a:lnTo>
                <a:lnTo>
                  <a:pt x="299465" y="230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6127" y="1633220"/>
            <a:ext cx="712470" cy="611505"/>
          </a:xfrm>
          <a:custGeom>
            <a:avLst/>
            <a:gdLst/>
            <a:ahLst/>
            <a:cxnLst/>
            <a:rect l="l" t="t" r="r" b="b"/>
            <a:pathLst>
              <a:path w="712469" h="611505">
                <a:moveTo>
                  <a:pt x="76200" y="0"/>
                </a:moveTo>
                <a:lnTo>
                  <a:pt x="46612" y="6024"/>
                </a:lnTo>
                <a:lnTo>
                  <a:pt x="22383" y="22478"/>
                </a:lnTo>
                <a:lnTo>
                  <a:pt x="6012" y="46934"/>
                </a:lnTo>
                <a:lnTo>
                  <a:pt x="0" y="76961"/>
                </a:lnTo>
                <a:lnTo>
                  <a:pt x="0" y="534923"/>
                </a:lnTo>
                <a:lnTo>
                  <a:pt x="6012" y="564832"/>
                </a:lnTo>
                <a:lnTo>
                  <a:pt x="22383" y="589026"/>
                </a:lnTo>
                <a:lnTo>
                  <a:pt x="46612" y="605218"/>
                </a:lnTo>
                <a:lnTo>
                  <a:pt x="76200" y="611123"/>
                </a:lnTo>
                <a:lnTo>
                  <a:pt x="636269" y="611123"/>
                </a:lnTo>
                <a:lnTo>
                  <a:pt x="665857" y="605218"/>
                </a:lnTo>
                <a:lnTo>
                  <a:pt x="690086" y="589025"/>
                </a:lnTo>
                <a:lnTo>
                  <a:pt x="706457" y="564832"/>
                </a:lnTo>
                <a:lnTo>
                  <a:pt x="712469" y="534923"/>
                </a:lnTo>
                <a:lnTo>
                  <a:pt x="712469" y="76961"/>
                </a:lnTo>
                <a:lnTo>
                  <a:pt x="706457" y="46934"/>
                </a:lnTo>
                <a:lnTo>
                  <a:pt x="690086" y="22478"/>
                </a:lnTo>
                <a:lnTo>
                  <a:pt x="665857" y="6024"/>
                </a:lnTo>
                <a:lnTo>
                  <a:pt x="636269" y="0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49300" y="1775975"/>
            <a:ext cx="261620" cy="258125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08074" y="1633220"/>
            <a:ext cx="712470" cy="611505"/>
          </a:xfrm>
          <a:custGeom>
            <a:avLst/>
            <a:gdLst/>
            <a:ahLst/>
            <a:cxnLst/>
            <a:rect l="l" t="t" r="r" b="b"/>
            <a:pathLst>
              <a:path w="712469" h="611505">
                <a:moveTo>
                  <a:pt x="76200" y="0"/>
                </a:moveTo>
                <a:lnTo>
                  <a:pt x="46612" y="6024"/>
                </a:lnTo>
                <a:lnTo>
                  <a:pt x="22383" y="22478"/>
                </a:lnTo>
                <a:lnTo>
                  <a:pt x="6012" y="46934"/>
                </a:lnTo>
                <a:lnTo>
                  <a:pt x="0" y="76961"/>
                </a:lnTo>
                <a:lnTo>
                  <a:pt x="0" y="534923"/>
                </a:lnTo>
                <a:lnTo>
                  <a:pt x="6012" y="564832"/>
                </a:lnTo>
                <a:lnTo>
                  <a:pt x="22383" y="589026"/>
                </a:lnTo>
                <a:lnTo>
                  <a:pt x="46612" y="605218"/>
                </a:lnTo>
                <a:lnTo>
                  <a:pt x="76200" y="611123"/>
                </a:lnTo>
                <a:lnTo>
                  <a:pt x="636269" y="611123"/>
                </a:lnTo>
                <a:lnTo>
                  <a:pt x="666178" y="605218"/>
                </a:lnTo>
                <a:lnTo>
                  <a:pt x="690372" y="589025"/>
                </a:lnTo>
                <a:lnTo>
                  <a:pt x="706564" y="564832"/>
                </a:lnTo>
                <a:lnTo>
                  <a:pt x="712469" y="534923"/>
                </a:lnTo>
                <a:lnTo>
                  <a:pt x="712469" y="76961"/>
                </a:lnTo>
                <a:lnTo>
                  <a:pt x="706564" y="46934"/>
                </a:lnTo>
                <a:lnTo>
                  <a:pt x="690371" y="22478"/>
                </a:lnTo>
                <a:lnTo>
                  <a:pt x="666178" y="6024"/>
                </a:lnTo>
                <a:lnTo>
                  <a:pt x="636269" y="0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841252" y="1775975"/>
            <a:ext cx="261620" cy="258125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18586" y="1633220"/>
            <a:ext cx="712470" cy="611505"/>
          </a:xfrm>
          <a:custGeom>
            <a:avLst/>
            <a:gdLst/>
            <a:ahLst/>
            <a:cxnLst/>
            <a:rect l="l" t="t" r="r" b="b"/>
            <a:pathLst>
              <a:path w="712470" h="611505">
                <a:moveTo>
                  <a:pt x="76200" y="0"/>
                </a:moveTo>
                <a:lnTo>
                  <a:pt x="46291" y="6024"/>
                </a:lnTo>
                <a:lnTo>
                  <a:pt x="22098" y="22479"/>
                </a:lnTo>
                <a:lnTo>
                  <a:pt x="5905" y="46934"/>
                </a:lnTo>
                <a:lnTo>
                  <a:pt x="0" y="76962"/>
                </a:lnTo>
                <a:lnTo>
                  <a:pt x="0" y="534924"/>
                </a:lnTo>
                <a:lnTo>
                  <a:pt x="5905" y="564832"/>
                </a:lnTo>
                <a:lnTo>
                  <a:pt x="22098" y="589026"/>
                </a:lnTo>
                <a:lnTo>
                  <a:pt x="46291" y="605218"/>
                </a:lnTo>
                <a:lnTo>
                  <a:pt x="76200" y="611124"/>
                </a:lnTo>
                <a:lnTo>
                  <a:pt x="636270" y="611124"/>
                </a:lnTo>
                <a:lnTo>
                  <a:pt x="665857" y="605218"/>
                </a:lnTo>
                <a:lnTo>
                  <a:pt x="690086" y="589026"/>
                </a:lnTo>
                <a:lnTo>
                  <a:pt x="706457" y="564832"/>
                </a:lnTo>
                <a:lnTo>
                  <a:pt x="712470" y="534924"/>
                </a:lnTo>
                <a:lnTo>
                  <a:pt x="712470" y="76962"/>
                </a:lnTo>
                <a:lnTo>
                  <a:pt x="706457" y="46934"/>
                </a:lnTo>
                <a:lnTo>
                  <a:pt x="690086" y="22479"/>
                </a:lnTo>
                <a:lnTo>
                  <a:pt x="665857" y="6024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651752" y="1775975"/>
            <a:ext cx="261620" cy="258125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P3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510526" y="1633220"/>
            <a:ext cx="712470" cy="611505"/>
          </a:xfrm>
          <a:custGeom>
            <a:avLst/>
            <a:gdLst/>
            <a:ahLst/>
            <a:cxnLst/>
            <a:rect l="l" t="t" r="r" b="b"/>
            <a:pathLst>
              <a:path w="712470" h="611505">
                <a:moveTo>
                  <a:pt x="76200" y="0"/>
                </a:moveTo>
                <a:lnTo>
                  <a:pt x="46612" y="6024"/>
                </a:lnTo>
                <a:lnTo>
                  <a:pt x="22383" y="22479"/>
                </a:lnTo>
                <a:lnTo>
                  <a:pt x="6012" y="46934"/>
                </a:lnTo>
                <a:lnTo>
                  <a:pt x="0" y="76962"/>
                </a:lnTo>
                <a:lnTo>
                  <a:pt x="0" y="534924"/>
                </a:lnTo>
                <a:lnTo>
                  <a:pt x="6012" y="564832"/>
                </a:lnTo>
                <a:lnTo>
                  <a:pt x="22383" y="589026"/>
                </a:lnTo>
                <a:lnTo>
                  <a:pt x="46612" y="605218"/>
                </a:lnTo>
                <a:lnTo>
                  <a:pt x="76200" y="611124"/>
                </a:lnTo>
                <a:lnTo>
                  <a:pt x="636270" y="611124"/>
                </a:lnTo>
                <a:lnTo>
                  <a:pt x="665857" y="605218"/>
                </a:lnTo>
                <a:lnTo>
                  <a:pt x="690086" y="589026"/>
                </a:lnTo>
                <a:lnTo>
                  <a:pt x="706457" y="564832"/>
                </a:lnTo>
                <a:lnTo>
                  <a:pt x="712470" y="534924"/>
                </a:lnTo>
                <a:lnTo>
                  <a:pt x="712470" y="76962"/>
                </a:lnTo>
                <a:lnTo>
                  <a:pt x="706457" y="46934"/>
                </a:lnTo>
                <a:lnTo>
                  <a:pt x="690086" y="22479"/>
                </a:lnTo>
                <a:lnTo>
                  <a:pt x="665857" y="6024"/>
                </a:lnTo>
                <a:lnTo>
                  <a:pt x="636270" y="0"/>
                </a:lnTo>
                <a:lnTo>
                  <a:pt x="762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743697" y="1775975"/>
            <a:ext cx="261620" cy="258125"/>
          </a:xfrm>
          <a:prstGeom prst="rect">
            <a:avLst/>
          </a:prstGeom>
        </p:spPr>
        <p:txBody>
          <a:bodyPr vert="horz" wrap="square" lIns="0" tIns="12686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P4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3332289" y="1058481"/>
          <a:ext cx="2057400" cy="107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</a:tblGrid>
              <a:tr h="356870">
                <a:tc>
                  <a:txBody>
                    <a:bodyPr/>
                    <a:lstStyle/>
                    <a:p>
                      <a:pPr marL="100965">
                        <a:lnSpc>
                          <a:spcPts val="251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Source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Port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#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100965">
                        <a:lnSpc>
                          <a:spcPts val="25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Dest. Port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#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100965">
                        <a:lnSpc>
                          <a:spcPts val="25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Data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3332289" y="2299024"/>
          <a:ext cx="2057400" cy="106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</a:tblGrid>
              <a:tr h="356235">
                <a:tc>
                  <a:txBody>
                    <a:bodyPr/>
                    <a:lstStyle/>
                    <a:p>
                      <a:pPr marL="100965">
                        <a:lnSpc>
                          <a:spcPts val="25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Source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Port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#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100965">
                        <a:lnSpc>
                          <a:spcPts val="25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Dest. Port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#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marL="100965">
                        <a:lnSpc>
                          <a:spcPts val="25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Data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5394452" y="1518919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595122" y="152400"/>
                </a:moveTo>
                <a:lnTo>
                  <a:pt x="595122" y="76200"/>
                </a:lnTo>
                <a:lnTo>
                  <a:pt x="0" y="76200"/>
                </a:lnTo>
                <a:lnTo>
                  <a:pt x="0" y="152400"/>
                </a:lnTo>
                <a:lnTo>
                  <a:pt x="595122" y="152400"/>
                </a:lnTo>
                <a:close/>
              </a:path>
              <a:path w="786129" h="228600">
                <a:moveTo>
                  <a:pt x="785622" y="114300"/>
                </a:moveTo>
                <a:lnTo>
                  <a:pt x="557022" y="0"/>
                </a:lnTo>
                <a:lnTo>
                  <a:pt x="557022" y="76200"/>
                </a:lnTo>
                <a:lnTo>
                  <a:pt x="595122" y="76200"/>
                </a:lnTo>
                <a:lnTo>
                  <a:pt x="595122" y="209550"/>
                </a:lnTo>
                <a:lnTo>
                  <a:pt x="785622" y="114300"/>
                </a:lnTo>
                <a:close/>
              </a:path>
              <a:path w="786129" h="228600">
                <a:moveTo>
                  <a:pt x="595122" y="209550"/>
                </a:moveTo>
                <a:lnTo>
                  <a:pt x="595122" y="152400"/>
                </a:lnTo>
                <a:lnTo>
                  <a:pt x="557022" y="152400"/>
                </a:lnTo>
                <a:lnTo>
                  <a:pt x="557022" y="228600"/>
                </a:lnTo>
                <a:lnTo>
                  <a:pt x="595122" y="2095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43048" y="2546095"/>
            <a:ext cx="786130" cy="228600"/>
          </a:xfrm>
          <a:custGeom>
            <a:avLst/>
            <a:gdLst/>
            <a:ahLst/>
            <a:cxnLst/>
            <a:rect l="l" t="t" r="r" b="b"/>
            <a:pathLst>
              <a:path w="786129" h="228600">
                <a:moveTo>
                  <a:pt x="228600" y="76200"/>
                </a:moveTo>
                <a:lnTo>
                  <a:pt x="228600" y="0"/>
                </a:lnTo>
                <a:lnTo>
                  <a:pt x="0" y="114300"/>
                </a:lnTo>
                <a:lnTo>
                  <a:pt x="190500" y="20955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786129" h="228600">
                <a:moveTo>
                  <a:pt x="785621" y="152400"/>
                </a:moveTo>
                <a:lnTo>
                  <a:pt x="785621" y="76200"/>
                </a:lnTo>
                <a:lnTo>
                  <a:pt x="190500" y="76200"/>
                </a:lnTo>
                <a:lnTo>
                  <a:pt x="190500" y="152400"/>
                </a:lnTo>
                <a:lnTo>
                  <a:pt x="785621" y="152400"/>
                </a:lnTo>
                <a:close/>
              </a:path>
              <a:path w="786129" h="228600">
                <a:moveTo>
                  <a:pt x="228600" y="228600"/>
                </a:moveTo>
                <a:lnTo>
                  <a:pt x="228600" y="152400"/>
                </a:lnTo>
                <a:lnTo>
                  <a:pt x="190500" y="152400"/>
                </a:lnTo>
                <a:lnTo>
                  <a:pt x="190500" y="209550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C8AEC-257E-449E-88FA-97F2FA65CD0D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Unreliable Message Delivery Service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Lightweight communication between processes</a:t>
            </a:r>
          </a:p>
          <a:p>
            <a:pPr lvl="1"/>
            <a:r>
              <a:rPr lang="en-US"/>
              <a:t>Avoid overhead and delays of ordered, reliable delivery</a:t>
            </a:r>
          </a:p>
          <a:p>
            <a:pPr lvl="1"/>
            <a:r>
              <a:rPr lang="en-US"/>
              <a:t>Send messages to and receive them from a socket</a:t>
            </a:r>
          </a:p>
          <a:p>
            <a:r>
              <a:rPr lang="en-US"/>
              <a:t>User Datagram Protocol (UDP)</a:t>
            </a:r>
          </a:p>
          <a:p>
            <a:pPr lvl="1"/>
            <a:r>
              <a:rPr lang="en-US"/>
              <a:t>IP plus port numbers to support (de)multiplexing</a:t>
            </a:r>
          </a:p>
          <a:p>
            <a:pPr lvl="1"/>
            <a:r>
              <a:rPr lang="en-US"/>
              <a:t>Optional error checking on the packet contents</a:t>
            </a:r>
          </a:p>
        </p:txBody>
      </p:sp>
      <p:sp>
        <p:nvSpPr>
          <p:cNvPr id="893956" name="Rectangle 4"/>
          <p:cNvSpPr>
            <a:spLocks noChangeArrowheads="1"/>
          </p:cNvSpPr>
          <p:nvPr/>
        </p:nvSpPr>
        <p:spPr bwMode="auto">
          <a:xfrm>
            <a:off x="2884390" y="4463333"/>
            <a:ext cx="1755648" cy="531424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/>
        </p:nvSpPr>
        <p:spPr bwMode="auto">
          <a:xfrm>
            <a:off x="4640043" y="4463333"/>
            <a:ext cx="1755647" cy="531424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3958" name="Rectangle 6"/>
          <p:cNvSpPr>
            <a:spLocks noChangeArrowheads="1"/>
          </p:cNvSpPr>
          <p:nvPr/>
        </p:nvSpPr>
        <p:spPr bwMode="auto">
          <a:xfrm>
            <a:off x="2884390" y="4994757"/>
            <a:ext cx="1755648" cy="531424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/>
        </p:nvSpPr>
        <p:spPr bwMode="auto">
          <a:xfrm>
            <a:off x="4640043" y="4994757"/>
            <a:ext cx="1755647" cy="531424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>
            <a:off x="2884390" y="5526181"/>
            <a:ext cx="0" cy="759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3961" name="Line 9"/>
          <p:cNvSpPr>
            <a:spLocks noChangeShapeType="1"/>
          </p:cNvSpPr>
          <p:nvPr/>
        </p:nvSpPr>
        <p:spPr bwMode="auto">
          <a:xfrm>
            <a:off x="6397268" y="5526181"/>
            <a:ext cx="0" cy="7591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3167764" y="4580378"/>
            <a:ext cx="1291802" cy="3690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96" tIns="45549" rIns="91096" bIns="45549">
            <a:spAutoFit/>
          </a:bodyPr>
          <a:lstStyle/>
          <a:p>
            <a:pPr defTabSz="911074" eaLnBrk="0" fontAlgn="base" hangingPunct="0">
              <a:spcBef>
                <a:spcPct val="0"/>
              </a:spcBef>
              <a:spcAft>
                <a:spcPct val="0"/>
              </a:spcAft>
              <a:buSzPct val="150000"/>
            </a:pPr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 SRC port</a:t>
            </a: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4868003" y="4580378"/>
            <a:ext cx="1291802" cy="3690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96" tIns="45549" rIns="91096" bIns="45549">
            <a:spAutoFit/>
          </a:bodyPr>
          <a:lstStyle/>
          <a:p>
            <a:pPr defTabSz="911074" eaLnBrk="0" fontAlgn="base" hangingPunct="0">
              <a:spcBef>
                <a:spcPct val="0"/>
              </a:spcBef>
              <a:spcAft>
                <a:spcPct val="0"/>
              </a:spcAft>
              <a:buSzPct val="150000"/>
            </a:pPr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 DST port</a:t>
            </a:r>
          </a:p>
        </p:txBody>
      </p:sp>
      <p:sp>
        <p:nvSpPr>
          <p:cNvPr id="893964" name="Text Box 12"/>
          <p:cNvSpPr txBox="1">
            <a:spLocks noChangeArrowheads="1"/>
          </p:cNvSpPr>
          <p:nvPr/>
        </p:nvSpPr>
        <p:spPr bwMode="auto">
          <a:xfrm>
            <a:off x="3167764" y="5084915"/>
            <a:ext cx="1291802" cy="3690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96" tIns="45549" rIns="91096" bIns="45549">
            <a:spAutoFit/>
          </a:bodyPr>
          <a:lstStyle/>
          <a:p>
            <a:pPr defTabSz="911074" eaLnBrk="0" fontAlgn="base" hangingPunct="0">
              <a:spcBef>
                <a:spcPct val="0"/>
              </a:spcBef>
              <a:spcAft>
                <a:spcPct val="0"/>
              </a:spcAft>
              <a:buSzPct val="150000"/>
            </a:pPr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checksum</a:t>
            </a:r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5114965" y="5084915"/>
            <a:ext cx="892863" cy="3690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96" tIns="45549" rIns="91096" bIns="45549">
            <a:spAutoFit/>
          </a:bodyPr>
          <a:lstStyle/>
          <a:p>
            <a:pPr defTabSz="911074" eaLnBrk="0" fontAlgn="base" hangingPunct="0">
              <a:spcBef>
                <a:spcPct val="0"/>
              </a:spcBef>
              <a:spcAft>
                <a:spcPct val="0"/>
              </a:spcAft>
              <a:buSzPct val="150000"/>
            </a:pPr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length</a:t>
            </a:r>
          </a:p>
        </p:txBody>
      </p:sp>
      <p:sp>
        <p:nvSpPr>
          <p:cNvPr id="893966" name="Text Box 14"/>
          <p:cNvSpPr txBox="1">
            <a:spLocks noChangeArrowheads="1"/>
          </p:cNvSpPr>
          <p:nvPr/>
        </p:nvSpPr>
        <p:spPr bwMode="auto">
          <a:xfrm>
            <a:off x="4279093" y="5753937"/>
            <a:ext cx="835872" cy="645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096" tIns="45549" rIns="91096" bIns="45549">
            <a:spAutoFit/>
          </a:bodyPr>
          <a:lstStyle/>
          <a:p>
            <a:pPr defTabSz="911074" eaLnBrk="0" fontAlgn="base" hangingPunct="0">
              <a:spcBef>
                <a:spcPct val="0"/>
              </a:spcBef>
              <a:spcAft>
                <a:spcPct val="0"/>
              </a:spcAft>
              <a:buSzPct val="150000"/>
            </a:pPr>
            <a:r>
              <a:rPr lang="en-US" smtClean="0">
                <a:solidFill>
                  <a:srgbClr val="000000"/>
                </a:solidFill>
                <a:latin typeface="Comic Sans MS" pitchFamily="66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649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0779E-E669-400A-9C70-5DE7FFEB4274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Would Anyone Use UDP?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Finer control over what data is sent and when</a:t>
            </a:r>
          </a:p>
          <a:p>
            <a:pPr lvl="1"/>
            <a:r>
              <a:rPr lang="en-US"/>
              <a:t>As soon as an application process writes into the socket</a:t>
            </a:r>
          </a:p>
          <a:p>
            <a:pPr lvl="1"/>
            <a:r>
              <a:rPr lang="en-US"/>
              <a:t>… UDP will package the data and send the packet</a:t>
            </a:r>
          </a:p>
          <a:p>
            <a:r>
              <a:rPr lang="en-US"/>
              <a:t>No delay for connection establishment </a:t>
            </a:r>
          </a:p>
          <a:p>
            <a:pPr lvl="1"/>
            <a:r>
              <a:rPr lang="en-US"/>
              <a:t>UDP just blasts away without any formal preliminaries</a:t>
            </a:r>
          </a:p>
          <a:p>
            <a:pPr lvl="1"/>
            <a:r>
              <a:rPr lang="en-US"/>
              <a:t>… which avoids introducing any unnecessary delays</a:t>
            </a:r>
          </a:p>
          <a:p>
            <a:r>
              <a:rPr lang="en-US"/>
              <a:t>No connection state</a:t>
            </a:r>
          </a:p>
          <a:p>
            <a:pPr lvl="1"/>
            <a:r>
              <a:rPr lang="en-US"/>
              <a:t>No allocation of buffers, parameters, sequence #s, etc.</a:t>
            </a:r>
          </a:p>
          <a:p>
            <a:pPr lvl="1"/>
            <a:r>
              <a:rPr lang="en-US"/>
              <a:t>… making it easier to handle many active clients at once</a:t>
            </a:r>
          </a:p>
          <a:p>
            <a:r>
              <a:rPr lang="en-US"/>
              <a:t>Small packet header overhead</a:t>
            </a:r>
          </a:p>
          <a:p>
            <a:pPr lvl="1"/>
            <a:r>
              <a:rPr lang="en-US"/>
              <a:t>UDP header is only eight-bytes long</a:t>
            </a:r>
          </a:p>
        </p:txBody>
      </p:sp>
    </p:spTree>
    <p:extLst>
      <p:ext uri="{BB962C8B-B14F-4D97-AF65-F5344CB8AC3E}">
        <p14:creationId xmlns:p14="http://schemas.microsoft.com/office/powerpoint/2010/main" val="59579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4F525-5294-4493-9EE3-A996500127AE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Applications That Use UDP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Multimedia streaming</a:t>
            </a:r>
          </a:p>
          <a:p>
            <a:pPr lvl="1"/>
            <a:r>
              <a:rPr lang="en-US"/>
              <a:t>Retransmitting lost/corrupted packets is not worthwhile</a:t>
            </a:r>
          </a:p>
          <a:p>
            <a:pPr lvl="1"/>
            <a:r>
              <a:rPr lang="en-US"/>
              <a:t>By the time the packet is retransmitted, it’s too late</a:t>
            </a:r>
          </a:p>
          <a:p>
            <a:pPr lvl="1"/>
            <a:r>
              <a:rPr lang="en-US"/>
              <a:t>E.g., telephone calls, video conferencing, gaming</a:t>
            </a:r>
          </a:p>
          <a:p>
            <a:r>
              <a:rPr lang="en-US"/>
              <a:t>Simple query protocols like Domain Name System</a:t>
            </a:r>
          </a:p>
          <a:p>
            <a:pPr lvl="1"/>
            <a:r>
              <a:rPr lang="en-US"/>
              <a:t>Overhead of connection establishment is overkill</a:t>
            </a:r>
          </a:p>
          <a:p>
            <a:pPr lvl="1"/>
            <a:r>
              <a:rPr lang="en-US"/>
              <a:t>Easier to have application retransmit if needed</a:t>
            </a:r>
          </a:p>
        </p:txBody>
      </p:sp>
      <p:pic>
        <p:nvPicPr>
          <p:cNvPr id="900100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21" y="5083333"/>
            <a:ext cx="1632166" cy="154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0101" name="Picture 5" descr="j02857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720" y="5504044"/>
            <a:ext cx="1725568" cy="105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0102" name="Freeform 6"/>
          <p:cNvSpPr>
            <a:spLocks/>
          </p:cNvSpPr>
          <p:nvPr/>
        </p:nvSpPr>
        <p:spPr bwMode="auto">
          <a:xfrm>
            <a:off x="3026874" y="5190878"/>
            <a:ext cx="3677519" cy="428620"/>
          </a:xfrm>
          <a:custGeom>
            <a:avLst/>
            <a:gdLst>
              <a:gd name="T0" fmla="*/ 0 w 2323"/>
              <a:gd name="T1" fmla="*/ 271 h 271"/>
              <a:gd name="T2" fmla="*/ 992 w 2323"/>
              <a:gd name="T3" fmla="*/ 4 h 271"/>
              <a:gd name="T4" fmla="*/ 2323 w 2323"/>
              <a:gd name="T5" fmla="*/ 246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3" h="271">
                <a:moveTo>
                  <a:pt x="0" y="271"/>
                </a:moveTo>
                <a:cubicBezTo>
                  <a:pt x="302" y="139"/>
                  <a:pt x="605" y="8"/>
                  <a:pt x="992" y="4"/>
                </a:cubicBezTo>
                <a:cubicBezTo>
                  <a:pt x="1379" y="0"/>
                  <a:pt x="1851" y="123"/>
                  <a:pt x="2323" y="24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00103" name="Freeform 7"/>
          <p:cNvSpPr>
            <a:spLocks/>
          </p:cNvSpPr>
          <p:nvPr/>
        </p:nvSpPr>
        <p:spPr bwMode="auto">
          <a:xfrm>
            <a:off x="3064868" y="6269549"/>
            <a:ext cx="3715513" cy="357446"/>
          </a:xfrm>
          <a:custGeom>
            <a:avLst/>
            <a:gdLst>
              <a:gd name="T0" fmla="*/ 2347 w 2347"/>
              <a:gd name="T1" fmla="*/ 48 h 226"/>
              <a:gd name="T2" fmla="*/ 1113 w 2347"/>
              <a:gd name="T3" fmla="*/ 218 h 226"/>
              <a:gd name="T4" fmla="*/ 0 w 2347"/>
              <a:gd name="T5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47" h="226">
                <a:moveTo>
                  <a:pt x="2347" y="48"/>
                </a:moveTo>
                <a:cubicBezTo>
                  <a:pt x="1925" y="137"/>
                  <a:pt x="1504" y="226"/>
                  <a:pt x="1113" y="218"/>
                </a:cubicBezTo>
                <a:cubicBezTo>
                  <a:pt x="722" y="210"/>
                  <a:pt x="361" y="105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 anchor="ctr"/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00104" name="Text Box 8"/>
          <p:cNvSpPr txBox="1">
            <a:spLocks noChangeArrowheads="1"/>
          </p:cNvSpPr>
          <p:nvPr/>
        </p:nvSpPr>
        <p:spPr bwMode="auto">
          <a:xfrm>
            <a:off x="2772257" y="4853999"/>
            <a:ext cx="4185171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>
            <a:spAutoFit/>
          </a:bodyPr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“Address for www.cnn.com?”</a:t>
            </a:r>
          </a:p>
        </p:txBody>
      </p:sp>
      <p:sp>
        <p:nvSpPr>
          <p:cNvPr id="900105" name="Text Box 9"/>
          <p:cNvSpPr txBox="1">
            <a:spLocks noChangeArrowheads="1"/>
          </p:cNvSpPr>
          <p:nvPr/>
        </p:nvSpPr>
        <p:spPr bwMode="auto">
          <a:xfrm>
            <a:off x="3897918" y="6116132"/>
            <a:ext cx="1876846" cy="39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096" tIns="45549" rIns="91096" bIns="45549">
            <a:spAutoFit/>
          </a:bodyPr>
          <a:lstStyle/>
          <a:p>
            <a:pPr algn="ctr" defTabSz="911074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“12.3.4.15”</a:t>
            </a:r>
          </a:p>
        </p:txBody>
      </p:sp>
      <p:pic>
        <p:nvPicPr>
          <p:cNvPr id="900106" name="Picture 10" descr="Click To 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59" y="2268049"/>
            <a:ext cx="729805" cy="7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55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867</Words>
  <Application>Microsoft Office PowerPoint</Application>
  <PresentationFormat>Custom</PresentationFormat>
  <Paragraphs>235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Office Theme</vt:lpstr>
      <vt:lpstr>cs426</vt:lpstr>
      <vt:lpstr>1_cs426</vt:lpstr>
      <vt:lpstr>2_cs426</vt:lpstr>
      <vt:lpstr>3_cs426</vt:lpstr>
      <vt:lpstr>1_Office Theme</vt:lpstr>
      <vt:lpstr>Clip</vt:lpstr>
      <vt:lpstr>PowerPoint Presentation</vt:lpstr>
      <vt:lpstr>Role of Transport Layer</vt:lpstr>
      <vt:lpstr>Transport Protocols</vt:lpstr>
      <vt:lpstr>Transport Layer</vt:lpstr>
      <vt:lpstr>Multiplexing and Demultiplexing</vt:lpstr>
      <vt:lpstr>Multiplexing and Demultiplexing</vt:lpstr>
      <vt:lpstr>Unreliable Message Delivery Service</vt:lpstr>
      <vt:lpstr>Why Would Anyone Use UDP?</vt:lpstr>
      <vt:lpstr>Popular Applications That Use UDP</vt:lpstr>
      <vt:lpstr>Transmission Control Protocol (TCP)</vt:lpstr>
      <vt:lpstr>TCP Support for Reliable Delivery</vt:lpstr>
      <vt:lpstr>TCP Segments</vt:lpstr>
      <vt:lpstr>TCP Segment</vt:lpstr>
      <vt:lpstr>TCP Three-Way Handshake</vt:lpstr>
      <vt:lpstr>Establishing a TCP Connection</vt:lpstr>
      <vt:lpstr>TCP Connection Establishment</vt:lpstr>
      <vt:lpstr>TCP Header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IK2204 - Recapitulation of Internetworking</dc:title>
  <dc:creator>Markus Hidell</dc:creator>
  <cp:lastModifiedBy>home</cp:lastModifiedBy>
  <cp:revision>7</cp:revision>
  <dcterms:created xsi:type="dcterms:W3CDTF">2018-04-03T17:13:26Z</dcterms:created>
  <dcterms:modified xsi:type="dcterms:W3CDTF">2018-07-25T21:11:06Z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2009-09-21T00:00:00Z</vt:filetime>
  </property>
  <property fmtid="{D5CDD505-2E9C-101B-9397-08002B2CF9AE}" pid="3" name="Creator">
    <vt:lpwstr>Acrobat PDFMaker 7.0.5 for PowerPoint</vt:lpwstr>
  </property>
  <property fmtid="{D5CDD505-2E9C-101B-9397-08002B2CF9AE}" pid="4" name="LastSaved">
    <vt:filetime>2018-04-03T00:00:00Z</vt:filetime>
  </property>
</Properties>
</file>