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56" r:id="rId5"/>
    <p:sldId id="283" r:id="rId6"/>
    <p:sldId id="284" r:id="rId7"/>
    <p:sldId id="285" r:id="rId8"/>
    <p:sldId id="286" r:id="rId9"/>
    <p:sldId id="287" r:id="rId10"/>
    <p:sldId id="288" r:id="rId11"/>
    <p:sldId id="289" r:id="rId12"/>
    <p:sldId id="290" r:id="rId13"/>
    <p:sldId id="291" r:id="rId14"/>
    <p:sldId id="292"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 id="284"/>
            <p14:sldId id="285"/>
            <p14:sldId id="286"/>
            <p14:sldId id="287"/>
            <p14:sldId id="288"/>
            <p14:sldId id="289"/>
            <p14:sldId id="290"/>
            <p14:sldId id="291"/>
            <p14:sldId id="292"/>
            <p14:sldId id="2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6" d="100"/>
          <a:sy n="86" d="100"/>
        </p:scale>
        <p:origin x="56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3/22/2021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3/22/2021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Coffee Shop Case Study</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By Rajya Lakshmi T</a:t>
            </a:r>
          </a:p>
          <a:p>
            <a:pPr marL="0" indent="0">
              <a:buNone/>
            </a:pPr>
            <a:endParaRPr lang="en-US" sz="2400" dirty="0">
              <a:solidFill>
                <a:schemeClr val="bg1"/>
              </a:solidFill>
              <a:latin typeface="+mj-lt"/>
            </a:endParaRPr>
          </a:p>
          <a:p>
            <a:pPr marL="0" indent="0">
              <a:buNone/>
            </a:pPr>
            <a:endParaRPr lang="en-US" sz="2400" dirty="0">
              <a:solidFill>
                <a:schemeClr val="bg1"/>
              </a:solidFill>
              <a:latin typeface="+mj-lt"/>
            </a:endParaRP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598F-739B-4F1C-BE65-A1D7932CA911}"/>
              </a:ext>
            </a:extLst>
          </p:cNvPr>
          <p:cNvSpPr>
            <a:spLocks noGrp="1"/>
          </p:cNvSpPr>
          <p:nvPr>
            <p:ph type="title"/>
          </p:nvPr>
        </p:nvSpPr>
        <p:spPr/>
        <p:txBody>
          <a:bodyPr/>
          <a:lstStyle/>
          <a:p>
            <a:r>
              <a:rPr lang="en-US" sz="2800" dirty="0"/>
              <a:t>Java -Hibernate-Spring Coffee shop project</a:t>
            </a:r>
            <a:endParaRPr lang="en-IN" dirty="0"/>
          </a:p>
        </p:txBody>
      </p:sp>
      <p:sp>
        <p:nvSpPr>
          <p:cNvPr id="3" name="Content Placeholder 2">
            <a:extLst>
              <a:ext uri="{FF2B5EF4-FFF2-40B4-BE49-F238E27FC236}">
                <a16:creationId xmlns:a16="http://schemas.microsoft.com/office/drawing/2014/main" id="{D16A4F72-AABB-4567-B815-BC303C2E729C}"/>
              </a:ext>
            </a:extLst>
          </p:cNvPr>
          <p:cNvSpPr>
            <a:spLocks noGrp="1"/>
          </p:cNvSpPr>
          <p:nvPr>
            <p:ph sz="quarter" idx="10"/>
          </p:nvPr>
        </p:nvSpPr>
        <p:spPr>
          <a:xfrm>
            <a:off x="539496" y="1435608"/>
            <a:ext cx="11081374" cy="4974336"/>
          </a:xfrm>
        </p:spPr>
        <p:txBody>
          <a:bodyPr>
            <a:normAutofit/>
          </a:bodyPr>
          <a:lstStyle/>
          <a:p>
            <a:r>
              <a:rPr lang="en-US" sz="1800" dirty="0"/>
              <a:t>This project was developed by using the java-hibernate version of the project as the base project.</a:t>
            </a:r>
          </a:p>
          <a:p>
            <a:r>
              <a:rPr lang="en-US" sz="1800" dirty="0"/>
              <a:t>Maven was used to resolve the build dependencies. Below are the steps to convert to spring-hibernate project:</a:t>
            </a:r>
          </a:p>
          <a:p>
            <a:pPr marL="285750" indent="-285750">
              <a:buFont typeface="Wingdings" panose="05000000000000000000" pitchFamily="2" charset="2"/>
              <a:buChar char="q"/>
            </a:pPr>
            <a:r>
              <a:rPr lang="en-US" sz="1800" dirty="0"/>
              <a:t>Add spring dependencies(spring-</a:t>
            </a:r>
            <a:r>
              <a:rPr lang="en-US" sz="1800" dirty="0" err="1"/>
              <a:t>context,spring</a:t>
            </a:r>
            <a:r>
              <a:rPr lang="en-US" sz="1800" dirty="0"/>
              <a:t>-</a:t>
            </a:r>
            <a:r>
              <a:rPr lang="en-US" sz="1800" dirty="0" err="1"/>
              <a:t>orm</a:t>
            </a:r>
            <a:r>
              <a:rPr lang="en-US" sz="1800" dirty="0"/>
              <a:t>) to the pom.xml</a:t>
            </a:r>
          </a:p>
          <a:p>
            <a:pPr marL="285750" indent="-285750">
              <a:buFont typeface="Wingdings" panose="05000000000000000000" pitchFamily="2" charset="2"/>
              <a:buChar char="q"/>
            </a:pPr>
            <a:r>
              <a:rPr lang="en-US" sz="1800" dirty="0"/>
              <a:t>Add the Java Configuration file with all the bean definitions and </a:t>
            </a:r>
            <a:r>
              <a:rPr lang="en-US" sz="1800" dirty="0" err="1"/>
              <a:t>datasource</a:t>
            </a:r>
            <a:r>
              <a:rPr lang="en-US" sz="1800" dirty="0"/>
              <a:t> </a:t>
            </a:r>
            <a:r>
              <a:rPr lang="en-US" sz="1800" dirty="0" err="1"/>
              <a:t>etc</a:t>
            </a:r>
            <a:r>
              <a:rPr lang="en-US" sz="1800" dirty="0"/>
              <a:t> in it.</a:t>
            </a:r>
          </a:p>
          <a:p>
            <a:pPr marL="285750" indent="-285750">
              <a:buFont typeface="Wingdings" panose="05000000000000000000" pitchFamily="2" charset="2"/>
              <a:buChar char="q"/>
            </a:pPr>
            <a:r>
              <a:rPr lang="en-US" sz="1800" dirty="0"/>
              <a:t>Add the required annotations like @Bean,@Componentscan,@Service,@Repository,@Autowiring in the appropriate files at appropriate locations.</a:t>
            </a:r>
          </a:p>
          <a:p>
            <a:pPr marL="285750" indent="-285750">
              <a:buFont typeface="Wingdings" panose="05000000000000000000" pitchFamily="2" charset="2"/>
              <a:buChar char="q"/>
            </a:pPr>
            <a:endParaRPr lang="en-US" sz="1800" dirty="0"/>
          </a:p>
          <a:p>
            <a:endParaRPr lang="en-IN" sz="1800" dirty="0"/>
          </a:p>
        </p:txBody>
      </p:sp>
    </p:spTree>
    <p:extLst>
      <p:ext uri="{BB962C8B-B14F-4D97-AF65-F5344CB8AC3E}">
        <p14:creationId xmlns:p14="http://schemas.microsoft.com/office/powerpoint/2010/main" val="321297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6CDD-DBF4-4706-BB82-F33E9FD9190A}"/>
              </a:ext>
            </a:extLst>
          </p:cNvPr>
          <p:cNvSpPr>
            <a:spLocks noGrp="1"/>
          </p:cNvSpPr>
          <p:nvPr>
            <p:ph type="title"/>
          </p:nvPr>
        </p:nvSpPr>
        <p:spPr/>
        <p:txBody>
          <a:bodyPr/>
          <a:lstStyle/>
          <a:p>
            <a:r>
              <a:rPr lang="en-US" dirty="0"/>
              <a:t>           </a:t>
            </a:r>
            <a:r>
              <a:rPr lang="en-US" dirty="0" err="1"/>
              <a:t>SpringMVC</a:t>
            </a:r>
            <a:r>
              <a:rPr lang="en-US" dirty="0"/>
              <a:t>-Hibernate Project</a:t>
            </a:r>
            <a:endParaRPr lang="en-IN" dirty="0"/>
          </a:p>
        </p:txBody>
      </p:sp>
      <p:sp>
        <p:nvSpPr>
          <p:cNvPr id="3" name="Content Placeholder 2">
            <a:extLst>
              <a:ext uri="{FF2B5EF4-FFF2-40B4-BE49-F238E27FC236}">
                <a16:creationId xmlns:a16="http://schemas.microsoft.com/office/drawing/2014/main" id="{9CA51FD6-2EE1-4BE0-B9B6-9571539F5D16}"/>
              </a:ext>
            </a:extLst>
          </p:cNvPr>
          <p:cNvSpPr>
            <a:spLocks noGrp="1"/>
          </p:cNvSpPr>
          <p:nvPr>
            <p:ph sz="quarter" idx="10"/>
          </p:nvPr>
        </p:nvSpPr>
        <p:spPr>
          <a:xfrm>
            <a:off x="539495" y="1435608"/>
            <a:ext cx="10844785" cy="5049012"/>
          </a:xfrm>
        </p:spPr>
        <p:txBody>
          <a:bodyPr>
            <a:normAutofit fontScale="92500"/>
          </a:bodyPr>
          <a:lstStyle/>
          <a:p>
            <a:r>
              <a:rPr lang="en-US" sz="1800" dirty="0"/>
              <a:t>This project was developed by using the spring-hibernate maven project as the base version.</a:t>
            </a:r>
          </a:p>
          <a:p>
            <a:r>
              <a:rPr lang="en-US" sz="1800" dirty="0"/>
              <a:t>Steps followed to develop the project:</a:t>
            </a:r>
          </a:p>
          <a:p>
            <a:pPr marL="285750" indent="-285750">
              <a:buFont typeface="Wingdings" panose="05000000000000000000" pitchFamily="2" charset="2"/>
              <a:buChar char="q"/>
            </a:pPr>
            <a:r>
              <a:rPr lang="en-US" sz="1800" dirty="0"/>
              <a:t>Add spring-web and spring-</a:t>
            </a:r>
            <a:r>
              <a:rPr lang="en-US" sz="1800" dirty="0" err="1"/>
              <a:t>mvc</a:t>
            </a:r>
            <a:r>
              <a:rPr lang="en-US" sz="1800" dirty="0"/>
              <a:t> dependencies to the pom.xml.</a:t>
            </a:r>
          </a:p>
          <a:p>
            <a:pPr marL="285750" indent="-285750">
              <a:buFont typeface="Wingdings" panose="05000000000000000000" pitchFamily="2" charset="2"/>
              <a:buChar char="q"/>
            </a:pPr>
            <a:r>
              <a:rPr lang="en-US" sz="1800" dirty="0"/>
              <a:t>Add controller classes(@controller) for different modules.</a:t>
            </a:r>
          </a:p>
          <a:p>
            <a:pPr marL="285750" indent="-285750">
              <a:buFont typeface="Wingdings" panose="05000000000000000000" pitchFamily="2" charset="2"/>
              <a:buChar char="q"/>
            </a:pPr>
            <a:r>
              <a:rPr lang="en-US" sz="1800" dirty="0"/>
              <a:t>Create the </a:t>
            </a:r>
            <a:r>
              <a:rPr lang="en-US" sz="1800" dirty="0" err="1"/>
              <a:t>jsp</a:t>
            </a:r>
            <a:r>
              <a:rPr lang="en-US" sz="1800" dirty="0"/>
              <a:t> view pages in WEB-INF/views folder</a:t>
            </a:r>
          </a:p>
          <a:p>
            <a:pPr marL="285750" indent="-285750">
              <a:buFont typeface="Wingdings" panose="05000000000000000000" pitchFamily="2" charset="2"/>
              <a:buChar char="q"/>
            </a:pPr>
            <a:r>
              <a:rPr lang="en-US" sz="1800" dirty="0"/>
              <a:t>Write the controller logic code in the controller classes and give appropriate mapping to the corresponding views designed.</a:t>
            </a:r>
          </a:p>
          <a:p>
            <a:pPr marL="285750" indent="-285750">
              <a:buFont typeface="Wingdings" panose="05000000000000000000" pitchFamily="2" charset="2"/>
              <a:buChar char="q"/>
            </a:pPr>
            <a:r>
              <a:rPr lang="en-US" sz="1800" dirty="0"/>
              <a:t>We can make use of @SessionAttributes,@ModelAttributes </a:t>
            </a:r>
            <a:r>
              <a:rPr lang="en-US" sz="1800" dirty="0" err="1"/>
              <a:t>etc</a:t>
            </a:r>
            <a:r>
              <a:rPr lang="en-US" sz="1800" dirty="0"/>
              <a:t> for data transfer among different controllers.</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sz="1800" dirty="0"/>
          </a:p>
          <a:p>
            <a:endParaRPr lang="en-IN" sz="1800" dirty="0"/>
          </a:p>
        </p:txBody>
      </p:sp>
    </p:spTree>
    <p:extLst>
      <p:ext uri="{BB962C8B-B14F-4D97-AF65-F5344CB8AC3E}">
        <p14:creationId xmlns:p14="http://schemas.microsoft.com/office/powerpoint/2010/main" val="313043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2A20-911F-40BF-9CFD-773D84EDBD3A}"/>
              </a:ext>
            </a:extLst>
          </p:cNvPr>
          <p:cNvSpPr>
            <a:spLocks noGrp="1"/>
          </p:cNvSpPr>
          <p:nvPr>
            <p:ph type="title"/>
          </p:nvPr>
        </p:nvSpPr>
        <p:spPr/>
        <p:txBody>
          <a:bodyPr/>
          <a:lstStyle/>
          <a:p>
            <a:r>
              <a:rPr lang="en-US" dirty="0"/>
              <a:t>          Rest API based coffee shop project</a:t>
            </a:r>
            <a:endParaRPr lang="en-IN" dirty="0"/>
          </a:p>
        </p:txBody>
      </p:sp>
      <p:sp>
        <p:nvSpPr>
          <p:cNvPr id="3" name="Content Placeholder 2">
            <a:extLst>
              <a:ext uri="{FF2B5EF4-FFF2-40B4-BE49-F238E27FC236}">
                <a16:creationId xmlns:a16="http://schemas.microsoft.com/office/drawing/2014/main" id="{FE55632D-7281-47EF-9C21-E649920F105A}"/>
              </a:ext>
            </a:extLst>
          </p:cNvPr>
          <p:cNvSpPr>
            <a:spLocks noGrp="1"/>
          </p:cNvSpPr>
          <p:nvPr>
            <p:ph sz="quarter" idx="10"/>
          </p:nvPr>
        </p:nvSpPr>
        <p:spPr>
          <a:xfrm>
            <a:off x="539496" y="1435608"/>
            <a:ext cx="11012424" cy="3977640"/>
          </a:xfrm>
        </p:spPr>
        <p:txBody>
          <a:bodyPr>
            <a:normAutofit/>
          </a:bodyPr>
          <a:lstStyle/>
          <a:p>
            <a:r>
              <a:rPr lang="en-US" sz="1800" dirty="0"/>
              <a:t>This project was also developed by using the spring-hibernate maven project as the base version.</a:t>
            </a:r>
          </a:p>
          <a:p>
            <a:r>
              <a:rPr lang="en-US" sz="1800" dirty="0"/>
              <a:t>Steps followed to develop the project:</a:t>
            </a:r>
          </a:p>
          <a:p>
            <a:pPr marL="285750" indent="-285750">
              <a:buFont typeface="Wingdings" panose="05000000000000000000" pitchFamily="2" charset="2"/>
              <a:buChar char="q"/>
            </a:pPr>
            <a:r>
              <a:rPr lang="en-US" sz="1800" dirty="0"/>
              <a:t>Add restful(Jackson-</a:t>
            </a:r>
            <a:r>
              <a:rPr lang="en-US" sz="1800" dirty="0" err="1"/>
              <a:t>databind</a:t>
            </a:r>
            <a:r>
              <a:rPr lang="en-US" sz="1800" dirty="0"/>
              <a:t>) dependencies to the pom.xml.</a:t>
            </a:r>
          </a:p>
          <a:p>
            <a:pPr marL="285750" indent="-285750">
              <a:buFont typeface="Wingdings" panose="05000000000000000000" pitchFamily="2" charset="2"/>
              <a:buChar char="q"/>
            </a:pPr>
            <a:r>
              <a:rPr lang="en-US" sz="1800" dirty="0"/>
              <a:t>Add Rest Controller classes(@RestController) for different modules.</a:t>
            </a:r>
          </a:p>
          <a:p>
            <a:pPr marL="285750" indent="-285750">
              <a:buFont typeface="Wingdings" panose="05000000000000000000" pitchFamily="2" charset="2"/>
              <a:buChar char="q"/>
            </a:pPr>
            <a:r>
              <a:rPr lang="en-US" sz="1800" dirty="0"/>
              <a:t>Invoke the services from postman client.</a:t>
            </a:r>
          </a:p>
          <a:p>
            <a:endParaRPr lang="en-IN" sz="1800" dirty="0"/>
          </a:p>
        </p:txBody>
      </p:sp>
    </p:spTree>
    <p:extLst>
      <p:ext uri="{BB962C8B-B14F-4D97-AF65-F5344CB8AC3E}">
        <p14:creationId xmlns:p14="http://schemas.microsoft.com/office/powerpoint/2010/main" val="179417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E913-FE6F-4A06-9CD0-E2521C8C04C1}"/>
              </a:ext>
            </a:extLst>
          </p:cNvPr>
          <p:cNvSpPr>
            <a:spLocks noGrp="1"/>
          </p:cNvSpPr>
          <p:nvPr>
            <p:ph type="title"/>
          </p:nvPr>
        </p:nvSpPr>
        <p:spPr/>
        <p:txBody>
          <a:bodyPr/>
          <a:lstStyle/>
          <a:p>
            <a:r>
              <a:rPr lang="en-US" dirty="0"/>
              <a:t>         Brief  Introduction </a:t>
            </a:r>
            <a:endParaRPr lang="en-IN" dirty="0"/>
          </a:p>
        </p:txBody>
      </p:sp>
      <p:sp>
        <p:nvSpPr>
          <p:cNvPr id="3" name="Content Placeholder 2">
            <a:extLst>
              <a:ext uri="{FF2B5EF4-FFF2-40B4-BE49-F238E27FC236}">
                <a16:creationId xmlns:a16="http://schemas.microsoft.com/office/drawing/2014/main" id="{A2E7EC99-BD6C-42BD-902B-89908B35520C}"/>
              </a:ext>
            </a:extLst>
          </p:cNvPr>
          <p:cNvSpPr>
            <a:spLocks noGrp="1"/>
          </p:cNvSpPr>
          <p:nvPr>
            <p:ph sz="quarter" idx="10"/>
          </p:nvPr>
        </p:nvSpPr>
        <p:spPr>
          <a:xfrm>
            <a:off x="539496" y="1435608"/>
            <a:ext cx="9314718" cy="3977640"/>
          </a:xfrm>
        </p:spPr>
        <p:txBody>
          <a:bodyPr>
            <a:normAutofit fontScale="92500" lnSpcReduction="10000"/>
          </a:bodyPr>
          <a:lstStyle/>
          <a:p>
            <a:r>
              <a:rPr lang="en-US" sz="1900" dirty="0"/>
              <a:t>Problem Statement:</a:t>
            </a:r>
          </a:p>
          <a:p>
            <a:pPr marL="285750" indent="-285750">
              <a:buFont typeface="Wingdings" panose="05000000000000000000" pitchFamily="2" charset="2"/>
              <a:buChar char="q"/>
            </a:pPr>
            <a:r>
              <a:rPr lang="en-US" sz="1600" dirty="0"/>
              <a:t>Customer is provided with an option to select  from different varieties of coffee (Espresso , Latte )etc.</a:t>
            </a:r>
          </a:p>
          <a:p>
            <a:pPr marL="285750" indent="-285750">
              <a:buFont typeface="Wingdings" panose="05000000000000000000" pitchFamily="2" charset="2"/>
              <a:buChar char="q"/>
            </a:pPr>
            <a:r>
              <a:rPr lang="en-US" sz="1600" dirty="0"/>
              <a:t>Coffees are also available in sizes(regular,large,extra large)etc.</a:t>
            </a:r>
          </a:p>
          <a:p>
            <a:pPr marL="285750" indent="-285750">
              <a:buFont typeface="Wingdings" panose="05000000000000000000" pitchFamily="2" charset="2"/>
              <a:buChar char="q"/>
            </a:pPr>
            <a:r>
              <a:rPr lang="en-US" sz="1600" dirty="0"/>
              <a:t>Then the customer is presented to select from the available addons(Chocolate,Cream,Hazel nut)etc.</a:t>
            </a:r>
          </a:p>
          <a:p>
            <a:pPr marL="285750" indent="-285750">
              <a:buFont typeface="Wingdings" panose="05000000000000000000" pitchFamily="2" charset="2"/>
              <a:buChar char="q"/>
            </a:pPr>
            <a:r>
              <a:rPr lang="en-US" sz="1600" dirty="0"/>
              <a:t>The customer is then presented with an option to make use of any discount vouchers if he has any.</a:t>
            </a:r>
          </a:p>
          <a:p>
            <a:pPr marL="285750" indent="-285750">
              <a:buFont typeface="Wingdings" panose="05000000000000000000" pitchFamily="2" charset="2"/>
              <a:buChar char="q"/>
            </a:pPr>
            <a:r>
              <a:rPr lang="en-US" sz="1600" dirty="0"/>
              <a:t>The Customer is then presented with a summary of his order details and the application internally calculates the total bill amount to be paid by the customer and generates the invoice.</a:t>
            </a:r>
          </a:p>
          <a:p>
            <a:endParaRPr lang="en-IN" sz="1600" dirty="0"/>
          </a:p>
        </p:txBody>
      </p:sp>
    </p:spTree>
    <p:extLst>
      <p:ext uri="{BB962C8B-B14F-4D97-AF65-F5344CB8AC3E}">
        <p14:creationId xmlns:p14="http://schemas.microsoft.com/office/powerpoint/2010/main" val="318136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ADB7-6A36-4B37-8673-2A66364CB509}"/>
              </a:ext>
            </a:extLst>
          </p:cNvPr>
          <p:cNvSpPr>
            <a:spLocks noGrp="1"/>
          </p:cNvSpPr>
          <p:nvPr>
            <p:ph type="title"/>
          </p:nvPr>
        </p:nvSpPr>
        <p:spPr/>
        <p:txBody>
          <a:bodyPr/>
          <a:lstStyle/>
          <a:p>
            <a:r>
              <a:rPr lang="en-US" dirty="0"/>
              <a:t>         Infrastructural requirements</a:t>
            </a:r>
            <a:endParaRPr lang="en-IN" dirty="0"/>
          </a:p>
        </p:txBody>
      </p:sp>
      <p:sp>
        <p:nvSpPr>
          <p:cNvPr id="3" name="Content Placeholder 2">
            <a:extLst>
              <a:ext uri="{FF2B5EF4-FFF2-40B4-BE49-F238E27FC236}">
                <a16:creationId xmlns:a16="http://schemas.microsoft.com/office/drawing/2014/main" id="{63B4041D-D323-4B87-A4DF-E0FF576CC483}"/>
              </a:ext>
            </a:extLst>
          </p:cNvPr>
          <p:cNvSpPr>
            <a:spLocks noGrp="1"/>
          </p:cNvSpPr>
          <p:nvPr>
            <p:ph sz="quarter" idx="10"/>
          </p:nvPr>
        </p:nvSpPr>
        <p:spPr>
          <a:xfrm>
            <a:off x="539495" y="1435608"/>
            <a:ext cx="10717389" cy="3977640"/>
          </a:xfrm>
        </p:spPr>
        <p:txBody>
          <a:bodyPr>
            <a:normAutofit lnSpcReduction="10000"/>
          </a:bodyPr>
          <a:lstStyle/>
          <a:p>
            <a:r>
              <a:rPr lang="en-US" sz="1800" dirty="0"/>
              <a:t>The technologies used in building this project  : </a:t>
            </a:r>
          </a:p>
          <a:p>
            <a:r>
              <a:rPr lang="en-US" sz="1800" dirty="0"/>
              <a:t>Java SE 8</a:t>
            </a:r>
          </a:p>
          <a:p>
            <a:r>
              <a:rPr lang="en-US" sz="1800" dirty="0"/>
              <a:t>Maven 3.8.1</a:t>
            </a:r>
          </a:p>
          <a:p>
            <a:r>
              <a:rPr lang="en-US" sz="1800" dirty="0"/>
              <a:t>Oracle 10 Express Edition</a:t>
            </a:r>
          </a:p>
          <a:p>
            <a:r>
              <a:rPr lang="en-US" sz="1800" dirty="0"/>
              <a:t>Apache Tomcat 8.5 server</a:t>
            </a:r>
          </a:p>
          <a:p>
            <a:r>
              <a:rPr lang="en-US" sz="1800" dirty="0"/>
              <a:t>PostMan Webclient</a:t>
            </a:r>
          </a:p>
          <a:p>
            <a:endParaRPr lang="en-IN" sz="1800" dirty="0"/>
          </a:p>
        </p:txBody>
      </p:sp>
    </p:spTree>
    <p:extLst>
      <p:ext uri="{BB962C8B-B14F-4D97-AF65-F5344CB8AC3E}">
        <p14:creationId xmlns:p14="http://schemas.microsoft.com/office/powerpoint/2010/main" val="90907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DCEA-90A7-4DFC-A397-A02171F89E71}"/>
              </a:ext>
            </a:extLst>
          </p:cNvPr>
          <p:cNvSpPr>
            <a:spLocks noGrp="1"/>
          </p:cNvSpPr>
          <p:nvPr>
            <p:ph type="title"/>
          </p:nvPr>
        </p:nvSpPr>
        <p:spPr/>
        <p:txBody>
          <a:bodyPr/>
          <a:lstStyle/>
          <a:p>
            <a:r>
              <a:rPr lang="en-US" dirty="0"/>
              <a:t>        Database structure</a:t>
            </a:r>
            <a:endParaRPr lang="en-IN" dirty="0"/>
          </a:p>
        </p:txBody>
      </p:sp>
      <p:sp>
        <p:nvSpPr>
          <p:cNvPr id="3" name="Content Placeholder 2">
            <a:extLst>
              <a:ext uri="{FF2B5EF4-FFF2-40B4-BE49-F238E27FC236}">
                <a16:creationId xmlns:a16="http://schemas.microsoft.com/office/drawing/2014/main" id="{F314424A-B768-4CC4-9395-A838EC32102F}"/>
              </a:ext>
            </a:extLst>
          </p:cNvPr>
          <p:cNvSpPr>
            <a:spLocks noGrp="1"/>
          </p:cNvSpPr>
          <p:nvPr>
            <p:ph sz="quarter" idx="10"/>
          </p:nvPr>
        </p:nvSpPr>
        <p:spPr>
          <a:xfrm>
            <a:off x="539496" y="1435607"/>
            <a:ext cx="9882888" cy="5204890"/>
          </a:xfrm>
        </p:spPr>
        <p:txBody>
          <a:bodyPr>
            <a:normAutofit/>
          </a:bodyPr>
          <a:lstStyle/>
          <a:p>
            <a:r>
              <a:rPr lang="en-US" sz="1600" dirty="0"/>
              <a:t>Created the following database objects and populated with sample data: </a:t>
            </a:r>
          </a:p>
          <a:p>
            <a:pPr marL="285750" indent="-285750">
              <a:buFont typeface="Wingdings" panose="05000000000000000000" pitchFamily="2" charset="2"/>
              <a:buChar char="q"/>
            </a:pPr>
            <a:r>
              <a:rPr lang="en-US" sz="1600" dirty="0"/>
              <a:t>create table customer(name varchar2(45), cust_phone Number(10);</a:t>
            </a:r>
          </a:p>
          <a:p>
            <a:pPr marL="285750" indent="-285750">
              <a:buFont typeface="Wingdings" panose="05000000000000000000" pitchFamily="2" charset="2"/>
              <a:buChar char="q"/>
            </a:pPr>
            <a:r>
              <a:rPr lang="en-US" sz="1600" dirty="0"/>
              <a:t>CREATE TABLE beverage(beverage_id number(8) NOT NULL, beverage_name varchar2(45) NOT NULL, beverage_size varchar2(30) NOT NULL, beverage_price number(11) DEFAULT NULL, PRIMARY KEY(beverage_id));</a:t>
            </a:r>
          </a:p>
          <a:p>
            <a:pPr marL="285750" indent="-285750">
              <a:buFont typeface="Wingdings" panose="05000000000000000000" pitchFamily="2" charset="2"/>
              <a:buChar char="q"/>
            </a:pPr>
            <a:r>
              <a:rPr lang="en-US" sz="1600" dirty="0"/>
              <a:t>create sequence auto_num1 start with 1 increment by 1;</a:t>
            </a:r>
          </a:p>
          <a:p>
            <a:pPr marL="285750" indent="-285750">
              <a:buFont typeface="Wingdings" panose="05000000000000000000" pitchFamily="2" charset="2"/>
              <a:buChar char="q"/>
            </a:pPr>
            <a:r>
              <a:rPr lang="en-US" sz="1600" dirty="0"/>
              <a:t>CREATE TABLE addons(addon_id number(8) NOT NULL, addon_name varchar2(45) NOT NULL, </a:t>
            </a:r>
            <a:r>
              <a:rPr lang="en-US" sz="1600" dirty="0" err="1"/>
              <a:t>addon_price</a:t>
            </a:r>
            <a:r>
              <a:rPr lang="en-US" sz="1600" dirty="0"/>
              <a:t> number(11) DEFAULT NULL);</a:t>
            </a:r>
          </a:p>
          <a:p>
            <a:pPr marL="285750" indent="-285750">
              <a:buFont typeface="Wingdings" panose="05000000000000000000" pitchFamily="2" charset="2"/>
              <a:buChar char="q"/>
            </a:pPr>
            <a:r>
              <a:rPr lang="en-US" sz="1600" dirty="0"/>
              <a:t>CREATE TABLE  vouchers(</a:t>
            </a:r>
            <a:r>
              <a:rPr lang="en-US" sz="1600" dirty="0" err="1"/>
              <a:t>vouchers_id</a:t>
            </a:r>
            <a:r>
              <a:rPr lang="en-US" sz="1600" dirty="0"/>
              <a:t> number(8) NOT NULL, </a:t>
            </a:r>
            <a:r>
              <a:rPr lang="en-US" sz="1600" dirty="0" err="1"/>
              <a:t>voucher_value</a:t>
            </a:r>
            <a:r>
              <a:rPr lang="en-US" sz="1600" dirty="0"/>
              <a:t> number(11) DEFAULT NULL);</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IN" sz="1600" dirty="0"/>
          </a:p>
        </p:txBody>
      </p:sp>
    </p:spTree>
    <p:extLst>
      <p:ext uri="{BB962C8B-B14F-4D97-AF65-F5344CB8AC3E}">
        <p14:creationId xmlns:p14="http://schemas.microsoft.com/office/powerpoint/2010/main" val="285653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53A1-ADC8-460F-B2D7-1D443758D39F}"/>
              </a:ext>
            </a:extLst>
          </p:cNvPr>
          <p:cNvSpPr>
            <a:spLocks noGrp="1"/>
          </p:cNvSpPr>
          <p:nvPr>
            <p:ph type="title"/>
          </p:nvPr>
        </p:nvSpPr>
        <p:spPr>
          <a:xfrm>
            <a:off x="521207" y="448056"/>
            <a:ext cx="11073030" cy="640080"/>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0A9FBCA-C7B6-4F4B-B6D6-008917FD9A84}"/>
              </a:ext>
            </a:extLst>
          </p:cNvPr>
          <p:cNvSpPr>
            <a:spLocks noGrp="1"/>
          </p:cNvSpPr>
          <p:nvPr>
            <p:ph sz="quarter" idx="10"/>
          </p:nvPr>
        </p:nvSpPr>
        <p:spPr>
          <a:xfrm>
            <a:off x="539495" y="1435608"/>
            <a:ext cx="10788411" cy="3977640"/>
          </a:xfrm>
        </p:spPr>
        <p:txBody>
          <a:bodyPr>
            <a:normAutofit/>
          </a:bodyPr>
          <a:lstStyle/>
          <a:p>
            <a:pPr marL="171450" indent="-171450">
              <a:buFont typeface="Wingdings" panose="05000000000000000000" pitchFamily="2" charset="2"/>
              <a:buChar char="q"/>
            </a:pPr>
            <a:r>
              <a:rPr lang="en-US" sz="1800" dirty="0"/>
              <a:t> CREATE TABLE orders(</a:t>
            </a:r>
            <a:r>
              <a:rPr lang="en-US" sz="1800" dirty="0" err="1"/>
              <a:t>orders_id</a:t>
            </a:r>
            <a:r>
              <a:rPr lang="en-US" sz="1800" dirty="0"/>
              <a:t> number(8) NOT NULL, </a:t>
            </a:r>
            <a:r>
              <a:rPr lang="en-US" sz="1800" dirty="0" err="1"/>
              <a:t>cust_phone</a:t>
            </a:r>
            <a:r>
              <a:rPr lang="en-US" sz="1800" dirty="0"/>
              <a:t> number(10) DEFAULT NULL, </a:t>
            </a:r>
            <a:r>
              <a:rPr lang="en-US" sz="1800" dirty="0" err="1"/>
              <a:t>order_date</a:t>
            </a:r>
            <a:r>
              <a:rPr lang="en-US" sz="1800" dirty="0"/>
              <a:t> DATE DEFAULT SYSDATE);</a:t>
            </a:r>
          </a:p>
          <a:p>
            <a:pPr marL="171450" indent="-171450">
              <a:buFont typeface="Wingdings" panose="05000000000000000000" pitchFamily="2" charset="2"/>
              <a:buChar char="q"/>
            </a:pPr>
            <a:r>
              <a:rPr lang="en-US" sz="1800" dirty="0"/>
              <a:t>  create table </a:t>
            </a:r>
            <a:r>
              <a:rPr lang="en-US" sz="1800" dirty="0" err="1"/>
              <a:t>order_details</a:t>
            </a:r>
            <a:r>
              <a:rPr lang="en-US" sz="1800" dirty="0"/>
              <a:t>(</a:t>
            </a:r>
            <a:r>
              <a:rPr lang="en-US" sz="1800" dirty="0" err="1"/>
              <a:t>detail_id</a:t>
            </a:r>
            <a:r>
              <a:rPr lang="en-US" sz="1800" dirty="0"/>
              <a:t> number(8) primary </a:t>
            </a:r>
            <a:r>
              <a:rPr lang="en-US" sz="1800" dirty="0" err="1"/>
              <a:t>key,order_id</a:t>
            </a:r>
            <a:r>
              <a:rPr lang="en-US" sz="1800" dirty="0"/>
              <a:t> number(8),</a:t>
            </a:r>
            <a:r>
              <a:rPr lang="en-US" sz="1800" dirty="0" err="1"/>
              <a:t>beverage_id</a:t>
            </a:r>
            <a:r>
              <a:rPr lang="en-US" sz="1800" dirty="0"/>
              <a:t> number(8),</a:t>
            </a:r>
            <a:r>
              <a:rPr lang="en-US" sz="1800" dirty="0" err="1"/>
              <a:t>addon_id</a:t>
            </a:r>
            <a:r>
              <a:rPr lang="en-US" sz="1800" dirty="0"/>
              <a:t> number(8));</a:t>
            </a:r>
          </a:p>
          <a:p>
            <a:pPr marL="171450" indent="-171450">
              <a:buFont typeface="Wingdings" panose="05000000000000000000" pitchFamily="2" charset="2"/>
              <a:buChar char="q"/>
            </a:pPr>
            <a:r>
              <a:rPr lang="en-US" sz="1800" dirty="0"/>
              <a:t>create table bill(</a:t>
            </a:r>
            <a:r>
              <a:rPr lang="en-US" sz="1800" dirty="0" err="1"/>
              <a:t>bill_id</a:t>
            </a:r>
            <a:r>
              <a:rPr lang="en-US" sz="1800" dirty="0"/>
              <a:t> Number(8),</a:t>
            </a:r>
            <a:r>
              <a:rPr lang="en-US" sz="1800" dirty="0" err="1"/>
              <a:t>order_id</a:t>
            </a:r>
            <a:r>
              <a:rPr lang="en-US" sz="1800" dirty="0"/>
              <a:t> Number(8),</a:t>
            </a:r>
            <a:r>
              <a:rPr lang="en-US" sz="1800" dirty="0" err="1"/>
              <a:t>bill_value</a:t>
            </a:r>
            <a:r>
              <a:rPr lang="en-US" sz="1800" dirty="0"/>
              <a:t> Number(8),</a:t>
            </a:r>
            <a:r>
              <a:rPr lang="en-US" sz="1800" dirty="0" err="1"/>
              <a:t>voucher_id</a:t>
            </a:r>
            <a:r>
              <a:rPr lang="en-US" sz="1800" dirty="0"/>
              <a:t> Number(8));</a:t>
            </a:r>
            <a:endParaRPr lang="en-IN" sz="1800" dirty="0"/>
          </a:p>
        </p:txBody>
      </p:sp>
    </p:spTree>
    <p:extLst>
      <p:ext uri="{BB962C8B-B14F-4D97-AF65-F5344CB8AC3E}">
        <p14:creationId xmlns:p14="http://schemas.microsoft.com/office/powerpoint/2010/main" val="138990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9866-6EB2-4B2E-A677-DA244561A68A}"/>
              </a:ext>
            </a:extLst>
          </p:cNvPr>
          <p:cNvSpPr>
            <a:spLocks noGrp="1"/>
          </p:cNvSpPr>
          <p:nvPr>
            <p:ph type="title"/>
          </p:nvPr>
        </p:nvSpPr>
        <p:spPr/>
        <p:txBody>
          <a:bodyPr/>
          <a:lstStyle/>
          <a:p>
            <a:r>
              <a:rPr lang="en-US" dirty="0"/>
              <a:t>             Project Structure</a:t>
            </a:r>
            <a:endParaRPr lang="en-IN" dirty="0"/>
          </a:p>
        </p:txBody>
      </p:sp>
      <p:sp>
        <p:nvSpPr>
          <p:cNvPr id="3" name="Content Placeholder 2">
            <a:extLst>
              <a:ext uri="{FF2B5EF4-FFF2-40B4-BE49-F238E27FC236}">
                <a16:creationId xmlns:a16="http://schemas.microsoft.com/office/drawing/2014/main" id="{CC273109-85B4-43E8-B4FC-2AA1B3944F04}"/>
              </a:ext>
            </a:extLst>
          </p:cNvPr>
          <p:cNvSpPr>
            <a:spLocks noGrp="1"/>
          </p:cNvSpPr>
          <p:nvPr>
            <p:ph sz="quarter" idx="10"/>
          </p:nvPr>
        </p:nvSpPr>
        <p:spPr>
          <a:xfrm>
            <a:off x="539495" y="1435608"/>
            <a:ext cx="11170151" cy="5080602"/>
          </a:xfrm>
        </p:spPr>
        <p:txBody>
          <a:bodyPr>
            <a:normAutofit/>
          </a:bodyPr>
          <a:lstStyle/>
          <a:p>
            <a:r>
              <a:rPr lang="en-US" sz="1800" dirty="0"/>
              <a:t>This project was developed as a plain java application initially  and then converted to the below mentioned versions . Maven is used to resolve build dependencies in all the versions of the project .</a:t>
            </a:r>
          </a:p>
          <a:p>
            <a:pPr marL="285750" indent="-285750">
              <a:buFont typeface="Wingdings" panose="05000000000000000000" pitchFamily="2" charset="2"/>
              <a:buChar char="q"/>
            </a:pPr>
            <a:r>
              <a:rPr lang="en-IN" sz="1800" dirty="0"/>
              <a:t>Plain Java Project</a:t>
            </a:r>
          </a:p>
          <a:p>
            <a:pPr marL="285750" indent="-285750">
              <a:buFont typeface="Wingdings" panose="05000000000000000000" pitchFamily="2" charset="2"/>
              <a:buChar char="q"/>
            </a:pPr>
            <a:r>
              <a:rPr lang="en-IN" sz="1800" dirty="0"/>
              <a:t>Java-Hibernate</a:t>
            </a:r>
          </a:p>
          <a:p>
            <a:pPr marL="285750" indent="-285750">
              <a:buFont typeface="Wingdings" panose="05000000000000000000" pitchFamily="2" charset="2"/>
              <a:buChar char="q"/>
            </a:pPr>
            <a:r>
              <a:rPr lang="en-IN" sz="1800" dirty="0"/>
              <a:t>Java- Hibernate-Spring</a:t>
            </a:r>
          </a:p>
          <a:p>
            <a:pPr marL="285750" indent="-285750">
              <a:buFont typeface="Wingdings" panose="05000000000000000000" pitchFamily="2" charset="2"/>
              <a:buChar char="q"/>
            </a:pPr>
            <a:r>
              <a:rPr lang="en-IN" sz="1800" dirty="0"/>
              <a:t>Java-Hibernate-</a:t>
            </a:r>
            <a:r>
              <a:rPr lang="en-IN" sz="1800" dirty="0" err="1"/>
              <a:t>SpringMVC</a:t>
            </a:r>
            <a:endParaRPr lang="en-IN" sz="1800" dirty="0"/>
          </a:p>
          <a:p>
            <a:pPr marL="285750" indent="-285750">
              <a:buFont typeface="Wingdings" panose="05000000000000000000" pitchFamily="2" charset="2"/>
              <a:buChar char="q"/>
            </a:pPr>
            <a:r>
              <a:rPr lang="en-IN" sz="1800" dirty="0"/>
              <a:t>Java –</a:t>
            </a:r>
            <a:r>
              <a:rPr lang="en-IN" sz="1800" dirty="0" err="1"/>
              <a:t>RestAPI</a:t>
            </a:r>
            <a:endParaRPr lang="en-IN" sz="1800" dirty="0"/>
          </a:p>
          <a:p>
            <a:endParaRPr lang="en-IN" sz="1800" dirty="0"/>
          </a:p>
          <a:p>
            <a:endParaRPr lang="en-IN" sz="1800" dirty="0"/>
          </a:p>
          <a:p>
            <a:pPr marL="285750" indent="-285750">
              <a:buFont typeface="Wingdings" panose="05000000000000000000" pitchFamily="2" charset="2"/>
              <a:buChar char="q"/>
            </a:pPr>
            <a:endParaRPr lang="en-IN" sz="1800" dirty="0"/>
          </a:p>
          <a:p>
            <a:pPr marL="285750" indent="-285750">
              <a:buFont typeface="Wingdings" panose="05000000000000000000" pitchFamily="2" charset="2"/>
              <a:buChar char="q"/>
            </a:pPr>
            <a:endParaRPr lang="en-IN" sz="1800" dirty="0"/>
          </a:p>
        </p:txBody>
      </p:sp>
    </p:spTree>
    <p:extLst>
      <p:ext uri="{BB962C8B-B14F-4D97-AF65-F5344CB8AC3E}">
        <p14:creationId xmlns:p14="http://schemas.microsoft.com/office/powerpoint/2010/main" val="405061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A8BA-404D-4FAD-9D1C-39019B311700}"/>
              </a:ext>
            </a:extLst>
          </p:cNvPr>
          <p:cNvSpPr>
            <a:spLocks noGrp="1"/>
          </p:cNvSpPr>
          <p:nvPr>
            <p:ph type="title"/>
          </p:nvPr>
        </p:nvSpPr>
        <p:spPr>
          <a:xfrm>
            <a:off x="521207" y="79899"/>
            <a:ext cx="11525791" cy="1355709"/>
          </a:xfrm>
        </p:spPr>
        <p:txBody>
          <a:bodyPr>
            <a:normAutofit fontScale="90000"/>
          </a:bodyPr>
          <a:lstStyle/>
          <a:p>
            <a:r>
              <a:rPr lang="en-US" dirty="0"/>
              <a:t>                         </a:t>
            </a:r>
            <a:br>
              <a:rPr lang="en-US" dirty="0"/>
            </a:br>
            <a:r>
              <a:rPr lang="en-US" sz="3100" dirty="0"/>
              <a:t>                                </a:t>
            </a:r>
            <a:br>
              <a:rPr lang="en-US" sz="3100" dirty="0"/>
            </a:br>
            <a:r>
              <a:rPr lang="en-US" sz="3100" dirty="0"/>
              <a:t>                     </a:t>
            </a:r>
            <a:br>
              <a:rPr lang="en-US" sz="3100" dirty="0"/>
            </a:br>
            <a:br>
              <a:rPr lang="en-US" sz="3100" dirty="0"/>
            </a:br>
            <a:br>
              <a:rPr lang="en-US" sz="3100" dirty="0"/>
            </a:br>
            <a:br>
              <a:rPr lang="en-US" sz="3100" dirty="0"/>
            </a:br>
            <a:br>
              <a:rPr lang="en-US" sz="3100" dirty="0"/>
            </a:br>
            <a:r>
              <a:rPr lang="en-US" sz="3100" dirty="0"/>
              <a:t>                                                                   </a:t>
            </a:r>
            <a:br>
              <a:rPr lang="en-US" sz="3100" dirty="0"/>
            </a:br>
            <a:r>
              <a:rPr lang="en-US" sz="3100" dirty="0"/>
              <a:t>                    Layered Architecture</a:t>
            </a:r>
            <a:br>
              <a:rPr lang="en-US" sz="3100" dirty="0"/>
            </a:br>
            <a:endParaRPr lang="en-IN" sz="3100" dirty="0"/>
          </a:p>
        </p:txBody>
      </p:sp>
      <p:sp>
        <p:nvSpPr>
          <p:cNvPr id="3" name="Content Placeholder 2">
            <a:extLst>
              <a:ext uri="{FF2B5EF4-FFF2-40B4-BE49-F238E27FC236}">
                <a16:creationId xmlns:a16="http://schemas.microsoft.com/office/drawing/2014/main" id="{3104BFB7-285E-4D84-AB8E-51212B82554F}"/>
              </a:ext>
            </a:extLst>
          </p:cNvPr>
          <p:cNvSpPr>
            <a:spLocks noGrp="1"/>
          </p:cNvSpPr>
          <p:nvPr>
            <p:ph sz="quarter" idx="10"/>
          </p:nvPr>
        </p:nvSpPr>
        <p:spPr>
          <a:xfrm>
            <a:off x="539495" y="1435608"/>
            <a:ext cx="10948209" cy="3977640"/>
          </a:xfrm>
        </p:spPr>
        <p:txBody>
          <a:bodyPr>
            <a:normAutofit fontScale="85000" lnSpcReduction="10000"/>
          </a:bodyPr>
          <a:lstStyle/>
          <a:p>
            <a:r>
              <a:rPr lang="en-IN" sz="1800" dirty="0"/>
              <a:t>In all the versions a layered architecture is followed. The base skeleton of the layered architecture being:</a:t>
            </a:r>
          </a:p>
          <a:p>
            <a:pPr marL="285750" indent="-285750">
              <a:buFont typeface="Wingdings" panose="05000000000000000000" pitchFamily="2" charset="2"/>
              <a:buChar char="q"/>
            </a:pPr>
            <a:r>
              <a:rPr lang="en-IN" sz="1800" dirty="0"/>
              <a:t>Client</a:t>
            </a:r>
          </a:p>
          <a:p>
            <a:pPr marL="285750" indent="-285750">
              <a:buFont typeface="Wingdings" panose="05000000000000000000" pitchFamily="2" charset="2"/>
              <a:buChar char="q"/>
            </a:pPr>
            <a:r>
              <a:rPr lang="en-IN" sz="1800" dirty="0"/>
              <a:t>Presentation</a:t>
            </a:r>
          </a:p>
          <a:p>
            <a:pPr marL="285750" indent="-285750">
              <a:buFont typeface="Wingdings" panose="05000000000000000000" pitchFamily="2" charset="2"/>
              <a:buChar char="q"/>
            </a:pPr>
            <a:r>
              <a:rPr lang="en-IN" sz="1800" dirty="0"/>
              <a:t>Bean</a:t>
            </a:r>
          </a:p>
          <a:p>
            <a:pPr marL="285750" indent="-285750">
              <a:buFont typeface="Wingdings" panose="05000000000000000000" pitchFamily="2" charset="2"/>
              <a:buChar char="q"/>
            </a:pPr>
            <a:r>
              <a:rPr lang="en-IN" sz="1800" dirty="0"/>
              <a:t>Service</a:t>
            </a:r>
          </a:p>
          <a:p>
            <a:pPr marL="285750" indent="-285750">
              <a:buFont typeface="Wingdings" panose="05000000000000000000" pitchFamily="2" charset="2"/>
              <a:buChar char="q"/>
            </a:pPr>
            <a:r>
              <a:rPr lang="en-IN" sz="1800" dirty="0"/>
              <a:t>Data Access Object(DAO)</a:t>
            </a:r>
          </a:p>
          <a:p>
            <a:pPr marL="285750" indent="-285750">
              <a:buFont typeface="Wingdings" panose="05000000000000000000" pitchFamily="2" charset="2"/>
              <a:buChar char="q"/>
            </a:pPr>
            <a:r>
              <a:rPr lang="en-IN" sz="1800" dirty="0"/>
              <a:t>Util</a:t>
            </a:r>
          </a:p>
        </p:txBody>
      </p:sp>
    </p:spTree>
    <p:extLst>
      <p:ext uri="{BB962C8B-B14F-4D97-AF65-F5344CB8AC3E}">
        <p14:creationId xmlns:p14="http://schemas.microsoft.com/office/powerpoint/2010/main" val="288236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CEE6-C343-409E-AFEE-4583378A79CE}"/>
              </a:ext>
            </a:extLst>
          </p:cNvPr>
          <p:cNvSpPr>
            <a:spLocks noGrp="1"/>
          </p:cNvSpPr>
          <p:nvPr>
            <p:ph type="title"/>
          </p:nvPr>
        </p:nvSpPr>
        <p:spPr>
          <a:xfrm>
            <a:off x="521207" y="448056"/>
            <a:ext cx="11046397" cy="640080"/>
          </a:xfrm>
        </p:spPr>
        <p:txBody>
          <a:bodyPr/>
          <a:lstStyle/>
          <a:p>
            <a:r>
              <a:rPr lang="en-US" dirty="0"/>
              <a:t>           Technology features used in different versions of the project</a:t>
            </a:r>
            <a:endParaRPr lang="en-IN" dirty="0"/>
          </a:p>
        </p:txBody>
      </p:sp>
      <p:sp>
        <p:nvSpPr>
          <p:cNvPr id="3" name="Content Placeholder 2">
            <a:extLst>
              <a:ext uri="{FF2B5EF4-FFF2-40B4-BE49-F238E27FC236}">
                <a16:creationId xmlns:a16="http://schemas.microsoft.com/office/drawing/2014/main" id="{257F16F8-F57B-45CC-AEF3-83B26DB7D5E0}"/>
              </a:ext>
            </a:extLst>
          </p:cNvPr>
          <p:cNvSpPr>
            <a:spLocks noGrp="1"/>
          </p:cNvSpPr>
          <p:nvPr>
            <p:ph sz="quarter" idx="10"/>
          </p:nvPr>
        </p:nvSpPr>
        <p:spPr>
          <a:xfrm>
            <a:off x="539495" y="1435608"/>
            <a:ext cx="11321071" cy="5133868"/>
          </a:xfrm>
        </p:spPr>
        <p:txBody>
          <a:bodyPr>
            <a:normAutofit/>
          </a:bodyPr>
          <a:lstStyle/>
          <a:p>
            <a:r>
              <a:rPr lang="en-US" sz="1800" dirty="0"/>
              <a:t>Plain Java Coffee Shop project : The Java concepts and features used are the :</a:t>
            </a:r>
          </a:p>
          <a:p>
            <a:r>
              <a:rPr lang="en-US" sz="1800" dirty="0"/>
              <a:t> OOP concepts(abstraction, data hiding, encapsulation, inheritance, polymorphism)</a:t>
            </a:r>
          </a:p>
          <a:p>
            <a:r>
              <a:rPr lang="en-US" sz="1800" dirty="0"/>
              <a:t>Java collections and generics</a:t>
            </a:r>
          </a:p>
          <a:p>
            <a:r>
              <a:rPr lang="en-US" sz="1800" dirty="0"/>
              <a:t>Java exception handling</a:t>
            </a:r>
          </a:p>
          <a:p>
            <a:r>
              <a:rPr lang="en-US" sz="1800" dirty="0"/>
              <a:t>JDBC</a:t>
            </a:r>
          </a:p>
          <a:p>
            <a:r>
              <a:rPr lang="en-US" sz="1800" dirty="0"/>
              <a:t>Java 8  features (lambda expressions)</a:t>
            </a:r>
          </a:p>
          <a:p>
            <a:endParaRPr lang="en-IN" sz="1800" dirty="0"/>
          </a:p>
        </p:txBody>
      </p:sp>
    </p:spTree>
    <p:extLst>
      <p:ext uri="{BB962C8B-B14F-4D97-AF65-F5344CB8AC3E}">
        <p14:creationId xmlns:p14="http://schemas.microsoft.com/office/powerpoint/2010/main" val="297631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2D4F-3355-41A0-AB9D-88C37730602D}"/>
              </a:ext>
            </a:extLst>
          </p:cNvPr>
          <p:cNvSpPr>
            <a:spLocks noGrp="1"/>
          </p:cNvSpPr>
          <p:nvPr>
            <p:ph type="title"/>
          </p:nvPr>
        </p:nvSpPr>
        <p:spPr/>
        <p:txBody>
          <a:bodyPr/>
          <a:lstStyle/>
          <a:p>
            <a:r>
              <a:rPr lang="en-US" sz="2800" dirty="0"/>
              <a:t>Java Hibernate Coffee shop project:</a:t>
            </a:r>
            <a:endParaRPr lang="en-IN" dirty="0"/>
          </a:p>
        </p:txBody>
      </p:sp>
      <p:sp>
        <p:nvSpPr>
          <p:cNvPr id="3" name="Content Placeholder 2">
            <a:extLst>
              <a:ext uri="{FF2B5EF4-FFF2-40B4-BE49-F238E27FC236}">
                <a16:creationId xmlns:a16="http://schemas.microsoft.com/office/drawing/2014/main" id="{0033C78B-BAC1-4010-8E8D-40F686970EE4}"/>
              </a:ext>
            </a:extLst>
          </p:cNvPr>
          <p:cNvSpPr>
            <a:spLocks noGrp="1"/>
          </p:cNvSpPr>
          <p:nvPr>
            <p:ph sz="quarter" idx="10"/>
          </p:nvPr>
        </p:nvSpPr>
        <p:spPr>
          <a:xfrm>
            <a:off x="539495" y="1435608"/>
            <a:ext cx="11116885" cy="3977640"/>
          </a:xfrm>
        </p:spPr>
        <p:txBody>
          <a:bodyPr>
            <a:normAutofit/>
          </a:bodyPr>
          <a:lstStyle/>
          <a:p>
            <a:r>
              <a:rPr lang="en-US" sz="1800" dirty="0"/>
              <a:t>This project was developed by taking the java version of the project as the base project. From this version we started to make use of maven for resolving the build path dependencies.  This project was developed:</a:t>
            </a:r>
          </a:p>
          <a:p>
            <a:pPr marL="285750" indent="-285750">
              <a:buFont typeface="Wingdings" panose="05000000000000000000" pitchFamily="2" charset="2"/>
              <a:buChar char="q"/>
            </a:pPr>
            <a:r>
              <a:rPr lang="en-US" sz="1800" dirty="0"/>
              <a:t> by converting the java base project into a maven project, </a:t>
            </a:r>
          </a:p>
          <a:p>
            <a:pPr marL="285750" indent="-285750">
              <a:buFont typeface="Wingdings" panose="05000000000000000000" pitchFamily="2" charset="2"/>
              <a:buChar char="q"/>
            </a:pPr>
            <a:r>
              <a:rPr lang="en-US" sz="1800" dirty="0"/>
              <a:t>adding dependencies for hibernate in the pom.xml</a:t>
            </a:r>
          </a:p>
          <a:p>
            <a:pPr marL="285750" indent="-285750">
              <a:buFont typeface="Wingdings" panose="05000000000000000000" pitchFamily="2" charset="2"/>
              <a:buChar char="q"/>
            </a:pPr>
            <a:r>
              <a:rPr lang="en-US" sz="1800" dirty="0"/>
              <a:t>Adding the entity mappings in the hibernate.cfg.xml  and </a:t>
            </a:r>
          </a:p>
          <a:p>
            <a:pPr marL="285750" indent="-285750">
              <a:buFont typeface="Wingdings" panose="05000000000000000000" pitchFamily="2" charset="2"/>
              <a:buChar char="q"/>
            </a:pPr>
            <a:r>
              <a:rPr lang="en-US" sz="1800" dirty="0"/>
              <a:t>Making changes in the dao layer of the codebase to integrate with hibernate.</a:t>
            </a:r>
            <a:endParaRPr lang="en-IN" sz="1800" dirty="0"/>
          </a:p>
        </p:txBody>
      </p:sp>
    </p:spTree>
    <p:extLst>
      <p:ext uri="{BB962C8B-B14F-4D97-AF65-F5344CB8AC3E}">
        <p14:creationId xmlns:p14="http://schemas.microsoft.com/office/powerpoint/2010/main" val="363564458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{DEC9DBD3-CF70-45C8-9F69-296329FEDBD1}tf10001108_win32</Template>
  <TotalTime>602</TotalTime>
  <Words>883</Words>
  <Application>Microsoft Office PowerPoint</Application>
  <PresentationFormat>Widescreen</PresentationFormat>
  <Paragraphs>79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 UI</vt:lpstr>
      <vt:lpstr>Segoe UI Light</vt:lpstr>
      <vt:lpstr>Wingdings</vt:lpstr>
      <vt:lpstr>WelcomeDoc</vt:lpstr>
      <vt:lpstr>Coffee Shop Case Study </vt:lpstr>
      <vt:lpstr>         Brief  Introduction </vt:lpstr>
      <vt:lpstr>         Infrastructural requirements</vt:lpstr>
      <vt:lpstr>        Database structure</vt:lpstr>
      <vt:lpstr>              </vt:lpstr>
      <vt:lpstr>             Project Structure</vt:lpstr>
      <vt:lpstr>                                                                                                                                                                             Layered Architecture </vt:lpstr>
      <vt:lpstr>           Technology features used in different versions of the project</vt:lpstr>
      <vt:lpstr>Java Hibernate Coffee shop project:</vt:lpstr>
      <vt:lpstr>Java -Hibernate-Spring Coffee shop project</vt:lpstr>
      <vt:lpstr>           SpringMVC-Hibernate Project</vt:lpstr>
      <vt:lpstr>          Rest API based coffee shop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Shop Case Study </dc:title>
  <dc:creator>rajya lakshmi thumarada</dc:creator>
  <cp:keywords/>
  <cp:lastModifiedBy>rajya lakshmi thumarada</cp:lastModifiedBy>
  <cp:revision>34</cp:revision>
  <dcterms:created xsi:type="dcterms:W3CDTF">2021-03-21T22:57:17Z</dcterms:created>
  <dcterms:modified xsi:type="dcterms:W3CDTF">2021-03-22T17:00:48Z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