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>
        <p:scale>
          <a:sx n="100" d="100"/>
          <a:sy n="100" d="100"/>
        </p:scale>
        <p:origin x="2328" y="-1284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Modeling and performance evaluation of a recursive logit model with non-link-additive attributes</a:t>
            </a:r>
            <a:br>
              <a:rPr lang="en-US" altLang="ko-KR" dirty="0"/>
            </a:br>
            <a:r>
              <a:rPr lang="en-US" altLang="ko-KR" sz="1300" dirty="0"/>
              <a:t>Researcher: Sedong Moon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recursive logit (RL) model, attributes used in the utility function must be link-additive</a:t>
            </a:r>
          </a:p>
          <a:p>
            <a:pPr marL="669600" lvl="2">
              <a:buFont typeface="Times New Roman" panose="02020603050405020304" pitchFamily="18" charset="0"/>
              <a:buChar char="-"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methodology is needed to incorporate non-link-additive attributes in a RL model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 of RL models with non-link-additive attributes needs to be evaluated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intermodal trip behaviors in a multimodal network is important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and route choices should be formulated simultaneously when modeling intermodal trip behaviors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models can formulate mode and route choices simultaneously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non-link-additive attributes could not be considered in previous RL models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Link-additive approximation of non-link-additive path attributes</a:t>
            </a:r>
          </a:p>
          <a:p>
            <a:pPr marL="669600" lvl="2">
              <a:buFont typeface="Times New Roman" panose="02020603050405020304" pitchFamily="18" charset="0"/>
              <a:buChar char="-"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a path attribute as a linear combination of link attributes</a:t>
            </a:r>
          </a:p>
          <a:p>
            <a:pPr marL="669600" lvl="2">
              <a:buFont typeface="Times New Roman" panose="02020603050405020304" pitchFamily="18" charset="0"/>
              <a:buChar char="-"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Approximated link-additive attributes can be calculated by multiplying the Moore-Penrose Pseudoinverse of the linear combination matrix and the path attribute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the approximated link-additive attributes to the utility function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4799966"/>
            <a:ext cx="7193280" cy="400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930405"/>
            <a:ext cx="7193282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a RL model with better performances compared to previous models by incorporating non-link-additive attributes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intermodal trip behaviors with the proposed RL model with non-link-additive attributes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D55823-7A37-4CB6-803C-9776E80410BF}"/>
              </a:ext>
            </a:extLst>
          </p:cNvPr>
          <p:cNvGrpSpPr/>
          <p:nvPr/>
        </p:nvGrpSpPr>
        <p:grpSpPr>
          <a:xfrm>
            <a:off x="427249" y="4928378"/>
            <a:ext cx="6956531" cy="1416263"/>
            <a:chOff x="877649" y="4913225"/>
            <a:chExt cx="10238026" cy="2084334"/>
          </a:xfrm>
        </p:grpSpPr>
        <p:sp>
          <p:nvSpPr>
            <p:cNvPr id="119" name="모서리가 둥근 직사각형 103">
              <a:extLst>
                <a:ext uri="{FF2B5EF4-FFF2-40B4-BE49-F238E27FC236}">
                  <a16:creationId xmlns:a16="http://schemas.microsoft.com/office/drawing/2014/main" id="{CCCB69E5-8B5B-4BFC-8BD2-65DDE39538A4}"/>
                </a:ext>
              </a:extLst>
            </p:cNvPr>
            <p:cNvSpPr/>
            <p:nvPr/>
          </p:nvSpPr>
          <p:spPr>
            <a:xfrm>
              <a:off x="6564074" y="5108518"/>
              <a:ext cx="4551601" cy="1889041"/>
            </a:xfrm>
            <a:prstGeom prst="roundRect">
              <a:avLst>
                <a:gd name="adj" fmla="val 4927"/>
              </a:avLst>
            </a:prstGeom>
            <a:pattFill prst="pct70">
              <a:fgClr>
                <a:schemeClr val="accent1">
                  <a:lumMod val="60000"/>
                  <a:lumOff val="40000"/>
                </a:schemeClr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19050">
              <a:solidFill>
                <a:srgbClr val="274467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모서리가 둥근 직사각형 109">
              <a:extLst>
                <a:ext uri="{FF2B5EF4-FFF2-40B4-BE49-F238E27FC236}">
                  <a16:creationId xmlns:a16="http://schemas.microsoft.com/office/drawing/2014/main" id="{9850F8BF-34A0-462D-9328-27805426D610}"/>
                </a:ext>
              </a:extLst>
            </p:cNvPr>
            <p:cNvSpPr/>
            <p:nvPr/>
          </p:nvSpPr>
          <p:spPr>
            <a:xfrm>
              <a:off x="6721931" y="4913225"/>
              <a:ext cx="4235886" cy="344777"/>
            </a:xfrm>
            <a:prstGeom prst="roundRect">
              <a:avLst>
                <a:gd name="adj" fmla="val 3507"/>
              </a:avLst>
            </a:prstGeom>
            <a:solidFill>
              <a:srgbClr val="779DCB"/>
            </a:solidFill>
            <a:ln w="19050">
              <a:solidFill>
                <a:srgbClr val="27446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ko-KR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Contribution of this study</a:t>
              </a:r>
              <a:endParaRPr lang="ko-KR" altLang="en-US" sz="105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모서리가 둥근 직사각형 103">
              <a:extLst>
                <a:ext uri="{FF2B5EF4-FFF2-40B4-BE49-F238E27FC236}">
                  <a16:creationId xmlns:a16="http://schemas.microsoft.com/office/drawing/2014/main" id="{206B2BE8-71B1-4B50-A043-C91D24B61059}"/>
                </a:ext>
              </a:extLst>
            </p:cNvPr>
            <p:cNvSpPr/>
            <p:nvPr/>
          </p:nvSpPr>
          <p:spPr>
            <a:xfrm>
              <a:off x="877649" y="5108518"/>
              <a:ext cx="4551601" cy="1889041"/>
            </a:xfrm>
            <a:prstGeom prst="roundRect">
              <a:avLst>
                <a:gd name="adj" fmla="val 4927"/>
              </a:avLst>
            </a:prstGeom>
            <a:pattFill prst="pct70">
              <a:fgClr>
                <a:srgbClr val="FF99CC"/>
              </a:fgClr>
              <a:bgClr>
                <a:schemeClr val="bg1"/>
              </a:bgClr>
            </a:pattFill>
            <a:ln w="19050">
              <a:solidFill>
                <a:srgbClr val="FF00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모서리가 둥근 직사각형 161">
              <a:extLst>
                <a:ext uri="{FF2B5EF4-FFF2-40B4-BE49-F238E27FC236}">
                  <a16:creationId xmlns:a16="http://schemas.microsoft.com/office/drawing/2014/main" id="{14C9549C-6160-4702-8A32-85B79BA83B72}"/>
                </a:ext>
              </a:extLst>
            </p:cNvPr>
            <p:cNvSpPr/>
            <p:nvPr/>
          </p:nvSpPr>
          <p:spPr>
            <a:xfrm>
              <a:off x="1035506" y="5314671"/>
              <a:ext cx="4235886" cy="7532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Only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link-additive attributes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can be used</a:t>
              </a:r>
            </a:p>
            <a:p>
              <a:pPr algn="ctr" latinLnBrk="0"/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(constraint to variable selection)</a:t>
              </a:r>
              <a:endParaRPr lang="ko-KR" altLang="en-US" sz="1050" spc="-8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6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모서리가 둥근 직사각형 164">
              <a:extLst>
                <a:ext uri="{FF2B5EF4-FFF2-40B4-BE49-F238E27FC236}">
                  <a16:creationId xmlns:a16="http://schemas.microsoft.com/office/drawing/2014/main" id="{DC796270-ED63-4251-9FD6-48681B9B8E9A}"/>
                </a:ext>
              </a:extLst>
            </p:cNvPr>
            <p:cNvSpPr/>
            <p:nvPr/>
          </p:nvSpPr>
          <p:spPr>
            <a:xfrm>
              <a:off x="1035506" y="6168397"/>
              <a:ext cx="4235886" cy="765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Performance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 a RL model</a:t>
              </a:r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with</a:t>
              </a:r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non-link-additive attributes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should be evaluated </a:t>
              </a:r>
            </a:p>
            <a:p>
              <a:pPr algn="ctr" latinLnBrk="0"/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(prediction time, goodness of fit, …)</a:t>
              </a:r>
              <a:endParaRPr lang="ko-KR" altLang="en-US" sz="1050" spc="-8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6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모서리가 둥근 직사각형 109">
              <a:extLst>
                <a:ext uri="{FF2B5EF4-FFF2-40B4-BE49-F238E27FC236}">
                  <a16:creationId xmlns:a16="http://schemas.microsoft.com/office/drawing/2014/main" id="{6418019B-D849-4310-9A38-E6CDEAF983CE}"/>
                </a:ext>
              </a:extLst>
            </p:cNvPr>
            <p:cNvSpPr/>
            <p:nvPr/>
          </p:nvSpPr>
          <p:spPr>
            <a:xfrm>
              <a:off x="1035506" y="4913225"/>
              <a:ext cx="4235886" cy="344777"/>
            </a:xfrm>
            <a:prstGeom prst="roundRect">
              <a:avLst>
                <a:gd name="adj" fmla="val 3507"/>
              </a:avLst>
            </a:prstGeom>
            <a:solidFill>
              <a:srgbClr val="FF6699"/>
            </a:solidFill>
            <a:ln w="19050">
              <a:solidFill>
                <a:srgbClr val="FF006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ko-KR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Limitations</a:t>
              </a:r>
              <a:r>
                <a:rPr lang="ko-KR" altLang="en-US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</a:t>
              </a:r>
              <a:r>
                <a:rPr lang="ko-KR" altLang="en-US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previous</a:t>
              </a:r>
              <a:r>
                <a:rPr lang="ko-KR" altLang="en-US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</a:t>
              </a:r>
              <a:r>
                <a:rPr lang="ko-KR" altLang="en-US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models</a:t>
              </a:r>
              <a:endParaRPr lang="ko-KR" altLang="en-US" sz="1050" b="1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모서리가 둥근 직사각형 161">
              <a:extLst>
                <a:ext uri="{FF2B5EF4-FFF2-40B4-BE49-F238E27FC236}">
                  <a16:creationId xmlns:a16="http://schemas.microsoft.com/office/drawing/2014/main" id="{E3FCE3C1-98DA-443B-B37F-B9B1A27FF797}"/>
                </a:ext>
              </a:extLst>
            </p:cNvPr>
            <p:cNvSpPr/>
            <p:nvPr/>
          </p:nvSpPr>
          <p:spPr>
            <a:xfrm>
              <a:off x="6721931" y="5314671"/>
              <a:ext cx="4235886" cy="7532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Develop </a:t>
              </a:r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 model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with</a:t>
              </a:r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non-link-additive attributes</a:t>
              </a:r>
            </a:p>
            <a:p>
              <a:pPr algn="ctr" latinLnBrk="0"/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(link-additive approximation)</a:t>
              </a:r>
              <a:endParaRPr lang="ko-KR" altLang="en-US" sz="1050" spc="-8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6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모서리가 둥근 직사각형 164">
              <a:extLst>
                <a:ext uri="{FF2B5EF4-FFF2-40B4-BE49-F238E27FC236}">
                  <a16:creationId xmlns:a16="http://schemas.microsoft.com/office/drawing/2014/main" id="{1AA844E2-D287-4311-83FC-9EB203499E63}"/>
                </a:ext>
              </a:extLst>
            </p:cNvPr>
            <p:cNvSpPr/>
            <p:nvPr/>
          </p:nvSpPr>
          <p:spPr>
            <a:xfrm>
              <a:off x="6721931" y="6168397"/>
              <a:ext cx="4235886" cy="765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Compare performances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 RL models </a:t>
              </a:r>
              <a:r>
                <a:rPr lang="en-US" altLang="ko-KR" sz="1050" b="1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with and without </a:t>
              </a:r>
              <a:r>
                <a:rPr lang="en-US" altLang="ko-KR" sz="1050" spc="-8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non-link-additive attributes</a:t>
              </a:r>
            </a:p>
          </p:txBody>
        </p:sp>
        <p:sp>
          <p:nvSpPr>
            <p:cNvPr id="127" name="아래쪽 화살표 153">
              <a:extLst>
                <a:ext uri="{FF2B5EF4-FFF2-40B4-BE49-F238E27FC236}">
                  <a16:creationId xmlns:a16="http://schemas.microsoft.com/office/drawing/2014/main" id="{4DE4B7B5-4561-4E9A-B524-5929D35B81EE}"/>
                </a:ext>
              </a:extLst>
            </p:cNvPr>
            <p:cNvSpPr/>
            <p:nvPr/>
          </p:nvSpPr>
          <p:spPr>
            <a:xfrm rot="5400000" flipH="1" flipV="1">
              <a:off x="5788247" y="5180025"/>
              <a:ext cx="421598" cy="1022589"/>
            </a:xfrm>
            <a:prstGeom prst="downArrow">
              <a:avLst>
                <a:gd name="adj1" fmla="val 66315"/>
                <a:gd name="adj2" fmla="val 55196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8" name="아래쪽 화살표 153">
              <a:extLst>
                <a:ext uri="{FF2B5EF4-FFF2-40B4-BE49-F238E27FC236}">
                  <a16:creationId xmlns:a16="http://schemas.microsoft.com/office/drawing/2014/main" id="{5868EA2D-082E-4F2E-9108-76494737597F}"/>
                </a:ext>
              </a:extLst>
            </p:cNvPr>
            <p:cNvSpPr/>
            <p:nvPr/>
          </p:nvSpPr>
          <p:spPr>
            <a:xfrm rot="5400000" flipH="1" flipV="1">
              <a:off x="5788246" y="6039738"/>
              <a:ext cx="421598" cy="1022589"/>
            </a:xfrm>
            <a:prstGeom prst="downArrow">
              <a:avLst>
                <a:gd name="adj1" fmla="val 66315"/>
                <a:gd name="adj2" fmla="val 55196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3" name="모서리가 둥근 직사각형 103">
            <a:extLst>
              <a:ext uri="{FF2B5EF4-FFF2-40B4-BE49-F238E27FC236}">
                <a16:creationId xmlns:a16="http://schemas.microsoft.com/office/drawing/2014/main" id="{4A579554-8F1E-4603-9B81-67852C438D87}"/>
              </a:ext>
            </a:extLst>
          </p:cNvPr>
          <p:cNvSpPr/>
          <p:nvPr/>
        </p:nvSpPr>
        <p:spPr>
          <a:xfrm>
            <a:off x="427249" y="6621777"/>
            <a:ext cx="2555401" cy="2046175"/>
          </a:xfrm>
          <a:prstGeom prst="roundRect">
            <a:avLst>
              <a:gd name="adj" fmla="val 4927"/>
            </a:avLst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161">
            <a:extLst>
              <a:ext uri="{FF2B5EF4-FFF2-40B4-BE49-F238E27FC236}">
                <a16:creationId xmlns:a16="http://schemas.microsoft.com/office/drawing/2014/main" id="{36A0134E-BF61-403D-A967-F1F9EC9B6AAE}"/>
              </a:ext>
            </a:extLst>
          </p:cNvPr>
          <p:cNvSpPr/>
          <p:nvPr/>
        </p:nvSpPr>
        <p:spPr>
          <a:xfrm>
            <a:off x="534510" y="6761854"/>
            <a:ext cx="2366010" cy="1247378"/>
          </a:xfrm>
          <a:prstGeom prst="roundRect">
            <a:avLst>
              <a:gd name="adj" fmla="val 724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050" spc="-8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65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164">
            <a:extLst>
              <a:ext uri="{FF2B5EF4-FFF2-40B4-BE49-F238E27FC236}">
                <a16:creationId xmlns:a16="http://schemas.microsoft.com/office/drawing/2014/main" id="{1123CB80-75CB-4E2B-AEB6-B625C2F6E137}"/>
              </a:ext>
            </a:extLst>
          </p:cNvPr>
          <p:cNvSpPr/>
          <p:nvPr/>
        </p:nvSpPr>
        <p:spPr>
          <a:xfrm>
            <a:off x="534510" y="8049080"/>
            <a:ext cx="2366010" cy="5713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050" spc="-8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65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109">
            <a:extLst>
              <a:ext uri="{FF2B5EF4-FFF2-40B4-BE49-F238E27FC236}">
                <a16:creationId xmlns:a16="http://schemas.microsoft.com/office/drawing/2014/main" id="{0AAF6C8A-6B52-40A1-8E1B-E4478E15A73C}"/>
              </a:ext>
            </a:extLst>
          </p:cNvPr>
          <p:cNvSpPr/>
          <p:nvPr/>
        </p:nvSpPr>
        <p:spPr>
          <a:xfrm>
            <a:off x="534510" y="6489080"/>
            <a:ext cx="2366010" cy="234269"/>
          </a:xfrm>
          <a:prstGeom prst="roundRect">
            <a:avLst>
              <a:gd name="adj" fmla="val 3507"/>
            </a:avLst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050" b="1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Link-additive approximation</a:t>
            </a:r>
            <a:endParaRPr lang="ko-KR" altLang="en-US" sz="1050" b="1" spc="-8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아래쪽 화살표 153">
            <a:extLst>
              <a:ext uri="{FF2B5EF4-FFF2-40B4-BE49-F238E27FC236}">
                <a16:creationId xmlns:a16="http://schemas.microsoft.com/office/drawing/2014/main" id="{1AC97D10-76EB-48B0-AFC2-2338EF724CE2}"/>
              </a:ext>
            </a:extLst>
          </p:cNvPr>
          <p:cNvSpPr/>
          <p:nvPr/>
        </p:nvSpPr>
        <p:spPr>
          <a:xfrm rot="5400000" flipH="1" flipV="1">
            <a:off x="3051924" y="7448660"/>
            <a:ext cx="286467" cy="315290"/>
          </a:xfrm>
          <a:prstGeom prst="downArrow">
            <a:avLst>
              <a:gd name="adj1" fmla="val 66315"/>
              <a:gd name="adj2" fmla="val 5519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E2A538-44F8-4A26-AD5C-967070463706}"/>
                  </a:ext>
                </a:extLst>
              </p:cNvPr>
              <p:cNvSpPr/>
              <p:nvPr/>
            </p:nvSpPr>
            <p:spPr>
              <a:xfrm>
                <a:off x="534509" y="6764378"/>
                <a:ext cx="2366010" cy="679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2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E2A538-44F8-4A26-AD5C-967070463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09" y="6764378"/>
                <a:ext cx="2366010" cy="679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5E156BB-D632-4E59-AB2D-EE862C5F3725}"/>
                  </a:ext>
                </a:extLst>
              </p:cNvPr>
              <p:cNvSpPr/>
              <p:nvPr/>
            </p:nvSpPr>
            <p:spPr>
              <a:xfrm>
                <a:off x="1311793" y="8043201"/>
                <a:ext cx="811441" cy="277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sz="12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5E156BB-D632-4E59-AB2D-EE862C5F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93" y="8043201"/>
                <a:ext cx="811441" cy="277576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E92053-4A90-4682-9325-889F83AEE648}"/>
              </a:ext>
            </a:extLst>
          </p:cNvPr>
          <p:cNvSpPr/>
          <p:nvPr/>
        </p:nvSpPr>
        <p:spPr>
          <a:xfrm>
            <a:off x="624430" y="6808981"/>
            <a:ext cx="362733" cy="604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2A48D07-566E-45FE-8A56-33DE1FC6B7AF}"/>
              </a:ext>
            </a:extLst>
          </p:cNvPr>
          <p:cNvSpPr/>
          <p:nvPr/>
        </p:nvSpPr>
        <p:spPr>
          <a:xfrm>
            <a:off x="2450042" y="6808981"/>
            <a:ext cx="356396" cy="60480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BE6DB0E-35B2-4537-A94B-D21992B370B7}"/>
                  </a:ext>
                </a:extLst>
              </p:cNvPr>
              <p:cNvSpPr txBox="1"/>
              <p:nvPr/>
            </p:nvSpPr>
            <p:spPr>
              <a:xfrm>
                <a:off x="697245" y="7413781"/>
                <a:ext cx="2148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ko-KR" alt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sub>
                      </m:sSub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BE6DB0E-35B2-4537-A94B-D21992B37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5" y="7413781"/>
                <a:ext cx="214802" cy="184666"/>
              </a:xfrm>
              <a:prstGeom prst="rect">
                <a:avLst/>
              </a:prstGeom>
              <a:blipFill>
                <a:blip r:embed="rId4"/>
                <a:stretch>
                  <a:fillRect l="-1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598E2B4-4FAA-4C10-B5C9-28CD32D288E5}"/>
                  </a:ext>
                </a:extLst>
              </p:cNvPr>
              <p:cNvSpPr txBox="1"/>
              <p:nvPr/>
            </p:nvSpPr>
            <p:spPr>
              <a:xfrm>
                <a:off x="2518554" y="7416267"/>
                <a:ext cx="2131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1200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598E2B4-4FAA-4C10-B5C9-28CD32D2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554" y="7416267"/>
                <a:ext cx="213199" cy="184666"/>
              </a:xfrm>
              <a:prstGeom prst="rect">
                <a:avLst/>
              </a:prstGeom>
              <a:blipFill>
                <a:blip r:embed="rId5"/>
                <a:stretch>
                  <a:fillRect l="-17143" r="-11429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CFE754-05AB-4389-9F1A-59368713678E}"/>
              </a:ext>
            </a:extLst>
          </p:cNvPr>
          <p:cNvSpPr/>
          <p:nvPr/>
        </p:nvSpPr>
        <p:spPr>
          <a:xfrm>
            <a:off x="1159132" y="6808981"/>
            <a:ext cx="1254400" cy="6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EA87431-8AE8-4D58-855D-B040457E5975}"/>
                  </a:ext>
                </a:extLst>
              </p:cNvPr>
              <p:cNvSpPr txBox="1"/>
              <p:nvPr/>
            </p:nvSpPr>
            <p:spPr>
              <a:xfrm>
                <a:off x="1716601" y="7416267"/>
                <a:ext cx="1394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</m:oMath>
                  </m:oMathPara>
                </a14:m>
                <a:endParaRPr lang="ko-KR" altLang="en-US" sz="12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EA87431-8AE8-4D58-855D-B040457E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1" y="7416267"/>
                <a:ext cx="139461" cy="184666"/>
              </a:xfrm>
              <a:prstGeom prst="rect">
                <a:avLst/>
              </a:prstGeom>
              <a:blipFill>
                <a:blip r:embed="rId6"/>
                <a:stretch>
                  <a:fillRect l="-27273" r="-31818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39D26A-5233-44D8-B59B-C2322AE10383}"/>
                  </a:ext>
                </a:extLst>
              </p:cNvPr>
              <p:cNvSpPr txBox="1"/>
              <p:nvPr/>
            </p:nvSpPr>
            <p:spPr>
              <a:xfrm>
                <a:off x="530953" y="7598968"/>
                <a:ext cx="1572225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900" dirty="0"/>
                  <a:t>: path attribute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9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900" dirty="0"/>
                  <a:t>: link attribute of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sz="9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39D26A-5233-44D8-B59B-C2322AE1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3" y="7598968"/>
                <a:ext cx="1572225" cy="408510"/>
              </a:xfrm>
              <a:prstGeom prst="rect">
                <a:avLst/>
              </a:prstGeom>
              <a:blipFill>
                <a:blip r:embed="rId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E83604-D5C3-463E-BEBA-4E8BA85F76C5}"/>
                  </a:ext>
                </a:extLst>
              </p:cNvPr>
              <p:cNvSpPr txBox="1"/>
              <p:nvPr/>
            </p:nvSpPr>
            <p:spPr>
              <a:xfrm>
                <a:off x="1973609" y="7602591"/>
                <a:ext cx="990271" cy="40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900" i="1" spc="-10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900" i="1" spc="-10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900" i="1" spc="-1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900" i="1" spc="-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900" i="1" spc="-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900" i="1" spc="-1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900" i="1" spc="-10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sz="900" spc="-10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900" spc="-1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sz="900" i="1" spc="-1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900" i="1" spc="-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900" i="1" spc="-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900" i="1" spc="-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altLang="ko-KR" sz="900" i="1" spc="-10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900" spc="-1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900" spc="-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E83604-D5C3-463E-BEBA-4E8BA85F7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09" y="7602591"/>
                <a:ext cx="990271" cy="401264"/>
              </a:xfrm>
              <a:prstGeom prst="rect">
                <a:avLst/>
              </a:prstGeom>
              <a:blipFill>
                <a:blip r:embed="rId8"/>
                <a:stretch>
                  <a:fillRect l="-21605" t="-168182" r="-17284" b="-2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A4880A-6E2C-4BD8-831E-2A89A1170520}"/>
                  </a:ext>
                </a:extLst>
              </p:cNvPr>
              <p:cNvSpPr txBox="1"/>
              <p:nvPr/>
            </p:nvSpPr>
            <p:spPr>
              <a:xfrm>
                <a:off x="512568" y="8250688"/>
                <a:ext cx="2451312" cy="369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altLang="ko-KR" sz="900" b="0" i="0" dirty="0" smtClean="0">
                        <a:solidFill>
                          <a:schemeClr val="tx1"/>
                        </a:solidFill>
                      </a:rPr>
                      <m:t>: </m:t>
                    </m:r>
                  </m:oMath>
                </a14:m>
                <a:r>
                  <a:rPr lang="en-US" altLang="ko-KR" sz="9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Approximated link-additive attribute matrix</a:t>
                </a:r>
                <a:endParaRPr lang="en-US" altLang="ko-KR" sz="9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p>
                        <m:r>
                          <a:rPr lang="en-US" altLang="ko-KR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:  pseudoinverse of </a:t>
                </a:r>
                <a14:m>
                  <m:oMath xmlns:m="http://schemas.openxmlformats.org/officeDocument/2006/math">
                    <m:r>
                      <a:rPr lang="ko-KR" altLang="en-US" sz="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A4880A-6E2C-4BD8-831E-2A89A117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8" y="8250688"/>
                <a:ext cx="2451312" cy="369717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그림 43">
            <a:extLst>
              <a:ext uri="{FF2B5EF4-FFF2-40B4-BE49-F238E27FC236}">
                <a16:creationId xmlns:a16="http://schemas.microsoft.com/office/drawing/2014/main" id="{53A45C3F-D4D2-4984-A77F-BF968A55622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078" b="12368"/>
          <a:stretch/>
        </p:blipFill>
        <p:spPr>
          <a:xfrm>
            <a:off x="3401323" y="6489080"/>
            <a:ext cx="1845923" cy="2178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C4A62CF-A24C-49F0-97D7-388A5F45DD1B}"/>
              </a:ext>
            </a:extLst>
          </p:cNvPr>
          <p:cNvSpPr txBox="1"/>
          <p:nvPr/>
        </p:nvSpPr>
        <p:spPr>
          <a:xfrm>
            <a:off x="3663014" y="8312628"/>
            <a:ext cx="13225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/>
              <a:t>Link-additive </a:t>
            </a:r>
          </a:p>
          <a:p>
            <a:pPr algn="ctr"/>
            <a:r>
              <a:rPr lang="en-US" altLang="ko-KR" sz="1000" b="1" dirty="0"/>
              <a:t>approximation results</a:t>
            </a:r>
            <a:endParaRPr lang="ko-KR" altLang="en-US" sz="1000" b="1" dirty="0"/>
          </a:p>
        </p:txBody>
      </p:sp>
      <p:sp>
        <p:nvSpPr>
          <p:cNvPr id="46" name="아래쪽 화살표 153">
            <a:extLst>
              <a:ext uri="{FF2B5EF4-FFF2-40B4-BE49-F238E27FC236}">
                <a16:creationId xmlns:a16="http://schemas.microsoft.com/office/drawing/2014/main" id="{76EBE08C-AC59-469E-B509-ED9491C8CAB8}"/>
              </a:ext>
            </a:extLst>
          </p:cNvPr>
          <p:cNvSpPr/>
          <p:nvPr/>
        </p:nvSpPr>
        <p:spPr>
          <a:xfrm rot="5400000" flipH="1" flipV="1">
            <a:off x="5309672" y="7453514"/>
            <a:ext cx="286467" cy="315290"/>
          </a:xfrm>
          <a:prstGeom prst="downArrow">
            <a:avLst>
              <a:gd name="adj1" fmla="val 66315"/>
              <a:gd name="adj2" fmla="val 5519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모서리가 둥근 직사각형 103">
            <a:extLst>
              <a:ext uri="{FF2B5EF4-FFF2-40B4-BE49-F238E27FC236}">
                <a16:creationId xmlns:a16="http://schemas.microsoft.com/office/drawing/2014/main" id="{A1F7A704-508E-4080-8DE9-BA40A6165262}"/>
              </a:ext>
            </a:extLst>
          </p:cNvPr>
          <p:cNvSpPr/>
          <p:nvPr/>
        </p:nvSpPr>
        <p:spPr>
          <a:xfrm>
            <a:off x="5658565" y="6624301"/>
            <a:ext cx="1725215" cy="2046175"/>
          </a:xfrm>
          <a:prstGeom prst="roundRect">
            <a:avLst>
              <a:gd name="adj" fmla="val 4927"/>
            </a:avLst>
          </a:prstGeom>
          <a:pattFill prst="pct7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161">
            <a:extLst>
              <a:ext uri="{FF2B5EF4-FFF2-40B4-BE49-F238E27FC236}">
                <a16:creationId xmlns:a16="http://schemas.microsoft.com/office/drawing/2014/main" id="{C43737BC-BCE0-4668-9E93-959F2AB3D87B}"/>
              </a:ext>
            </a:extLst>
          </p:cNvPr>
          <p:cNvSpPr/>
          <p:nvPr/>
        </p:nvSpPr>
        <p:spPr>
          <a:xfrm>
            <a:off x="5697194" y="6842436"/>
            <a:ext cx="1647958" cy="1780507"/>
          </a:xfrm>
          <a:prstGeom prst="roundRect">
            <a:avLst>
              <a:gd name="adj" fmla="val 724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050" spc="-8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65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109">
            <a:extLst>
              <a:ext uri="{FF2B5EF4-FFF2-40B4-BE49-F238E27FC236}">
                <a16:creationId xmlns:a16="http://schemas.microsoft.com/office/drawing/2014/main" id="{6AF992C8-240D-4F47-B4A0-D19B5A608188}"/>
              </a:ext>
            </a:extLst>
          </p:cNvPr>
          <p:cNvSpPr/>
          <p:nvPr/>
        </p:nvSpPr>
        <p:spPr>
          <a:xfrm>
            <a:off x="5765826" y="6491604"/>
            <a:ext cx="1510693" cy="303299"/>
          </a:xfrm>
          <a:prstGeom prst="roundRect">
            <a:avLst>
              <a:gd name="adj" fmla="val 3507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900" b="1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RL model with </a:t>
            </a:r>
          </a:p>
          <a:p>
            <a:pPr algn="ctr" latinLnBrk="0"/>
            <a:r>
              <a:rPr lang="en-US" altLang="ko-KR" sz="900" b="1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non-link additive attribute</a:t>
            </a:r>
            <a:endParaRPr lang="ko-KR" altLang="en-US" sz="900" b="1" spc="-8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D56A1D1-FF32-4769-8878-27B9D2F8DFA2}"/>
                  </a:ext>
                </a:extLst>
              </p:cNvPr>
              <p:cNvSpPr/>
              <p:nvPr/>
            </p:nvSpPr>
            <p:spPr>
              <a:xfrm>
                <a:off x="5697195" y="6842437"/>
                <a:ext cx="1647958" cy="704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>
                    <a:latin typeface="+mn-ea"/>
                  </a:rPr>
                  <a:t>e.g.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000" i="1" spc="-10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00" i="1" spc="-1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𝐶𝑜𝑛𝑠𝑡</m:t>
                          </m:r>
                        </m:sub>
                      </m:sSub>
                      <m:r>
                        <a:rPr lang="en-US" altLang="ko-KR" sz="1000" i="1" spc="-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00" i="1" spc="-1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𝑇𝑇</m:t>
                          </m:r>
                        </m:sub>
                      </m:sSub>
                      <m:r>
                        <a:rPr lang="en-US" altLang="ko-KR" sz="1000" i="1" spc="-1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000" i="1" spc="-1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000" i="1" spc="-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00" i="1" spc="-1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sSub>
                        <m:sSub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00" i="1" spc="-10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en-US" altLang="ko-KR" sz="1000" i="1" spc="-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00" i="1" spc="-1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00" i="1" spc="-10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sz="1000" i="1" spc="-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000" i="1" spc="-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 spc="-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00" i="1" spc="-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D56A1D1-FF32-4769-8878-27B9D2F8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95" y="6842437"/>
                <a:ext cx="1647958" cy="704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82BF256-0151-498D-B356-A01C4B260A49}"/>
                  </a:ext>
                </a:extLst>
              </p:cNvPr>
              <p:cNvSpPr txBox="1"/>
              <p:nvPr/>
            </p:nvSpPr>
            <p:spPr>
              <a:xfrm>
                <a:off x="5697193" y="7574543"/>
                <a:ext cx="1647959" cy="1065613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 marL="108000" indent="-108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: utility function</a:t>
                </a:r>
              </a:p>
              <a:p>
                <a:pPr marL="108000" indent="-108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𝐶𝑜𝑛𝑠𝑡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: constant</a:t>
                </a:r>
              </a:p>
              <a:p>
                <a:pPr marL="108000" indent="-108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𝑇𝑇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𝑇𝑟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: coefficients</a:t>
                </a:r>
              </a:p>
              <a:p>
                <a:pPr marL="108000" indent="-108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</a:rPr>
                      <m:t>𝑇𝑇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: link travel time</a:t>
                </a:r>
              </a:p>
              <a:p>
                <a:pPr marL="108000" indent="-108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𝑇𝑟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: number of transfers</a:t>
                </a:r>
              </a:p>
              <a:p>
                <a:pPr marL="108000" indent="-108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9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ko-KR" sz="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𝒍𝒊𝒏𝒌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900" b="1" dirty="0">
                    <a:solidFill>
                      <a:srgbClr val="0070C0"/>
                    </a:solidFill>
                  </a:rPr>
                  <a:t>: approximated link-additive fare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82BF256-0151-498D-B356-A01C4B260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93" y="7574543"/>
                <a:ext cx="1647959" cy="1065613"/>
              </a:xfrm>
              <a:prstGeom prst="rect">
                <a:avLst/>
              </a:prstGeom>
              <a:blipFill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666c7-4cba-45e4-bb78-1ed48d50e5d1"/>
    <ds:schemaRef ds:uri="876de33e-aaa5-4507-9b92-b84e676ded0d"/>
    <ds:schemaRef ds:uri="10dd7f8a-f247-48ee-8534-441ce336aea6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1980</TotalTime>
  <Words>357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Times New Roman</vt:lpstr>
      <vt:lpstr>Tema di Office</vt:lpstr>
      <vt:lpstr>Modeling and performance evaluation of a recursive logit model with non-link-additive attributes Researcher: Sedong Moon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Sedong</cp:lastModifiedBy>
  <cp:revision>70</cp:revision>
  <dcterms:created xsi:type="dcterms:W3CDTF">2022-08-28T02:29:39Z</dcterms:created>
  <dcterms:modified xsi:type="dcterms:W3CDTF">2022-09-07T01:24:18Z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