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>
        <p:scale>
          <a:sx n="66" d="100"/>
          <a:sy n="66" d="100"/>
        </p:scale>
        <p:origin x="2198" y="38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1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1025418439320873E-2"/>
          <c:y val="0.26507040678985677"/>
          <c:w val="0.8297156303085419"/>
          <c:h val="0.64186421765255097"/>
        </c:manualLayout>
      </c:layout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count_17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F2-45BB-A5B5-6A391C6A15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F2-45BB-A5B5-6A391C6A15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F2-45BB-A5B5-6A391C6A15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F2-45BB-A5B5-6A391C6A15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1F2-45BB-A5B5-6A391C6A1523}"/>
              </c:ext>
            </c:extLst>
          </c:dPt>
          <c:dLbls>
            <c:dLbl>
              <c:idx val="0"/>
              <c:layout>
                <c:manualLayout>
                  <c:x val="0"/>
                  <c:y val="-1.2589689143722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altLang="en-US" sz="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F2-45BB-A5B5-6A391C6A152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altLang="en-US" sz="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1F2-45BB-A5B5-6A391C6A152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altLang="en-US" sz="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1F2-45BB-A5B5-6A391C6A1523}"/>
                </c:ext>
              </c:extLst>
            </c:dLbl>
            <c:dLbl>
              <c:idx val="3"/>
              <c:layout>
                <c:manualLayout>
                  <c:x val="8.1038708787562051E-8"/>
                  <c:y val="3.7559751798062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altLang="en-US" sz="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00309859606918"/>
                      <c:h val="0.184042783810504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1F2-45BB-A5B5-6A391C6A152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altLang="en-US" sz="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1F2-45BB-A5B5-6A391C6A15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ko-KR" altLang="en-US" sz="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General</c:v>
                </c:pt>
                <c:pt idx="1">
                  <c:v>Elderly</c:v>
                </c:pt>
                <c:pt idx="2">
                  <c:v>Student</c:v>
                </c:pt>
                <c:pt idx="3">
                  <c:v>Kid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13614128</c:v>
                </c:pt>
                <c:pt idx="1">
                  <c:v>1025031</c:v>
                </c:pt>
                <c:pt idx="2">
                  <c:v>1146361</c:v>
                </c:pt>
                <c:pt idx="3">
                  <c:v>118092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F2-45BB-A5B5-6A391C6A152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altLang="en-US" sz="5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2021</a:t>
            </a:r>
            <a:endParaRPr lang="en-US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1025418439320873E-2"/>
          <c:y val="0.26507040678985677"/>
          <c:w val="0.8297156303085419"/>
          <c:h val="0.64186421765255097"/>
        </c:manualLayout>
      </c:layout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count_21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EE-45D9-B480-3ACE24F38B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EE-45D9-B480-3ACE24F38B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EE-45D9-B480-3ACE24F38B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EE-45D9-B480-3ACE24F38B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2EE-45D9-B480-3ACE24F38B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2EE-45D9-B480-3ACE24F38B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2EE-45D9-B480-3ACE24F38B8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2EE-45D9-B480-3ACE24F38B8A}"/>
                </c:ext>
              </c:extLst>
            </c:dLbl>
            <c:dLbl>
              <c:idx val="3"/>
              <c:layout>
                <c:manualLayout>
                  <c:x val="8.1038708787562051E-8"/>
                  <c:y val="3.7559751798062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00309859606918"/>
                      <c:h val="0.184042783810504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2EE-45D9-B480-3ACE24F38B8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2EE-45D9-B480-3ACE24F38B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General</c:v>
                </c:pt>
                <c:pt idx="1">
                  <c:v>Elderly</c:v>
                </c:pt>
                <c:pt idx="2">
                  <c:v>Student</c:v>
                </c:pt>
                <c:pt idx="3">
                  <c:v>Kid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11910485</c:v>
                </c:pt>
                <c:pt idx="1">
                  <c:v>1238829</c:v>
                </c:pt>
                <c:pt idx="2">
                  <c:v>718439</c:v>
                </c:pt>
                <c:pt idx="3">
                  <c:v>67795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EE-45D9-B480-3ACE24F38B8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General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13614128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BD-47C9-9FF6-3E749A29A6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General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11910485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BD-47C9-9FF6-3E749A29A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239135"/>
        <c:axId val="1487242879"/>
      </c:barChart>
      <c:catAx>
        <c:axId val="148723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42879"/>
        <c:crosses val="autoZero"/>
        <c:auto val="1"/>
        <c:lblAlgn val="ctr"/>
        <c:lblOffset val="100"/>
        <c:noMultiLvlLbl val="0"/>
      </c:catAx>
      <c:valAx>
        <c:axId val="1487242879"/>
        <c:scaling>
          <c:orientation val="minMax"/>
          <c:max val="16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39135"/>
        <c:crosses val="autoZero"/>
        <c:crossBetween val="between"/>
        <c:majorUnit val="4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Elderly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1025031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D-4106-899A-C571EE206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Elderly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1238829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AD-4106-899A-C571EE206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239135"/>
        <c:axId val="1487242879"/>
      </c:barChart>
      <c:catAx>
        <c:axId val="148723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42879"/>
        <c:crosses val="autoZero"/>
        <c:auto val="1"/>
        <c:lblAlgn val="ctr"/>
        <c:lblOffset val="100"/>
        <c:noMultiLvlLbl val="0"/>
      </c:catAx>
      <c:valAx>
        <c:axId val="148724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39135"/>
        <c:crosses val="autoZero"/>
        <c:crossBetween val="between"/>
        <c:majorUnit val="4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Student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1146361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9-4AE8-8998-F481A35201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Student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718439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9-4AE8-8998-F481A3520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239135"/>
        <c:axId val="1487242879"/>
      </c:barChart>
      <c:catAx>
        <c:axId val="148723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42879"/>
        <c:crosses val="autoZero"/>
        <c:auto val="1"/>
        <c:lblAlgn val="ctr"/>
        <c:lblOffset val="100"/>
        <c:noMultiLvlLbl val="0"/>
      </c:catAx>
      <c:valAx>
        <c:axId val="148724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39135"/>
        <c:crosses val="autoZero"/>
        <c:crossBetween val="between"/>
        <c:majorUnit val="4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Kid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118092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B-4A83-BB93-C0EABE5913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Kid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B-4A83-BB93-C0EABE591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239135"/>
        <c:axId val="1487242879"/>
      </c:barChart>
      <c:catAx>
        <c:axId val="148723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42879"/>
        <c:crosses val="autoZero"/>
        <c:auto val="1"/>
        <c:lblAlgn val="ctr"/>
        <c:lblOffset val="100"/>
        <c:noMultiLvlLbl val="0"/>
      </c:catAx>
      <c:valAx>
        <c:axId val="148724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7239135"/>
        <c:crosses val="autoZero"/>
        <c:crossBetween val="between"/>
        <c:majorUnit val="4000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ea typeface="나눔고딕" panose="020D0604000000000000" pitchFamily="50" charset="-127"/>
              </a:rPr>
              <a:t>Analysis</a:t>
            </a:r>
            <a:r>
              <a:rPr lang="ko-KR" altLang="en-US" dirty="0">
                <a:ea typeface="나눔고딕" panose="020D0604000000000000" pitchFamily="50" charset="-127"/>
              </a:rPr>
              <a:t> </a:t>
            </a:r>
            <a:r>
              <a:rPr lang="en-US" altLang="ko-KR" dirty="0">
                <a:ea typeface="나눔고딕" panose="020D0604000000000000" pitchFamily="50" charset="-127"/>
              </a:rPr>
              <a:t>of changes in travel patterns and travel purpose of smart card users before and after COVID-19</a:t>
            </a:r>
            <a:br>
              <a:rPr lang="en-US" altLang="ko-KR" dirty="0">
                <a:ea typeface="나눔고딕" panose="020D0604000000000000" pitchFamily="50" charset="-127"/>
              </a:rPr>
            </a:br>
            <a:r>
              <a:rPr lang="en-US" altLang="ko-KR" sz="1600" dirty="0">
                <a:ea typeface="나눔고딕" panose="020D0604000000000000" pitchFamily="50" charset="-127"/>
              </a:rPr>
              <a:t>Researcher: </a:t>
            </a:r>
            <a:r>
              <a:rPr lang="en-US" altLang="ko-KR" sz="1600" dirty="0" err="1">
                <a:ea typeface="나눔고딕" panose="020D0604000000000000" pitchFamily="50" charset="-127"/>
              </a:rPr>
              <a:t>Eunjung</a:t>
            </a:r>
            <a:r>
              <a:rPr lang="en-US" altLang="ko-KR" sz="1600" dirty="0">
                <a:ea typeface="나눔고딕" panose="020D0604000000000000" pitchFamily="50" charset="-127"/>
              </a:rPr>
              <a:t> Kim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 been dramatic changes in both travel pattern and travel purpose of public transportation users due to the effect of social issues such as COVID-19.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discovering the changes in travel pattern is one of the most important but also challenging issues in transportation field.</a:t>
            </a:r>
          </a:p>
          <a:p>
            <a:pPr marL="237690" lvl="1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travel pattern and travel purpose is significant in terms of effective public transportation system management.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patterns vary by the type of user group and the travel purpose.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in order to effectively operate the traffic system, it is necessary to analyze the travel pattern with the consideration of user type and purpose.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smartcard data is not applicable to perform the qualitative analysis even though it contains numerous trip information generated by public transportation.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the clustering analysis is used to discover the set of various travel patterns generated in smartcard data.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impute specific travel purpose to each cluster, this research combines two different type of dataset: smartcard data and NHTS data.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main factors of the changes in travel patterns will be discussed through various statistical approaches.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5181592"/>
            <a:ext cx="7193280" cy="345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686565"/>
            <a:ext cx="7193282" cy="115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changes in public transportation travel pattern between pre- and post-COVID-19 pandemic.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travel pattern and purpose can vary depending on user type.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Discovering the social factors that mostly affect the change in public transportation travel pattern.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89BF17-3C37-43F9-8ED4-6EAD81AA36A1}"/>
              </a:ext>
            </a:extLst>
          </p:cNvPr>
          <p:cNvSpPr txBox="1"/>
          <p:nvPr/>
        </p:nvSpPr>
        <p:spPr>
          <a:xfrm>
            <a:off x="316132" y="4847253"/>
            <a:ext cx="10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530" r="1688"/>
          <a:stretch/>
        </p:blipFill>
        <p:spPr>
          <a:xfrm>
            <a:off x="356614" y="5234928"/>
            <a:ext cx="2951243" cy="1541584"/>
          </a:xfrm>
          <a:prstGeom prst="rect">
            <a:avLst/>
          </a:prstGeom>
        </p:spPr>
      </p:pic>
      <p:graphicFrame>
        <p:nvGraphicFramePr>
          <p:cNvPr id="121" name="차트 120"/>
          <p:cNvGraphicFramePr/>
          <p:nvPr>
            <p:extLst>
              <p:ext uri="{D42A27DB-BD31-4B8C-83A1-F6EECF244321}">
                <p14:modId xmlns:p14="http://schemas.microsoft.com/office/powerpoint/2010/main" val="297116879"/>
              </p:ext>
            </p:extLst>
          </p:nvPr>
        </p:nvGraphicFramePr>
        <p:xfrm>
          <a:off x="3339128" y="5530701"/>
          <a:ext cx="2316753" cy="129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2" name="차트 121"/>
          <p:cNvGraphicFramePr/>
          <p:nvPr>
            <p:extLst>
              <p:ext uri="{D42A27DB-BD31-4B8C-83A1-F6EECF244321}">
                <p14:modId xmlns:p14="http://schemas.microsoft.com/office/powerpoint/2010/main" val="3954954835"/>
              </p:ext>
            </p:extLst>
          </p:nvPr>
        </p:nvGraphicFramePr>
        <p:xfrm>
          <a:off x="5388135" y="5530701"/>
          <a:ext cx="2161315" cy="129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68149" y="5389476"/>
            <a:ext cx="290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Comparison of Travel Pattern by User Ratio</a:t>
            </a:r>
          </a:p>
        </p:txBody>
      </p:sp>
      <p:graphicFrame>
        <p:nvGraphicFramePr>
          <p:cNvPr id="124" name="차트 123"/>
          <p:cNvGraphicFramePr/>
          <p:nvPr>
            <p:extLst>
              <p:ext uri="{D42A27DB-BD31-4B8C-83A1-F6EECF244321}">
                <p14:modId xmlns:p14="http://schemas.microsoft.com/office/powerpoint/2010/main" val="2884222233"/>
              </p:ext>
            </p:extLst>
          </p:nvPr>
        </p:nvGraphicFramePr>
        <p:xfrm>
          <a:off x="3307857" y="6769100"/>
          <a:ext cx="1154483" cy="1878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5" name="차트 124"/>
          <p:cNvGraphicFramePr/>
          <p:nvPr>
            <p:extLst>
              <p:ext uri="{D42A27DB-BD31-4B8C-83A1-F6EECF244321}">
                <p14:modId xmlns:p14="http://schemas.microsoft.com/office/powerpoint/2010/main" val="2678505278"/>
              </p:ext>
            </p:extLst>
          </p:nvPr>
        </p:nvGraphicFramePr>
        <p:xfrm>
          <a:off x="4288647" y="6778977"/>
          <a:ext cx="1150937" cy="1862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6" name="차트 125"/>
          <p:cNvGraphicFramePr/>
          <p:nvPr>
            <p:extLst>
              <p:ext uri="{D42A27DB-BD31-4B8C-83A1-F6EECF244321}">
                <p14:modId xmlns:p14="http://schemas.microsoft.com/office/powerpoint/2010/main" val="1239701419"/>
              </p:ext>
            </p:extLst>
          </p:nvPr>
        </p:nvGraphicFramePr>
        <p:xfrm>
          <a:off x="5323009" y="6808317"/>
          <a:ext cx="1130866" cy="183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2" name="차트 131"/>
          <p:cNvGraphicFramePr/>
          <p:nvPr>
            <p:extLst>
              <p:ext uri="{D42A27DB-BD31-4B8C-83A1-F6EECF244321}">
                <p14:modId xmlns:p14="http://schemas.microsoft.com/office/powerpoint/2010/main" val="3098881634"/>
              </p:ext>
            </p:extLst>
          </p:nvPr>
        </p:nvGraphicFramePr>
        <p:xfrm>
          <a:off x="6300252" y="6808317"/>
          <a:ext cx="1155917" cy="183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14" y="6834180"/>
            <a:ext cx="3071364" cy="17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0B6373-123B-4415-9AAF-EF9F1DAB11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666c7-4cba-45e4-bb78-1ed48d50e5d1"/>
    <ds:schemaRef ds:uri="876de33e-aaa5-4507-9b92-b84e676ded0d"/>
    <ds:schemaRef ds:uri="10dd7f8a-f247-48ee-8534-441ce336aea6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2606</TotalTime>
  <Words>326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Times New Roman</vt:lpstr>
      <vt:lpstr>Tema di Office</vt:lpstr>
      <vt:lpstr>Analysis of changes in travel patterns and travel purpose of smart card users before and after COVID-19 Researcher: Eunjung Kim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민동규</cp:lastModifiedBy>
  <cp:revision>68</cp:revision>
  <dcterms:created xsi:type="dcterms:W3CDTF">2022-08-28T02:29:39Z</dcterms:created>
  <dcterms:modified xsi:type="dcterms:W3CDTF">2022-09-07T07:37:25Z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