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6"/>
  </p:notesMasterIdLst>
  <p:sldIdLst>
    <p:sldId id="263" r:id="rId5"/>
  </p:sldIdLst>
  <p:sldSz cx="7772400" cy="100584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5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180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  <p15:guide id="5" pos="47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71864D-29A5-3EE5-AD95-52EF96AFC097}" name="황지희" initials="황" userId="S::goodday5@seoul.ac.kr::80e87c6b-55d0-4de5-b54f-4ee212893db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" initials="Y" lastIdx="2" clrIdx="0">
    <p:extLst>
      <p:ext uri="{19B8F6BF-5375-455C-9EA6-DF929625EA0E}">
        <p15:presenceInfo xmlns:p15="http://schemas.microsoft.com/office/powerpoint/2012/main" userId="Y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44546A"/>
    <a:srgbClr val="5B9BD5"/>
    <a:srgbClr val="FFFFFF"/>
    <a:srgbClr val="0000FF"/>
    <a:srgbClr val="315D99"/>
    <a:srgbClr val="D247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72"/>
  </p:normalViewPr>
  <p:slideViewPr>
    <p:cSldViewPr snapToGrid="0" snapToObjects="1">
      <p:cViewPr>
        <p:scale>
          <a:sx n="125" d="100"/>
          <a:sy n="125" d="100"/>
        </p:scale>
        <p:origin x="2010" y="90"/>
      </p:cViewPr>
      <p:guideLst>
        <p:guide orient="horz" pos="3145"/>
        <p:guide pos="2448"/>
        <p:guide pos="180"/>
        <p:guide orient="horz" pos="6184"/>
        <p:guide pos="47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rtlCol="0" anchor="b"/>
          <a:lstStyle>
            <a:lvl1pPr algn="ctr"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 rtlCol="0"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4902D3-EFA2-7C6F-B04E-F06129E8F76E}"/>
              </a:ext>
            </a:extLst>
          </p:cNvPr>
          <p:cNvSpPr/>
          <p:nvPr userDrawn="1"/>
        </p:nvSpPr>
        <p:spPr>
          <a:xfrm>
            <a:off x="0" y="0"/>
            <a:ext cx="7772400" cy="723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54519"/>
            <a:ext cx="7421880" cy="463335"/>
          </a:xfrm>
        </p:spPr>
        <p:txBody>
          <a:bodyPr rtlCol="0">
            <a:normAutofit/>
          </a:bodyPr>
          <a:lstStyle>
            <a:lvl1pPr>
              <a:defRPr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829945"/>
            <a:ext cx="7421879" cy="8601703"/>
          </a:xfrm>
        </p:spPr>
        <p:txBody>
          <a:bodyPr rtlCol="0">
            <a:normAutofit/>
          </a:bodyPr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32000"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3" y="9537700"/>
            <a:ext cx="1748790" cy="320466"/>
          </a:xfrm>
        </p:spPr>
        <p:txBody>
          <a:bodyPr rtlCol="0"/>
          <a:lstStyle/>
          <a:p>
            <a:pPr rtl="0"/>
            <a:r>
              <a:rPr lang="it-IT" dirty="0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537700"/>
            <a:ext cx="2623185" cy="320466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537700"/>
            <a:ext cx="1748790" cy="320466"/>
          </a:xfrm>
        </p:spPr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973D88-AC6C-08BB-AD90-C43F023A0580}"/>
              </a:ext>
            </a:extLst>
          </p:cNvPr>
          <p:cNvCxnSpPr/>
          <p:nvPr userDrawn="1"/>
        </p:nvCxnSpPr>
        <p:spPr>
          <a:xfrm>
            <a:off x="0" y="723900"/>
            <a:ext cx="777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rtlCol="0" anchor="b"/>
          <a:lstStyle>
            <a:lvl1pPr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 rtlCol="0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 rtlCol="0"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rtlCol="0"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1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6B6F-B397-D9FE-4CBE-B9AFFD0C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154519"/>
            <a:ext cx="7218786" cy="4633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Dynamic bus headway control to reduce bus bunching</a:t>
            </a:r>
            <a:br>
              <a:rPr lang="en-US" altLang="ko-KR" dirty="0"/>
            </a:br>
            <a:r>
              <a:rPr lang="en-US" altLang="ko-KR" dirty="0"/>
              <a:t>with travel time prediction and smart card data</a:t>
            </a:r>
            <a:br>
              <a:rPr lang="en-US" altLang="ko-KR" dirty="0"/>
            </a:br>
            <a:r>
              <a:rPr lang="en-US" altLang="ko-KR" sz="1200" dirty="0"/>
              <a:t>Researcher:</a:t>
            </a:r>
            <a:r>
              <a:rPr lang="ko-KR" altLang="en-US" sz="1200" dirty="0"/>
              <a:t> </a:t>
            </a:r>
            <a:r>
              <a:rPr lang="en-US" altLang="ko-KR" sz="1200" dirty="0"/>
              <a:t>Taehyung</a:t>
            </a:r>
            <a:r>
              <a:rPr lang="ko-KR" altLang="en-US" sz="1200" dirty="0"/>
              <a:t> </a:t>
            </a:r>
            <a:r>
              <a:rPr lang="en-US" altLang="ko-KR" sz="1200" dirty="0"/>
              <a:t>Kim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1E02-9C64-114C-4602-83C715BE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829946"/>
            <a:ext cx="7292338" cy="4135263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What is the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of Bus bunching: Several buses running on the same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arrive at the bus station simultaneously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bus bunching occurs, an overcrowded bus is usually followed by a near-empty bus which leads to wasting the limited resources and increasing the operation costs for transit companies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bunching leads to inefficient operation and increased waiting time for passengers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adjusting the headway by current time interval of the bus ahead/following can lead to bunching</a:t>
            </a:r>
          </a:p>
          <a:p>
            <a:pPr marL="23769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Why is this problem important?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emergence of bus bunching severely deteriorates the quality of transit service and increases passenger waiting time with uneven passenger loadings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bunching is undesirable given that it creates inefficiencies and can push passengers to use private transport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demand and link flow over time, dynamic headway control using prediction of link travel time and demand on each stop is essential to prevent from bunching happening</a:t>
            </a:r>
          </a:p>
          <a:p>
            <a:pPr marL="23769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How can we solve this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real-time desired headway that minimizes total stop-level headway difference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predictable delays by using the prediction of link travel time between the bus stops and the historical smart card data about the number of passengers boarding/alighting at each bus stop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 on reducing bus bunching used holding, signal control, skip-stop, boarding limitation, overtaking, etc.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D06D44-2153-1D94-5CBC-7E6F5B860AE7}"/>
              </a:ext>
            </a:extLst>
          </p:cNvPr>
          <p:cNvSpPr/>
          <p:nvPr/>
        </p:nvSpPr>
        <p:spPr>
          <a:xfrm>
            <a:off x="297180" y="4861560"/>
            <a:ext cx="7193280" cy="3999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352927-9D77-4363-990A-C229B593F47E}"/>
              </a:ext>
            </a:extLst>
          </p:cNvPr>
          <p:cNvSpPr/>
          <p:nvPr/>
        </p:nvSpPr>
        <p:spPr>
          <a:xfrm>
            <a:off x="311254" y="9035815"/>
            <a:ext cx="7193282" cy="88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" lvl="0" indent="-194310" defTabSz="777240" latinLnBrk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key contribution?</a:t>
            </a:r>
            <a:endParaRPr lang="en-US" altLang="ko-KR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countermeasures of bus bunching before bus service failure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applicable bus bunching reduction method by implementing link travel time prediction and demand prediction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E6D500-BF64-4FB8-A3A7-65F24E04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" y="4951010"/>
            <a:ext cx="3272119" cy="17018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069503-C588-4D39-BB5F-BA7F0597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30" y="4951010"/>
            <a:ext cx="3369310" cy="170181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E71798-F3D8-41E6-A7D2-E5E5596D93C1}"/>
              </a:ext>
            </a:extLst>
          </p:cNvPr>
          <p:cNvSpPr/>
          <p:nvPr/>
        </p:nvSpPr>
        <p:spPr>
          <a:xfrm rot="1165187">
            <a:off x="4924632" y="5477536"/>
            <a:ext cx="145760" cy="64300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B22EDA-1DB6-4DEF-86F9-5293AE8E9113}"/>
              </a:ext>
            </a:extLst>
          </p:cNvPr>
          <p:cNvCxnSpPr>
            <a:cxnSpLocks/>
          </p:cNvCxnSpPr>
          <p:nvPr/>
        </p:nvCxnSpPr>
        <p:spPr>
          <a:xfrm>
            <a:off x="596900" y="7152640"/>
            <a:ext cx="16192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EAE32C6-CBB1-44BB-9382-F4966136F880}"/>
              </a:ext>
            </a:extLst>
          </p:cNvPr>
          <p:cNvCxnSpPr>
            <a:cxnSpLocks/>
          </p:cNvCxnSpPr>
          <p:nvPr/>
        </p:nvCxnSpPr>
        <p:spPr>
          <a:xfrm>
            <a:off x="2216150" y="7152640"/>
            <a:ext cx="11303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B7CB86E-AB1C-4FA8-A843-5FDE3641F742}"/>
              </a:ext>
            </a:extLst>
          </p:cNvPr>
          <p:cNvCxnSpPr>
            <a:cxnSpLocks/>
          </p:cNvCxnSpPr>
          <p:nvPr/>
        </p:nvCxnSpPr>
        <p:spPr>
          <a:xfrm>
            <a:off x="3346450" y="7152640"/>
            <a:ext cx="16129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7838CAA-C3EB-4486-999F-1C3CFC83DDF0}"/>
              </a:ext>
            </a:extLst>
          </p:cNvPr>
          <p:cNvCxnSpPr>
            <a:cxnSpLocks/>
          </p:cNvCxnSpPr>
          <p:nvPr/>
        </p:nvCxnSpPr>
        <p:spPr>
          <a:xfrm>
            <a:off x="4959350" y="7152640"/>
            <a:ext cx="2159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F1B56D-5F0C-41FB-A679-7B1ECA39F5E3}"/>
              </a:ext>
            </a:extLst>
          </p:cNvPr>
          <p:cNvSpPr/>
          <p:nvPr/>
        </p:nvSpPr>
        <p:spPr>
          <a:xfrm>
            <a:off x="1912034" y="7225071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stop</a:t>
            </a:r>
          </a:p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9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B62001-36FD-4DF5-AB09-D258B8F0947B}"/>
              </a:ext>
            </a:extLst>
          </p:cNvPr>
          <p:cNvSpPr/>
          <p:nvPr/>
        </p:nvSpPr>
        <p:spPr>
          <a:xfrm>
            <a:off x="3016934" y="7225071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stop</a:t>
            </a:r>
          </a:p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9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5B4DF04-1699-4B33-9675-ADCE01001060}"/>
              </a:ext>
            </a:extLst>
          </p:cNvPr>
          <p:cNvSpPr/>
          <p:nvPr/>
        </p:nvSpPr>
        <p:spPr>
          <a:xfrm>
            <a:off x="4648134" y="7225071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stop</a:t>
            </a:r>
          </a:p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2D5B535-933D-42D7-A6A1-895ABAF5A789}"/>
              </a:ext>
            </a:extLst>
          </p:cNvPr>
          <p:cNvSpPr/>
          <p:nvPr/>
        </p:nvSpPr>
        <p:spPr>
          <a:xfrm>
            <a:off x="6809154" y="7225071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stop</a:t>
            </a:r>
          </a:p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B3D5B1C-1655-4D45-9462-05271DD67FB5}"/>
              </a:ext>
            </a:extLst>
          </p:cNvPr>
          <p:cNvSpPr/>
          <p:nvPr/>
        </p:nvSpPr>
        <p:spPr>
          <a:xfrm>
            <a:off x="4686066" y="6674917"/>
            <a:ext cx="4507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n</a:t>
            </a:r>
            <a:endParaRPr lang="ko-KR" altLang="en-US" sz="900" dirty="0"/>
          </a:p>
        </p:txBody>
      </p:sp>
      <p:pic>
        <p:nvPicPr>
          <p:cNvPr id="23" name="그래픽 22" descr="버스">
            <a:extLst>
              <a:ext uri="{FF2B5EF4-FFF2-40B4-BE49-F238E27FC236}">
                <a16:creationId xmlns:a16="http://schemas.microsoft.com/office/drawing/2014/main" id="{A9C68475-C6B4-48C1-AD13-B00E5DBEB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8127" y="6768655"/>
            <a:ext cx="451778" cy="451778"/>
          </a:xfrm>
          <a:prstGeom prst="rect">
            <a:avLst/>
          </a:prstGeom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B3E5111-E222-4711-BFD6-7DE395C5A663}"/>
              </a:ext>
            </a:extLst>
          </p:cNvPr>
          <p:cNvSpPr/>
          <p:nvPr/>
        </p:nvSpPr>
        <p:spPr>
          <a:xfrm>
            <a:off x="280264" y="6674898"/>
            <a:ext cx="6319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n + 1</a:t>
            </a:r>
            <a:endParaRPr lang="ko-KR" altLang="en-US" sz="900" dirty="0"/>
          </a:p>
        </p:txBody>
      </p:sp>
      <p:pic>
        <p:nvPicPr>
          <p:cNvPr id="144" name="그래픽 143" descr="버스">
            <a:extLst>
              <a:ext uri="{FF2B5EF4-FFF2-40B4-BE49-F238E27FC236}">
                <a16:creationId xmlns:a16="http://schemas.microsoft.com/office/drawing/2014/main" id="{69536081-073C-4D35-83EA-28B4DBC94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893" y="6768636"/>
            <a:ext cx="451778" cy="451778"/>
          </a:xfrm>
          <a:prstGeom prst="rect">
            <a:avLst/>
          </a:prstGeom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6B3FE1F-59FD-467A-8149-824F517D0C45}"/>
              </a:ext>
            </a:extLst>
          </p:cNvPr>
          <p:cNvSpPr/>
          <p:nvPr/>
        </p:nvSpPr>
        <p:spPr>
          <a:xfrm>
            <a:off x="5706926" y="7155362"/>
            <a:ext cx="540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ko-KR" altLang="en-US" sz="9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C3975AA-D017-4D63-939D-64B7D0F4E89D}"/>
              </a:ext>
            </a:extLst>
          </p:cNvPr>
          <p:cNvSpPr/>
          <p:nvPr/>
        </p:nvSpPr>
        <p:spPr>
          <a:xfrm>
            <a:off x="3785623" y="7155362"/>
            <a:ext cx="540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endParaRPr lang="ko-KR" altLang="en-US" sz="9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447E790-11FA-43B9-B881-C97F9A56164A}"/>
              </a:ext>
            </a:extLst>
          </p:cNvPr>
          <p:cNvSpPr/>
          <p:nvPr/>
        </p:nvSpPr>
        <p:spPr>
          <a:xfrm>
            <a:off x="2404855" y="7155362"/>
            <a:ext cx="540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4A49AC4-5052-42D8-9997-1BBCC20162A2}"/>
              </a:ext>
            </a:extLst>
          </p:cNvPr>
          <p:cNvSpPr/>
          <p:nvPr/>
        </p:nvSpPr>
        <p:spPr>
          <a:xfrm>
            <a:off x="1833622" y="7639599"/>
            <a:ext cx="28745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altLang="ko-KR" sz="90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9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▽                         </a:t>
            </a:r>
            <a:endParaRPr lang="en-US" altLang="ko-KR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#1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Congestion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on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  <a:p>
            <a:pPr algn="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time when bus n+1 comes</a:t>
            </a:r>
          </a:p>
          <a:p>
            <a:pPr algn="r"/>
            <a:r>
              <a:rPr lang="en-US" altLang="ko-KR" sz="9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▽                         </a:t>
            </a:r>
          </a:p>
          <a:p>
            <a:pPr algn="r"/>
            <a:r>
              <a:rPr lang="en-US" altLang="ko-KR" sz="9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(Link travel time of bus n+1) &gt; (Link travel time of bus n)</a:t>
            </a:r>
            <a:endParaRPr lang="ko-KR" altLang="en-US" sz="9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59A1E0-E885-4067-A9EF-1149B56E5854}"/>
              </a:ext>
            </a:extLst>
          </p:cNvPr>
          <p:cNvSpPr/>
          <p:nvPr/>
        </p:nvSpPr>
        <p:spPr>
          <a:xfrm>
            <a:off x="1088806" y="7162031"/>
            <a:ext cx="540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005A310-FBE3-4F9A-B488-FFED4D3688AD}"/>
              </a:ext>
            </a:extLst>
          </p:cNvPr>
          <p:cNvSpPr/>
          <p:nvPr/>
        </p:nvSpPr>
        <p:spPr>
          <a:xfrm>
            <a:off x="4620883" y="7639599"/>
            <a:ext cx="28632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 smart card data</a:t>
            </a:r>
            <a:endParaRPr lang="en-US" altLang="ko-KR" sz="90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9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                        ▽</a:t>
            </a:r>
            <a:endParaRPr lang="en-US" altLang="ko-KR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#2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Increase of number of passengers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on bus stop d about the time when bus n+1 comes</a:t>
            </a:r>
          </a:p>
          <a:p>
            <a:r>
              <a:rPr lang="en-US" altLang="ko-KR" sz="9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                        ▽</a:t>
            </a:r>
          </a:p>
          <a:p>
            <a:r>
              <a:rPr lang="en-US" altLang="ko-KR" sz="9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(Boarding time of bus n+1) &gt; (Boarding time of bus n)</a:t>
            </a:r>
            <a:endParaRPr lang="en-US" altLang="ko-K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06C1212-478D-4B7A-8044-5E4B583E172E}"/>
              </a:ext>
            </a:extLst>
          </p:cNvPr>
          <p:cNvSpPr/>
          <p:nvPr/>
        </p:nvSpPr>
        <p:spPr>
          <a:xfrm>
            <a:off x="2327087" y="8547827"/>
            <a:ext cx="47179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predictions above, bus n+1 and bus n+2 might lead to the state of bunching</a:t>
            </a:r>
            <a:endParaRPr lang="ko-KR" altLang="en-US" sz="900" b="1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824399B-3589-4E85-B466-4AF8EE451479}"/>
              </a:ext>
            </a:extLst>
          </p:cNvPr>
          <p:cNvSpPr/>
          <p:nvPr/>
        </p:nvSpPr>
        <p:spPr>
          <a:xfrm>
            <a:off x="4375724" y="517743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</a:p>
          <a:p>
            <a:pPr algn="r"/>
            <a:r>
              <a:rPr lang="en-US" altLang="ko-KR" sz="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bunching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F076175-2AA8-4C12-9DAD-7F4728FCF7AA}"/>
              </a:ext>
            </a:extLst>
          </p:cNvPr>
          <p:cNvSpPr/>
          <p:nvPr/>
        </p:nvSpPr>
        <p:spPr>
          <a:xfrm>
            <a:off x="350111" y="7225071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stop</a:t>
            </a:r>
          </a:p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34679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6917140D694AAEAF39165F579555" ma:contentTypeVersion="10" ma:contentTypeDescription="Create a new document." ma:contentTypeScope="" ma:versionID="6f1e7b6f0b0d35ced780d0a55ee4053f">
  <xsd:schema xmlns:xsd="http://www.w3.org/2001/XMLSchema" xmlns:xs="http://www.w3.org/2001/XMLSchema" xmlns:p="http://schemas.microsoft.com/office/2006/metadata/properties" xmlns:ns1="http://schemas.microsoft.com/sharepoint/v3" xmlns:ns2="876de33e-aaa5-4507-9b92-b84e676ded0d" xmlns:ns3="9a0666c7-4cba-45e4-bb78-1ed48d50e5d1" xmlns:ns4="10dd7f8a-f247-48ee-8534-441ce336aea6" targetNamespace="http://schemas.microsoft.com/office/2006/metadata/properties" ma:root="true" ma:fieldsID="896d2b523964b19186340351f2b60ad5" ns1:_="" ns2:_="" ns3:_="" ns4:_="">
    <xsd:import namespace="http://schemas.microsoft.com/sharepoint/v3"/>
    <xsd:import namespace="876de33e-aaa5-4507-9b92-b84e676ded0d"/>
    <xsd:import namespace="9a0666c7-4cba-45e4-bb78-1ed48d50e5d1"/>
    <xsd:import namespace="10dd7f8a-f247-48ee-8534-441ce336ae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666c7-4cba-45e4-bb78-1ed48d50e5d1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d7f8a-f247-48ee-8534-441ce336a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7FDE6C-310C-42FB-BF78-8F321F4DDF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0B6373-123B-4415-9AAF-EF9F1DAB113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876de33e-aaa5-4507-9b92-b84e676ded0d"/>
    <ds:schemaRef ds:uri="10dd7f8a-f247-48ee-8534-441ce336aea6"/>
    <ds:schemaRef ds:uri="http://schemas.microsoft.com/sharepoint/v3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a0666c7-4cba-45e4-bb78-1ed48d50e5d1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0D2FAB5-E70D-4EF0-8FD1-F898109A7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6de33e-aaa5-4507-9b92-b84e676ded0d"/>
    <ds:schemaRef ds:uri="9a0666c7-4cba-45e4-bb78-1ed48d50e5d1"/>
    <ds:schemaRef ds:uri="10dd7f8a-f247-48ee-8534-441ce336a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Word로 작업하는 5가지 새로운 방법</Template>
  <TotalTime>3648</TotalTime>
  <Words>428</Words>
  <Application>Microsoft Office PowerPoint</Application>
  <PresentationFormat>사용자 지정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Batang</vt:lpstr>
      <vt:lpstr>Arial</vt:lpstr>
      <vt:lpstr>Calibri</vt:lpstr>
      <vt:lpstr>Calibri Light</vt:lpstr>
      <vt:lpstr>Times New Roman</vt:lpstr>
      <vt:lpstr>Tema di Office</vt:lpstr>
      <vt:lpstr>Dynamic bus headway control to reduce bus bunching with travel time prediction and smart card data Researcher: Taehyung Kim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황지희</dc:creator>
  <cp:lastModifiedBy>Taehyung Kim</cp:lastModifiedBy>
  <cp:revision>87</cp:revision>
  <dcterms:created xsi:type="dcterms:W3CDTF">2022-08-28T02:29:39Z</dcterms:created>
  <dcterms:modified xsi:type="dcterms:W3CDTF">2022-09-07T01:35:14Z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0x010100D9F46917140D694AAEAF39165F579555</vt:lpwstr>
  </property>
</Properties>
</file>