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4"/>
  </p:sldMasterIdLst>
  <p:notesMasterIdLst>
    <p:notesMasterId r:id="rId6"/>
  </p:notesMasterIdLst>
  <p:sldIdLst>
    <p:sldId id="263" r:id="rId5"/>
  </p:sldIdLst>
  <p:sldSz cx="7772400" cy="100584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45" userDrawn="1">
          <p15:clr>
            <a:srgbClr val="A4A3A4"/>
          </p15:clr>
        </p15:guide>
        <p15:guide id="2" pos="2448" userDrawn="1">
          <p15:clr>
            <a:srgbClr val="A4A3A4"/>
          </p15:clr>
        </p15:guide>
        <p15:guide id="3" pos="180" userDrawn="1">
          <p15:clr>
            <a:srgbClr val="A4A3A4"/>
          </p15:clr>
        </p15:guide>
        <p15:guide id="4" orient="horz" pos="6184" userDrawn="1">
          <p15:clr>
            <a:srgbClr val="A4A3A4"/>
          </p15:clr>
        </p15:guide>
        <p15:guide id="5" pos="4716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771864D-29A5-3EE5-AD95-52EF96AFC097}" name="황지희" initials="황" userId="S::goodday5@seoul.ac.kr::80e87c6b-55d0-4de5-b54f-4ee212893db6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J" initials="Y" lastIdx="2" clrIdx="0">
    <p:extLst>
      <p:ext uri="{19B8F6BF-5375-455C-9EA6-DF929625EA0E}">
        <p15:presenceInfo xmlns:p15="http://schemas.microsoft.com/office/powerpoint/2012/main" userId="Y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A"/>
    <a:srgbClr val="5B9BD5"/>
    <a:srgbClr val="FFFFFF"/>
    <a:srgbClr val="0000FF"/>
    <a:srgbClr val="315D99"/>
    <a:srgbClr val="D24726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72"/>
  </p:normalViewPr>
  <p:slideViewPr>
    <p:cSldViewPr snapToGrid="0" snapToObjects="1">
      <p:cViewPr>
        <p:scale>
          <a:sx n="75" d="100"/>
          <a:sy n="75" d="100"/>
        </p:scale>
        <p:origin x="2940" y="186"/>
      </p:cViewPr>
      <p:guideLst>
        <p:guide orient="horz" pos="3145"/>
        <p:guide pos="2448"/>
        <p:guide pos="180"/>
        <p:guide orient="horz" pos="6184"/>
        <p:guide pos="47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it-IT"/>
              <a:t>14/09/2017</a:t>
            </a:r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Fare clic per modificare gli stili del testo dello schema</a:t>
            </a:r>
          </a:p>
          <a:p>
            <a:pPr lvl="1" rtl="0"/>
            <a:r>
              <a:rPr lang="ko"/>
              <a:t>Secondo livello</a:t>
            </a:r>
          </a:p>
          <a:p>
            <a:pPr lvl="2" rtl="0"/>
            <a:r>
              <a:rPr lang="ko"/>
              <a:t>Terzo livello</a:t>
            </a:r>
          </a:p>
          <a:p>
            <a:pPr lvl="3" rtl="0"/>
            <a:r>
              <a:rPr lang="ko"/>
              <a:t>Quarto livello</a:t>
            </a:r>
          </a:p>
          <a:p>
            <a:pPr lvl="4" rtl="0"/>
            <a:r>
              <a:rPr lang="ko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A472638-3D52-C545-AF2D-5724607F2B6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152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rtlCol="0" anchor="b"/>
          <a:lstStyle>
            <a:lvl1pPr algn="ctr">
              <a:defRPr sz="51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 rtlCol="0"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 rtlCol="0"/>
          <a:lstStyle/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 rtlCol="0"/>
          <a:lstStyle/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54902D3-EFA2-7C6F-B04E-F06129E8F76E}"/>
              </a:ext>
            </a:extLst>
          </p:cNvPr>
          <p:cNvSpPr/>
          <p:nvPr userDrawn="1"/>
        </p:nvSpPr>
        <p:spPr>
          <a:xfrm>
            <a:off x="0" y="0"/>
            <a:ext cx="7772400" cy="723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" y="154519"/>
            <a:ext cx="7421880" cy="463335"/>
          </a:xfrm>
        </p:spPr>
        <p:txBody>
          <a:bodyPr rtlCol="0">
            <a:normAutofit/>
          </a:bodyPr>
          <a:lstStyle>
            <a:lvl1pPr>
              <a:defRPr sz="1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" y="829945"/>
            <a:ext cx="7421879" cy="8601703"/>
          </a:xfrm>
        </p:spPr>
        <p:txBody>
          <a:bodyPr rtlCol="0">
            <a:normAutofit/>
          </a:bodyPr>
          <a:lstStyle>
            <a:lvl1pPr>
              <a:defRPr sz="1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32000">
              <a:defRPr sz="12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 rtl="0"/>
            <a:r>
              <a:rPr lang="ko-KR" altLang="en-US" dirty="0"/>
              <a:t>마스터 텍스트 스타일을 편집하려면 클릭</a:t>
            </a:r>
          </a:p>
          <a:p>
            <a:pPr lvl="1" rtl="0"/>
            <a:r>
              <a:rPr lang="ko-KR" altLang="en-US" dirty="0"/>
              <a:t>두 번째 수준</a:t>
            </a:r>
          </a:p>
          <a:p>
            <a:pPr lvl="2" rtl="0"/>
            <a:r>
              <a:rPr lang="ko-KR" altLang="en-US" dirty="0"/>
              <a:t>세 번째 수준</a:t>
            </a:r>
          </a:p>
          <a:p>
            <a:pPr lvl="3" rtl="0"/>
            <a:r>
              <a:rPr lang="ko-KR" altLang="en-US" dirty="0"/>
              <a:t>네 번째 수준</a:t>
            </a:r>
          </a:p>
          <a:p>
            <a:pPr lvl="4" rtl="0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4353" y="9537700"/>
            <a:ext cx="1748790" cy="320466"/>
          </a:xfrm>
        </p:spPr>
        <p:txBody>
          <a:bodyPr rtlCol="0"/>
          <a:lstStyle/>
          <a:p>
            <a:pPr rtl="0"/>
            <a:r>
              <a:rPr lang="it-IT" dirty="0"/>
              <a:t>14/09/2017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4608" y="9537700"/>
            <a:ext cx="2623185" cy="320466"/>
          </a:xfrm>
        </p:spPr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489258" y="9537700"/>
            <a:ext cx="1748790" cy="320466"/>
          </a:xfrm>
        </p:spPr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0973D88-AC6C-08BB-AD90-C43F023A0580}"/>
              </a:ext>
            </a:extLst>
          </p:cNvPr>
          <p:cNvCxnSpPr/>
          <p:nvPr userDrawn="1"/>
        </p:nvCxnSpPr>
        <p:spPr>
          <a:xfrm>
            <a:off x="0" y="723900"/>
            <a:ext cx="7772400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rtlCol="0" anchor="b"/>
          <a:lstStyle>
            <a:lvl1pPr>
              <a:defRPr sz="51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 rtlCol="0"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 rtlCol="0"/>
          <a:lstStyle/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 rtlCol="0"/>
          <a:lstStyle/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rtlCol="0"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 rtlCol="0"/>
          <a:lstStyle/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rtlCol="0"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 rtlCol="0"/>
          <a:lstStyle/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rtlCol="0" anchor="b"/>
          <a:lstStyle>
            <a:lvl1pPr>
              <a:defRPr sz="272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 rtlCol="0"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 rtlCol="0"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rtlCol="0" anchor="b"/>
          <a:lstStyle>
            <a:lvl1pPr>
              <a:defRPr sz="272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rtlCol="0"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 rtlCol="0"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"/>
              <a:t>Fare clic per modificare gli stili del testo dello schema</a:t>
            </a:r>
          </a:p>
          <a:p>
            <a:pPr lvl="1" rtl="0"/>
            <a:r>
              <a:rPr lang="ko"/>
              <a:t>Secondo livello</a:t>
            </a:r>
          </a:p>
          <a:p>
            <a:pPr lvl="2" rtl="0"/>
            <a:r>
              <a:rPr lang="ko"/>
              <a:t>Terzo livello</a:t>
            </a:r>
          </a:p>
          <a:p>
            <a:pPr lvl="3" rtl="0"/>
            <a:r>
              <a:rPr lang="ko"/>
              <a:t>Quarto livello</a:t>
            </a:r>
          </a:p>
          <a:p>
            <a:pPr lvl="4" rtl="0"/>
            <a:r>
              <a:rPr lang="ko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/>
              <a:t>14/09/2017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8533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77240" rtl="0" eaLnBrk="1" latinLnBrk="1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1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1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1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1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1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1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1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1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1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1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1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1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1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1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1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1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1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1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C6B6F-B397-D9FE-4CBE-B9AFFD0CE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1" y="154519"/>
            <a:ext cx="7218786" cy="46333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>
                <a:ln>
                  <a:solidFill>
                    <a:schemeClr val="tx2">
                      <a:lumMod val="50000"/>
                      <a:alpha val="1900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A Multi-agent Reinforcement Learning Approach of </a:t>
            </a:r>
            <a:br>
              <a:rPr lang="en-US" altLang="ko-KR" dirty="0">
                <a:ln>
                  <a:solidFill>
                    <a:schemeClr val="tx2">
                      <a:lumMod val="50000"/>
                      <a:alpha val="1900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</a:br>
            <a:r>
              <a:rPr lang="en-US" altLang="ko-KR" dirty="0">
                <a:ln>
                  <a:solidFill>
                    <a:schemeClr val="tx2">
                      <a:lumMod val="50000"/>
                      <a:alpha val="1900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Dynamic Traffic Assignment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C11E02-9C64-114C-4602-83C715BE8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81" y="829947"/>
            <a:ext cx="7292338" cy="3757294"/>
          </a:xfrm>
        </p:spPr>
        <p:txBody>
          <a:bodyPr>
            <a:normAutofit/>
          </a:bodyPr>
          <a:lstStyle/>
          <a:p>
            <a:r>
              <a:rPr lang="en-US" altLang="ko-KR" dirty="0"/>
              <a:t>What is the problem?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modeling process, the goal of dynamic traffic assignment (DTA) is to determine the network traffic flows and conditions that result from the mutual interactions among the route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Traffic Assignment models make several  irrational assumptions, regarding how traveler route choice behavior is modeled and how traffic flows and conditions are represented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 networks are usually stochastic and time dependent due to the nature of periodicity and volatility of traffic demand (Congestions, Spillbacks) which makes DTA challenging.</a:t>
            </a:r>
          </a:p>
          <a:p>
            <a:r>
              <a:rPr lang="en-US" altLang="ko-KR" dirty="0"/>
              <a:t>Why is this problem important?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necessary to model system’s equilibrating processes to prevent congestion, manage the traffic network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developed DTA model can be used to analyze indicators relating to individual travel time and cost, as well as systemwide network measurements for transportation planning.</a:t>
            </a:r>
          </a:p>
          <a:p>
            <a:r>
              <a:rPr lang="en-US" altLang="ko-KR" dirty="0"/>
              <a:t>How can we solve this problem?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Multi-agent reinforcement learning (MARL) can depict competitive route choice behaviors 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Compose Concepts of DTA with MARL framework</a:t>
            </a:r>
          </a:p>
          <a:p>
            <a:pPr lvl="2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model for how congestion varies over time  → Model Free Simulator (SUMO)</a:t>
            </a:r>
          </a:p>
          <a:p>
            <a:pPr lvl="2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concept of equilibrium route choice → MARL Framework of Competitive Route choice</a:t>
            </a:r>
          </a:p>
          <a:p>
            <a:pPr lvl="2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Equilibration based on experienced travel times → Varying degree of observations + MARL Framework</a:t>
            </a:r>
          </a:p>
          <a:p>
            <a:pPr marL="777240" lvl="2" indent="0">
              <a:buNone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6352927-9D77-4363-990A-C229B593F47E}"/>
              </a:ext>
            </a:extLst>
          </p:cNvPr>
          <p:cNvSpPr/>
          <p:nvPr/>
        </p:nvSpPr>
        <p:spPr>
          <a:xfrm>
            <a:off x="285751" y="9173199"/>
            <a:ext cx="7193282" cy="721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4310" lvl="0" indent="-194310" defTabSz="777240" latinLnBrk="1">
              <a:lnSpc>
                <a:spcPct val="90000"/>
              </a:lnSpc>
              <a:spcBef>
                <a:spcPts val="850"/>
              </a:spcBef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key contribution?</a:t>
            </a:r>
          </a:p>
          <a:p>
            <a:pPr marL="432000" lvl="1" indent="-194310" defTabSz="777240" latinLnBrk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MARL framework can depict real world route choice behaviors </a:t>
            </a:r>
          </a:p>
          <a:p>
            <a:pPr marL="432000" lvl="1" indent="-194310" defTabSz="777240" latinLnBrk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Suggested framework can be used as calibrators between real world and microscopic simulations 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C7161C8-9A29-4C7D-B405-153BE037D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38" y="4498341"/>
            <a:ext cx="7336812" cy="458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6799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F46917140D694AAEAF39165F579555" ma:contentTypeVersion="10" ma:contentTypeDescription="Create a new document." ma:contentTypeScope="" ma:versionID="6f1e7b6f0b0d35ced780d0a55ee4053f">
  <xsd:schema xmlns:xsd="http://www.w3.org/2001/XMLSchema" xmlns:xs="http://www.w3.org/2001/XMLSchema" xmlns:p="http://schemas.microsoft.com/office/2006/metadata/properties" xmlns:ns1="http://schemas.microsoft.com/sharepoint/v3" xmlns:ns2="876de33e-aaa5-4507-9b92-b84e676ded0d" xmlns:ns3="9a0666c7-4cba-45e4-bb78-1ed48d50e5d1" xmlns:ns4="10dd7f8a-f247-48ee-8534-441ce336aea6" targetNamespace="http://schemas.microsoft.com/office/2006/metadata/properties" ma:root="true" ma:fieldsID="896d2b523964b19186340351f2b60ad5" ns1:_="" ns2:_="" ns3:_="" ns4:_="">
    <xsd:import namespace="http://schemas.microsoft.com/sharepoint/v3"/>
    <xsd:import namespace="876de33e-aaa5-4507-9b92-b84e676ded0d"/>
    <xsd:import namespace="9a0666c7-4cba-45e4-bb78-1ed48d50e5d1"/>
    <xsd:import namespace="10dd7f8a-f247-48ee-8534-441ce336aea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2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3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6de33e-aaa5-4507-9b92-b84e676ded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0666c7-4cba-45e4-bb78-1ed48d50e5d1" elementFormDefault="qualified">
    <xsd:import namespace="http://schemas.microsoft.com/office/2006/documentManagement/types"/>
    <xsd:import namespace="http://schemas.microsoft.com/office/infopath/2007/PartnerControls"/>
    <xsd:element name="LastSharedByUser" ma:index="10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1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dd7f8a-f247-48ee-8534-441ce336ae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4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7" nillable="true" ma:displayName="MediaServiceDateTaken" ma:description="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F7FDE6C-310C-42FB-BF78-8F321F4DDF5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80B6373-123B-4415-9AAF-EF9F1DAB1138}">
  <ds:schemaRefs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dcmitype/"/>
    <ds:schemaRef ds:uri="10dd7f8a-f247-48ee-8534-441ce336aea6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9a0666c7-4cba-45e4-bb78-1ed48d50e5d1"/>
    <ds:schemaRef ds:uri="876de33e-aaa5-4507-9b92-b84e676ded0d"/>
    <ds:schemaRef ds:uri="http://schemas.microsoft.com/sharepoint/v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0D2FAB5-E70D-4EF0-8FD1-F898109A79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76de33e-aaa5-4507-9b92-b84e676ded0d"/>
    <ds:schemaRef ds:uri="9a0666c7-4cba-45e4-bb78-1ed48d50e5d1"/>
    <ds:schemaRef ds:uri="10dd7f8a-f247-48ee-8534-441ce336ae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Word로 작업하는 5가지 새로운 방법</Template>
  <TotalTime>3507</TotalTime>
  <Words>246</Words>
  <Application>Microsoft Office PowerPoint</Application>
  <PresentationFormat>사용자 지정</PresentationFormat>
  <Paragraphs>17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맑은 고딕</vt:lpstr>
      <vt:lpstr>한컴 고딕</vt:lpstr>
      <vt:lpstr>Arial</vt:lpstr>
      <vt:lpstr>Calibri</vt:lpstr>
      <vt:lpstr>Calibri Light</vt:lpstr>
      <vt:lpstr>Times New Roman</vt:lpstr>
      <vt:lpstr>Tema di Office</vt:lpstr>
      <vt:lpstr>A Multi-agent Reinforcement Learning Approach of  Dynamic Traffic 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황지희</dc:creator>
  <cp:lastModifiedBy>Yun Hyunsoo</cp:lastModifiedBy>
  <cp:revision>68</cp:revision>
  <dcterms:created xsi:type="dcterms:W3CDTF">2022-08-28T02:29:39Z</dcterms:created>
  <dcterms:modified xsi:type="dcterms:W3CDTF">2022-09-08T08:09:14Z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0x010100D9F46917140D694AAEAF39165F579555</vt:lpwstr>
  </property>
</Properties>
</file>