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6"/>
  </p:notesMasterIdLst>
  <p:sldIdLst>
    <p:sldId id="263" r:id="rId5"/>
  </p:sldIdLst>
  <p:sldSz cx="7772400" cy="100584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5" userDrawn="1">
          <p15:clr>
            <a:srgbClr val="A4A3A4"/>
          </p15:clr>
        </p15:guide>
        <p15:guide id="2" pos="2448" userDrawn="1">
          <p15:clr>
            <a:srgbClr val="A4A3A4"/>
          </p15:clr>
        </p15:guide>
        <p15:guide id="3" pos="180" userDrawn="1">
          <p15:clr>
            <a:srgbClr val="A4A3A4"/>
          </p15:clr>
        </p15:guide>
        <p15:guide id="4" orient="horz" pos="6184" userDrawn="1">
          <p15:clr>
            <a:srgbClr val="A4A3A4"/>
          </p15:clr>
        </p15:guide>
        <p15:guide id="5" pos="471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71864D-29A5-3EE5-AD95-52EF96AFC097}" name="황지희" initials="황" userId="S::goodday5@seoul.ac.kr::80e87c6b-55d0-4de5-b54f-4ee212893db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" initials="Y" lastIdx="2" clrIdx="0">
    <p:extLst>
      <p:ext uri="{19B8F6BF-5375-455C-9EA6-DF929625EA0E}">
        <p15:presenceInfo xmlns:p15="http://schemas.microsoft.com/office/powerpoint/2012/main" userId="Y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5B9BD5"/>
    <a:srgbClr val="FFFFFF"/>
    <a:srgbClr val="0000FF"/>
    <a:srgbClr val="315D99"/>
    <a:srgbClr val="D2472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2"/>
  </p:normalViewPr>
  <p:slideViewPr>
    <p:cSldViewPr snapToGrid="0" snapToObjects="1">
      <p:cViewPr varScale="1">
        <p:scale>
          <a:sx n="88" d="100"/>
          <a:sy n="88" d="100"/>
        </p:scale>
        <p:origin x="2628" y="84"/>
      </p:cViewPr>
      <p:guideLst>
        <p:guide orient="horz" pos="3145"/>
        <p:guide pos="2448"/>
        <p:guide pos="180"/>
        <p:guide orient="horz" pos="6184"/>
        <p:guide pos="47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A472638-3D52-C545-AF2D-5724607F2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52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rtlCol="0" anchor="b"/>
          <a:lstStyle>
            <a:lvl1pPr algn="ctr"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 rtlCol="0"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54902D3-EFA2-7C6F-B04E-F06129E8F76E}"/>
              </a:ext>
            </a:extLst>
          </p:cNvPr>
          <p:cNvSpPr/>
          <p:nvPr userDrawn="1"/>
        </p:nvSpPr>
        <p:spPr>
          <a:xfrm>
            <a:off x="0" y="0"/>
            <a:ext cx="7772400" cy="723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154519"/>
            <a:ext cx="7421880" cy="463335"/>
          </a:xfrm>
        </p:spPr>
        <p:txBody>
          <a:bodyPr rtlCol="0">
            <a:normAutofit/>
          </a:bodyPr>
          <a:lstStyle>
            <a:lvl1pPr>
              <a:defRPr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829945"/>
            <a:ext cx="7421879" cy="8601703"/>
          </a:xfrm>
        </p:spPr>
        <p:txBody>
          <a:bodyPr rtlCol="0">
            <a:normAutofit/>
          </a:bodyPr>
          <a:lstStyle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32000"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3" y="9537700"/>
            <a:ext cx="1748790" cy="320466"/>
          </a:xfrm>
        </p:spPr>
        <p:txBody>
          <a:bodyPr rtlCol="0"/>
          <a:lstStyle/>
          <a:p>
            <a:pPr rtl="0"/>
            <a:r>
              <a:rPr lang="it-IT" dirty="0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537700"/>
            <a:ext cx="2623185" cy="320466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537700"/>
            <a:ext cx="1748790" cy="320466"/>
          </a:xfrm>
        </p:spPr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0973D88-AC6C-08BB-AD90-C43F023A0580}"/>
              </a:ext>
            </a:extLst>
          </p:cNvPr>
          <p:cNvCxnSpPr/>
          <p:nvPr userDrawn="1"/>
        </p:nvCxnSpPr>
        <p:spPr>
          <a:xfrm>
            <a:off x="0" y="723900"/>
            <a:ext cx="777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rtlCol="0" anchor="b"/>
          <a:lstStyle>
            <a:lvl1pPr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 rtlCol="0"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 rtlCol="0"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rtlCol="0"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53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240" rtl="0" eaLnBrk="1" latinLnBrk="1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1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6B6F-B397-D9FE-4CBE-B9AFFD0C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1" y="154519"/>
            <a:ext cx="7218786" cy="4633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Establishment of scenario strategies according to dangerous driving situations</a:t>
            </a:r>
            <a:br>
              <a:rPr lang="en-US" altLang="ko-KR" dirty="0"/>
            </a:br>
            <a:r>
              <a:rPr lang="en-US" altLang="ko-KR" sz="1600" dirty="0"/>
              <a:t>Researcher : Choi Jae Won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1E02-9C64-114C-4602-83C715BE8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829946"/>
            <a:ext cx="7292338" cy="4863283"/>
          </a:xfrm>
        </p:spPr>
        <p:txBody>
          <a:bodyPr>
            <a:normAutofit/>
          </a:bodyPr>
          <a:lstStyle/>
          <a:p>
            <a:r>
              <a:rPr lang="en-US" altLang="ko-KR" dirty="0"/>
              <a:t>What is the problem?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vehicles do not always have good situational awareness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weather conditions or road geometry may limit autonomous vehicle information acquisition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detailed settings for the help that infrastructure can provide</a:t>
            </a:r>
          </a:p>
          <a:p>
            <a:r>
              <a:rPr lang="en-US" altLang="ko-KR" dirty="0"/>
              <a:t>Why is this problem important?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I2V as well as V2V can help a lot to increase traffic safety, but clear guidance is needed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a data collection and delivery method suitable for the situation can reduce communication and calculation time.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Unsafe driving scenarios for autonomous vehicles need to be identified and improved through infrastructure devices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an unsafe driving scenario according to the situation is a great help in increasing the safety of the road network</a:t>
            </a:r>
          </a:p>
          <a:p>
            <a:r>
              <a:rPr lang="en-US" altLang="ko-KR" dirty="0"/>
              <a:t>How can we solve this problem?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setting the risk situation and the data to be collected and transmitted in detail, it is intended to present a strategy that can respond appropriately to the three risk situations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situations assume a general situation and a situation in which bad weather or visibility is blocked at road junctions, roundabouts, and non-signal intersections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 between general and bad weather road surface conditions and transmit vehicle position and speed data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effectiveness of the strategy by calculating the risk potential of the vehicle through data transmission and reception of SSM using roadside facilities before the occurrence of a problem situation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effectiveness of the strategy by incorporating the risk section as a part of the network and checking the effect on the entire network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352927-9D77-4363-990A-C229B593F47E}"/>
              </a:ext>
            </a:extLst>
          </p:cNvPr>
          <p:cNvSpPr/>
          <p:nvPr/>
        </p:nvSpPr>
        <p:spPr>
          <a:xfrm>
            <a:off x="285751" y="9006614"/>
            <a:ext cx="7193282" cy="721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310" lvl="0" indent="-194310" defTabSz="777240" latinLnBrk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key contribution?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infrastructure unit strategy that can increase the stability of the road network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most effective and efficient RSE location and sending and receiving data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89770E-25B2-4F8D-AD6A-EF7EE955F5B9}"/>
              </a:ext>
            </a:extLst>
          </p:cNvPr>
          <p:cNvGrpSpPr/>
          <p:nvPr/>
        </p:nvGrpSpPr>
        <p:grpSpPr>
          <a:xfrm>
            <a:off x="317943" y="5682345"/>
            <a:ext cx="7271575" cy="3182000"/>
            <a:chOff x="297180" y="5279570"/>
            <a:chExt cx="7193280" cy="336150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BD06D44-2153-1D94-5CBC-7E6F5B860AE7}"/>
                </a:ext>
              </a:extLst>
            </p:cNvPr>
            <p:cNvSpPr/>
            <p:nvPr/>
          </p:nvSpPr>
          <p:spPr>
            <a:xfrm>
              <a:off x="297180" y="5279570"/>
              <a:ext cx="7193280" cy="33615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D94CA80-609A-4926-B2EA-6F77E8F44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027" y="6816667"/>
              <a:ext cx="2881234" cy="1692822"/>
            </a:xfrm>
            <a:prstGeom prst="rect">
              <a:avLst/>
            </a:prstGeom>
          </p:spPr>
        </p:pic>
        <p:pic>
          <p:nvPicPr>
            <p:cNvPr id="1026" name="Picture 2" descr="https://www.mdpi.com/applsci/applsci-11-02574/article_deploy/html/images/applsci-11-02574-g001.png">
              <a:extLst>
                <a:ext uri="{FF2B5EF4-FFF2-40B4-BE49-F238E27FC236}">
                  <a16:creationId xmlns:a16="http://schemas.microsoft.com/office/drawing/2014/main" id="{15C1C173-45D3-4B47-8D7F-E0C7955083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26" y="5377613"/>
              <a:ext cx="5130249" cy="1439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9D9CFAB-B0CC-4A16-BC40-35EF0D460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5666" y="6820215"/>
              <a:ext cx="2289411" cy="1689274"/>
            </a:xfrm>
            <a:prstGeom prst="rect">
              <a:avLst/>
            </a:prstGeom>
          </p:spPr>
        </p:pic>
        <p:sp>
          <p:nvSpPr>
            <p:cNvPr id="119" name="TextBox 297">
              <a:extLst>
                <a:ext uri="{FF2B5EF4-FFF2-40B4-BE49-F238E27FC236}">
                  <a16:creationId xmlns:a16="http://schemas.microsoft.com/office/drawing/2014/main" id="{AB95A377-1008-4A47-AE72-46C0E9F113F3}"/>
                </a:ext>
              </a:extLst>
            </p:cNvPr>
            <p:cNvSpPr txBox="1"/>
            <p:nvPr/>
          </p:nvSpPr>
          <p:spPr>
            <a:xfrm>
              <a:off x="6287711" y="6433812"/>
              <a:ext cx="10531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rtl="0">
                <a:defRPr lang="ko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  <a:b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safety</a:t>
              </a:r>
              <a:b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evaluation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화살표: 오른쪽 119">
              <a:extLst>
                <a:ext uri="{FF2B5EF4-FFF2-40B4-BE49-F238E27FC236}">
                  <a16:creationId xmlns:a16="http://schemas.microsoft.com/office/drawing/2014/main" id="{4437B620-9BCF-4009-B933-DD8C33948530}"/>
                </a:ext>
              </a:extLst>
            </p:cNvPr>
            <p:cNvSpPr/>
            <p:nvPr/>
          </p:nvSpPr>
          <p:spPr>
            <a:xfrm>
              <a:off x="5907116" y="6479336"/>
              <a:ext cx="380595" cy="681758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 rtl="0">
                <a:defRPr lang="ko-k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4679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F46917140D694AAEAF39165F579555" ma:contentTypeVersion="10" ma:contentTypeDescription="Create a new document." ma:contentTypeScope="" ma:versionID="6f1e7b6f0b0d35ced780d0a55ee4053f">
  <xsd:schema xmlns:xsd="http://www.w3.org/2001/XMLSchema" xmlns:xs="http://www.w3.org/2001/XMLSchema" xmlns:p="http://schemas.microsoft.com/office/2006/metadata/properties" xmlns:ns1="http://schemas.microsoft.com/sharepoint/v3" xmlns:ns2="876de33e-aaa5-4507-9b92-b84e676ded0d" xmlns:ns3="9a0666c7-4cba-45e4-bb78-1ed48d50e5d1" xmlns:ns4="10dd7f8a-f247-48ee-8534-441ce336aea6" targetNamespace="http://schemas.microsoft.com/office/2006/metadata/properties" ma:root="true" ma:fieldsID="896d2b523964b19186340351f2b60ad5" ns1:_="" ns2:_="" ns3:_="" ns4:_="">
    <xsd:import namespace="http://schemas.microsoft.com/sharepoint/v3"/>
    <xsd:import namespace="876de33e-aaa5-4507-9b92-b84e676ded0d"/>
    <xsd:import namespace="9a0666c7-4cba-45e4-bb78-1ed48d50e5d1"/>
    <xsd:import namespace="10dd7f8a-f247-48ee-8534-441ce336aea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0666c7-4cba-45e4-bb78-1ed48d50e5d1" elementFormDefault="qualified">
    <xsd:import namespace="http://schemas.microsoft.com/office/2006/documentManagement/types"/>
    <xsd:import namespace="http://schemas.microsoft.com/office/infopath/2007/PartnerControls"/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d7f8a-f247-48ee-8534-441ce336a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7FDE6C-310C-42FB-BF78-8F321F4DDF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0B6373-123B-4415-9AAF-EF9F1DAB1138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9a0666c7-4cba-45e4-bb78-1ed48d50e5d1"/>
    <ds:schemaRef ds:uri="10dd7f8a-f247-48ee-8534-441ce336aea6"/>
    <ds:schemaRef ds:uri="http://purl.org/dc/elements/1.1/"/>
    <ds:schemaRef ds:uri="http://purl.org/dc/dcmitype/"/>
    <ds:schemaRef ds:uri="http://schemas.openxmlformats.org/package/2006/metadata/core-properties"/>
    <ds:schemaRef ds:uri="876de33e-aaa5-4507-9b92-b84e676ded0d"/>
    <ds:schemaRef ds:uri="http://schemas.microsoft.com/sharepoint/v3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0D2FAB5-E70D-4EF0-8FD1-F898109A79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76de33e-aaa5-4507-9b92-b84e676ded0d"/>
    <ds:schemaRef ds:uri="9a0666c7-4cba-45e4-bb78-1ed48d50e5d1"/>
    <ds:schemaRef ds:uri="10dd7f8a-f247-48ee-8534-441ce336ae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Word로 작업하는 5가지 새로운 방법</Template>
  <TotalTime>2312</TotalTime>
  <Words>307</Words>
  <Application>Microsoft Office PowerPoint</Application>
  <PresentationFormat>사용자 지정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Times New Roman</vt:lpstr>
      <vt:lpstr>Tema di Office</vt:lpstr>
      <vt:lpstr>Establishment of scenario strategies according to dangerous driving situations Researcher : Choi Jae Won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황지희</dc:creator>
  <cp:lastModifiedBy> </cp:lastModifiedBy>
  <cp:revision>65</cp:revision>
  <dcterms:created xsi:type="dcterms:W3CDTF">2022-08-28T02:29:39Z</dcterms:created>
  <dcterms:modified xsi:type="dcterms:W3CDTF">2022-09-07T01:23:24Z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0x010100D9F46917140D694AAEAF39165F579555</vt:lpwstr>
  </property>
</Properties>
</file>