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87" r:id="rId17"/>
    <p:sldId id="272" r:id="rId18"/>
    <p:sldId id="273" r:id="rId19"/>
    <p:sldId id="288" r:id="rId20"/>
    <p:sldId id="289" r:id="rId21"/>
    <p:sldId id="290" r:id="rId22"/>
    <p:sldId id="282" r:id="rId23"/>
    <p:sldId id="283" r:id="rId24"/>
    <p:sldId id="284" r:id="rId25"/>
    <p:sldId id="285" r:id="rId2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 Tran Cu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f40dc69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f40dc695_0_9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f40dc69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f40dc695_0_1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f40dc69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f40dc695_0_1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0eed957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60eed957d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f40dc69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f40dc695_0_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f40dc69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f40dc695_0_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9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f40dc69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f40dc695_0_1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29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f40dc69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f40dc695_0_1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f40dc6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f40dc695_0_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f40dc6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f40dc695_0_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5f40dc6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35f40dc695_0_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f40dc6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f40dc695_0_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430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f40dc69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f40dc695_0_1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55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5f40dc69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5f40dc695_0_6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5f40dc69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5f40dc695_0_7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5f40dc69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5f40dc695_0_16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5f40dc69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5f40dc695_0_17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5f40dc69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5f40dc695_0_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f40dc6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5f40dc695_0_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f40dc69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5f40dc695_0_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f40dc6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5f40dc695_0_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f40dc69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f40dc695_0_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f40dc69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f40dc695_0_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f40dc6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f40dc695_0_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018139" y="240952"/>
            <a:ext cx="2155720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259767" y="1578355"/>
            <a:ext cx="11672465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12192000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2848229" y="2578812"/>
            <a:ext cx="6495541" cy="14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018139" y="240952"/>
            <a:ext cx="2155720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18139" y="240952"/>
            <a:ext cx="2155720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2989" y="66333"/>
            <a:ext cx="861198" cy="109661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078172" y="1162947"/>
            <a:ext cx="10282555" cy="0"/>
          </a:xfrm>
          <a:custGeom>
            <a:avLst/>
            <a:gdLst/>
            <a:ahLst/>
            <a:cxnLst/>
            <a:rect l="l" t="t" r="r" b="b"/>
            <a:pathLst>
              <a:path w="10282555" h="120000" extrusionOk="0">
                <a:moveTo>
                  <a:pt x="0" y="0"/>
                </a:moveTo>
                <a:lnTo>
                  <a:pt x="10282082" y="0"/>
                </a:lnTo>
              </a:path>
            </a:pathLst>
          </a:custGeom>
          <a:noFill/>
          <a:ln w="3175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18139" y="240952"/>
            <a:ext cx="2155720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259767" y="1578355"/>
            <a:ext cx="11672465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/>
        </p:nvSpPr>
        <p:spPr>
          <a:xfrm>
            <a:off x="2237250" y="200425"/>
            <a:ext cx="77175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SƯ PHẠM KỸ THUẬT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TPHCM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ĐÀO TẠO CHẤT LƯỢNG CAO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1125415" y="2212475"/>
            <a:ext cx="10260623" cy="15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VÀ THI CÔNG MẠCH ĐỒNG HỒ SỐ HIỆN THỊ THỜI GIAN THỰC TRÊN LCD SỬ DỤNG PIC16F877A</a:t>
            </a: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237250" y="1198175"/>
            <a:ext cx="7717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 HỌC: 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 ÁN 1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554394" y="4398609"/>
            <a:ext cx="48315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</a:t>
            </a: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100" b="1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Trương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Ngọc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SVTH:</a:t>
            </a:r>
            <a:endParaRPr sz="21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Sang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19119010</a:t>
            </a:r>
            <a:endParaRPr sz="21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Luân</a:t>
            </a:r>
            <a:r>
              <a:rPr lang="en-US"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19161258</a:t>
            </a:r>
            <a:endParaRPr sz="21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120032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ĐIỀU KHIỂN: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820F-0EBF-A749-0EC3-8BD18482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93" y="1960775"/>
            <a:ext cx="6108568" cy="386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120032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TẠO XUNG: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45F3A-539C-D99A-FB54-764B95D6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96" y="2281288"/>
            <a:ext cx="5665508" cy="346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120032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HIỂN THỊ 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CE092-6BC3-0875-4245-878AB569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45" y="2239439"/>
            <a:ext cx="4808855" cy="3698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0D0F-97AA-7DF5-DC80-EE6CBA68069D}"/>
              </a:ext>
            </a:extLst>
          </p:cNvPr>
          <p:cNvSpPr txBox="1"/>
          <p:nvPr/>
        </p:nvSpPr>
        <p:spPr>
          <a:xfrm>
            <a:off x="6391995" y="2458074"/>
            <a:ext cx="5073395" cy="299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 hình LCD 16X2 ở chế độ 4 bits kết nối và được điều khiển bơi vi xử lý.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chân 15 và 16 được cấp nguồn và cấp mass để sáng nên cho LCD. Biến trở 10K được dùng để chỉnh độ tương phản của màn hình.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 hình giúp hiển thị các ký tự cơ bản trong bảng mã ASCII với 2 dòng và 16 cột.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120032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TẠO THỜI GIAN THỰC: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EE2A1-A95A-FE48-7CA0-5B68AAC0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5" y="1949836"/>
            <a:ext cx="6513921" cy="40818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1BA3F-D5D6-33C7-BE2C-A07CBF36C9A2}"/>
              </a:ext>
            </a:extLst>
          </p:cNvPr>
          <p:cNvSpPr txBox="1"/>
          <p:nvPr/>
        </p:nvSpPr>
        <p:spPr>
          <a:xfrm>
            <a:off x="7269636" y="2117554"/>
            <a:ext cx="4696088" cy="2590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 IC thời gian thực DS1307 với giao tiếp chuẩn I2C.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Thạch anh 32768 giúp tạo giao động chuẩn thời gian cho ic thời gian thực U2.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 3V3 dùng để cấp nguồn cho IC thời gian thực vẫn chạy đúng giờ ngay cả khi mất điện</a:t>
            </a:r>
            <a:endParaRPr 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67710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CÒI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D130A-39CA-C755-7C73-09BE630F5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59" y="1913658"/>
            <a:ext cx="6136848" cy="40252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A5CE8-801C-0DA2-2713-2169A0F96080}"/>
                  </a:ext>
                </a:extLst>
              </p:cNvPr>
              <p:cNvSpPr txBox="1"/>
              <p:nvPr/>
            </p:nvSpPr>
            <p:spPr>
              <a:xfrm>
                <a:off x="7352907" y="2171662"/>
                <a:ext cx="6094428" cy="317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Dòng của Q1 C1815 có thể lên đến 50mA.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 số khuếch đại là 120. Vậy để C1815 dẫn bảo hòa thì :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Ib =</a:t>
                </a:r>
                <a:r>
                  <a:rPr lang="en-US" sz="14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𝐼𝑐𝑚𝑎𝑥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𝑏𝑒𝑡𝑎</m:t>
                        </m:r>
                      </m:den>
                    </m:f>
                  </m:oMath>
                </a14:m>
                <a:r>
                  <a:rPr lang="en-US" sz="14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0.42mA.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Điện trở Rb được tính: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𝑉𝑏𝑒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𝐼𝑏</m:t>
                        </m:r>
                      </m:den>
                    </m:f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5−0.7</m:t>
                        </m:r>
                      </m:num>
                      <m:den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4.2</m:t>
                        </m:r>
                      </m:den>
                    </m:f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=10k;</a:t>
                </a:r>
              </a:p>
              <a:p>
                <a:pPr indent="285750"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</a:rPr>
                  <a:t>Ta có thể chọn điện trở là 4k7.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A5CE8-801C-0DA2-2713-2169A0F96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7" y="2171662"/>
                <a:ext cx="6094428" cy="3177152"/>
              </a:xfrm>
              <a:prstGeom prst="rect">
                <a:avLst/>
              </a:prstGeom>
              <a:blipFill>
                <a:blip r:embed="rId4"/>
                <a:stretch>
                  <a:fillRect b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67710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NGUỒN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33884-F28C-3884-1BD1-526C0AA9E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75" y="1913658"/>
            <a:ext cx="7852527" cy="260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DEC7A-1D2C-EFA0-5825-2F212954E0F8}"/>
              </a:ext>
            </a:extLst>
          </p:cNvPr>
          <p:cNvSpPr txBox="1"/>
          <p:nvPr/>
        </p:nvSpPr>
        <p:spPr>
          <a:xfrm>
            <a:off x="1659117" y="4801957"/>
            <a:ext cx="8550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 nguồn cấp DC từ 7,5V đến 12V. Cấp vào J1.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D1 làm nhiệm vụ ngăn không để cấp ngược nguồn làm hỏng mạch. Tụ C2 và C1 lọc nguồn cấp vào để tăng tính ổn định cho nguồn và cho mạch.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 7805 U5 làm nhiệm vụ ổn áp cho ra nguồn điện ổn định 5V với dòng tối đa là 1A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61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67710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MẠCH NẠP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FAD86-DABE-ADAC-DB35-D1C73159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60" y="2158738"/>
            <a:ext cx="6853286" cy="35569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51F43-D951-F84D-A575-BC992647DF29}"/>
              </a:ext>
            </a:extLst>
          </p:cNvPr>
          <p:cNvSpPr txBox="1"/>
          <p:nvPr/>
        </p:nvSpPr>
        <p:spPr>
          <a:xfrm>
            <a:off x="8322139" y="2247458"/>
            <a:ext cx="6094428" cy="2771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Khối bao gồm 6 chân: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1: Not Connect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2: PGC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3: PGD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4: GND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5: VCC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27051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Chân 6: RESET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9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2D333-A8DC-0668-D651-F2BE8B9D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93" y="1178351"/>
            <a:ext cx="8691514" cy="5679649"/>
          </a:xfrm>
          <a:prstGeom prst="rect">
            <a:avLst/>
          </a:prstGeom>
        </p:spPr>
      </p:pic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97962" y="1509927"/>
            <a:ext cx="3129699" cy="104644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 ĐỒ NGUYÊN LÝ TOÀN MẠCH: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LƯU ĐỒ GIẢI THUẬT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8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79C97-DC63-3D19-D677-4D0F9E3D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21" y="1336704"/>
            <a:ext cx="4942840" cy="5280346"/>
          </a:xfrm>
          <a:prstGeom prst="rect">
            <a:avLst/>
          </a:prstGeom>
        </p:spPr>
      </p:pic>
      <p:sp>
        <p:nvSpPr>
          <p:cNvPr id="6" name="Google Shape;151;p22">
            <a:extLst>
              <a:ext uri="{FF2B5EF4-FFF2-40B4-BE49-F238E27FC236}">
                <a16:creationId xmlns:a16="http://schemas.microsoft.com/office/drawing/2014/main" id="{4BBC31E4-6157-FAA3-A6C4-F1116A10447A}"/>
              </a:ext>
            </a:extLst>
          </p:cNvPr>
          <p:cNvSpPr txBox="1">
            <a:spLocks/>
          </p:cNvSpPr>
          <p:nvPr/>
        </p:nvSpPr>
        <p:spPr>
          <a:xfrm>
            <a:off x="956953" y="1438440"/>
            <a:ext cx="31296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1200"/>
              </a:spcBef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TRÌNH CHÍNH</a:t>
            </a:r>
            <a:endParaRPr lang="vi-VN"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</a:pP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LƯU ĐỒ GIẢI THUẬT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8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97A9D-38FE-61E5-FE9E-6CB86F0CF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5" y="1438440"/>
            <a:ext cx="5566410" cy="5151591"/>
          </a:xfrm>
          <a:prstGeom prst="rect">
            <a:avLst/>
          </a:prstGeom>
        </p:spPr>
      </p:pic>
      <p:sp>
        <p:nvSpPr>
          <p:cNvPr id="5" name="Google Shape;151;p22">
            <a:extLst>
              <a:ext uri="{FF2B5EF4-FFF2-40B4-BE49-F238E27FC236}">
                <a16:creationId xmlns:a16="http://schemas.microsoft.com/office/drawing/2014/main" id="{0EE005AF-0680-A629-3262-F827C335D715}"/>
              </a:ext>
            </a:extLst>
          </p:cNvPr>
          <p:cNvSpPr txBox="1">
            <a:spLocks/>
          </p:cNvSpPr>
          <p:nvPr/>
        </p:nvSpPr>
        <p:spPr>
          <a:xfrm>
            <a:off x="940628" y="1559963"/>
            <a:ext cx="31296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1200"/>
              </a:spcBef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CHỈNH GIỜ</a:t>
            </a:r>
            <a:endParaRPr lang="vi-VN"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</a:pP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9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DUNG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991150" y="1396025"/>
            <a:ext cx="10344000" cy="147732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CHƯƠNG 1: GIỚI THIỆU ĐỀ TÀI.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CHƯƠNG 2: THIẾT KẾ HỆ THỐNG.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CHƯƠNG 3: KẾT QUẢ.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CHƯƠNG 4: KẾT LUẬN VÀ HƯỚNG PHÁT TRIỂN.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LƯU ĐỒ GIẢI THUẬT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8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58944-94CE-24EC-9D5E-C68577440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1575236"/>
            <a:ext cx="5516880" cy="4782185"/>
          </a:xfrm>
          <a:prstGeom prst="rect">
            <a:avLst/>
          </a:prstGeom>
        </p:spPr>
      </p:pic>
      <p:sp>
        <p:nvSpPr>
          <p:cNvPr id="5" name="Google Shape;151;p22">
            <a:extLst>
              <a:ext uri="{FF2B5EF4-FFF2-40B4-BE49-F238E27FC236}">
                <a16:creationId xmlns:a16="http://schemas.microsoft.com/office/drawing/2014/main" id="{3E37EF14-ED6A-6967-A775-64612C63B53D}"/>
              </a:ext>
            </a:extLst>
          </p:cNvPr>
          <p:cNvSpPr txBox="1">
            <a:spLocks/>
          </p:cNvSpPr>
          <p:nvPr/>
        </p:nvSpPr>
        <p:spPr>
          <a:xfrm>
            <a:off x="688628" y="1682950"/>
            <a:ext cx="31296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1200"/>
              </a:spcBef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BẤM GIỜ</a:t>
            </a:r>
            <a:endParaRPr lang="vi-VN"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</a:pP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09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LƯU ĐỒ GIẢI THUẬT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8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E71F9-C699-2522-DB0B-37E8F0771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30" y="1236550"/>
            <a:ext cx="5402580" cy="5380500"/>
          </a:xfrm>
          <a:prstGeom prst="rect">
            <a:avLst/>
          </a:prstGeom>
        </p:spPr>
      </p:pic>
      <p:sp>
        <p:nvSpPr>
          <p:cNvPr id="5" name="Google Shape;151;p22">
            <a:extLst>
              <a:ext uri="{FF2B5EF4-FFF2-40B4-BE49-F238E27FC236}">
                <a16:creationId xmlns:a16="http://schemas.microsoft.com/office/drawing/2014/main" id="{713F9CBD-B03A-C074-E0CC-A792C7A2291F}"/>
              </a:ext>
            </a:extLst>
          </p:cNvPr>
          <p:cNvSpPr txBox="1">
            <a:spLocks/>
          </p:cNvSpPr>
          <p:nvPr/>
        </p:nvSpPr>
        <p:spPr>
          <a:xfrm>
            <a:off x="438479" y="1559963"/>
            <a:ext cx="31296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1200"/>
              </a:spcBef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CHỈNH BÁO THỨC</a:t>
            </a:r>
            <a:endParaRPr lang="vi-VN"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</a:pP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90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CHƯƠNG 3: KẾT QUẢ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E32F5-E660-83B5-BEAC-BC14D6904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43" y="1461155"/>
            <a:ext cx="7249213" cy="42891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1025275" y="353150"/>
            <a:ext cx="11235000" cy="5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Arial"/>
                <a:ea typeface="Arial"/>
                <a:cs typeface="Arial"/>
                <a:sym typeface="Arial"/>
              </a:rPr>
              <a:t>CHƯƠNG 4: KẾT LUẬN VÀ HƯỚNG PHÁT TRIỂN</a:t>
            </a:r>
            <a:endParaRPr sz="3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0;p10">
            <a:extLst>
              <a:ext uri="{FF2B5EF4-FFF2-40B4-BE49-F238E27FC236}">
                <a16:creationId xmlns:a16="http://schemas.microsoft.com/office/drawing/2014/main" id="{6300F6AA-7BBE-B9CA-0086-A05B0258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748" y="1371081"/>
            <a:ext cx="10309800" cy="498598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76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LUẬN: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 một thời gian tìm hiểu, tìm tòi nhóm đã thực hiện xong đề tài “Mạch đồng hồ số hiện thị thời gian thực lên LCD sử dụng PIC16F877A”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Đồng hồ có thể hiện thị được giờ, phút, giây, ngày, tháng, năm và có thể chỉnh được thời gian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được chức năng báo thức cơ bản, chỉ báo giờ một lần trong ngày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được chức năng đồng hồ thể thao bấm giờ, chỉ bấm được một mốc thời gian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025275" y="353150"/>
            <a:ext cx="11235000" cy="5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Arial"/>
                <a:ea typeface="Arial"/>
                <a:cs typeface="Arial"/>
                <a:sym typeface="Arial"/>
              </a:rPr>
              <a:t>CHƯƠNG 4: KẾT LUẬN VÀ HƯỚNG PHÁT TRIỂN</a:t>
            </a:r>
            <a:endParaRPr sz="3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0;p10">
            <a:extLst>
              <a:ext uri="{FF2B5EF4-FFF2-40B4-BE49-F238E27FC236}">
                <a16:creationId xmlns:a16="http://schemas.microsoft.com/office/drawing/2014/main" id="{18FB1BAB-F505-06B1-D0A9-8527274F83F3}"/>
              </a:ext>
            </a:extLst>
          </p:cNvPr>
          <p:cNvSpPr txBox="1">
            <a:spLocks/>
          </p:cNvSpPr>
          <p:nvPr/>
        </p:nvSpPr>
        <p:spPr>
          <a:xfrm>
            <a:off x="629350" y="1641418"/>
            <a:ext cx="103098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 PHÁT TRIỂN:</a:t>
            </a:r>
          </a:p>
          <a:p>
            <a:pPr marL="76200" indent="0" algn="just"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chức năng báo thức nhiều mốc thời gian trong ngày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thêm chức năng đồng hồ thể thao có thể lưu lại nhiều mốc thời gian bấm, và có thể hiện thị ra khi cần thiết.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thêm vỏ bên ngoài để sản phẩm trờ nên thân thiện hơn với người dùng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ctrTitle"/>
          </p:nvPr>
        </p:nvSpPr>
        <p:spPr>
          <a:xfrm>
            <a:off x="922750" y="4572000"/>
            <a:ext cx="10241400" cy="153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CẢM ƠN THẦY VÀ CÁC BẠN ĐÃ LẮNG NGHE </a:t>
            </a:r>
            <a:endParaRPr sz="5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CHƯƠNG 1: GIỚI THIỆU ĐỀ TÀI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91150" y="1396025"/>
            <a:ext cx="10344000" cy="147732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62865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GIỚI THIỆU 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62865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GIỚI HẠN ĐỀ TÀI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0;p10">
            <a:extLst>
              <a:ext uri="{FF2B5EF4-FFF2-40B4-BE49-F238E27FC236}">
                <a16:creationId xmlns:a16="http://schemas.microsoft.com/office/drawing/2014/main" id="{B53BF94E-4D89-9DCA-A504-0540CE1BDF58}"/>
              </a:ext>
            </a:extLst>
          </p:cNvPr>
          <p:cNvSpPr txBox="1">
            <a:spLocks/>
          </p:cNvSpPr>
          <p:nvPr/>
        </p:nvSpPr>
        <p:spPr>
          <a:xfrm>
            <a:off x="696002" y="1386197"/>
            <a:ext cx="1041239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cuộc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nay,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vô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quý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báu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soát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sức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khỏe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vi-V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sắp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xếp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kiệm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giành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nâng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chất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cuộc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đúng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ngoài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tế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kèm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hồ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GIỚI HẠN ĐỀ TÀI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059553" y="1767007"/>
            <a:ext cx="10309800" cy="166199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mặt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cũng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PIC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nên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kế và thi công mạch đồng hồ số có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bản:báo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đồng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hồ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thao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CHƯƠNG 2: THIẾT KẾ HỆ THỐNG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1336359" y="1634861"/>
            <a:ext cx="10344000" cy="295465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HỆ THỐNG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HỆ THỐNG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 ĐỒ KHỐI CỦA HỆ THỐNG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CHỨC NĂNG TỪNG KHỐI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ĐỒ GIẢI THUẬT </a:t>
            </a: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YÊU CẦU HỆ THỐNG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0;p10">
            <a:extLst>
              <a:ext uri="{FF2B5EF4-FFF2-40B4-BE49-F238E27FC236}">
                <a16:creationId xmlns:a16="http://schemas.microsoft.com/office/drawing/2014/main" id="{350EF489-9F00-E377-5469-A70A4AEE184F}"/>
              </a:ext>
            </a:extLst>
          </p:cNvPr>
          <p:cNvSpPr txBox="1">
            <a:spLocks/>
          </p:cNvSpPr>
          <p:nvPr/>
        </p:nvSpPr>
        <p:spPr>
          <a:xfrm>
            <a:off x="1091929" y="1673091"/>
            <a:ext cx="1041239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Hiện thị giờ, phút, giây, ngày, tháng, năm.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Điều chỉnh được giá trị giờ, phút, giây, ngày, tháng, năm.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Chính báo thức theo thời gian tùy chỉnh</a:t>
            </a:r>
          </a:p>
          <a:p>
            <a:pPr indent="-3810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Đồng hồ bấm giờ thể thao</a:t>
            </a:r>
            <a:endParaRPr lang="vi-VN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SƠ ĐỒ KHỐI CỦA HỆ THỐNG: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6F676-A8E1-4719-D98A-DBCE3372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46" y="2083324"/>
            <a:ext cx="7729979" cy="430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956953" y="240950"/>
            <a:ext cx="10412400" cy="661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THIẾT KẾ PHẦN CỨNG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991150" y="1236550"/>
            <a:ext cx="10344000" cy="67710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RESET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89B46-65D7-CF3C-B804-64DE99E33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96" y="1992132"/>
            <a:ext cx="6052008" cy="3629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924</Words>
  <Application>Microsoft Office PowerPoint</Application>
  <PresentationFormat>Widescreen</PresentationFormat>
  <Paragraphs>97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PowerPoint Presentation</vt:lpstr>
      <vt:lpstr>NỘI DUNG</vt:lpstr>
      <vt:lpstr>CHƯƠNG 1: GIỚI THIỆU ĐỀ TÀI</vt:lpstr>
      <vt:lpstr>GIỚI THIỆU</vt:lpstr>
      <vt:lpstr>GIỚI HẠN ĐỀ TÀI</vt:lpstr>
      <vt:lpstr>CHƯƠNG 2: THIẾT KẾ HỆ THỐNG</vt:lpstr>
      <vt:lpstr>YÊU CẦU HỆ THỐNG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THIẾT KẾ PHẦN CỨNG</vt:lpstr>
      <vt:lpstr>LƯU ĐỒ GIẢI THUẬT</vt:lpstr>
      <vt:lpstr>LƯU ĐỒ GIẢI THUẬT</vt:lpstr>
      <vt:lpstr>LƯU ĐỒ GIẢI THUẬT</vt:lpstr>
      <vt:lpstr>LƯU ĐỒ GIẢI THUẬT</vt:lpstr>
      <vt:lpstr>CHƯƠNG 3: KẾT QUẢ</vt:lpstr>
      <vt:lpstr>CHƯƠNG 4: KẾT LUẬN VÀ HƯỚNG PHÁT TRIỂN</vt:lpstr>
      <vt:lpstr>CHƯƠNG 4: KẾT LUẬN VÀ HƯỚNG PHÁT TRIỂN</vt:lpstr>
      <vt:lpstr>CẢM ƠN THẦY VÀ CÁC BẠN ĐÃ LẮNG NGHE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Dang Sang</cp:lastModifiedBy>
  <cp:revision>15</cp:revision>
  <dcterms:modified xsi:type="dcterms:W3CDTF">2022-06-23T04:29:24Z</dcterms:modified>
</cp:coreProperties>
</file>