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77" r:id="rId3"/>
    <p:sldId id="278" r:id="rId4"/>
    <p:sldId id="258" r:id="rId5"/>
    <p:sldId id="266" r:id="rId6"/>
    <p:sldId id="259" r:id="rId7"/>
    <p:sldId id="260" r:id="rId8"/>
    <p:sldId id="261" r:id="rId9"/>
    <p:sldId id="265" r:id="rId10"/>
    <p:sldId id="262" r:id="rId11"/>
    <p:sldId id="263" r:id="rId12"/>
    <p:sldId id="268" r:id="rId13"/>
    <p:sldId id="279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81" r:id="rId24"/>
    <p:sldId id="282" r:id="rId25"/>
    <p:sldId id="284" r:id="rId26"/>
    <p:sldId id="286" r:id="rId27"/>
    <p:sldId id="285" r:id="rId28"/>
    <p:sldId id="264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5C28"/>
    <a:srgbClr val="22B1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CF274-F099-4CC1-AFD2-DA3527CC39C1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3BB39-829C-4BBE-94EC-D69CBA559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00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BB39-829C-4BBE-94EC-D69CBA5594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5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aringfireball.net/projects/markdown/basics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github.com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activities/hello-world/" TargetMode="External"/><Relationship Id="rId7" Type="http://schemas.openxmlformats.org/officeDocument/2006/relationships/hyperlink" Target="https://en.wikipedia.org/wiki/Markdown" TargetMode="External"/><Relationship Id="rId2" Type="http://schemas.openxmlformats.org/officeDocument/2006/relationships/hyperlink" Target="https://rmarkdown.rstudio.com/r_notebook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markdown.rstudio.com/articles_intro.html" TargetMode="External"/><Relationship Id="rId5" Type="http://schemas.openxmlformats.org/officeDocument/2006/relationships/hyperlink" Target="https://bookdown.org/yihui/rmarkdown/html-document.html" TargetMode="External"/><Relationship Id="rId4" Type="http://schemas.openxmlformats.org/officeDocument/2006/relationships/hyperlink" Target="https://rmarkdown.rstudio.com/lesson-1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689976"/>
            <a:ext cx="6815669" cy="1515533"/>
          </a:xfrm>
        </p:spPr>
        <p:txBody>
          <a:bodyPr/>
          <a:lstStyle/>
          <a:p>
            <a:r>
              <a:rPr lang="en-US" dirty="0" smtClean="0"/>
              <a:t>Using R Notebook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786993"/>
            <a:ext cx="6815669" cy="1320802"/>
          </a:xfrm>
        </p:spPr>
        <p:txBody>
          <a:bodyPr anchor="ctr"/>
          <a:lstStyle/>
          <a:p>
            <a:r>
              <a:rPr lang="en-US" dirty="0"/>
              <a:t>A Guide to Organizing </a:t>
            </a:r>
            <a:r>
              <a:rPr lang="en-US" dirty="0" smtClean="0"/>
              <a:t>and Presenting Data </a:t>
            </a:r>
            <a:r>
              <a:rPr lang="en-US" dirty="0"/>
              <a:t>for an Aesthetic </a:t>
            </a:r>
            <a:r>
              <a:rPr lang="en-US" dirty="0" smtClean="0"/>
              <a:t>Delivery Using R Notebooks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3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1268" y="2560320"/>
            <a:ext cx="5145484" cy="354813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An R Notebook document can be “previewed” as output, displaying data as a rendered R Markdown document without executing any of your chunks</a:t>
            </a:r>
          </a:p>
          <a:p>
            <a:r>
              <a:rPr lang="en-US" sz="2000" dirty="0" smtClean="0"/>
              <a:t>However, all currently inline-displayed chunks that are showing will appear in the previewed document</a:t>
            </a:r>
          </a:p>
          <a:p>
            <a:r>
              <a:rPr lang="en-US" sz="2000" dirty="0" smtClean="0"/>
              <a:t>The “preview” option is just to the left of the small gear icon displayed earlier</a:t>
            </a:r>
          </a:p>
          <a:p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12328" y="5831457"/>
            <a:ext cx="4161641" cy="276999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An example of output from an R Notebook document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327" y="2466122"/>
            <a:ext cx="4161641" cy="336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and Additional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217697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Whenever you save your document, alongside the .</a:t>
            </a:r>
            <a:r>
              <a:rPr lang="en-US" dirty="0" err="1" smtClean="0"/>
              <a:t>rmd</a:t>
            </a:r>
            <a:r>
              <a:rPr lang="en-US" dirty="0" smtClean="0"/>
              <a:t> file you are currently working on, a .nb.html file is created</a:t>
            </a:r>
          </a:p>
          <a:p>
            <a:r>
              <a:rPr lang="en-US" dirty="0" smtClean="0"/>
              <a:t>This document is simply an html file displaying exactly what clicking “preview” would have done at the time of saving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2" y="4633811"/>
            <a:ext cx="3748005" cy="1268082"/>
          </a:xfrm>
        </p:spPr>
        <p:txBody>
          <a:bodyPr numCol="1">
            <a:normAutofit fontScale="85000" lnSpcReduction="10000"/>
          </a:bodyPr>
          <a:lstStyle/>
          <a:p>
            <a:r>
              <a:rPr lang="en-US" dirty="0"/>
              <a:t>This document can be shared with others and opened either within a web browser or within </a:t>
            </a:r>
            <a:r>
              <a:rPr lang="en-US" dirty="0" err="1"/>
              <a:t>RStudio</a:t>
            </a:r>
            <a:r>
              <a:rPr lang="en-US" dirty="0"/>
              <a:t> itself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78294" y="1786890"/>
            <a:ext cx="4718304" cy="3310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16752" y="2558625"/>
            <a:ext cx="5188961" cy="2075186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 fontScale="4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dirty="0" smtClean="0"/>
              <a:t>File formatting within an R Notebook document is done in the </a:t>
            </a:r>
            <a:r>
              <a:rPr lang="en-US" sz="3800" b="1" dirty="0" smtClean="0"/>
              <a:t>markdown</a:t>
            </a:r>
            <a:r>
              <a:rPr lang="en-US" sz="3800" dirty="0" smtClean="0"/>
              <a:t> formatting language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400" dirty="0" smtClean="0"/>
              <a:t>Markdown is an easy-to-use text formatting language that allows for the creation of rich text using plain text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400" dirty="0" smtClean="0"/>
              <a:t>For more information on formatting using markdown</a:t>
            </a:r>
            <a:r>
              <a:rPr lang="en-US" sz="3400" dirty="0"/>
              <a:t>, consult </a:t>
            </a:r>
            <a:r>
              <a:rPr lang="en-US" sz="3400" dirty="0">
                <a:hlinkClick r:id="rId2"/>
              </a:rPr>
              <a:t>https://</a:t>
            </a:r>
            <a:r>
              <a:rPr lang="en-US" sz="3400" dirty="0" smtClean="0">
                <a:hlinkClick r:id="rId2"/>
              </a:rPr>
              <a:t>daringfireball.net/projects/markdown/basics</a:t>
            </a:r>
            <a:endParaRPr lang="en-US" sz="3400" dirty="0" smtClean="0"/>
          </a:p>
          <a:p>
            <a:endParaRPr lang="en-US" sz="2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07" y="4586064"/>
            <a:ext cx="6409100" cy="156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4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Error: </a:t>
            </a:r>
            <a:r>
              <a:rPr lang="en-US" b="1" u="sng" dirty="0">
                <a:solidFill>
                  <a:schemeClr val="tx1"/>
                </a:solidFill>
              </a:rPr>
              <a:t>'</a:t>
            </a:r>
            <a:r>
              <a:rPr lang="en-US" b="1" u="sng" dirty="0" err="1">
                <a:solidFill>
                  <a:schemeClr val="tx1"/>
                </a:solidFill>
              </a:rPr>
              <a:t>is_latex_output</a:t>
            </a:r>
            <a:r>
              <a:rPr lang="en-US" b="1" u="sng" dirty="0">
                <a:solidFill>
                  <a:schemeClr val="tx1"/>
                </a:solidFill>
              </a:rPr>
              <a:t>' is not an exported object from '</a:t>
            </a:r>
            <a:r>
              <a:rPr lang="en-US" b="1" u="sng" dirty="0" err="1">
                <a:solidFill>
                  <a:schemeClr val="tx1"/>
                </a:solidFill>
              </a:rPr>
              <a:t>namespace:knitr</a:t>
            </a:r>
            <a:r>
              <a:rPr lang="en-US" b="1" u="sng" dirty="0">
                <a:solidFill>
                  <a:schemeClr val="tx1"/>
                </a:solidFill>
              </a:rPr>
              <a:t>' Execution </a:t>
            </a:r>
            <a:r>
              <a:rPr lang="en-US" b="1" u="sng" dirty="0" smtClean="0">
                <a:solidFill>
                  <a:schemeClr val="tx1"/>
                </a:solidFill>
              </a:rPr>
              <a:t>halted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Solution:</a:t>
            </a:r>
            <a:r>
              <a:rPr lang="en-US" dirty="0" smtClean="0">
                <a:solidFill>
                  <a:schemeClr val="tx1"/>
                </a:solidFill>
              </a:rPr>
              <a:t> Run the following code in your R console: </a:t>
            </a:r>
          </a:p>
          <a:p>
            <a:pPr marL="457200" lvl="1" indent="0">
              <a:buNone/>
            </a:pPr>
            <a:r>
              <a:rPr lang="en-US" sz="1800" dirty="0" err="1" smtClean="0">
                <a:solidFill>
                  <a:srgbClr val="7030A0"/>
                </a:solidFill>
              </a:rPr>
              <a:t>install.packages</a:t>
            </a:r>
            <a:r>
              <a:rPr lang="en-US" sz="1800" dirty="0">
                <a:solidFill>
                  <a:srgbClr val="7030A0"/>
                </a:solidFill>
              </a:rPr>
              <a:t>('</a:t>
            </a:r>
            <a:r>
              <a:rPr lang="en-US" sz="1800" dirty="0" err="1">
                <a:solidFill>
                  <a:srgbClr val="7030A0"/>
                </a:solidFill>
              </a:rPr>
              <a:t>knitr</a:t>
            </a:r>
            <a:r>
              <a:rPr lang="en-US" sz="1800" dirty="0">
                <a:solidFill>
                  <a:srgbClr val="7030A0"/>
                </a:solidFill>
              </a:rPr>
              <a:t>', repos = c('http://rforge.net', 'http://cran.rstudio.org'), type = 'source</a:t>
            </a:r>
            <a:r>
              <a:rPr lang="en-US" sz="1800" dirty="0" smtClean="0">
                <a:solidFill>
                  <a:srgbClr val="7030A0"/>
                </a:solidFill>
              </a:rPr>
              <a:t>')</a:t>
            </a:r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_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Solution:</a:t>
            </a:r>
            <a:r>
              <a:rPr lang="en-US" dirty="0" smtClean="0">
                <a:solidFill>
                  <a:schemeClr val="tx1"/>
                </a:solidFill>
              </a:rPr>
              <a:t> Give a unique name to all of your unnamed chunks</a:t>
            </a:r>
            <a:endParaRPr lang="en-US" b="1" dirty="0" smtClean="0">
              <a:solidFill>
                <a:schemeClr val="tx1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14" t="13331" r="80401" b="84809"/>
          <a:stretch/>
        </p:blipFill>
        <p:spPr>
          <a:xfrm>
            <a:off x="1577471" y="4283512"/>
            <a:ext cx="8386039" cy="46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4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Basics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6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Version Control:</a:t>
            </a:r>
            <a:br>
              <a:rPr lang="en-US" dirty="0" smtClean="0"/>
            </a:br>
            <a:r>
              <a:rPr lang="en-US" dirty="0" smtClean="0"/>
              <a:t>Organizational Saving and History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192" y="2560320"/>
            <a:ext cx="4843560" cy="3624820"/>
          </a:xfrm>
        </p:spPr>
        <p:txBody>
          <a:bodyPr>
            <a:noAutofit/>
          </a:bodyPr>
          <a:lstStyle/>
          <a:p>
            <a:r>
              <a:rPr lang="en-US" sz="1800" dirty="0" smtClean="0"/>
              <a:t>Have you ever edited a document “doc” and then saved it as “doc_V2”? And then “doc_V3”?</a:t>
            </a:r>
          </a:p>
          <a:p>
            <a:r>
              <a:rPr lang="en-US" sz="1800" dirty="0" smtClean="0"/>
              <a:t>This is called </a:t>
            </a:r>
            <a:r>
              <a:rPr lang="en-US" sz="1800" b="1" dirty="0" smtClean="0"/>
              <a:t>version control</a:t>
            </a:r>
          </a:p>
          <a:p>
            <a:r>
              <a:rPr lang="en-US" sz="1800" dirty="0" smtClean="0"/>
              <a:t>Drawbacks:</a:t>
            </a:r>
          </a:p>
          <a:p>
            <a:pPr lvl="1"/>
            <a:r>
              <a:rPr lang="en-US" sz="1400" dirty="0" smtClean="0"/>
              <a:t>Saving new edits quickly becomes tedious</a:t>
            </a:r>
          </a:p>
          <a:p>
            <a:pPr lvl="1"/>
            <a:r>
              <a:rPr lang="en-US" sz="1400" dirty="0" smtClean="0"/>
              <a:t>You might accidentally save over old versions</a:t>
            </a:r>
          </a:p>
          <a:p>
            <a:r>
              <a:rPr lang="en-US" sz="1800" dirty="0"/>
              <a:t>Introducing </a:t>
            </a:r>
            <a:r>
              <a:rPr lang="en-US" sz="1800" dirty="0" err="1"/>
              <a:t>Github</a:t>
            </a:r>
            <a:r>
              <a:rPr lang="en-US" sz="1800" dirty="0"/>
              <a:t>: a website that streamlines the procedure of version </a:t>
            </a:r>
            <a:r>
              <a:rPr lang="en-US" sz="1800" dirty="0" smtClean="0"/>
              <a:t>control</a:t>
            </a:r>
          </a:p>
          <a:p>
            <a:r>
              <a:rPr lang="en-US" sz="1800" dirty="0" smtClean="0"/>
              <a:t>Formatting in </a:t>
            </a:r>
            <a:r>
              <a:rPr lang="en-US" sz="1800" dirty="0" err="1" smtClean="0"/>
              <a:t>Github</a:t>
            </a:r>
            <a:r>
              <a:rPr lang="en-US" sz="1800" dirty="0" smtClean="0"/>
              <a:t> uses the markdown formatting language – the same as R Notebook! </a:t>
            </a:r>
            <a:endParaRPr lang="en-US" sz="1800" dirty="0"/>
          </a:p>
          <a:p>
            <a:endParaRPr lang="en-US" sz="18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753" y="2560319"/>
            <a:ext cx="5378742" cy="3564435"/>
          </a:xfrm>
        </p:spPr>
        <p:txBody>
          <a:bodyPr>
            <a:noAutofit/>
          </a:bodyPr>
          <a:lstStyle/>
          <a:p>
            <a:r>
              <a:rPr lang="en-US" sz="1800" dirty="0" smtClean="0"/>
              <a:t>In addition to keeping track of your document’s history, using </a:t>
            </a:r>
            <a:r>
              <a:rPr lang="en-US" sz="1800" dirty="0" err="1" smtClean="0"/>
              <a:t>Github</a:t>
            </a:r>
            <a:r>
              <a:rPr lang="en-US" sz="1800" dirty="0" smtClean="0"/>
              <a:t> for version control also offers the following benefits:</a:t>
            </a:r>
          </a:p>
          <a:p>
            <a:pPr lvl="1"/>
            <a:r>
              <a:rPr lang="en-US" sz="1600" dirty="0" smtClean="0"/>
              <a:t>Creates an off-site copy of your document in the cloud</a:t>
            </a:r>
          </a:p>
          <a:p>
            <a:pPr lvl="1"/>
            <a:r>
              <a:rPr lang="en-US" sz="1600" dirty="0" smtClean="0"/>
              <a:t>Allows for multiple “branches” of update history</a:t>
            </a:r>
          </a:p>
          <a:p>
            <a:pPr lvl="2"/>
            <a:r>
              <a:rPr lang="en-US" sz="1400" dirty="0" smtClean="0"/>
              <a:t>Opens up ability to take a project down </a:t>
            </a:r>
            <a:r>
              <a:rPr lang="en-US" sz="1400" dirty="0"/>
              <a:t>different paths </a:t>
            </a:r>
            <a:r>
              <a:rPr lang="en-US" sz="1400" dirty="0" smtClean="0"/>
              <a:t>synchronously</a:t>
            </a:r>
          </a:p>
          <a:p>
            <a:pPr lvl="2"/>
            <a:r>
              <a:rPr lang="en-US" sz="1400" dirty="0" smtClean="0"/>
              <a:t>Maintains a sensible “direction” of edits two-dimensionally in a way that is not easily replicable by simply </a:t>
            </a:r>
            <a:r>
              <a:rPr lang="en-US" sz="1400" dirty="0" err="1" smtClean="0"/>
              <a:t>addending</a:t>
            </a:r>
            <a:r>
              <a:rPr lang="en-US" sz="1400" dirty="0" smtClean="0"/>
              <a:t> endings manually</a:t>
            </a:r>
          </a:p>
          <a:p>
            <a:pPr lvl="1"/>
            <a:r>
              <a:rPr lang="en-US" sz="1600" dirty="0" smtClean="0"/>
              <a:t>Allows other users to collaborate and submit updated versions of your files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4052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Tutorial – 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To start, go to </a:t>
            </a:r>
            <a:r>
              <a:rPr lang="en-US" dirty="0" smtClean="0">
                <a:hlinkClick r:id="rId2"/>
              </a:rPr>
              <a:t>http://github.com</a:t>
            </a:r>
            <a:r>
              <a:rPr lang="en-US" dirty="0" smtClean="0"/>
              <a:t> and create an account; </a:t>
            </a:r>
            <a:r>
              <a:rPr lang="en-US" dirty="0" err="1" smtClean="0"/>
              <a:t>Github</a:t>
            </a:r>
            <a:r>
              <a:rPr lang="en-US" dirty="0" smtClean="0"/>
              <a:t> will guide you through this process, but don’t worry, it’s straightforward</a:t>
            </a:r>
          </a:p>
          <a:p>
            <a:r>
              <a:rPr lang="en-US" dirty="0" smtClean="0"/>
              <a:t>Now that you’ve got an account of your own, we can create a </a:t>
            </a:r>
            <a:r>
              <a:rPr lang="en-US" b="1" dirty="0" smtClean="0"/>
              <a:t>repository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97"/>
          <a:stretch/>
        </p:blipFill>
        <p:spPr>
          <a:xfrm>
            <a:off x="6277442" y="3342415"/>
            <a:ext cx="4196923" cy="1854976"/>
          </a:xfr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6016752" y="2560320"/>
            <a:ext cx="4718304" cy="9506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Your homepage should look something like this:</a:t>
            </a:r>
          </a:p>
          <a:p>
            <a:pPr lvl="1"/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016751" y="5287721"/>
            <a:ext cx="4718304" cy="9506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 on the “Repositories” tab adjacent to the “Overview” tab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Tutorial – Creating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914399"/>
          </a:xfrm>
        </p:spPr>
        <p:txBody>
          <a:bodyPr/>
          <a:lstStyle/>
          <a:p>
            <a:r>
              <a:rPr lang="en-US" dirty="0" smtClean="0"/>
              <a:t>From here, click the green tab to the left that says “New”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3474719"/>
            <a:ext cx="4718050" cy="1151914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295148" y="4663439"/>
            <a:ext cx="4718304" cy="1454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Fill out or select the circled items to the right, and then click on the green “Create repository” button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787" y="2491308"/>
            <a:ext cx="4274811" cy="362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8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Tutorial – Uploading Our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274216" cy="993763"/>
          </a:xfrm>
        </p:spPr>
        <p:txBody>
          <a:bodyPr>
            <a:normAutofit fontScale="92500" lnSpcReduction="20000"/>
          </a:bodyPr>
          <a:lstStyle/>
          <a:p>
            <a:r>
              <a:rPr lang="en-US" sz="2300" dirty="0" smtClean="0"/>
              <a:t>Now that your repository is created, we want to upload our R Notebook document to it</a:t>
            </a:r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87"/>
          <a:stretch/>
        </p:blipFill>
        <p:spPr>
          <a:xfrm>
            <a:off x="6178548" y="2475188"/>
            <a:ext cx="4718050" cy="134575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750" y="3424214"/>
            <a:ext cx="4028914" cy="2711927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870641" y="4009569"/>
            <a:ext cx="5333864" cy="23814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 smtClean="0"/>
              <a:t>On the next page, select “choose your files” in blue, then navigate your folders and double click your R Notebook file</a:t>
            </a:r>
          </a:p>
          <a:p>
            <a:r>
              <a:rPr lang="en-US" sz="2100" dirty="0" smtClean="0"/>
              <a:t>Fill in or select the circled items to the left, and when you are done, click the green “Commit Changes” button indicated by the arrow</a:t>
            </a:r>
          </a:p>
          <a:p>
            <a:endParaRPr lang="en-US" sz="21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 flipH="1">
            <a:off x="5572664" y="2708694"/>
            <a:ext cx="457200" cy="4411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 flipH="1" flipV="1">
            <a:off x="5572664" y="5022366"/>
            <a:ext cx="457200" cy="510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7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Tutorial – Branching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389" y="2474055"/>
            <a:ext cx="6167886" cy="370114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Our initial upload will now be referred to as our </a:t>
            </a:r>
            <a:r>
              <a:rPr lang="en-US" b="1" dirty="0" smtClean="0"/>
              <a:t>master</a:t>
            </a:r>
            <a:r>
              <a:rPr lang="en-US" b="1" dirty="0"/>
              <a:t> </a:t>
            </a:r>
            <a:r>
              <a:rPr lang="en-US" b="1" dirty="0" smtClean="0"/>
              <a:t>branch</a:t>
            </a:r>
            <a:r>
              <a:rPr lang="en-US" dirty="0" smtClean="0"/>
              <a:t>; think of it to be as much of a “branch” as a tree trunk is to a tree</a:t>
            </a:r>
          </a:p>
          <a:p>
            <a:r>
              <a:rPr lang="en-US" dirty="0" smtClean="0"/>
              <a:t>We will now create our first proper branch</a:t>
            </a:r>
          </a:p>
          <a:p>
            <a:pPr lvl="1"/>
            <a:r>
              <a:rPr lang="en-US" dirty="0" smtClean="0"/>
              <a:t>First, click on the button that says “Branch: master” circled in blue in the picture to the right</a:t>
            </a:r>
          </a:p>
          <a:p>
            <a:pPr lvl="1"/>
            <a:r>
              <a:rPr lang="en-US" dirty="0" smtClean="0"/>
              <a:t>Next, create a name for your branch in the dialogue box that opens</a:t>
            </a:r>
          </a:p>
          <a:p>
            <a:pPr lvl="1"/>
            <a:r>
              <a:rPr lang="en-US" dirty="0" smtClean="0"/>
              <a:t>Now, click the button circled in black to the right to create the branch</a:t>
            </a:r>
          </a:p>
          <a:p>
            <a:r>
              <a:rPr lang="en-US" dirty="0" smtClean="0"/>
              <a:t>We are now seemingly back to our previous screen, but note that this time all files we interact with are within the “Our-First-Branch” branch</a:t>
            </a:r>
          </a:p>
          <a:p>
            <a:r>
              <a:rPr lang="en-US" dirty="0" smtClean="0"/>
              <a:t>We can toggle between branches and the master by selecting the button circle in blue as before and selecting “master” under the “Branches” tab that pops up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8" r="-70" b="-133"/>
          <a:stretch/>
        </p:blipFill>
        <p:spPr>
          <a:xfrm>
            <a:off x="7339130" y="2495610"/>
            <a:ext cx="3529045" cy="367959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426" y="5649378"/>
            <a:ext cx="3337849" cy="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8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Tutorial – Editing Our Branch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" r="1967"/>
          <a:stretch/>
        </p:blipFill>
        <p:spPr>
          <a:xfrm>
            <a:off x="8183302" y="3187637"/>
            <a:ext cx="3183148" cy="1084305"/>
          </a:xfr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165451" y="2493034"/>
            <a:ext cx="5185107" cy="21367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We now wish to make a few changes to our branch</a:t>
            </a:r>
          </a:p>
          <a:p>
            <a:r>
              <a:rPr lang="en-US" sz="2200" dirty="0" smtClean="0"/>
              <a:t>Click on this branch’s version of your uploaded file to open up a browser view of your document</a:t>
            </a:r>
          </a:p>
          <a:p>
            <a:pPr lvl="1"/>
            <a:endParaRPr lang="en-US" sz="2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0799"/>
          <a:stretch/>
        </p:blipFill>
        <p:spPr>
          <a:xfrm>
            <a:off x="1295402" y="4423600"/>
            <a:ext cx="2072820" cy="1804672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6350558" y="4568722"/>
            <a:ext cx="4993178" cy="12698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Make your editing changes, fill out the dialogue boxes circled to the left, and click the green “Commit changes” button at the bottom</a:t>
            </a:r>
          </a:p>
          <a:p>
            <a:pPr lvl="1"/>
            <a:endParaRPr lang="en-US" dirty="0"/>
          </a:p>
        </p:txBody>
      </p:sp>
      <p:sp>
        <p:nvSpPr>
          <p:cNvPr id="14" name="Content Placeholder 3"/>
          <p:cNvSpPr txBox="1">
            <a:spLocks/>
          </p:cNvSpPr>
          <p:nvPr/>
        </p:nvSpPr>
        <p:spPr>
          <a:xfrm>
            <a:off x="6350558" y="2560320"/>
            <a:ext cx="4993178" cy="1437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Click on the pencil option on the right side of your screen (circled below) to begin editing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3523" r="42079"/>
          <a:stretch/>
        </p:blipFill>
        <p:spPr>
          <a:xfrm>
            <a:off x="3669489" y="4109073"/>
            <a:ext cx="2643906" cy="2105384"/>
          </a:xfrm>
          <a:prstGeom prst="rect">
            <a:avLst/>
          </a:prstGeom>
        </p:spPr>
      </p:pic>
      <p:sp>
        <p:nvSpPr>
          <p:cNvPr id="18" name="Content Placeholder 2"/>
          <p:cNvSpPr txBox="1">
            <a:spLocks/>
          </p:cNvSpPr>
          <p:nvPr/>
        </p:nvSpPr>
        <p:spPr>
          <a:xfrm flipH="1" flipV="1">
            <a:off x="6276231" y="5166954"/>
            <a:ext cx="457200" cy="510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 rot="18323534" flipH="1" flipV="1">
            <a:off x="3164283" y="3995681"/>
            <a:ext cx="457200" cy="3952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 rot="12460929" flipH="1" flipV="1">
            <a:off x="7634176" y="3599660"/>
            <a:ext cx="457200" cy="45224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25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R Notebook..........................................................................................................3-12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GitHub Basics.....................................................................................................13-21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GitHub Desktop...............................................................................................22-2X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Credits.......................................................................................................................2X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4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Tutorial – Pull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277943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Return to your repository’s page; you are greeted by a new tan box with our new branches name</a:t>
            </a:r>
          </a:p>
          <a:p>
            <a:pPr lvl="1"/>
            <a:r>
              <a:rPr lang="en-US" dirty="0" smtClean="0"/>
              <a:t>The branch edit you’ve just made is said to have been “pushed”</a:t>
            </a:r>
          </a:p>
          <a:p>
            <a:pPr lvl="1"/>
            <a:r>
              <a:rPr lang="en-US" dirty="0" smtClean="0"/>
              <a:t>We now wish to compare our branch edits to the master branch and then submit a </a:t>
            </a:r>
            <a:r>
              <a:rPr lang="en-US" b="1" dirty="0" smtClean="0"/>
              <a:t>pull request</a:t>
            </a:r>
            <a:r>
              <a:rPr lang="en-US" dirty="0" smtClean="0"/>
              <a:t>; to do this, click the green button below saying to do just that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02" y="5200440"/>
            <a:ext cx="4718050" cy="827264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6350558" y="2560320"/>
            <a:ext cx="4993178" cy="36420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On the screen that now appears, you will see the edit title and description that you created for the branch earlier</a:t>
            </a:r>
          </a:p>
          <a:p>
            <a:r>
              <a:rPr lang="en-US" sz="2200" dirty="0" smtClean="0"/>
              <a:t>We will now create a pull request from our branch edits onto our master</a:t>
            </a:r>
          </a:p>
          <a:p>
            <a:pPr lvl="1"/>
            <a:r>
              <a:rPr lang="en-US" sz="1800" dirty="0" smtClean="0"/>
              <a:t>A pull request from branch </a:t>
            </a:r>
            <a:r>
              <a:rPr lang="en-US" sz="1800" i="1" dirty="0" smtClean="0"/>
              <a:t>Z</a:t>
            </a:r>
            <a:r>
              <a:rPr lang="en-US" sz="1800" dirty="0" smtClean="0"/>
              <a:t> to higher branch </a:t>
            </a:r>
            <a:r>
              <a:rPr lang="en-US" sz="1800" i="1" dirty="0" smtClean="0"/>
              <a:t>A</a:t>
            </a:r>
            <a:r>
              <a:rPr lang="en-US" sz="1800" dirty="0" smtClean="0"/>
              <a:t> allows for the author of </a:t>
            </a:r>
            <a:r>
              <a:rPr lang="en-US" sz="1800" i="1" dirty="0" smtClean="0"/>
              <a:t>A</a:t>
            </a:r>
            <a:r>
              <a:rPr lang="en-US" sz="1800" dirty="0" smtClean="0"/>
              <a:t> to accept the edits to </a:t>
            </a:r>
            <a:r>
              <a:rPr lang="en-US" sz="1800" i="1" dirty="0" smtClean="0"/>
              <a:t>A</a:t>
            </a:r>
            <a:r>
              <a:rPr lang="en-US" sz="1800" dirty="0" smtClean="0"/>
              <a:t> by the author of </a:t>
            </a:r>
            <a:r>
              <a:rPr lang="en-US" sz="1800" i="1" dirty="0" smtClean="0"/>
              <a:t>Z</a:t>
            </a:r>
          </a:p>
          <a:p>
            <a:pPr lvl="1"/>
            <a:r>
              <a:rPr lang="en-US" sz="1800" dirty="0" smtClean="0"/>
              <a:t>The author of </a:t>
            </a:r>
            <a:r>
              <a:rPr lang="en-US" sz="1800" i="1" dirty="0" smtClean="0"/>
              <a:t>A </a:t>
            </a:r>
            <a:r>
              <a:rPr lang="en-US" sz="1800" dirty="0" smtClean="0"/>
              <a:t>may either accept or decline</a:t>
            </a:r>
          </a:p>
          <a:p>
            <a:pPr lvl="1"/>
            <a:r>
              <a:rPr lang="en-US" sz="1800" dirty="0" smtClean="0"/>
              <a:t>If you are the author of both branches, this is essentially asking you “Are you sure about this?”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6584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" t="60297" r="36131" b="1659"/>
          <a:stretch/>
        </p:blipFill>
        <p:spPr>
          <a:xfrm>
            <a:off x="7605346" y="4483224"/>
            <a:ext cx="3819607" cy="1715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Tutorial – Merging Master and Branch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8" t="12205" r="128" b="5073"/>
          <a:stretch/>
        </p:blipFill>
        <p:spPr>
          <a:xfrm>
            <a:off x="7731124" y="2417039"/>
            <a:ext cx="3568049" cy="2001328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095554" y="2514982"/>
            <a:ext cx="6366295" cy="36841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50" dirty="0"/>
              <a:t>Click the green “Create pull request” button to the bottom right of your description </a:t>
            </a:r>
            <a:r>
              <a:rPr lang="en-US" sz="1950" dirty="0" smtClean="0"/>
              <a:t>box</a:t>
            </a:r>
          </a:p>
          <a:p>
            <a:r>
              <a:rPr lang="en-US" sz="1950" dirty="0"/>
              <a:t>You are now taken to a screen describing various things about the pull requested branch’s edit to your master branch</a:t>
            </a:r>
          </a:p>
          <a:p>
            <a:r>
              <a:rPr lang="en-US" sz="1950" dirty="0"/>
              <a:t>If you accept the edits that you have made, select the green “Merge pull request” </a:t>
            </a:r>
            <a:r>
              <a:rPr lang="en-US" sz="1950" dirty="0" smtClean="0"/>
              <a:t>button and </a:t>
            </a:r>
            <a:r>
              <a:rPr lang="en-US" sz="1950" dirty="0"/>
              <a:t>then the </a:t>
            </a:r>
            <a:r>
              <a:rPr lang="en-US" sz="1950" dirty="0" smtClean="0"/>
              <a:t>green “Confirm </a:t>
            </a:r>
            <a:r>
              <a:rPr lang="en-US" sz="1950" dirty="0"/>
              <a:t>merge” button that pops up right </a:t>
            </a:r>
            <a:r>
              <a:rPr lang="en-US" sz="1950" dirty="0" smtClean="0"/>
              <a:t>after</a:t>
            </a:r>
          </a:p>
          <a:p>
            <a:r>
              <a:rPr lang="en-US" sz="1950" dirty="0" smtClean="0"/>
              <a:t>One final note: any of the languages R Notebook supports can be uploaded to </a:t>
            </a:r>
            <a:r>
              <a:rPr lang="en-US" sz="1950" dirty="0" err="1" smtClean="0"/>
              <a:t>Github</a:t>
            </a:r>
            <a:r>
              <a:rPr lang="en-US" sz="1950" dirty="0" smtClean="0"/>
              <a:t> in the exact same way as described in this presentation</a:t>
            </a:r>
          </a:p>
          <a:p>
            <a:endParaRPr lang="en-US" sz="1950" dirty="0"/>
          </a:p>
          <a:p>
            <a:endParaRPr lang="en-US" sz="195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 rot="13684967" flipH="1" flipV="1">
            <a:off x="7125340" y="3986397"/>
            <a:ext cx="457200" cy="510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 rot="10800000" flipH="1" flipV="1">
            <a:off x="7273924" y="2592164"/>
            <a:ext cx="457200" cy="510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36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Desktop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1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GitHub 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9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Retrieving </a:t>
            </a:r>
            <a:r>
              <a:rPr lang="en-US" dirty="0" smtClean="0"/>
              <a:t>our </a:t>
            </a:r>
            <a:r>
              <a:rPr lang="en-US" dirty="0" smtClean="0"/>
              <a:t>First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2" y="2465000"/>
            <a:ext cx="5710910" cy="901891"/>
          </a:xfrm>
        </p:spPr>
        <p:txBody>
          <a:bodyPr>
            <a:noAutofit/>
          </a:bodyPr>
          <a:lstStyle/>
          <a:p>
            <a:r>
              <a:rPr lang="en-US" sz="1600" dirty="0" smtClean="0"/>
              <a:t>After signing in, you are greeted with an initialization menu</a:t>
            </a:r>
          </a:p>
          <a:p>
            <a:r>
              <a:rPr lang="en-US" sz="1600" dirty="0" smtClean="0"/>
              <a:t>Select the “Clone a repository from the Internet…” option (shown below)</a:t>
            </a:r>
            <a:endParaRPr lang="en-US" sz="1600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7" b="24987"/>
          <a:stretch/>
        </p:blipFill>
        <p:spPr>
          <a:xfrm>
            <a:off x="1295402" y="3429000"/>
            <a:ext cx="5710910" cy="1188722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295403" y="4665203"/>
            <a:ext cx="5553971" cy="15199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On the window that appears, select the repository you wish to clone by highlighting it and then push the “Clone” button (shown right)</a:t>
            </a:r>
          </a:p>
          <a:p>
            <a:pPr lvl="1"/>
            <a:r>
              <a:rPr lang="en-US" sz="3500" dirty="0" smtClean="0"/>
              <a:t>This will create an identical copy of all files within the repository</a:t>
            </a:r>
          </a:p>
          <a:p>
            <a:pPr lvl="1"/>
            <a:r>
              <a:rPr lang="en-US" sz="3500" dirty="0" smtClean="0"/>
              <a:t>Repository folders will be stored </a:t>
            </a:r>
            <a:r>
              <a:rPr lang="en-US" sz="3500" dirty="0"/>
              <a:t>under the path “C:\</a:t>
            </a:r>
            <a:r>
              <a:rPr lang="en-US" sz="3500" dirty="0" smtClean="0"/>
              <a:t>Users</a:t>
            </a:r>
            <a:r>
              <a:rPr lang="en-US" sz="3500" i="1" dirty="0" smtClean="0"/>
              <a:t>\</a:t>
            </a:r>
            <a:r>
              <a:rPr lang="en-US" sz="3500" b="1" u="sng" dirty="0" err="1" smtClean="0"/>
              <a:t>YourAccountName</a:t>
            </a:r>
            <a:r>
              <a:rPr lang="en-US" sz="3500" i="1" dirty="0" smtClean="0"/>
              <a:t>\</a:t>
            </a:r>
            <a:r>
              <a:rPr lang="en-US" sz="3500" dirty="0" smtClean="0"/>
              <a:t>Documents\GitHub”</a:t>
            </a:r>
            <a:endParaRPr lang="en-US" sz="35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 rot="10800000" flipH="1" flipV="1">
            <a:off x="6470643" y="4709702"/>
            <a:ext cx="457200" cy="510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 rot="13818708" flipH="1" flipV="1">
            <a:off x="2753681" y="3019623"/>
            <a:ext cx="457200" cy="510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222" y="3015899"/>
            <a:ext cx="4335880" cy="320364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71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Retrieving Additional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2" y="2584508"/>
            <a:ext cx="6046200" cy="187452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 clone additional repositories to your desktop, select the box displaying the current local repository (shown right)</a:t>
            </a:r>
          </a:p>
          <a:p>
            <a:r>
              <a:rPr lang="en-US" dirty="0" smtClean="0"/>
              <a:t>A box displaying all current cloned (local) repositories appears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471" b="2843"/>
          <a:stretch/>
        </p:blipFill>
        <p:spPr>
          <a:xfrm>
            <a:off x="7447186" y="4214577"/>
            <a:ext cx="3727731" cy="1915667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660"/>
          <a:stretch/>
        </p:blipFill>
        <p:spPr>
          <a:xfrm>
            <a:off x="7442446" y="2586234"/>
            <a:ext cx="3727731" cy="146207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44384">
            <a:off x="922086" y="4695399"/>
            <a:ext cx="1384007" cy="102259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3" name="Content Placeholder 2"/>
          <p:cNvSpPr txBox="1">
            <a:spLocks/>
          </p:cNvSpPr>
          <p:nvPr/>
        </p:nvSpPr>
        <p:spPr>
          <a:xfrm rot="10800000" flipH="1" flipV="1">
            <a:off x="6859907" y="3107130"/>
            <a:ext cx="457200" cy="510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 rot="10800000" flipH="1" flipV="1">
            <a:off x="6884402" y="4326685"/>
            <a:ext cx="457200" cy="510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22B14C"/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rgbClr val="22B14C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 rot="11943839" flipH="1" flipV="1">
            <a:off x="6820409" y="5070314"/>
            <a:ext cx="536196" cy="5240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125C28"/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rgbClr val="125C28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 rot="10521647" flipH="1" flipV="1">
            <a:off x="2565861" y="5201116"/>
            <a:ext cx="1136312" cy="3083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ym typeface="Wingdings" panose="05000000000000000000" pitchFamily="2" charset="2"/>
              </a:rPr>
              <a:t>---------------- </a:t>
            </a:r>
            <a:endParaRPr lang="en-US" sz="16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 flipH="1" flipV="1">
            <a:off x="2337178" y="5238982"/>
            <a:ext cx="396731" cy="2763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ym typeface="Wingdings" panose="05000000000000000000" pitchFamily="2" charset="2"/>
              </a:rPr>
              <a:t></a:t>
            </a:r>
            <a:endParaRPr lang="en-US" sz="16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772308" y="4294023"/>
            <a:ext cx="5689846" cy="2001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900" dirty="0" smtClean="0"/>
              <a:t>Click the “Add” button (shown in </a:t>
            </a:r>
            <a:r>
              <a:rPr lang="en-US" sz="1900" dirty="0" smtClean="0">
                <a:solidFill>
                  <a:srgbClr val="22B14C"/>
                </a:solidFill>
              </a:rPr>
              <a:t>light green</a:t>
            </a:r>
            <a:r>
              <a:rPr lang="en-US" sz="1900" dirty="0" smtClean="0"/>
              <a:t>)</a:t>
            </a:r>
          </a:p>
          <a:p>
            <a:pPr lvl="1"/>
            <a:r>
              <a:rPr lang="en-US" sz="1900" dirty="0" smtClean="0"/>
              <a:t>Select “Clone repository…” (shown in </a:t>
            </a:r>
            <a:r>
              <a:rPr lang="en-US" sz="1900" dirty="0" smtClean="0">
                <a:solidFill>
                  <a:srgbClr val="125C28"/>
                </a:solidFill>
              </a:rPr>
              <a:t>dark green</a:t>
            </a:r>
            <a:r>
              <a:rPr lang="en-US" sz="1900" dirty="0" smtClean="0"/>
              <a:t>) to open a </a:t>
            </a:r>
            <a:r>
              <a:rPr lang="en-US" sz="1900" u="sng" dirty="0" smtClean="0"/>
              <a:t>familiar window</a:t>
            </a:r>
          </a:p>
          <a:p>
            <a:pPr lvl="1"/>
            <a:r>
              <a:rPr lang="en-US" sz="1900" dirty="0" smtClean="0"/>
              <a:t>Navigate this window identically to the previous slide to select your repository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New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23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Uploading Local Edits – Using “Push”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9" y="2560318"/>
            <a:ext cx="3141618" cy="3183257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 smtClean="0"/>
              <a:t>After making changes to cloned documents locally, GitHub desktop will indicate the number of changed files and display them below</a:t>
            </a:r>
          </a:p>
          <a:p>
            <a:r>
              <a:rPr lang="en-US" sz="2200" dirty="0" smtClean="0"/>
              <a:t>To commit these changes to your current branch, fill out the sections directly below your list of changes and click the “Commit to </a:t>
            </a:r>
            <a:r>
              <a:rPr lang="en-US" sz="2200" b="1" u="sng" dirty="0" err="1" smtClean="0"/>
              <a:t>YourBranch</a:t>
            </a:r>
            <a:r>
              <a:rPr lang="en-US" sz="2200" dirty="0" smtClean="0"/>
              <a:t>” button</a:t>
            </a:r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430"/>
          <a:stretch/>
        </p:blipFill>
        <p:spPr>
          <a:xfrm>
            <a:off x="4455753" y="4546634"/>
            <a:ext cx="2223882" cy="165499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Content Placeholder 2"/>
          <p:cNvSpPr txBox="1">
            <a:spLocks/>
          </p:cNvSpPr>
          <p:nvPr/>
        </p:nvSpPr>
        <p:spPr>
          <a:xfrm rot="10800000" flipH="1" flipV="1">
            <a:off x="3982867" y="3023876"/>
            <a:ext cx="457200" cy="510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 rot="12790919" flipH="1" flipV="1">
            <a:off x="3754267" y="5264580"/>
            <a:ext cx="457200" cy="510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 rot="16200000" flipH="1" flipV="1">
            <a:off x="9164885" y="3398052"/>
            <a:ext cx="457200" cy="510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695321" y="2560318"/>
            <a:ext cx="4359746" cy="136398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 smtClean="0"/>
              <a:t>We now want to upload our changes to our GitHub account</a:t>
            </a:r>
          </a:p>
          <a:p>
            <a:pPr lvl="1"/>
            <a:r>
              <a:rPr lang="en-US" sz="1600" dirty="0" smtClean="0"/>
              <a:t>Select the “Repository” heading from the top navigation panel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44" b="15739"/>
          <a:stretch/>
        </p:blipFill>
        <p:spPr>
          <a:xfrm>
            <a:off x="4455753" y="2502656"/>
            <a:ext cx="2223882" cy="17537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9246"/>
          <a:stretch/>
        </p:blipFill>
        <p:spPr>
          <a:xfrm>
            <a:off x="8966730" y="4789035"/>
            <a:ext cx="2377646" cy="14117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565" y="3969753"/>
            <a:ext cx="4282811" cy="746825"/>
          </a:xfrm>
          <a:prstGeom prst="rect">
            <a:avLst/>
          </a:prstGeom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6695321" y="4788720"/>
            <a:ext cx="2507650" cy="1496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dirty="0" smtClean="0"/>
              <a:t>Select the “Repository” heading from the top navigation panel</a:t>
            </a:r>
          </a:p>
          <a:p>
            <a:endParaRPr lang="en-US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 rot="11109830" flipH="1" flipV="1">
            <a:off x="8101997" y="5763114"/>
            <a:ext cx="457200" cy="510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1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This informational presentation was compiled using the helpful guides available on the </a:t>
            </a:r>
            <a:r>
              <a:rPr lang="en-US" dirty="0" err="1" smtClean="0"/>
              <a:t>rmarkdown</a:t>
            </a:r>
            <a:r>
              <a:rPr lang="en-US" dirty="0" smtClean="0"/>
              <a:t> website as a general guide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rmarkdown.rstudio.com/r_notebooks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https://guides.github.com/activities/hello-world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Ancillary information about R Markdown concepts gathered from the following specific webpages: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rmarkdown.rstudio.com/lesson-1.html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bookdown.org/yihui/rmarkdown/html-document.html</a:t>
            </a:r>
            <a:endParaRPr lang="en-US" dirty="0" smtClean="0"/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rmarkdown.rstudio.com/articles_intro.html</a:t>
            </a:r>
            <a:endParaRPr lang="en-US" dirty="0" smtClean="0"/>
          </a:p>
          <a:p>
            <a:pPr lvl="1"/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en.wikipedia.org/wiki/Markdown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3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191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Notebook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4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178294" y="2560320"/>
            <a:ext cx="4718304" cy="14337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Alternatively, you can save any file you have open in </a:t>
            </a:r>
            <a:r>
              <a:rPr lang="en-US" sz="1800" dirty="0" err="1" smtClean="0"/>
              <a:t>RStudio</a:t>
            </a:r>
            <a:r>
              <a:rPr lang="en-US" sz="1800" dirty="0" smtClean="0"/>
              <a:t> as an R Notebook file by saving the file with the file format ending “.</a:t>
            </a:r>
            <a:r>
              <a:rPr lang="en-US" sz="1800" dirty="0" err="1" smtClean="0"/>
              <a:t>rmd</a:t>
            </a:r>
            <a:r>
              <a:rPr lang="en-US" sz="1800" dirty="0" smtClean="0"/>
              <a:t>”</a:t>
            </a:r>
            <a:endParaRPr lang="en-US" sz="1800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112315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When starting a new R Notebook file, select the “R Notebook” file type specifically from the dropdown menu</a:t>
            </a:r>
          </a:p>
        </p:txBody>
      </p:sp>
      <p:pic>
        <p:nvPicPr>
          <p:cNvPr id="13" name="Content Placeholder 4"/>
          <p:cNvPicPr>
            <a:picLocks noChangeAspect="1"/>
          </p:cNvPicPr>
          <p:nvPr/>
        </p:nvPicPr>
        <p:blipFill rotWithShape="1">
          <a:blip r:embed="rId2"/>
          <a:srcRect r="73277" b="64850"/>
          <a:stretch/>
        </p:blipFill>
        <p:spPr>
          <a:xfrm>
            <a:off x="1922585" y="3529810"/>
            <a:ext cx="3470029" cy="25673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6333570" y="3856008"/>
            <a:ext cx="4718304" cy="21479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76200" cmpd="thinThick">
            <a:solidFill>
              <a:schemeClr val="accent4"/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Ø"/>
            </a:pPr>
            <a:r>
              <a:rPr lang="en-US" sz="1800" b="1" dirty="0" smtClean="0"/>
              <a:t>Common Question: </a:t>
            </a:r>
            <a:r>
              <a:rPr lang="en-US" sz="1800" dirty="0" smtClean="0"/>
              <a:t>What is with the “--- title output ---” at the beginning of the file?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endParaRPr lang="en-US" sz="18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400" dirty="0" smtClean="0"/>
              <a:t>Answer: This notation allows you to edit the metadata associated with your document. We will go into what you need to know about them on the next slide.</a:t>
            </a:r>
            <a:endParaRPr lang="en-US" sz="1400" dirty="0"/>
          </a:p>
        </p:txBody>
      </p:sp>
      <p:pic>
        <p:nvPicPr>
          <p:cNvPr id="15" name="Picture 14"/>
          <p:cNvPicPr/>
          <p:nvPr/>
        </p:nvPicPr>
        <p:blipFill rotWithShape="1">
          <a:blip r:embed="rId3"/>
          <a:srcRect l="1539" t="15270" r="73460" b="78218"/>
          <a:stretch/>
        </p:blipFill>
        <p:spPr bwMode="auto">
          <a:xfrm>
            <a:off x="6388814" y="4483095"/>
            <a:ext cx="4607816" cy="660771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929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(Continued)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3253" r="80055" b="80081"/>
          <a:stretch/>
        </p:blipFill>
        <p:spPr>
          <a:xfrm>
            <a:off x="1738255" y="3391891"/>
            <a:ext cx="4143489" cy="7789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927" t="56300" r="53939" b="37599"/>
          <a:stretch/>
        </p:blipFill>
        <p:spPr>
          <a:xfrm>
            <a:off x="1653113" y="5436726"/>
            <a:ext cx="8885774" cy="69089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1295402" y="4325269"/>
            <a:ext cx="4718304" cy="1111457"/>
          </a:xfrm>
        </p:spPr>
        <p:txBody>
          <a:bodyPr>
            <a:noAutofit/>
          </a:bodyPr>
          <a:lstStyle/>
          <a:p>
            <a:r>
              <a:rPr lang="en-US" sz="2000" dirty="0"/>
              <a:t>These are used to give a title to your document and to dictate your file output type, respectively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3" name="Content Placeholder 10"/>
          <p:cNvSpPr>
            <a:spLocks noGrp="1"/>
          </p:cNvSpPr>
          <p:nvPr>
            <p:ph sz="half" idx="1"/>
          </p:nvPr>
        </p:nvSpPr>
        <p:spPr>
          <a:xfrm>
            <a:off x="1295402" y="2554615"/>
            <a:ext cx="4718304" cy="901177"/>
          </a:xfrm>
        </p:spPr>
        <p:txBody>
          <a:bodyPr>
            <a:normAutofit/>
          </a:bodyPr>
          <a:lstStyle/>
          <a:p>
            <a:r>
              <a:rPr lang="en-US" sz="2000" dirty="0"/>
              <a:t>At the top of your new document, you will encounter the following:</a:t>
            </a:r>
          </a:p>
          <a:p>
            <a:endParaRPr lang="en-US" sz="2000" dirty="0"/>
          </a:p>
        </p:txBody>
      </p:sp>
      <p:sp>
        <p:nvSpPr>
          <p:cNvPr id="16" name="Content Placeholder 10"/>
          <p:cNvSpPr>
            <a:spLocks noGrp="1"/>
          </p:cNvSpPr>
          <p:nvPr>
            <p:ph sz="half" idx="1"/>
          </p:nvPr>
        </p:nvSpPr>
        <p:spPr>
          <a:xfrm>
            <a:off x="6178294" y="2554615"/>
            <a:ext cx="4718304" cy="2882111"/>
          </a:xfrm>
        </p:spPr>
        <p:txBody>
          <a:bodyPr>
            <a:noAutofit/>
          </a:bodyPr>
          <a:lstStyle/>
          <a:p>
            <a:r>
              <a:rPr lang="en-US" sz="2000" dirty="0" smtClean="0"/>
              <a:t>If you’d </a:t>
            </a:r>
            <a:r>
              <a:rPr lang="en-US" sz="2000" dirty="0"/>
              <a:t>like to change your working directory at any time in your document, then </a:t>
            </a:r>
            <a:r>
              <a:rPr lang="en-US" sz="2000" dirty="0" smtClean="0"/>
              <a:t>add the three lines of code at the bottom of this slide before you begin</a:t>
            </a:r>
          </a:p>
          <a:p>
            <a:pPr lvl="1"/>
            <a:r>
              <a:rPr lang="en-US" sz="1600" dirty="0" smtClean="0"/>
              <a:t>Replace “</a:t>
            </a:r>
            <a:r>
              <a:rPr lang="en-US" sz="1600" dirty="0" err="1" smtClean="0"/>
              <a:t>YourFolder</a:t>
            </a:r>
            <a:r>
              <a:rPr lang="en-US" sz="1600" dirty="0" smtClean="0"/>
              <a:t>” with the folder that you would like to connect to</a:t>
            </a:r>
          </a:p>
          <a:p>
            <a:pPr lvl="1"/>
            <a:r>
              <a:rPr lang="en-US" sz="1600" dirty="0" smtClean="0"/>
              <a:t>This is an example of a “Chunk”</a:t>
            </a:r>
            <a:endParaRPr lang="en-US" dirty="0" smtClean="0"/>
          </a:p>
          <a:p>
            <a:pPr lvl="1"/>
            <a:r>
              <a:rPr lang="en-US" sz="1600" dirty="0" smtClean="0"/>
              <a:t>More on why this step is necessary will be explained in a few slides</a:t>
            </a:r>
          </a:p>
        </p:txBody>
      </p:sp>
    </p:spTree>
    <p:extLst>
      <p:ext uri="{BB962C8B-B14F-4D97-AF65-F5344CB8AC3E}">
        <p14:creationId xmlns:p14="http://schemas.microsoft.com/office/powerpoint/2010/main" val="64514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Chunks?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0848" y="4712897"/>
            <a:ext cx="4613522" cy="1354348"/>
          </a:xfrm>
        </p:spPr>
        <p:txBody>
          <a:bodyPr numCol="2">
            <a:normAutofit fontScale="25000" lnSpcReduction="20000"/>
          </a:bodyPr>
          <a:lstStyle/>
          <a:p>
            <a:r>
              <a:rPr lang="en-US" sz="7200" dirty="0" smtClean="0"/>
              <a:t>R Notebook provides support for the following languages:</a:t>
            </a:r>
            <a:endParaRPr lang="en-US" sz="72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6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Rcpp</a:t>
            </a:r>
            <a:endParaRPr lang="en-US" sz="6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6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450848" y="2560320"/>
            <a:ext cx="4507129" cy="2152577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The main benefit of using R Notebooks to present data is the use of what are known as “chunks”</a:t>
            </a:r>
          </a:p>
          <a:p>
            <a:r>
              <a:rPr lang="en-US" sz="2000" dirty="0"/>
              <a:t>Chunks refer to areas within the document where interpretation of input switches from simple text </a:t>
            </a:r>
            <a:r>
              <a:rPr lang="en-US" sz="2000" dirty="0" smtClean="0"/>
              <a:t>to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5254" cy="2581023"/>
          </a:xfrm>
        </p:spPr>
        <p:txBody>
          <a:bodyPr/>
          <a:lstStyle/>
          <a:p>
            <a:r>
              <a:rPr lang="en-US" sz="1800" dirty="0"/>
              <a:t>By default, the command “ctrl-alt-I” inserts a chunk into your document</a:t>
            </a:r>
          </a:p>
          <a:p>
            <a:r>
              <a:rPr lang="en-US" sz="1800" dirty="0" smtClean="0"/>
              <a:t>Chunks can be given names</a:t>
            </a:r>
          </a:p>
          <a:p>
            <a:pPr lvl="1"/>
            <a:r>
              <a:rPr lang="en-US" sz="1600" dirty="0" smtClean="0"/>
              <a:t>To name a chunk, replace the {r} at the beginning of the chunk with {r “name”}</a:t>
            </a:r>
          </a:p>
          <a:p>
            <a:pPr lvl="1"/>
            <a:r>
              <a:rPr lang="en-US" sz="1600" dirty="0" smtClean="0"/>
              <a:t>Your chunk will now have the name “name”</a:t>
            </a:r>
            <a:endParaRPr lang="en-US" sz="1600" dirty="0"/>
          </a:p>
          <a:p>
            <a:r>
              <a:rPr lang="en-US" sz="1800" dirty="0"/>
              <a:t>A </a:t>
            </a:r>
            <a:r>
              <a:rPr lang="en-US" sz="1800" dirty="0" smtClean="0"/>
              <a:t>named chunk </a:t>
            </a:r>
            <a:r>
              <a:rPr lang="en-US" sz="1800" dirty="0"/>
              <a:t>appears as follows: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84" t="40629" r="80543" b="52327"/>
          <a:stretch/>
        </p:blipFill>
        <p:spPr>
          <a:xfrm>
            <a:off x="6320802" y="4953138"/>
            <a:ext cx="4575796" cy="111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4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Chunks </a:t>
            </a:r>
            <a:r>
              <a:rPr lang="en-US" dirty="0"/>
              <a:t>–</a:t>
            </a:r>
            <a:r>
              <a:rPr lang="en-US" dirty="0" smtClean="0"/>
              <a:t> Inline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2078581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Chunks can essentially be “toggled on and off”, meaning you can either have them execute and display output in real time or not</a:t>
            </a:r>
          </a:p>
          <a:p>
            <a:r>
              <a:rPr lang="en-US" sz="1800" dirty="0" smtClean="0"/>
              <a:t>By default, chunks are displayed “inline”, meaning that the resulting output of executing the code is displayed within the body of your document</a:t>
            </a:r>
          </a:p>
          <a:p>
            <a:endParaRPr lang="en-US" sz="1800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 rotWithShape="1">
          <a:blip r:embed="rId2"/>
          <a:srcRect l="898" t="33504" r="70737" b="51465"/>
          <a:stretch/>
        </p:blipFill>
        <p:spPr bwMode="auto">
          <a:xfrm>
            <a:off x="1063869" y="4638901"/>
            <a:ext cx="5187462" cy="1546239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383547" y="2560320"/>
            <a:ext cx="4960188" cy="35558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76200" cmpd="thinThick">
            <a:solidFill>
              <a:schemeClr val="accent4"/>
            </a:solidFill>
          </a:ln>
        </p:spPr>
        <p:txBody>
          <a:bodyPr vert="horz" lIns="91440" tIns="45720" rIns="91440" bIns="45720" numCol="1" rtlCol="0" anchor="t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endParaRPr lang="en-US" sz="1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/>
              <a:t>Common </a:t>
            </a:r>
            <a:r>
              <a:rPr lang="en-US" sz="2000" b="1" dirty="0"/>
              <a:t>Question: </a:t>
            </a:r>
            <a:r>
              <a:rPr lang="en-US" sz="2000" dirty="0"/>
              <a:t>Is each chunk independent of </a:t>
            </a:r>
            <a:r>
              <a:rPr lang="en-US" sz="2000" dirty="0" smtClean="0"/>
              <a:t>one other</a:t>
            </a:r>
            <a:r>
              <a:rPr lang="en-US" sz="2000" dirty="0"/>
              <a:t>, like how local variables within a function are not available within another function</a:t>
            </a:r>
            <a:r>
              <a:rPr lang="en-US" sz="2000" dirty="0" smtClean="0"/>
              <a:t>?</a:t>
            </a:r>
            <a:endParaRPr lang="en-US" sz="19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1900" b="1" dirty="0" smtClean="0"/>
              <a:t>Answer: </a:t>
            </a:r>
            <a:r>
              <a:rPr lang="en-US" sz="1900" dirty="0" smtClean="0"/>
              <a:t>For the most part, no: generally, anything </a:t>
            </a:r>
            <a:r>
              <a:rPr lang="en-US" sz="1900" dirty="0"/>
              <a:t>you define above a line in R Notebook is considered to be global, and you can refer to it in a later chunk</a:t>
            </a:r>
            <a:r>
              <a:rPr lang="en-US" sz="1900" dirty="0" smtClean="0"/>
              <a:t>. The exception to this is altering the working directory.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500" dirty="0" smtClean="0"/>
              <a:t>By default, R doesn’t want an R Notebook chunk messing with things outside of the file itself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500" dirty="0" smtClean="0"/>
              <a:t>Thus, R doesn’t permit chunk assignments to change the working directory any further than the end of the chunk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500" dirty="0" smtClean="0"/>
              <a:t>This can be bypassed however by replacing{r} with {r setup</a:t>
            </a:r>
            <a:r>
              <a:rPr lang="en-US" sz="1500" dirty="0"/>
              <a:t>} </a:t>
            </a:r>
            <a:r>
              <a:rPr lang="en-US" sz="1500" dirty="0" smtClean="0"/>
              <a:t>and then executing the “</a:t>
            </a:r>
            <a:r>
              <a:rPr lang="en-US" sz="1500" dirty="0" err="1" smtClean="0"/>
              <a:t>knitr</a:t>
            </a:r>
            <a:r>
              <a:rPr lang="en-US" sz="1500" dirty="0"/>
              <a:t>::</a:t>
            </a:r>
            <a:r>
              <a:rPr lang="en-US" sz="1500" dirty="0" err="1" smtClean="0"/>
              <a:t>opts_knit</a:t>
            </a:r>
            <a:r>
              <a:rPr lang="en-US" sz="1500" dirty="0" smtClean="0"/>
              <a:t>…” code previously shown.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500" dirty="0" smtClean="0"/>
              <a:t>While normal R Notebook files are presumed to be self-contained, the special name “setup” allows outside interactions to be done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1704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Chunks </a:t>
            </a:r>
            <a:r>
              <a:rPr lang="en-US" dirty="0" smtClean="0"/>
              <a:t>– In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R Notebook also includes the option to present chunk output in the console</a:t>
            </a:r>
          </a:p>
          <a:p>
            <a:r>
              <a:rPr lang="en-US" sz="2800" dirty="0" smtClean="0"/>
              <a:t>To access this, click Tools -&gt; Global Options, then select ‘R Markdown’ 6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down from the left and uncheck the indicated option displayed to the right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28"/>
          <a:stretch/>
        </p:blipFill>
        <p:spPr>
          <a:xfrm>
            <a:off x="6875306" y="2560638"/>
            <a:ext cx="4201709" cy="3309810"/>
          </a:xfrm>
        </p:spPr>
      </p:pic>
    </p:spTree>
    <p:extLst>
      <p:ext uri="{BB962C8B-B14F-4D97-AF65-F5344CB8AC3E}">
        <p14:creationId xmlns:p14="http://schemas.microsoft.com/office/powerpoint/2010/main" val="224963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00" dirty="0" smtClean="0"/>
              <a:t>Comparison of “Inline” and “In Console” Output</a:t>
            </a:r>
            <a:endParaRPr lang="en-US" sz="37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256" y="2537459"/>
            <a:ext cx="4581719" cy="493331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16880" y="2537459"/>
            <a:ext cx="5869988" cy="493332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Console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 rotWithShape="1">
          <a:blip r:embed="rId2"/>
          <a:srcRect l="898" t="30086" r="52308" b="14302"/>
          <a:stretch/>
        </p:blipFill>
        <p:spPr bwMode="auto">
          <a:xfrm>
            <a:off x="802255" y="3030791"/>
            <a:ext cx="4581720" cy="3197479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Content Placeholder 7"/>
          <p:cNvPicPr>
            <a:picLocks noGrp="1"/>
          </p:cNvPicPr>
          <p:nvPr>
            <p:ph sz="quarter" idx="4"/>
          </p:nvPr>
        </p:nvPicPr>
        <p:blipFill rotWithShape="1">
          <a:blip r:embed="rId3"/>
          <a:srcRect l="770" t="7522" r="1795" b="30712"/>
          <a:stretch/>
        </p:blipFill>
        <p:spPr bwMode="auto">
          <a:xfrm>
            <a:off x="5516879" y="3030791"/>
            <a:ext cx="5869989" cy="3197479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8126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1483</TotalTime>
  <Words>2046</Words>
  <Application>Microsoft Office PowerPoint</Application>
  <PresentationFormat>Widescreen</PresentationFormat>
  <Paragraphs>180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Garamond</vt:lpstr>
      <vt:lpstr>Wingdings</vt:lpstr>
      <vt:lpstr>Organic</vt:lpstr>
      <vt:lpstr>Using R Notebook</vt:lpstr>
      <vt:lpstr>Table of Contents</vt:lpstr>
      <vt:lpstr>R Notebook</vt:lpstr>
      <vt:lpstr>Initialization</vt:lpstr>
      <vt:lpstr>Initialization (Continued)</vt:lpstr>
      <vt:lpstr>Chunks?</vt:lpstr>
      <vt:lpstr>Executing Chunks – Inline</vt:lpstr>
      <vt:lpstr>Executing Chunks – In Console</vt:lpstr>
      <vt:lpstr>Comparison of “Inline” and “In Console” Output</vt:lpstr>
      <vt:lpstr>Previewing Output</vt:lpstr>
      <vt:lpstr>Saving and Additional Concerns</vt:lpstr>
      <vt:lpstr>Common Errors</vt:lpstr>
      <vt:lpstr>GitHub Basics</vt:lpstr>
      <vt:lpstr>Version Control: Organizational Saving and History Tracking</vt:lpstr>
      <vt:lpstr>Github Tutorial – Getting Started</vt:lpstr>
      <vt:lpstr>Github Tutorial – Creating Repositories</vt:lpstr>
      <vt:lpstr>Github Tutorial – Uploading Our Document</vt:lpstr>
      <vt:lpstr>Github Tutorial – Branching Out</vt:lpstr>
      <vt:lpstr>Github Tutorial – Editing Our Branch</vt:lpstr>
      <vt:lpstr>Github Tutorial – Pull Requests</vt:lpstr>
      <vt:lpstr>Github Tutorial – Merging Master and Branch</vt:lpstr>
      <vt:lpstr>GitHub Desktop</vt:lpstr>
      <vt:lpstr>Installing GitHub Desktop</vt:lpstr>
      <vt:lpstr>Retrieving our First Repository</vt:lpstr>
      <vt:lpstr>Retrieving Additional Repositories</vt:lpstr>
      <vt:lpstr>Creating New Branches</vt:lpstr>
      <vt:lpstr>Uploading Local Edits – Using “Push”</vt:lpstr>
      <vt:lpstr>Credits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 Notebook</dc:title>
  <dc:creator>Travis Asher</dc:creator>
  <cp:lastModifiedBy>Travis Asher</cp:lastModifiedBy>
  <cp:revision>141</cp:revision>
  <dcterms:created xsi:type="dcterms:W3CDTF">2018-09-30T17:35:10Z</dcterms:created>
  <dcterms:modified xsi:type="dcterms:W3CDTF">2019-01-25T19:56:24Z</dcterms:modified>
</cp:coreProperties>
</file>