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0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7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1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28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0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4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7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2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Various Bayesian Probability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Travis Asher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and Posterior Probability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31"/>
          <a:stretch/>
        </p:blipFill>
        <p:spPr>
          <a:xfrm>
            <a:off x="1013498" y="4471179"/>
            <a:ext cx="10165004" cy="1774346"/>
          </a:xfrm>
          <a:ln>
            <a:solidFill>
              <a:schemeClr val="tx1"/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79283" y="1828800"/>
            <a:ext cx="5165785" cy="26377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 smtClean="0"/>
              <a:t>Posterior Probability</a:t>
            </a:r>
          </a:p>
          <a:p>
            <a:r>
              <a:rPr lang="en-US" dirty="0" smtClean="0"/>
              <a:t>Information obtained by updating prior information from an experiment</a:t>
            </a:r>
          </a:p>
          <a:p>
            <a:r>
              <a:rPr lang="en-US" dirty="0" smtClean="0"/>
              <a:t>Is a conditional probability</a:t>
            </a:r>
          </a:p>
          <a:p>
            <a:r>
              <a:rPr lang="en-US" dirty="0" smtClean="0"/>
              <a:t>If event B is event representing the results of some experiment, then:</a:t>
            </a:r>
          </a:p>
          <a:p>
            <a:pPr lvl="1"/>
            <a:r>
              <a:rPr lang="en-US" dirty="0" smtClean="0"/>
              <a:t>Updated probability of event A is conditional on event B having occurred: </a:t>
            </a:r>
            <a:r>
              <a:rPr lang="en-US" i="1" dirty="0" smtClean="0"/>
              <a:t>P(A|B)</a:t>
            </a:r>
          </a:p>
          <a:p>
            <a:pPr lvl="1"/>
            <a:r>
              <a:rPr lang="en-US" i="1" dirty="0" smtClean="0"/>
              <a:t>P(A|B)</a:t>
            </a:r>
            <a:r>
              <a:rPr lang="en-US" dirty="0" smtClean="0"/>
              <a:t> is the </a:t>
            </a:r>
            <a:r>
              <a:rPr lang="en-US" b="1" dirty="0" smtClean="0"/>
              <a:t>posterior probability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13498" y="1828800"/>
            <a:ext cx="5165785" cy="263778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Prior Probability</a:t>
            </a:r>
          </a:p>
          <a:p>
            <a:r>
              <a:rPr lang="en-US" dirty="0"/>
              <a:t>Information known before an experiment takes place</a:t>
            </a:r>
          </a:p>
          <a:p>
            <a:r>
              <a:rPr lang="en-US" dirty="0"/>
              <a:t>Aka </a:t>
            </a:r>
            <a:r>
              <a:rPr lang="en-US" i="1" dirty="0"/>
              <a:t>a priori</a:t>
            </a:r>
            <a:r>
              <a:rPr lang="en-US" dirty="0"/>
              <a:t> probability</a:t>
            </a:r>
          </a:p>
          <a:p>
            <a:r>
              <a:rPr lang="en-US" dirty="0"/>
              <a:t>If inference is desired on some event A, then:</a:t>
            </a:r>
          </a:p>
          <a:p>
            <a:pPr lvl="1"/>
            <a:r>
              <a:rPr lang="en-US" dirty="0"/>
              <a:t>Probability of event A is </a:t>
            </a:r>
            <a:r>
              <a:rPr lang="en-US" i="1" dirty="0"/>
              <a:t>P(A)</a:t>
            </a:r>
          </a:p>
          <a:p>
            <a:pPr lvl="1"/>
            <a:r>
              <a:rPr lang="en-US" i="1" dirty="0"/>
              <a:t>P(A)</a:t>
            </a:r>
            <a:r>
              <a:rPr lang="en-US" dirty="0"/>
              <a:t> is the </a:t>
            </a:r>
            <a:r>
              <a:rPr lang="en-US" b="1" dirty="0"/>
              <a:t>prior probability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77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Clarifying the Textbook’s Notation for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1458183"/>
          </a:xfrm>
        </p:spPr>
        <p:txBody>
          <a:bodyPr/>
          <a:lstStyle/>
          <a:p>
            <a:r>
              <a:rPr lang="en-US" b="1" dirty="0" smtClean="0"/>
              <a:t>Probability of a Random Variable</a:t>
            </a:r>
          </a:p>
          <a:p>
            <a:pPr lvl="1"/>
            <a:r>
              <a:rPr lang="en-US" dirty="0" smtClean="0"/>
              <a:t>Consider some random variable </a:t>
            </a:r>
            <a:r>
              <a:rPr lang="en-US" b="1" dirty="0" smtClean="0"/>
              <a:t>X</a:t>
            </a:r>
            <a:endParaRPr lang="en-US" dirty="0"/>
          </a:p>
          <a:p>
            <a:pPr lvl="1"/>
            <a:r>
              <a:rPr lang="en-US" dirty="0" smtClean="0"/>
              <a:t>To speak of the probability of </a:t>
            </a:r>
            <a:r>
              <a:rPr lang="en-US" b="1" dirty="0" smtClean="0"/>
              <a:t>X</a:t>
            </a:r>
            <a:r>
              <a:rPr lang="en-US" dirty="0" smtClean="0"/>
              <a:t>, our book would write: </a:t>
            </a:r>
            <a:r>
              <a:rPr lang="en-US" i="1" dirty="0" smtClean="0"/>
              <a:t>p(</a:t>
            </a:r>
            <a:r>
              <a:rPr lang="en-US" b="1" i="1" dirty="0" smtClean="0"/>
              <a:t>X</a:t>
            </a:r>
            <a:r>
              <a:rPr lang="en-US" i="1" dirty="0" smtClean="0"/>
              <a:t>)</a:t>
            </a:r>
            <a:endParaRPr lang="en-US" dirty="0" smtClean="0"/>
          </a:p>
          <a:p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6"/>
            <a:ext cx="4937760" cy="1458182"/>
          </a:xfrm>
        </p:spPr>
        <p:txBody>
          <a:bodyPr/>
          <a:lstStyle/>
          <a:p>
            <a:r>
              <a:rPr lang="en-US" b="1" dirty="0" smtClean="0"/>
              <a:t>Probability of an Event</a:t>
            </a:r>
          </a:p>
          <a:p>
            <a:pPr lvl="1"/>
            <a:r>
              <a:rPr lang="en-US" dirty="0" smtClean="0"/>
              <a:t>Consider some event</a:t>
            </a:r>
            <a:r>
              <a:rPr lang="en-US" b="1" dirty="0" smtClean="0"/>
              <a:t>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To speak of the probability of A, our book would write: </a:t>
            </a:r>
            <a:r>
              <a:rPr lang="en-US" i="1" dirty="0" err="1" smtClean="0"/>
              <a:t>Pr</a:t>
            </a:r>
            <a:r>
              <a:rPr lang="en-US" i="1" dirty="0" smtClean="0"/>
              <a:t>(A)</a:t>
            </a:r>
            <a:endParaRPr lang="en-US" dirty="0" smtClean="0"/>
          </a:p>
          <a:p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14" b="4392"/>
          <a:stretch/>
        </p:blipFill>
        <p:spPr>
          <a:xfrm>
            <a:off x="1431120" y="3303917"/>
            <a:ext cx="4270075" cy="29502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4597" r="5639" b="9871"/>
          <a:stretch/>
        </p:blipFill>
        <p:spPr>
          <a:xfrm>
            <a:off x="6551763" y="3303917"/>
            <a:ext cx="4264325" cy="29502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02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Clarifying the Textbook’s Notation for </a:t>
            </a:r>
            <a:r>
              <a:rPr lang="en-US" dirty="0" smtClean="0"/>
              <a:t>Probability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0116"/>
            <a:ext cx="10058400" cy="184996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Q: Cool, now why? </a:t>
            </a:r>
            <a:r>
              <a:rPr lang="en-US" dirty="0" smtClean="0"/>
              <a:t>Although </a:t>
            </a:r>
            <a:r>
              <a:rPr lang="en-US" dirty="0"/>
              <a:t>seemingly arbitrary, this is done for good reason.</a:t>
            </a:r>
          </a:p>
          <a:p>
            <a:pPr lvl="1"/>
            <a:r>
              <a:rPr lang="en-US" dirty="0"/>
              <a:t>Random Variable vs Event</a:t>
            </a:r>
          </a:p>
          <a:p>
            <a:pPr lvl="2"/>
            <a:r>
              <a:rPr lang="en-US" dirty="0"/>
              <a:t>Both objects are very different from each other:</a:t>
            </a:r>
          </a:p>
          <a:p>
            <a:pPr lvl="3"/>
            <a:r>
              <a:rPr lang="en-US" dirty="0"/>
              <a:t>Random variables are sets </a:t>
            </a:r>
            <a:r>
              <a:rPr lang="en-US" b="1" dirty="0"/>
              <a:t>containing elements from the real number line</a:t>
            </a:r>
            <a:r>
              <a:rPr lang="en-US" dirty="0"/>
              <a:t> (</a:t>
            </a:r>
            <a:r>
              <a:rPr lang="en-US" u="sng" dirty="0"/>
              <a:t>THINK: RVS ARE NUMBERS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Events are just sets; that is, events are some collection of </a:t>
            </a:r>
            <a:r>
              <a:rPr lang="en-US" i="1" dirty="0"/>
              <a:t>any</a:t>
            </a:r>
            <a:r>
              <a:rPr lang="en-US" dirty="0"/>
              <a:t> general thing (</a:t>
            </a:r>
            <a:r>
              <a:rPr lang="en-US" u="sng" dirty="0"/>
              <a:t>THINK: EVENTS ARE ANYTHING AT ALL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Illustrations of random variables and events are provided on the previous page</a:t>
            </a:r>
            <a:endParaRPr lang="en-US" dirty="0"/>
          </a:p>
          <a:p>
            <a:pPr lvl="2"/>
            <a:r>
              <a:rPr lang="en-US" dirty="0"/>
              <a:t>However, they are related: a random variable is simply a mapping of each element of an event to a distinct number in the real number line </a:t>
            </a:r>
            <a:r>
              <a:rPr lang="en-US" sz="1200" dirty="0"/>
              <a:t>(see figure </a:t>
            </a:r>
            <a:r>
              <a:rPr lang="en-US" sz="1200" dirty="0" smtClean="0"/>
              <a:t>below for </a:t>
            </a:r>
            <a:r>
              <a:rPr lang="en-US" sz="1200" dirty="0"/>
              <a:t>more details)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" b="3153"/>
          <a:stretch/>
        </p:blipFill>
        <p:spPr>
          <a:xfrm>
            <a:off x="1097280" y="3486149"/>
            <a:ext cx="10058400" cy="1714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97280" y="5200650"/>
            <a:ext cx="10058400" cy="1046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general idea illustrated in the above figure is that the notion of “probability” is a mapping from a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to some value between 0 and 1; here,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can refer to either a space of events or a space of random variables. To make use of the concept of random variables, you bifurcate the direct mapping from the space of events to the space of probabilities (which is: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A -&gt; [0,1] ) into two mappings: the map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 -&gt;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(where ‘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’ is the real number line) and the map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-&gt; [0,1]. Thus, the mapping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= p(</a:t>
            </a:r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(A)) =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∘</a:t>
            </a:r>
            <a:r>
              <a:rPr lang="en-US" sz="11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)(A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), where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∘</a:t>
            </a:r>
            <a:r>
              <a:rPr lang="en-US" sz="11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A -&gt; [0,1]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*NOTE: The above notation does </a:t>
            </a:r>
            <a:r>
              <a:rPr lang="en-US" sz="9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use the R-INLA textbook’s conventions of </a:t>
            </a:r>
            <a:r>
              <a:rPr lang="en-US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versus </a:t>
            </a:r>
            <a:r>
              <a:rPr lang="en-US" sz="9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, as it was written by me for use in a different statistics class. However, all ‘P’s and ‘</a:t>
            </a:r>
            <a:r>
              <a:rPr lang="el-G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’s with the subscript X above would be written as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(•)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in the INLA textbook’s notation; the ‘P’s above sans subscript would correspond to </a:t>
            </a:r>
            <a:r>
              <a:rPr lang="en-US" sz="9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(•)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in the INLA textbook’s notation.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</TotalTime>
  <Words>502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Various Bayesian Probability Stuff</vt:lpstr>
      <vt:lpstr>Prior and Posterior Probability</vt:lpstr>
      <vt:lpstr>Clarifying the Textbook’s Notation for Probability</vt:lpstr>
      <vt:lpstr>Clarifying the Textbook’s Notation for Probability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Various Bayesian Probability Stuff</dc:title>
  <dc:creator>Travis Asher</dc:creator>
  <cp:lastModifiedBy>Travis Asher</cp:lastModifiedBy>
  <cp:revision>19</cp:revision>
  <dcterms:created xsi:type="dcterms:W3CDTF">2018-12-28T19:16:40Z</dcterms:created>
  <dcterms:modified xsi:type="dcterms:W3CDTF">2018-12-28T22:58:40Z</dcterms:modified>
</cp:coreProperties>
</file>