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58" r:id="rId5"/>
    <p:sldId id="266" r:id="rId6"/>
    <p:sldId id="259" r:id="rId7"/>
    <p:sldId id="260" r:id="rId8"/>
    <p:sldId id="261" r:id="rId9"/>
    <p:sldId id="265" r:id="rId10"/>
    <p:sldId id="262" r:id="rId11"/>
    <p:sldId id="263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ingfireball.net/projects/markdown/basic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rmarkdown.rstudio.com/r_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articles_intro.html" TargetMode="External"/><Relationship Id="rId5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rmarkdown.rstudio.com/lesson-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9976"/>
            <a:ext cx="6815669" cy="1515533"/>
          </a:xfrm>
        </p:spPr>
        <p:txBody>
          <a:bodyPr/>
          <a:lstStyle/>
          <a:p>
            <a:r>
              <a:rPr lang="en-US" dirty="0" smtClean="0"/>
              <a:t>Using R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86993"/>
            <a:ext cx="6815669" cy="1320802"/>
          </a:xfrm>
        </p:spPr>
        <p:txBody>
          <a:bodyPr anchor="ctr"/>
          <a:lstStyle/>
          <a:p>
            <a:r>
              <a:rPr lang="en-US" dirty="0"/>
              <a:t>A Guide to Organizing </a:t>
            </a:r>
            <a:r>
              <a:rPr lang="en-US" dirty="0" smtClean="0"/>
              <a:t>and Presenting Data </a:t>
            </a:r>
            <a:r>
              <a:rPr lang="en-US" dirty="0"/>
              <a:t>for an Aesthetic </a:t>
            </a:r>
            <a:r>
              <a:rPr lang="en-US" dirty="0" smtClean="0"/>
              <a:t>Delivery Using R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268" y="2560320"/>
            <a:ext cx="5145484" cy="3548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R Notebook document can be “previewed” as output, displaying data as a rendered R Markdown document without executing any of your chunks</a:t>
            </a:r>
          </a:p>
          <a:p>
            <a:r>
              <a:rPr lang="en-US" sz="2000" dirty="0" smtClean="0"/>
              <a:t>However, all currently inline-displayed chunks that are showing will appear in the previewed document</a:t>
            </a:r>
          </a:p>
          <a:p>
            <a:r>
              <a:rPr lang="en-US" sz="2000" dirty="0" smtClean="0"/>
              <a:t>The “preview” option is just to the left of the small gear icon displayed earlier</a:t>
            </a:r>
          </a:p>
          <a:p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2328" y="5831457"/>
            <a:ext cx="416164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 of output from an R Notebook document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27" y="2466122"/>
            <a:ext cx="4161641" cy="3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1769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Whenever you save your document, alongside the .</a:t>
            </a:r>
            <a:r>
              <a:rPr lang="en-US" dirty="0" err="1" smtClean="0"/>
              <a:t>rmd</a:t>
            </a:r>
            <a:r>
              <a:rPr lang="en-US" dirty="0" smtClean="0"/>
              <a:t> file you are currently working on, a .nb.html file is created</a:t>
            </a:r>
          </a:p>
          <a:p>
            <a:r>
              <a:rPr lang="en-US" dirty="0" smtClean="0"/>
              <a:t>This document is simply an html file displaying exactly what clicking “preview” would have done at the time of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2" y="4633811"/>
            <a:ext cx="3748005" cy="1268082"/>
          </a:xfrm>
        </p:spPr>
        <p:txBody>
          <a:bodyPr numCol="1">
            <a:normAutofit fontScale="85000" lnSpcReduction="10000"/>
          </a:bodyPr>
          <a:lstStyle/>
          <a:p>
            <a:r>
              <a:rPr lang="en-US" dirty="0"/>
              <a:t>This document can be shared with others and opened either within a web browser or within </a:t>
            </a:r>
            <a:r>
              <a:rPr lang="en-US" dirty="0" err="1"/>
              <a:t>RStudio</a:t>
            </a:r>
            <a:r>
              <a:rPr lang="en-US" dirty="0"/>
              <a:t> itself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8294" y="17868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6752" y="2558625"/>
            <a:ext cx="5188961" cy="20751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File formatting within an R Notebook document is done in the </a:t>
            </a:r>
            <a:r>
              <a:rPr lang="en-US" sz="3800" b="1" dirty="0" smtClean="0"/>
              <a:t>markdown</a:t>
            </a:r>
            <a:r>
              <a:rPr lang="en-US" sz="3800" dirty="0" smtClean="0"/>
              <a:t> formatting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Markdown is an easy-to-use text formatting language that allows for the creation of rich text using plain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For more information on formatting using markdown</a:t>
            </a:r>
            <a:r>
              <a:rPr lang="en-US" sz="3400" dirty="0"/>
              <a:t>, consult </a:t>
            </a:r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daringfireball.net/projects/markdown/basics</a:t>
            </a:r>
            <a:endParaRPr lang="en-US" sz="3400" dirty="0" smtClean="0"/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7" y="4586064"/>
            <a:ext cx="6409100" cy="1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Error: </a:t>
            </a:r>
            <a:r>
              <a:rPr lang="en-US" b="1" u="sng" dirty="0">
                <a:solidFill>
                  <a:schemeClr val="tx1"/>
                </a:solidFill>
              </a:rPr>
              <a:t>'</a:t>
            </a:r>
            <a:r>
              <a:rPr lang="en-US" b="1" u="sng" dirty="0" err="1">
                <a:solidFill>
                  <a:schemeClr val="tx1"/>
                </a:solidFill>
              </a:rPr>
              <a:t>is_latex_output</a:t>
            </a:r>
            <a:r>
              <a:rPr lang="en-US" b="1" u="sng" dirty="0">
                <a:solidFill>
                  <a:schemeClr val="tx1"/>
                </a:solidFill>
              </a:rPr>
              <a:t>' is not an exported object from '</a:t>
            </a:r>
            <a:r>
              <a:rPr lang="en-US" b="1" u="sng" dirty="0" err="1">
                <a:solidFill>
                  <a:schemeClr val="tx1"/>
                </a:solidFill>
              </a:rPr>
              <a:t>namespace:knitr</a:t>
            </a:r>
            <a:r>
              <a:rPr lang="en-US" b="1" u="sng" dirty="0">
                <a:solidFill>
                  <a:schemeClr val="tx1"/>
                </a:solidFill>
              </a:rPr>
              <a:t>' Execution </a:t>
            </a:r>
            <a:r>
              <a:rPr lang="en-US" b="1" u="sng" dirty="0" smtClean="0">
                <a:solidFill>
                  <a:schemeClr val="tx1"/>
                </a:solidFill>
              </a:rPr>
              <a:t>halted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Run the following code in your R console: 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('</a:t>
            </a:r>
            <a:r>
              <a:rPr lang="en-US" sz="1800" dirty="0" err="1">
                <a:solidFill>
                  <a:srgbClr val="7030A0"/>
                </a:solidFill>
              </a:rPr>
              <a:t>knitr</a:t>
            </a:r>
            <a:r>
              <a:rPr lang="en-US" sz="1800" dirty="0">
                <a:solidFill>
                  <a:srgbClr val="7030A0"/>
                </a:solidFill>
              </a:rPr>
              <a:t>', repos = c('http://rforge.net', 'http://cran.rstudio.org'), type = 'source</a:t>
            </a:r>
            <a:r>
              <a:rPr lang="en-US" sz="1800" dirty="0" smtClean="0">
                <a:solidFill>
                  <a:srgbClr val="7030A0"/>
                </a:solidFill>
              </a:rPr>
              <a:t>')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Give a unique name to all of your unnamed chunks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" t="13331" r="80401" b="84809"/>
          <a:stretch/>
        </p:blipFill>
        <p:spPr>
          <a:xfrm>
            <a:off x="1577471" y="4283512"/>
            <a:ext cx="8386039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smtClean="0"/>
              <a:t>Organizational Saving and History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92" y="2560320"/>
            <a:ext cx="4843560" cy="3624820"/>
          </a:xfrm>
        </p:spPr>
        <p:txBody>
          <a:bodyPr>
            <a:noAutofit/>
          </a:bodyPr>
          <a:lstStyle/>
          <a:p>
            <a:r>
              <a:rPr lang="en-US" sz="1800" dirty="0" smtClean="0"/>
              <a:t>Have you ever edited a document “doc” and then saved it as “doc_V2”? And then “doc_V3”?</a:t>
            </a:r>
          </a:p>
          <a:p>
            <a:r>
              <a:rPr lang="en-US" sz="1800" dirty="0" smtClean="0"/>
              <a:t>This is called </a:t>
            </a:r>
            <a:r>
              <a:rPr lang="en-US" sz="1800" b="1" dirty="0" smtClean="0"/>
              <a:t>version control</a:t>
            </a:r>
          </a:p>
          <a:p>
            <a:r>
              <a:rPr lang="en-US" sz="1800" dirty="0" smtClean="0"/>
              <a:t>Drawbacks:</a:t>
            </a:r>
          </a:p>
          <a:p>
            <a:pPr lvl="1"/>
            <a:r>
              <a:rPr lang="en-US" sz="1400" dirty="0" smtClean="0"/>
              <a:t>Saving new edits quickly becomes tedious</a:t>
            </a:r>
          </a:p>
          <a:p>
            <a:pPr lvl="1"/>
            <a:r>
              <a:rPr lang="en-US" sz="1400" dirty="0" smtClean="0"/>
              <a:t>You might accidentally save over old versions</a:t>
            </a:r>
          </a:p>
          <a:p>
            <a:r>
              <a:rPr lang="en-US" sz="1800" dirty="0"/>
              <a:t>Introducing </a:t>
            </a:r>
            <a:r>
              <a:rPr lang="en-US" sz="1800" dirty="0" err="1"/>
              <a:t>Github</a:t>
            </a:r>
            <a:r>
              <a:rPr lang="en-US" sz="1800" dirty="0"/>
              <a:t>: a website that streamlines the procedure of version </a:t>
            </a:r>
            <a:r>
              <a:rPr lang="en-US" sz="1800" dirty="0" smtClean="0"/>
              <a:t>control</a:t>
            </a:r>
          </a:p>
          <a:p>
            <a:r>
              <a:rPr lang="en-US" sz="1800" dirty="0" smtClean="0"/>
              <a:t>Formatting in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uses the markdown formatting language – the same as R Notebook! 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53" y="2560319"/>
            <a:ext cx="5378742" cy="3564435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addition to keeping track of your document’s history, using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for version control also offers the following benefits:</a:t>
            </a:r>
          </a:p>
          <a:p>
            <a:pPr lvl="1"/>
            <a:r>
              <a:rPr lang="en-US" sz="1600" dirty="0" smtClean="0"/>
              <a:t>Creates an off-site copy of your document in the cloud</a:t>
            </a:r>
          </a:p>
          <a:p>
            <a:pPr lvl="1"/>
            <a:r>
              <a:rPr lang="en-US" sz="1600" dirty="0" smtClean="0"/>
              <a:t>Allows for multiple “branches” of update history</a:t>
            </a:r>
          </a:p>
          <a:p>
            <a:pPr lvl="2"/>
            <a:r>
              <a:rPr lang="en-US" sz="1400" dirty="0" smtClean="0"/>
              <a:t>Opens up ability to take a project down </a:t>
            </a:r>
            <a:r>
              <a:rPr lang="en-US" sz="1400" dirty="0"/>
              <a:t>different paths </a:t>
            </a:r>
            <a:r>
              <a:rPr lang="en-US" sz="1400" dirty="0" smtClean="0"/>
              <a:t>synchronously</a:t>
            </a:r>
          </a:p>
          <a:p>
            <a:pPr lvl="2"/>
            <a:r>
              <a:rPr lang="en-US" sz="1400" dirty="0" smtClean="0"/>
              <a:t>Maintains a sensible “direction” of edits two-dimensionally in a way that is not easily replicable by simply </a:t>
            </a:r>
            <a:r>
              <a:rPr lang="en-US" sz="1400" dirty="0" err="1" smtClean="0"/>
              <a:t>addending</a:t>
            </a:r>
            <a:r>
              <a:rPr lang="en-US" sz="1400" dirty="0" smtClean="0"/>
              <a:t> endings manually</a:t>
            </a:r>
          </a:p>
          <a:p>
            <a:pPr lvl="1"/>
            <a:r>
              <a:rPr lang="en-US" sz="1600" dirty="0" smtClean="0"/>
              <a:t>Allows other users to collaborate and submit updated versions of your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5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start, go to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and create an account; </a:t>
            </a:r>
            <a:r>
              <a:rPr lang="en-US" dirty="0" err="1" smtClean="0"/>
              <a:t>Github</a:t>
            </a:r>
            <a:r>
              <a:rPr lang="en-US" dirty="0" smtClean="0"/>
              <a:t> will guide you through this process, but don’t worry, it’s straightforward</a:t>
            </a:r>
          </a:p>
          <a:p>
            <a:r>
              <a:rPr lang="en-US" dirty="0" smtClean="0"/>
              <a:t>Now that you’ve got an account of your own, we can create a </a:t>
            </a:r>
            <a:r>
              <a:rPr lang="en-US" b="1" dirty="0" smtClean="0"/>
              <a:t>repository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7"/>
          <a:stretch/>
        </p:blipFill>
        <p:spPr>
          <a:xfrm>
            <a:off x="6277442" y="3342415"/>
            <a:ext cx="4196923" cy="18549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6752" y="2560320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homepage should look something like this: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51" y="5287721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the “Repositories” tab adjacent to the “Overview” tab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Creating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914399"/>
          </a:xfrm>
        </p:spPr>
        <p:txBody>
          <a:bodyPr/>
          <a:lstStyle/>
          <a:p>
            <a:r>
              <a:rPr lang="en-US" dirty="0" smtClean="0"/>
              <a:t>From here, click the green tab to the left that says “New”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74719"/>
            <a:ext cx="4718050" cy="115191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148" y="4663439"/>
            <a:ext cx="4718304" cy="1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Fill out or select the circled items to the right, and then click on the green “Create repository” button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7" y="2491308"/>
            <a:ext cx="4274811" cy="36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Uploading Our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74216" cy="993763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Now that your repository is created, we want to upload our R Notebook document to it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7"/>
          <a:stretch/>
        </p:blipFill>
        <p:spPr>
          <a:xfrm>
            <a:off x="6178548" y="2475188"/>
            <a:ext cx="4718050" cy="13457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0" y="3424214"/>
            <a:ext cx="4028914" cy="2711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0641" y="4009569"/>
            <a:ext cx="5333864" cy="2381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On the next page, select “choose your files” in blue, then navigate your folders and double click your R Notebook file</a:t>
            </a:r>
          </a:p>
          <a:p>
            <a:r>
              <a:rPr lang="en-US" sz="2100" dirty="0" smtClean="0"/>
              <a:t>Fill in or select the circled items to the left, and when you are done, click the green “Commit Changes” button indicated by the arrow</a:t>
            </a:r>
          </a:p>
          <a:p>
            <a:endParaRPr lang="en-US" sz="2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5572664" y="2708694"/>
            <a:ext cx="457200" cy="44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 flipV="1">
            <a:off x="5572664" y="502236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Branching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89" y="2474055"/>
            <a:ext cx="6167886" cy="37011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initial upload will now be referred to as our </a:t>
            </a:r>
            <a:r>
              <a:rPr lang="en-US" b="1" dirty="0" smtClean="0"/>
              <a:t>master</a:t>
            </a:r>
            <a:r>
              <a:rPr lang="en-US" b="1" dirty="0"/>
              <a:t> </a:t>
            </a:r>
            <a:r>
              <a:rPr lang="en-US" b="1" dirty="0" smtClean="0"/>
              <a:t>branch</a:t>
            </a:r>
            <a:r>
              <a:rPr lang="en-US" dirty="0" smtClean="0"/>
              <a:t>; think of it to be as much of a “branch” as a tree trunk is to a tree</a:t>
            </a:r>
          </a:p>
          <a:p>
            <a:r>
              <a:rPr lang="en-US" dirty="0" smtClean="0"/>
              <a:t>We will now create our first proper branch</a:t>
            </a:r>
          </a:p>
          <a:p>
            <a:pPr lvl="1"/>
            <a:r>
              <a:rPr lang="en-US" dirty="0" smtClean="0"/>
              <a:t>First, click on the button that says “Branch: master” circled in blue in the picture to the right</a:t>
            </a:r>
          </a:p>
          <a:p>
            <a:pPr lvl="1"/>
            <a:r>
              <a:rPr lang="en-US" dirty="0" smtClean="0"/>
              <a:t>Next, create a name for your branch in the dialogue box that opens</a:t>
            </a:r>
          </a:p>
          <a:p>
            <a:pPr lvl="1"/>
            <a:r>
              <a:rPr lang="en-US" dirty="0" smtClean="0"/>
              <a:t>Now, click the button circled in black to the right to create the branch</a:t>
            </a:r>
          </a:p>
          <a:p>
            <a:r>
              <a:rPr lang="en-US" dirty="0" smtClean="0"/>
              <a:t>We are now seemingly back to our previous screen, but note that this time all files we interact with are within the “Our-First-Branch” branch</a:t>
            </a:r>
          </a:p>
          <a:p>
            <a:r>
              <a:rPr lang="en-US" dirty="0" smtClean="0"/>
              <a:t>We can toggle between branches and the master by selecting the button circle in blue as before and selecting “master” under the “Branches” tab that pops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r="-70" b="-133"/>
          <a:stretch/>
        </p:blipFill>
        <p:spPr>
          <a:xfrm>
            <a:off x="7339130" y="2495610"/>
            <a:ext cx="3529045" cy="36795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26" y="5649378"/>
            <a:ext cx="333784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Editing Our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1967"/>
          <a:stretch/>
        </p:blipFill>
        <p:spPr>
          <a:xfrm>
            <a:off x="8183302" y="3187637"/>
            <a:ext cx="3183148" cy="1084305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65451" y="2493034"/>
            <a:ext cx="5185107" cy="2136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We now wish to make a few changes to our branch</a:t>
            </a:r>
          </a:p>
          <a:p>
            <a:r>
              <a:rPr lang="en-US" sz="2200" dirty="0" smtClean="0"/>
              <a:t>Click on this branch’s version of your uploaded file to open up a browser view of your document</a:t>
            </a:r>
          </a:p>
          <a:p>
            <a:pPr lvl="1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799"/>
          <a:stretch/>
        </p:blipFill>
        <p:spPr>
          <a:xfrm>
            <a:off x="1295402" y="4423600"/>
            <a:ext cx="2072820" cy="18046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350558" y="4568722"/>
            <a:ext cx="4993178" cy="12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your editing changes, fill out the dialogue boxes circled to the left, and click the green “Commit changes” button at the bottom</a:t>
            </a:r>
          </a:p>
          <a:p>
            <a:pPr lvl="1"/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50558" y="2560320"/>
            <a:ext cx="4993178" cy="143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Click on the pencil option on the right side of your screen (circled below) to begin editing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523" r="42079"/>
          <a:stretch/>
        </p:blipFill>
        <p:spPr>
          <a:xfrm>
            <a:off x="3669489" y="4109073"/>
            <a:ext cx="2643906" cy="210538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flipH="1" flipV="1">
            <a:off x="6276231" y="516695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8323534" flipH="1" flipV="1">
            <a:off x="3164283" y="3995681"/>
            <a:ext cx="457200" cy="39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2460929" flipH="1" flipV="1">
            <a:off x="7634176" y="3599660"/>
            <a:ext cx="457200" cy="45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 Notebook..........................................................................................................3-12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Basics.....................................................................................................13-21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Desktop...............................................................................................22-2X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Credits.......................................................................................................................2X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7794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Return to your repository’s page; you are greeted by a new tan box with our new branches name</a:t>
            </a:r>
          </a:p>
          <a:p>
            <a:pPr lvl="1"/>
            <a:r>
              <a:rPr lang="en-US" dirty="0" smtClean="0"/>
              <a:t>The branch edit you’ve just made is said to have been “pushed”</a:t>
            </a:r>
          </a:p>
          <a:p>
            <a:pPr lvl="1"/>
            <a:r>
              <a:rPr lang="en-US" dirty="0" smtClean="0"/>
              <a:t>We now wish to compare our branch edits to the master branch and then submit a </a:t>
            </a:r>
            <a:r>
              <a:rPr lang="en-US" b="1" dirty="0" smtClean="0"/>
              <a:t>pull request</a:t>
            </a:r>
            <a:r>
              <a:rPr lang="en-US" dirty="0" smtClean="0"/>
              <a:t>; to do this, click the green button below saying to do just that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2" y="5200440"/>
            <a:ext cx="4718050" cy="827264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50558" y="2560320"/>
            <a:ext cx="4993178" cy="364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On the screen that now appears, you will see the edit title and description that you created for the branch earlier</a:t>
            </a:r>
          </a:p>
          <a:p>
            <a:r>
              <a:rPr lang="en-US" sz="2200" dirty="0" smtClean="0"/>
              <a:t>We will now create a pull request from our branch edits onto our master</a:t>
            </a:r>
          </a:p>
          <a:p>
            <a:pPr lvl="1"/>
            <a:r>
              <a:rPr lang="en-US" sz="1800" dirty="0" smtClean="0"/>
              <a:t>A pull request from branch </a:t>
            </a:r>
            <a:r>
              <a:rPr lang="en-US" sz="1800" i="1" dirty="0" smtClean="0"/>
              <a:t>Z</a:t>
            </a:r>
            <a:r>
              <a:rPr lang="en-US" sz="1800" dirty="0" smtClean="0"/>
              <a:t> to higher branch </a:t>
            </a:r>
            <a:r>
              <a:rPr lang="en-US" sz="1800" i="1" dirty="0" smtClean="0"/>
              <a:t>A</a:t>
            </a:r>
            <a:r>
              <a:rPr lang="en-US" sz="1800" dirty="0" smtClean="0"/>
              <a:t> allows for the author of </a:t>
            </a:r>
            <a:r>
              <a:rPr lang="en-US" sz="1800" i="1" dirty="0" smtClean="0"/>
              <a:t>A</a:t>
            </a:r>
            <a:r>
              <a:rPr lang="en-US" sz="1800" dirty="0" smtClean="0"/>
              <a:t> to accept the edits to </a:t>
            </a:r>
            <a:r>
              <a:rPr lang="en-US" sz="1800" i="1" dirty="0" smtClean="0"/>
              <a:t>A</a:t>
            </a:r>
            <a:r>
              <a:rPr lang="en-US" sz="1800" dirty="0" smtClean="0"/>
              <a:t> by the author of </a:t>
            </a:r>
            <a:r>
              <a:rPr lang="en-US" sz="1800" i="1" dirty="0" smtClean="0"/>
              <a:t>Z</a:t>
            </a:r>
          </a:p>
          <a:p>
            <a:pPr lvl="1"/>
            <a:r>
              <a:rPr lang="en-US" sz="1800" dirty="0" smtClean="0"/>
              <a:t>The author of </a:t>
            </a:r>
            <a:r>
              <a:rPr lang="en-US" sz="1800" i="1" dirty="0" smtClean="0"/>
              <a:t>A </a:t>
            </a:r>
            <a:r>
              <a:rPr lang="en-US" sz="1800" dirty="0" smtClean="0"/>
              <a:t>may either accept or decline</a:t>
            </a:r>
          </a:p>
          <a:p>
            <a:pPr lvl="1"/>
            <a:r>
              <a:rPr lang="en-US" sz="1800" dirty="0" smtClean="0"/>
              <a:t>If you are the author of both branches, this is essentially asking you “Are you sure about this?”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60297" r="36131" b="1659"/>
          <a:stretch/>
        </p:blipFill>
        <p:spPr>
          <a:xfrm>
            <a:off x="7605346" y="4483224"/>
            <a:ext cx="3819607" cy="171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Merging Master and Branch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12205" r="128" b="5073"/>
          <a:stretch/>
        </p:blipFill>
        <p:spPr>
          <a:xfrm>
            <a:off x="7731124" y="2417039"/>
            <a:ext cx="3568049" cy="200132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5554" y="2514982"/>
            <a:ext cx="6366295" cy="3684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Click the green “Create pull request” button to the bottom right of your description </a:t>
            </a:r>
            <a:r>
              <a:rPr lang="en-US" sz="1950" dirty="0" smtClean="0"/>
              <a:t>box</a:t>
            </a:r>
          </a:p>
          <a:p>
            <a:r>
              <a:rPr lang="en-US" sz="1950" dirty="0"/>
              <a:t>You are now taken to a screen describing various things about the pull requested branch’s edit to your master branch</a:t>
            </a:r>
          </a:p>
          <a:p>
            <a:r>
              <a:rPr lang="en-US" sz="1950" dirty="0"/>
              <a:t>If you accept the edits that you have made, select the green “Merge pull request” </a:t>
            </a:r>
            <a:r>
              <a:rPr lang="en-US" sz="1950" dirty="0" smtClean="0"/>
              <a:t>button and </a:t>
            </a:r>
            <a:r>
              <a:rPr lang="en-US" sz="1950" dirty="0"/>
              <a:t>then the </a:t>
            </a:r>
            <a:r>
              <a:rPr lang="en-US" sz="1950" dirty="0" smtClean="0"/>
              <a:t>green “Confirm </a:t>
            </a:r>
            <a:r>
              <a:rPr lang="en-US" sz="1950" dirty="0"/>
              <a:t>merge” button that pops up right </a:t>
            </a:r>
            <a:r>
              <a:rPr lang="en-US" sz="1950" dirty="0" smtClean="0"/>
              <a:t>after</a:t>
            </a:r>
          </a:p>
          <a:p>
            <a:r>
              <a:rPr lang="en-US" sz="1950" dirty="0" smtClean="0"/>
              <a:t>One final note: any of the languages R Notebook supports can be uploaded to </a:t>
            </a:r>
            <a:r>
              <a:rPr lang="en-US" sz="1950" dirty="0" err="1" smtClean="0"/>
              <a:t>Github</a:t>
            </a:r>
            <a:r>
              <a:rPr lang="en-US" sz="1950" dirty="0" smtClean="0"/>
              <a:t> in the exact same way as described in this presentation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3684967" flipH="1" flipV="1">
            <a:off x="7125340" y="398639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7273924" y="259216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 smtClean="0"/>
              <a:t>Desktop </a:t>
            </a:r>
            <a:r>
              <a:rPr lang="en-US" dirty="0"/>
              <a:t>–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Desktop – </a:t>
            </a:r>
            <a:r>
              <a:rPr lang="en-US" dirty="0" smtClean="0"/>
              <a:t>Retrieving our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288097"/>
          </a:xfrm>
        </p:spPr>
        <p:txBody>
          <a:bodyPr/>
          <a:lstStyle/>
          <a:p>
            <a:r>
              <a:rPr lang="en-US" dirty="0" smtClean="0"/>
              <a:t>Repositories in GitHub Desktop are essentially local copies of your online repositories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848417"/>
            <a:ext cx="5027523" cy="213468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22925" y="256032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Important Operations -- “Pushing” and “Pulling”:</a:t>
            </a:r>
          </a:p>
          <a:p>
            <a:pPr lvl="1"/>
            <a:r>
              <a:rPr lang="en-US" dirty="0" smtClean="0"/>
              <a:t>To retrieve your online repositories locally, select “Pull” under the “Repository” heading</a:t>
            </a:r>
          </a:p>
          <a:p>
            <a:pPr lvl="1"/>
            <a:r>
              <a:rPr lang="en-US" dirty="0" smtClean="0"/>
              <a:t>After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informational presentation was compiled using the helpful guides available on the </a:t>
            </a:r>
            <a:r>
              <a:rPr lang="en-US" dirty="0" err="1" smtClean="0"/>
              <a:t>rmarkdown</a:t>
            </a:r>
            <a:r>
              <a:rPr lang="en-US" dirty="0" smtClean="0"/>
              <a:t> website as a general guide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rmarkdown.rstudio.com/r_notebooks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https://guides.github.com/activities/hello-world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Ancillary information about R Markdown concepts gathered from the following specific webpages: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rmarkdown.rstudio.com/lesson-1.html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bookdown.org/yihui/rmarkdown/html-document.html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rmarkdown.rstudio.com/articles_intro.html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en.wikipedia.org/wiki/Markdown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Notebook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8294" y="2560320"/>
            <a:ext cx="4718304" cy="143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Alternatively, you can save any file you have open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as an R Notebook file by saving the file with the file format ending “.</a:t>
            </a:r>
            <a:r>
              <a:rPr lang="en-US" sz="1800" dirty="0" err="1" smtClean="0"/>
              <a:t>rmd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23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starting a new R Notebook file, select the “R Notebook” file type specifically from the dropdown menu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/>
          <a:srcRect r="73277" b="64850"/>
          <a:stretch/>
        </p:blipFill>
        <p:spPr>
          <a:xfrm>
            <a:off x="1922585" y="3529810"/>
            <a:ext cx="3470029" cy="2567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333570" y="3856008"/>
            <a:ext cx="4718304" cy="214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sz="1800" b="1" dirty="0" smtClean="0"/>
              <a:t>Common Question: </a:t>
            </a:r>
            <a:r>
              <a:rPr lang="en-US" sz="1800" dirty="0" smtClean="0"/>
              <a:t>What is with the “--- title output ---” at the beginning of the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Answer: This notation allows you to edit the metadata associated with your document. We will go into what you need to know about them on the next slide.</a:t>
            </a:r>
            <a:endParaRPr lang="en-US" sz="1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l="1539" t="15270" r="73460" b="78218"/>
          <a:stretch/>
        </p:blipFill>
        <p:spPr bwMode="auto">
          <a:xfrm>
            <a:off x="6388814" y="4483095"/>
            <a:ext cx="4607816" cy="660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(Continued)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253" r="80055" b="80081"/>
          <a:stretch/>
        </p:blipFill>
        <p:spPr>
          <a:xfrm>
            <a:off x="1738255" y="3391891"/>
            <a:ext cx="4143489" cy="77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27" t="56300" r="53939" b="37599"/>
          <a:stretch/>
        </p:blipFill>
        <p:spPr>
          <a:xfrm>
            <a:off x="1653113" y="5436726"/>
            <a:ext cx="8885774" cy="69089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4325269"/>
            <a:ext cx="4718304" cy="1111457"/>
          </a:xfrm>
        </p:spPr>
        <p:txBody>
          <a:bodyPr>
            <a:noAutofit/>
          </a:bodyPr>
          <a:lstStyle/>
          <a:p>
            <a:r>
              <a:rPr lang="en-US" sz="2000" dirty="0"/>
              <a:t>These are used to give a title to your document and to dictate your file output type, respectively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2554615"/>
            <a:ext cx="4718304" cy="901177"/>
          </a:xfrm>
        </p:spPr>
        <p:txBody>
          <a:bodyPr>
            <a:normAutofit/>
          </a:bodyPr>
          <a:lstStyle/>
          <a:p>
            <a:r>
              <a:rPr lang="en-US" sz="2000" dirty="0"/>
              <a:t>At the top of your new document, you will encounter the following:</a:t>
            </a:r>
          </a:p>
          <a:p>
            <a:endParaRPr lang="en-US" sz="20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1"/>
          </p:nvPr>
        </p:nvSpPr>
        <p:spPr>
          <a:xfrm>
            <a:off x="6178294" y="2554615"/>
            <a:ext cx="4718304" cy="2882111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you’d </a:t>
            </a:r>
            <a:r>
              <a:rPr lang="en-US" sz="2000" dirty="0"/>
              <a:t>like to change your working directory at any time in your document, then </a:t>
            </a:r>
            <a:r>
              <a:rPr lang="en-US" sz="2000" dirty="0" smtClean="0"/>
              <a:t>add the three lines of code at the bottom of this slide before you begin</a:t>
            </a:r>
          </a:p>
          <a:p>
            <a:pPr lvl="1"/>
            <a:r>
              <a:rPr lang="en-US" sz="1600" dirty="0" smtClean="0"/>
              <a:t>Replace “</a:t>
            </a:r>
            <a:r>
              <a:rPr lang="en-US" sz="1600" dirty="0" err="1" smtClean="0"/>
              <a:t>YourFolder</a:t>
            </a:r>
            <a:r>
              <a:rPr lang="en-US" sz="1600" dirty="0" smtClean="0"/>
              <a:t>” with the folder that you would like to connect to</a:t>
            </a:r>
          </a:p>
          <a:p>
            <a:pPr lvl="1"/>
            <a:r>
              <a:rPr lang="en-US" sz="1600" dirty="0" smtClean="0"/>
              <a:t>This is an example of a “Chunk”</a:t>
            </a:r>
            <a:endParaRPr lang="en-US" dirty="0" smtClean="0"/>
          </a:p>
          <a:p>
            <a:pPr lvl="1"/>
            <a:r>
              <a:rPr lang="en-US" sz="1600" dirty="0" smtClean="0"/>
              <a:t>More on why this step is necessary will be explained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45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848" y="4712897"/>
            <a:ext cx="4613522" cy="135434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 smtClean="0"/>
              <a:t>R Notebook provides support for the following languages: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Rcpp</a:t>
            </a:r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0848" y="2560320"/>
            <a:ext cx="4507129" cy="215257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main benefit of using R Notebooks to present data is the use of what are known as “chunks”</a:t>
            </a:r>
          </a:p>
          <a:p>
            <a:r>
              <a:rPr lang="en-US" sz="2000" dirty="0"/>
              <a:t>Chunks refer to areas within the document where interpretation of input switches from simple text </a:t>
            </a:r>
            <a:r>
              <a:rPr lang="en-US" sz="2000" dirty="0" smtClean="0"/>
              <a:t>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5254" cy="2581023"/>
          </a:xfrm>
        </p:spPr>
        <p:txBody>
          <a:bodyPr/>
          <a:lstStyle/>
          <a:p>
            <a:r>
              <a:rPr lang="en-US" sz="1800" dirty="0"/>
              <a:t>By default, the command “ctrl-alt-I” inserts a chunk into your document</a:t>
            </a:r>
          </a:p>
          <a:p>
            <a:r>
              <a:rPr lang="en-US" sz="1800" dirty="0" smtClean="0"/>
              <a:t>Chunks can be given names</a:t>
            </a:r>
          </a:p>
          <a:p>
            <a:pPr lvl="1"/>
            <a:r>
              <a:rPr lang="en-US" sz="1600" dirty="0" smtClean="0"/>
              <a:t>To name a chunk, replace the {r} at the beginning of the chunk with {r “name”}</a:t>
            </a:r>
          </a:p>
          <a:p>
            <a:pPr lvl="1"/>
            <a:r>
              <a:rPr lang="en-US" sz="1600" dirty="0" smtClean="0"/>
              <a:t>Your chunk will now have the name “name”</a:t>
            </a: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dirty="0" smtClean="0"/>
              <a:t>named chunk </a:t>
            </a:r>
            <a:r>
              <a:rPr lang="en-US" sz="1800" dirty="0"/>
              <a:t>appears as follows: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" t="40629" r="80543" b="52327"/>
          <a:stretch/>
        </p:blipFill>
        <p:spPr>
          <a:xfrm>
            <a:off x="6320802" y="4953138"/>
            <a:ext cx="4575796" cy="11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Chunks </a:t>
            </a:r>
            <a:r>
              <a:rPr lang="en-US" dirty="0"/>
              <a:t>–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785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Chunks can essentially be “toggled on and off”, meaning you can either have them execute and display output in real time or not</a:t>
            </a:r>
          </a:p>
          <a:p>
            <a:r>
              <a:rPr lang="en-US" sz="1800" dirty="0" smtClean="0"/>
              <a:t>By default, chunks are displayed “inline”, meaning that the resulting output of executing the code is displayed within the body of your document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3504" r="70737" b="51465"/>
          <a:stretch/>
        </p:blipFill>
        <p:spPr bwMode="auto">
          <a:xfrm>
            <a:off x="1063869" y="4638901"/>
            <a:ext cx="5187462" cy="15462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547" y="2560320"/>
            <a:ext cx="4960188" cy="3555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Common </a:t>
            </a:r>
            <a:r>
              <a:rPr lang="en-US" sz="2000" b="1" dirty="0"/>
              <a:t>Question: </a:t>
            </a:r>
            <a:r>
              <a:rPr lang="en-US" sz="2000" dirty="0"/>
              <a:t>Is each chunk independent of </a:t>
            </a:r>
            <a:r>
              <a:rPr lang="en-US" sz="2000" dirty="0" smtClean="0"/>
              <a:t>one other</a:t>
            </a:r>
            <a:r>
              <a:rPr lang="en-US" sz="2000" dirty="0"/>
              <a:t>, like how local variables within a function are not available within another function</a:t>
            </a:r>
            <a:r>
              <a:rPr lang="en-US" sz="2000" dirty="0" smtClean="0"/>
              <a:t>?</a:t>
            </a: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/>
              <a:t>Answer: </a:t>
            </a:r>
            <a:r>
              <a:rPr lang="en-US" sz="1900" dirty="0" smtClean="0"/>
              <a:t>For the most part, no: generally, anything </a:t>
            </a:r>
            <a:r>
              <a:rPr lang="en-US" sz="1900" dirty="0"/>
              <a:t>you define above a line in R Notebook is considered to be global, and you can refer to it in a later chunk</a:t>
            </a:r>
            <a:r>
              <a:rPr lang="en-US" sz="1900" dirty="0" smtClean="0"/>
              <a:t>. The exception to this is altering the working directory.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By default, R doesn’t want an R Notebook chunk messing with things outside of the file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Thus, R doesn’t permit chunk assignments to change the working directory any further than the end of the chunk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This can be bypassed however by replacing{r} with {r setup</a:t>
            </a:r>
            <a:r>
              <a:rPr lang="en-US" sz="1500" dirty="0"/>
              <a:t>} </a:t>
            </a:r>
            <a:r>
              <a:rPr lang="en-US" sz="1500" dirty="0" smtClean="0"/>
              <a:t>and then executing the “</a:t>
            </a:r>
            <a:r>
              <a:rPr lang="en-US" sz="1500" dirty="0" err="1" smtClean="0"/>
              <a:t>knitr</a:t>
            </a:r>
            <a:r>
              <a:rPr lang="en-US" sz="1500" dirty="0"/>
              <a:t>::</a:t>
            </a:r>
            <a:r>
              <a:rPr lang="en-US" sz="1500" dirty="0" err="1" smtClean="0"/>
              <a:t>opts_knit</a:t>
            </a:r>
            <a:r>
              <a:rPr lang="en-US" sz="1500" dirty="0" smtClean="0"/>
              <a:t>…” code previously shown.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While normal R Notebook files are presumed to be self-contained, the special name “setup” allows outside interactions to be done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7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Chunks </a:t>
            </a:r>
            <a:r>
              <a:rPr lang="en-US" dirty="0" smtClean="0"/>
              <a:t>– 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Notebook also includes the option to present chunk output in the console</a:t>
            </a:r>
          </a:p>
          <a:p>
            <a:r>
              <a:rPr lang="en-US" sz="2800" dirty="0" smtClean="0"/>
              <a:t>To access this, click Tools -&gt; Global Options, then select ‘R Markdown’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down from the left and uncheck the indicated option displayed to the right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6875306" y="2560638"/>
            <a:ext cx="4201709" cy="3309810"/>
          </a:xfrm>
        </p:spPr>
      </p:pic>
    </p:spTree>
    <p:extLst>
      <p:ext uri="{BB962C8B-B14F-4D97-AF65-F5344CB8AC3E}">
        <p14:creationId xmlns:p14="http://schemas.microsoft.com/office/powerpoint/2010/main" val="2249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Comparison of “Inline” and “In Console” Output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6" y="2537459"/>
            <a:ext cx="4581719" cy="49333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880" y="2537459"/>
            <a:ext cx="5869988" cy="4933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Console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0086" r="52308" b="14302"/>
          <a:stretch/>
        </p:blipFill>
        <p:spPr bwMode="auto">
          <a:xfrm>
            <a:off x="802255" y="3030791"/>
            <a:ext cx="4581720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70" t="7522" r="1795" b="30712"/>
          <a:stretch/>
        </p:blipFill>
        <p:spPr bwMode="auto">
          <a:xfrm>
            <a:off x="5516879" y="3030791"/>
            <a:ext cx="5869989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1353</TotalTime>
  <Words>1831</Words>
  <Application>Microsoft Office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Garamond</vt:lpstr>
      <vt:lpstr>Wingdings</vt:lpstr>
      <vt:lpstr>Organic</vt:lpstr>
      <vt:lpstr>Using R Notebook</vt:lpstr>
      <vt:lpstr>Table of Contents</vt:lpstr>
      <vt:lpstr>R Notebook</vt:lpstr>
      <vt:lpstr>Initialization</vt:lpstr>
      <vt:lpstr>Initialization (Continued)</vt:lpstr>
      <vt:lpstr>Chunks?</vt:lpstr>
      <vt:lpstr>Executing Chunks – Inline</vt:lpstr>
      <vt:lpstr>Executing Chunks – In Console</vt:lpstr>
      <vt:lpstr>Comparison of “Inline” and “In Console” Output</vt:lpstr>
      <vt:lpstr>Previewing Output</vt:lpstr>
      <vt:lpstr>Saving and Additional Concerns</vt:lpstr>
      <vt:lpstr>Common Errors</vt:lpstr>
      <vt:lpstr>GitHub Basics</vt:lpstr>
      <vt:lpstr>Version Control: Organizational Saving and History Tracking</vt:lpstr>
      <vt:lpstr>Github Tutorial – Getting Started</vt:lpstr>
      <vt:lpstr>Github Tutorial – Creating Repositories</vt:lpstr>
      <vt:lpstr>Github Tutorial – Uploading Our Document</vt:lpstr>
      <vt:lpstr>Github Tutorial – Branching Out</vt:lpstr>
      <vt:lpstr>Github Tutorial – Editing Our Branch</vt:lpstr>
      <vt:lpstr>Github Tutorial – Pull Requests</vt:lpstr>
      <vt:lpstr>Github Tutorial – Merging Master and Branch</vt:lpstr>
      <vt:lpstr>GitHub Desktop</vt:lpstr>
      <vt:lpstr>GitHub Desktop – Installation</vt:lpstr>
      <vt:lpstr>GitHub Desktop – Retrieving our Repositories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Notebook</dc:title>
  <dc:creator>Travis Asher</dc:creator>
  <cp:lastModifiedBy>Travis Asher</cp:lastModifiedBy>
  <cp:revision>127</cp:revision>
  <dcterms:created xsi:type="dcterms:W3CDTF">2018-09-30T17:35:10Z</dcterms:created>
  <dcterms:modified xsi:type="dcterms:W3CDTF">2019-01-25T17:36:16Z</dcterms:modified>
</cp:coreProperties>
</file>