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6" r:id="rId4"/>
    <p:sldId id="259" r:id="rId5"/>
    <p:sldId id="260" r:id="rId6"/>
    <p:sldId id="261" r:id="rId7"/>
    <p:sldId id="265" r:id="rId8"/>
    <p:sldId id="262" r:id="rId9"/>
    <p:sldId id="263" r:id="rId10"/>
    <p:sldId id="268"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10/24/2018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10/24/2018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rmarkdown.rstudio.com/lesson-1.html" TargetMode="External"/><Relationship Id="rId2" Type="http://schemas.openxmlformats.org/officeDocument/2006/relationships/hyperlink" Target="https://rmarkdown.rstudio.com/r_notebooks" TargetMode="External"/><Relationship Id="rId1" Type="http://schemas.openxmlformats.org/officeDocument/2006/relationships/slideLayout" Target="../slideLayouts/slideLayout2.xml"/><Relationship Id="rId6" Type="http://schemas.openxmlformats.org/officeDocument/2006/relationships/hyperlink" Target="https://en.wikipedia.org/wiki/Markdown" TargetMode="External"/><Relationship Id="rId5" Type="http://schemas.openxmlformats.org/officeDocument/2006/relationships/hyperlink" Target="https://rmarkdown.rstudio.com/articles_intro.html" TargetMode="External"/><Relationship Id="rId4" Type="http://schemas.openxmlformats.org/officeDocument/2006/relationships/hyperlink" Target="https://bookdown.org/yihui/rmarkdown/html-document.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daringfireball.net/projects/markdown/basics" TargetMode="External"/><Relationship Id="rId2" Type="http://schemas.openxmlformats.org/officeDocument/2006/relationships/image" Target="../media/image1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689976"/>
            <a:ext cx="6815669" cy="1515533"/>
          </a:xfrm>
        </p:spPr>
        <p:txBody>
          <a:bodyPr/>
          <a:lstStyle/>
          <a:p>
            <a:r>
              <a:rPr lang="en-US" dirty="0" smtClean="0"/>
              <a:t>Using R Notebook</a:t>
            </a:r>
            <a:endParaRPr lang="en-US" dirty="0"/>
          </a:p>
        </p:txBody>
      </p:sp>
      <p:sp>
        <p:nvSpPr>
          <p:cNvPr id="3" name="Subtitle 2"/>
          <p:cNvSpPr>
            <a:spLocks noGrp="1"/>
          </p:cNvSpPr>
          <p:nvPr>
            <p:ph type="subTitle" idx="1"/>
          </p:nvPr>
        </p:nvSpPr>
        <p:spPr>
          <a:xfrm>
            <a:off x="2692398" y="3786993"/>
            <a:ext cx="6815669" cy="1320802"/>
          </a:xfrm>
        </p:spPr>
        <p:txBody>
          <a:bodyPr anchor="ctr"/>
          <a:lstStyle/>
          <a:p>
            <a:r>
              <a:rPr lang="en-US" dirty="0"/>
              <a:t>A Guide to Organizing </a:t>
            </a:r>
            <a:r>
              <a:rPr lang="en-US" dirty="0" smtClean="0"/>
              <a:t>and Presenting Data </a:t>
            </a:r>
            <a:r>
              <a:rPr lang="en-US" dirty="0"/>
              <a:t>for an Aesthetic </a:t>
            </a:r>
            <a:r>
              <a:rPr lang="en-US" dirty="0" smtClean="0"/>
              <a:t>Delivery Using R Notebooks</a:t>
            </a:r>
            <a:endParaRPr lang="en-US" dirty="0"/>
          </a:p>
        </p:txBody>
      </p:sp>
    </p:spTree>
    <p:extLst>
      <p:ext uri="{BB962C8B-B14F-4D97-AF65-F5344CB8AC3E}">
        <p14:creationId xmlns:p14="http://schemas.microsoft.com/office/powerpoint/2010/main" val="22296378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Errors</a:t>
            </a:r>
            <a:endParaRPr lang="en-US" dirty="0"/>
          </a:p>
        </p:txBody>
      </p:sp>
      <p:sp>
        <p:nvSpPr>
          <p:cNvPr id="3" name="Content Placeholder 2"/>
          <p:cNvSpPr>
            <a:spLocks noGrp="1"/>
          </p:cNvSpPr>
          <p:nvPr>
            <p:ph idx="1"/>
          </p:nvPr>
        </p:nvSpPr>
        <p:spPr/>
        <p:txBody>
          <a:bodyPr>
            <a:normAutofit/>
          </a:bodyPr>
          <a:lstStyle/>
          <a:p>
            <a:r>
              <a:rPr lang="en-US" b="1" dirty="0">
                <a:solidFill>
                  <a:schemeClr val="tx1"/>
                </a:solidFill>
              </a:rPr>
              <a:t>Error: </a:t>
            </a:r>
            <a:r>
              <a:rPr lang="en-US" b="1" u="sng" dirty="0">
                <a:solidFill>
                  <a:schemeClr val="tx1"/>
                </a:solidFill>
              </a:rPr>
              <a:t>'</a:t>
            </a:r>
            <a:r>
              <a:rPr lang="en-US" b="1" u="sng" dirty="0" err="1">
                <a:solidFill>
                  <a:schemeClr val="tx1"/>
                </a:solidFill>
              </a:rPr>
              <a:t>is_latex_output</a:t>
            </a:r>
            <a:r>
              <a:rPr lang="en-US" b="1" u="sng" dirty="0">
                <a:solidFill>
                  <a:schemeClr val="tx1"/>
                </a:solidFill>
              </a:rPr>
              <a:t>' is not an exported object from '</a:t>
            </a:r>
            <a:r>
              <a:rPr lang="en-US" b="1" u="sng" dirty="0" err="1">
                <a:solidFill>
                  <a:schemeClr val="tx1"/>
                </a:solidFill>
              </a:rPr>
              <a:t>namespace:knitr</a:t>
            </a:r>
            <a:r>
              <a:rPr lang="en-US" b="1" u="sng" dirty="0">
                <a:solidFill>
                  <a:schemeClr val="tx1"/>
                </a:solidFill>
              </a:rPr>
              <a:t>' Execution </a:t>
            </a:r>
            <a:r>
              <a:rPr lang="en-US" b="1" u="sng" dirty="0" smtClean="0">
                <a:solidFill>
                  <a:schemeClr val="tx1"/>
                </a:solidFill>
              </a:rPr>
              <a:t>halted</a:t>
            </a:r>
          </a:p>
          <a:p>
            <a:pPr lvl="1"/>
            <a:r>
              <a:rPr lang="en-US" b="1" dirty="0" smtClean="0">
                <a:solidFill>
                  <a:schemeClr val="tx1"/>
                </a:solidFill>
              </a:rPr>
              <a:t>Solution:</a:t>
            </a:r>
            <a:r>
              <a:rPr lang="en-US" dirty="0" smtClean="0">
                <a:solidFill>
                  <a:schemeClr val="tx1"/>
                </a:solidFill>
              </a:rPr>
              <a:t> Run the following code in your R console: </a:t>
            </a:r>
          </a:p>
          <a:p>
            <a:pPr marL="457200" lvl="1" indent="0">
              <a:buNone/>
            </a:pPr>
            <a:r>
              <a:rPr lang="en-US" sz="1800" dirty="0" err="1" smtClean="0">
                <a:solidFill>
                  <a:srgbClr val="7030A0"/>
                </a:solidFill>
              </a:rPr>
              <a:t>install.packages</a:t>
            </a:r>
            <a:r>
              <a:rPr lang="en-US" sz="1800" dirty="0">
                <a:solidFill>
                  <a:srgbClr val="7030A0"/>
                </a:solidFill>
              </a:rPr>
              <a:t>('</a:t>
            </a:r>
            <a:r>
              <a:rPr lang="en-US" sz="1800" dirty="0" err="1">
                <a:solidFill>
                  <a:srgbClr val="7030A0"/>
                </a:solidFill>
              </a:rPr>
              <a:t>knitr</a:t>
            </a:r>
            <a:r>
              <a:rPr lang="en-US" sz="1800" dirty="0">
                <a:solidFill>
                  <a:srgbClr val="7030A0"/>
                </a:solidFill>
              </a:rPr>
              <a:t>', repos = c('http://rforge.net', 'http://cran.rstudio.org'), type = 'source</a:t>
            </a:r>
            <a:r>
              <a:rPr lang="en-US" sz="1800" dirty="0" smtClean="0">
                <a:solidFill>
                  <a:srgbClr val="7030A0"/>
                </a:solidFill>
              </a:rPr>
              <a:t>')</a:t>
            </a:r>
            <a:endParaRPr lang="en-US" sz="1800" b="1" dirty="0" smtClean="0">
              <a:solidFill>
                <a:schemeClr val="tx1"/>
              </a:solidFill>
            </a:endParaRPr>
          </a:p>
          <a:p>
            <a:r>
              <a:rPr lang="en-US" dirty="0" smtClean="0">
                <a:solidFill>
                  <a:schemeClr val="tx1"/>
                </a:solidFill>
              </a:rPr>
              <a:t>_</a:t>
            </a:r>
          </a:p>
          <a:p>
            <a:pPr lvl="1"/>
            <a:r>
              <a:rPr lang="en-US" b="1" dirty="0" smtClean="0">
                <a:solidFill>
                  <a:schemeClr val="tx1"/>
                </a:solidFill>
              </a:rPr>
              <a:t>Solution:</a:t>
            </a:r>
            <a:r>
              <a:rPr lang="en-US" dirty="0" smtClean="0">
                <a:solidFill>
                  <a:schemeClr val="tx1"/>
                </a:solidFill>
              </a:rPr>
              <a:t> Give a unique name to all of your unnamed chunks</a:t>
            </a:r>
            <a:endParaRPr lang="en-US" b="1" dirty="0" smtClean="0">
              <a:solidFill>
                <a:schemeClr val="tx1"/>
              </a:solidFill>
            </a:endParaRPr>
          </a:p>
          <a:p>
            <a:pPr lvl="1"/>
            <a:endParaRPr lang="en-US" dirty="0"/>
          </a:p>
        </p:txBody>
      </p:sp>
      <p:pic>
        <p:nvPicPr>
          <p:cNvPr id="4" name="Picture 3"/>
          <p:cNvPicPr>
            <a:picLocks noChangeAspect="1"/>
          </p:cNvPicPr>
          <p:nvPr/>
        </p:nvPicPr>
        <p:blipFill rotWithShape="1">
          <a:blip r:embed="rId2"/>
          <a:srcRect l="614" t="13331" r="80401" b="84809"/>
          <a:stretch/>
        </p:blipFill>
        <p:spPr>
          <a:xfrm>
            <a:off x="1577471" y="4283512"/>
            <a:ext cx="8386039" cy="462004"/>
          </a:xfrm>
          <a:prstGeom prst="rect">
            <a:avLst/>
          </a:prstGeom>
        </p:spPr>
      </p:pic>
    </p:spTree>
    <p:extLst>
      <p:ext uri="{BB962C8B-B14F-4D97-AF65-F5344CB8AC3E}">
        <p14:creationId xmlns:p14="http://schemas.microsoft.com/office/powerpoint/2010/main" val="1336641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This informational presentation was compiled using the helpful guides available on the </a:t>
            </a:r>
            <a:r>
              <a:rPr lang="en-US" dirty="0" err="1" smtClean="0"/>
              <a:t>rmarkdown</a:t>
            </a:r>
            <a:r>
              <a:rPr lang="en-US" dirty="0" smtClean="0"/>
              <a:t> website as a general guide</a:t>
            </a:r>
          </a:p>
          <a:p>
            <a:pPr lvl="1"/>
            <a:r>
              <a:rPr lang="en-US" dirty="0">
                <a:hlinkClick r:id="rId2"/>
              </a:rPr>
              <a:t>https://</a:t>
            </a:r>
            <a:r>
              <a:rPr lang="en-US" dirty="0" smtClean="0">
                <a:hlinkClick r:id="rId2"/>
              </a:rPr>
              <a:t>rmarkdown.rstudio.com/r_notebooks</a:t>
            </a:r>
            <a:endParaRPr lang="en-US" dirty="0" smtClean="0"/>
          </a:p>
          <a:p>
            <a:r>
              <a:rPr lang="en-US" dirty="0" smtClean="0"/>
              <a:t>Ancillary information about R Markdown concepts gathered from the following specific webpages:</a:t>
            </a:r>
          </a:p>
          <a:p>
            <a:pPr lvl="1"/>
            <a:r>
              <a:rPr lang="en-US" dirty="0">
                <a:hlinkClick r:id="rId3"/>
              </a:rPr>
              <a:t>https://</a:t>
            </a:r>
            <a:r>
              <a:rPr lang="en-US" dirty="0" smtClean="0">
                <a:hlinkClick r:id="rId3"/>
              </a:rPr>
              <a:t>rmarkdown.rstudio.com/lesson-1.html</a:t>
            </a:r>
            <a:endParaRPr lang="en-US" dirty="0" smtClean="0"/>
          </a:p>
          <a:p>
            <a:pPr lvl="1"/>
            <a:r>
              <a:rPr lang="en-US" dirty="0">
                <a:hlinkClick r:id="rId4"/>
              </a:rPr>
              <a:t>https://</a:t>
            </a:r>
            <a:r>
              <a:rPr lang="en-US" dirty="0" smtClean="0">
                <a:hlinkClick r:id="rId4"/>
              </a:rPr>
              <a:t>bookdown.org/yihui/rmarkdown/html-document.html</a:t>
            </a:r>
            <a:endParaRPr lang="en-US" dirty="0" smtClean="0"/>
          </a:p>
          <a:p>
            <a:pPr lvl="1"/>
            <a:r>
              <a:rPr lang="en-US" dirty="0">
                <a:hlinkClick r:id="rId5"/>
              </a:rPr>
              <a:t>https://</a:t>
            </a:r>
            <a:r>
              <a:rPr lang="en-US" dirty="0" smtClean="0">
                <a:hlinkClick r:id="rId5"/>
              </a:rPr>
              <a:t>rmarkdown.rstudio.com/articles_intro.html</a:t>
            </a:r>
            <a:endParaRPr lang="en-US" dirty="0" smtClean="0"/>
          </a:p>
          <a:p>
            <a:pPr lvl="1"/>
            <a:r>
              <a:rPr lang="en-US" dirty="0">
                <a:hlinkClick r:id="rId6"/>
              </a:rPr>
              <a:t>https://</a:t>
            </a:r>
            <a:r>
              <a:rPr lang="en-US" dirty="0" smtClean="0">
                <a:hlinkClick r:id="rId6"/>
              </a:rPr>
              <a:t>en.wikipedia.org/wiki/Markdown</a:t>
            </a:r>
            <a:endParaRPr lang="en-US" dirty="0" smtClean="0"/>
          </a:p>
          <a:p>
            <a:pPr lvl="1"/>
            <a:endParaRPr lang="en-US" dirty="0" smtClean="0"/>
          </a:p>
          <a:p>
            <a:pPr lvl="1"/>
            <a:endParaRPr lang="en-US" dirty="0" smtClean="0"/>
          </a:p>
          <a:p>
            <a:pPr lvl="1"/>
            <a:endParaRPr lang="en-US" dirty="0" smtClean="0"/>
          </a:p>
          <a:p>
            <a:pPr marL="457200" lvl="1" indent="0">
              <a:buNone/>
            </a:pPr>
            <a:endParaRPr lang="en-US" dirty="0"/>
          </a:p>
        </p:txBody>
      </p:sp>
    </p:spTree>
    <p:extLst>
      <p:ext uri="{BB962C8B-B14F-4D97-AF65-F5344CB8AC3E}">
        <p14:creationId xmlns:p14="http://schemas.microsoft.com/office/powerpoint/2010/main" val="42857353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Initialization</a:t>
            </a:r>
            <a:endParaRPr lang="en-US" dirty="0"/>
          </a:p>
        </p:txBody>
      </p:sp>
      <p:sp>
        <p:nvSpPr>
          <p:cNvPr id="10" name="Content Placeholder 2"/>
          <p:cNvSpPr txBox="1">
            <a:spLocks/>
          </p:cNvSpPr>
          <p:nvPr/>
        </p:nvSpPr>
        <p:spPr>
          <a:xfrm>
            <a:off x="6178294" y="2560320"/>
            <a:ext cx="4718304" cy="143371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1800" dirty="0" smtClean="0"/>
              <a:t>Alternatively, you can save any file you have open in </a:t>
            </a:r>
            <a:r>
              <a:rPr lang="en-US" sz="1800" dirty="0" err="1" smtClean="0"/>
              <a:t>RStudio</a:t>
            </a:r>
            <a:r>
              <a:rPr lang="en-US" sz="1800" dirty="0" smtClean="0"/>
              <a:t> as an R Notebook file by saving the file with the file format ending “.</a:t>
            </a:r>
            <a:r>
              <a:rPr lang="en-US" sz="1800" dirty="0" err="1" smtClean="0"/>
              <a:t>rmd</a:t>
            </a:r>
            <a:r>
              <a:rPr lang="en-US" sz="1800" dirty="0" smtClean="0"/>
              <a:t>”</a:t>
            </a:r>
            <a:endParaRPr lang="en-US" sz="1800" dirty="0"/>
          </a:p>
        </p:txBody>
      </p:sp>
      <p:sp>
        <p:nvSpPr>
          <p:cNvPr id="12" name="Content Placeholder 2"/>
          <p:cNvSpPr>
            <a:spLocks noGrp="1"/>
          </p:cNvSpPr>
          <p:nvPr>
            <p:ph sz="half" idx="1"/>
          </p:nvPr>
        </p:nvSpPr>
        <p:spPr>
          <a:xfrm>
            <a:off x="1298448" y="2560320"/>
            <a:ext cx="4718304" cy="1123159"/>
          </a:xfrm>
        </p:spPr>
        <p:txBody>
          <a:bodyPr>
            <a:normAutofit/>
          </a:bodyPr>
          <a:lstStyle/>
          <a:p>
            <a:r>
              <a:rPr lang="en-US" sz="1800" dirty="0" smtClean="0"/>
              <a:t>When starting a new R Notebook file, select the “R Notebook” file type specifically from the dropdown menu</a:t>
            </a:r>
          </a:p>
        </p:txBody>
      </p:sp>
      <p:pic>
        <p:nvPicPr>
          <p:cNvPr id="13" name="Content Placeholder 4"/>
          <p:cNvPicPr>
            <a:picLocks noChangeAspect="1"/>
          </p:cNvPicPr>
          <p:nvPr/>
        </p:nvPicPr>
        <p:blipFill rotWithShape="1">
          <a:blip r:embed="rId2"/>
          <a:srcRect r="73277" b="64850"/>
          <a:stretch/>
        </p:blipFill>
        <p:spPr>
          <a:xfrm>
            <a:off x="1922585" y="3529810"/>
            <a:ext cx="3470029" cy="2567340"/>
          </a:xfrm>
          <a:prstGeom prst="rect">
            <a:avLst/>
          </a:prstGeom>
          <a:ln>
            <a:solidFill>
              <a:schemeClr val="tx1"/>
            </a:solidFill>
          </a:ln>
        </p:spPr>
      </p:pic>
      <p:sp>
        <p:nvSpPr>
          <p:cNvPr id="14" name="Content Placeholder 2"/>
          <p:cNvSpPr txBox="1">
            <a:spLocks/>
          </p:cNvSpPr>
          <p:nvPr/>
        </p:nvSpPr>
        <p:spPr>
          <a:xfrm>
            <a:off x="6333570" y="3856008"/>
            <a:ext cx="4718304" cy="2147977"/>
          </a:xfrm>
          <a:prstGeom prst="rect">
            <a:avLst/>
          </a:prstGeom>
          <a:solidFill>
            <a:schemeClr val="accent5">
              <a:lumMod val="20000"/>
              <a:lumOff val="80000"/>
            </a:schemeClr>
          </a:solidFill>
          <a:ln w="76200" cmpd="thinThick">
            <a:solidFill>
              <a:schemeClr val="accent4"/>
            </a:solidFill>
          </a:ln>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ctr">
              <a:buFont typeface="Wingdings" panose="05000000000000000000" pitchFamily="2" charset="2"/>
              <a:buChar char="Ø"/>
            </a:pPr>
            <a:r>
              <a:rPr lang="en-US" sz="1800" b="1" dirty="0" smtClean="0"/>
              <a:t>Common Question: </a:t>
            </a:r>
            <a:r>
              <a:rPr lang="en-US" sz="1800" dirty="0" smtClean="0"/>
              <a:t>What is with the “--- title output ---” at the beginning of the file?</a:t>
            </a:r>
          </a:p>
          <a:p>
            <a:pPr>
              <a:buFont typeface="Wingdings" panose="05000000000000000000" pitchFamily="2" charset="2"/>
              <a:buChar char="Ø"/>
            </a:pPr>
            <a:endParaRPr lang="en-US" sz="1800" dirty="0"/>
          </a:p>
          <a:p>
            <a:pPr>
              <a:buFont typeface="Wingdings" panose="05000000000000000000" pitchFamily="2" charset="2"/>
              <a:buChar char="Ø"/>
            </a:pPr>
            <a:endParaRPr lang="en-US" sz="1800" dirty="0" smtClean="0"/>
          </a:p>
          <a:p>
            <a:pPr lvl="1">
              <a:buFont typeface="Wingdings" panose="05000000000000000000" pitchFamily="2" charset="2"/>
              <a:buChar char="ü"/>
            </a:pPr>
            <a:r>
              <a:rPr lang="en-US" sz="1400" dirty="0" smtClean="0"/>
              <a:t>Answer: This notation allows you to edit the metadata associated with your document. We will go into what you need to know about them on the next slide.</a:t>
            </a:r>
            <a:endParaRPr lang="en-US" sz="1400" dirty="0"/>
          </a:p>
        </p:txBody>
      </p:sp>
      <p:pic>
        <p:nvPicPr>
          <p:cNvPr id="15" name="Picture 14"/>
          <p:cNvPicPr/>
          <p:nvPr/>
        </p:nvPicPr>
        <p:blipFill rotWithShape="1">
          <a:blip r:embed="rId3"/>
          <a:srcRect l="1539" t="15270" r="73460" b="78218"/>
          <a:stretch/>
        </p:blipFill>
        <p:spPr bwMode="auto">
          <a:xfrm>
            <a:off x="6388814" y="4483095"/>
            <a:ext cx="4607816" cy="660771"/>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9299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Initialization (Continued)</a:t>
            </a:r>
            <a:endParaRPr lang="en-US" dirty="0"/>
          </a:p>
        </p:txBody>
      </p:sp>
      <p:pic>
        <p:nvPicPr>
          <p:cNvPr id="7" name="Picture 6"/>
          <p:cNvPicPr>
            <a:picLocks noChangeAspect="1"/>
          </p:cNvPicPr>
          <p:nvPr/>
        </p:nvPicPr>
        <p:blipFill rotWithShape="1">
          <a:blip r:embed="rId2"/>
          <a:srcRect t="13253" r="80055" b="80081"/>
          <a:stretch/>
        </p:blipFill>
        <p:spPr>
          <a:xfrm>
            <a:off x="1738255" y="3391891"/>
            <a:ext cx="4143489" cy="778980"/>
          </a:xfrm>
          <a:prstGeom prst="rect">
            <a:avLst/>
          </a:prstGeom>
        </p:spPr>
      </p:pic>
      <p:pic>
        <p:nvPicPr>
          <p:cNvPr id="9" name="Picture 8"/>
          <p:cNvPicPr>
            <a:picLocks noChangeAspect="1"/>
          </p:cNvPicPr>
          <p:nvPr/>
        </p:nvPicPr>
        <p:blipFill rotWithShape="1">
          <a:blip r:embed="rId3"/>
          <a:srcRect l="1927" t="56300" r="53939" b="37599"/>
          <a:stretch/>
        </p:blipFill>
        <p:spPr>
          <a:xfrm>
            <a:off x="1653113" y="5436726"/>
            <a:ext cx="8885774" cy="690898"/>
          </a:xfrm>
          <a:prstGeom prst="rect">
            <a:avLst/>
          </a:prstGeom>
        </p:spPr>
      </p:pic>
      <p:sp>
        <p:nvSpPr>
          <p:cNvPr id="11" name="Content Placeholder 10"/>
          <p:cNvSpPr>
            <a:spLocks noGrp="1"/>
          </p:cNvSpPr>
          <p:nvPr>
            <p:ph sz="half" idx="1"/>
          </p:nvPr>
        </p:nvSpPr>
        <p:spPr>
          <a:xfrm>
            <a:off x="1295402" y="4325269"/>
            <a:ext cx="4718304" cy="1111457"/>
          </a:xfrm>
        </p:spPr>
        <p:txBody>
          <a:bodyPr>
            <a:noAutofit/>
          </a:bodyPr>
          <a:lstStyle/>
          <a:p>
            <a:r>
              <a:rPr lang="en-US" sz="2000" dirty="0"/>
              <a:t>These are used to give a title to your document and to dictate your file output type, respectively</a:t>
            </a:r>
          </a:p>
          <a:p>
            <a:pPr marL="0" indent="0">
              <a:buNone/>
            </a:pPr>
            <a:endParaRPr lang="en-US" sz="2000" dirty="0"/>
          </a:p>
        </p:txBody>
      </p:sp>
      <p:sp>
        <p:nvSpPr>
          <p:cNvPr id="13" name="Content Placeholder 10"/>
          <p:cNvSpPr>
            <a:spLocks noGrp="1"/>
          </p:cNvSpPr>
          <p:nvPr>
            <p:ph sz="half" idx="1"/>
          </p:nvPr>
        </p:nvSpPr>
        <p:spPr>
          <a:xfrm>
            <a:off x="1295402" y="2554615"/>
            <a:ext cx="4718304" cy="901177"/>
          </a:xfrm>
        </p:spPr>
        <p:txBody>
          <a:bodyPr>
            <a:normAutofit/>
          </a:bodyPr>
          <a:lstStyle/>
          <a:p>
            <a:r>
              <a:rPr lang="en-US" sz="2000" dirty="0"/>
              <a:t>At the top of your new document, you will encounter the following:</a:t>
            </a:r>
          </a:p>
          <a:p>
            <a:endParaRPr lang="en-US" sz="2000" dirty="0"/>
          </a:p>
        </p:txBody>
      </p:sp>
      <p:sp>
        <p:nvSpPr>
          <p:cNvPr id="16" name="Content Placeholder 10"/>
          <p:cNvSpPr>
            <a:spLocks noGrp="1"/>
          </p:cNvSpPr>
          <p:nvPr>
            <p:ph sz="half" idx="1"/>
          </p:nvPr>
        </p:nvSpPr>
        <p:spPr>
          <a:xfrm>
            <a:off x="6178294" y="2554615"/>
            <a:ext cx="4718304" cy="2882111"/>
          </a:xfrm>
        </p:spPr>
        <p:txBody>
          <a:bodyPr>
            <a:noAutofit/>
          </a:bodyPr>
          <a:lstStyle/>
          <a:p>
            <a:r>
              <a:rPr lang="en-US" sz="2000" dirty="0" smtClean="0"/>
              <a:t>If you’d </a:t>
            </a:r>
            <a:r>
              <a:rPr lang="en-US" sz="2000" dirty="0"/>
              <a:t>like to change your working directory at any time in your document, then </a:t>
            </a:r>
            <a:r>
              <a:rPr lang="en-US" sz="2000" dirty="0" smtClean="0"/>
              <a:t>add the three lines of code at the bottom of this slide before you begin</a:t>
            </a:r>
          </a:p>
          <a:p>
            <a:pPr lvl="1"/>
            <a:r>
              <a:rPr lang="en-US" sz="1600" dirty="0" smtClean="0"/>
              <a:t>Replace “</a:t>
            </a:r>
            <a:r>
              <a:rPr lang="en-US" sz="1600" dirty="0" err="1" smtClean="0"/>
              <a:t>YourFolder</a:t>
            </a:r>
            <a:r>
              <a:rPr lang="en-US" sz="1600" dirty="0" smtClean="0"/>
              <a:t>” with the folder that you would like to connect to</a:t>
            </a:r>
          </a:p>
          <a:p>
            <a:pPr lvl="1"/>
            <a:r>
              <a:rPr lang="en-US" sz="1600" dirty="0" smtClean="0"/>
              <a:t>This is an example of a “Chunk”</a:t>
            </a:r>
            <a:endParaRPr lang="en-US" dirty="0" smtClean="0"/>
          </a:p>
          <a:p>
            <a:pPr lvl="1"/>
            <a:r>
              <a:rPr lang="en-US" sz="1600" dirty="0" smtClean="0"/>
              <a:t>More on why this step is necessary will be explained in a few slides</a:t>
            </a:r>
          </a:p>
        </p:txBody>
      </p:sp>
    </p:spTree>
    <p:extLst>
      <p:ext uri="{BB962C8B-B14F-4D97-AF65-F5344CB8AC3E}">
        <p14:creationId xmlns:p14="http://schemas.microsoft.com/office/powerpoint/2010/main" val="645142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Chunks?</a:t>
            </a:r>
            <a:endParaRPr lang="en-US" dirty="0"/>
          </a:p>
        </p:txBody>
      </p:sp>
      <p:sp>
        <p:nvSpPr>
          <p:cNvPr id="3" name="Content Placeholder 2"/>
          <p:cNvSpPr>
            <a:spLocks noGrp="1"/>
          </p:cNvSpPr>
          <p:nvPr>
            <p:ph sz="half" idx="1"/>
          </p:nvPr>
        </p:nvSpPr>
        <p:spPr>
          <a:xfrm>
            <a:off x="1450848" y="4712897"/>
            <a:ext cx="4613522" cy="1354348"/>
          </a:xfrm>
        </p:spPr>
        <p:txBody>
          <a:bodyPr numCol="2">
            <a:normAutofit fontScale="25000" lnSpcReduction="20000"/>
          </a:bodyPr>
          <a:lstStyle/>
          <a:p>
            <a:r>
              <a:rPr lang="en-US" sz="7200" dirty="0" smtClean="0"/>
              <a:t>R Notebook provides support for the following languages:</a:t>
            </a:r>
            <a:endParaRPr lang="en-US" sz="7200" dirty="0"/>
          </a:p>
          <a:p>
            <a:pPr lvl="1">
              <a:buFont typeface="Wingdings" panose="05000000000000000000" pitchFamily="2" charset="2"/>
              <a:buChar char="ü"/>
            </a:pPr>
            <a:r>
              <a:rPr lang="en-US" sz="6400" b="1" dirty="0">
                <a:effectLst>
                  <a:outerShdw blurRad="38100" dist="38100" dir="2700000" algn="tl">
                    <a:srgbClr val="000000">
                      <a:alpha val="43137"/>
                    </a:srgbClr>
                  </a:outerShdw>
                </a:effectLst>
              </a:rPr>
              <a:t>R</a:t>
            </a:r>
          </a:p>
          <a:p>
            <a:pPr lvl="1">
              <a:buFont typeface="Wingdings" panose="05000000000000000000" pitchFamily="2" charset="2"/>
              <a:buChar char="ü"/>
            </a:pPr>
            <a:r>
              <a:rPr lang="en-US" sz="6400" b="1" dirty="0">
                <a:effectLst>
                  <a:outerShdw blurRad="38100" dist="38100" dir="2700000" algn="tl">
                    <a:srgbClr val="000000">
                      <a:alpha val="43137"/>
                    </a:srgbClr>
                  </a:outerShdw>
                </a:effectLst>
              </a:rPr>
              <a:t>Bash</a:t>
            </a:r>
          </a:p>
          <a:p>
            <a:pPr lvl="1">
              <a:buFont typeface="Wingdings" panose="05000000000000000000" pitchFamily="2" charset="2"/>
              <a:buChar char="ü"/>
            </a:pPr>
            <a:r>
              <a:rPr lang="en-US" sz="6400" b="1" dirty="0">
                <a:effectLst>
                  <a:outerShdw blurRad="38100" dist="38100" dir="2700000" algn="tl">
                    <a:srgbClr val="000000">
                      <a:alpha val="43137"/>
                    </a:srgbClr>
                  </a:outerShdw>
                </a:effectLst>
              </a:rPr>
              <a:t>Python</a:t>
            </a:r>
          </a:p>
          <a:p>
            <a:pPr lvl="1">
              <a:buFont typeface="Wingdings" panose="05000000000000000000" pitchFamily="2" charset="2"/>
              <a:buChar char="ü"/>
            </a:pPr>
            <a:r>
              <a:rPr lang="en-US" sz="6400" b="1" dirty="0" err="1">
                <a:effectLst>
                  <a:outerShdw blurRad="38100" dist="38100" dir="2700000" algn="tl">
                    <a:srgbClr val="000000">
                      <a:alpha val="43137"/>
                    </a:srgbClr>
                  </a:outerShdw>
                </a:effectLst>
              </a:rPr>
              <a:t>Rcpp</a:t>
            </a:r>
            <a:endParaRPr lang="en-US" sz="6400" b="1" dirty="0">
              <a:effectLst>
                <a:outerShdw blurRad="38100" dist="38100" dir="2700000" algn="tl">
                  <a:srgbClr val="000000">
                    <a:alpha val="43137"/>
                  </a:srgbClr>
                </a:outerShdw>
              </a:effectLst>
            </a:endParaRPr>
          </a:p>
          <a:p>
            <a:pPr lvl="1">
              <a:buFont typeface="Wingdings" panose="05000000000000000000" pitchFamily="2" charset="2"/>
              <a:buChar char="ü"/>
            </a:pPr>
            <a:r>
              <a:rPr lang="en-US" sz="6400" b="1" dirty="0">
                <a:effectLst>
                  <a:outerShdw blurRad="38100" dist="38100" dir="2700000" algn="tl">
                    <a:srgbClr val="000000">
                      <a:alpha val="43137"/>
                    </a:srgbClr>
                  </a:outerShdw>
                </a:effectLst>
              </a:rPr>
              <a:t>SQL</a:t>
            </a:r>
          </a:p>
          <a:p>
            <a:pPr lvl="1">
              <a:buFont typeface="Wingdings" panose="05000000000000000000" pitchFamily="2" charset="2"/>
              <a:buChar char="ü"/>
            </a:pPr>
            <a:r>
              <a:rPr lang="en-US" sz="6400" b="1" dirty="0">
                <a:effectLst>
                  <a:outerShdw blurRad="38100" dist="38100" dir="2700000" algn="tl">
                    <a:srgbClr val="000000">
                      <a:alpha val="43137"/>
                    </a:srgbClr>
                  </a:outerShdw>
                </a:effectLst>
              </a:rPr>
              <a:t>Stan</a:t>
            </a:r>
          </a:p>
        </p:txBody>
      </p:sp>
      <p:sp>
        <p:nvSpPr>
          <p:cNvPr id="11" name="Content Placeholder 2"/>
          <p:cNvSpPr txBox="1">
            <a:spLocks/>
          </p:cNvSpPr>
          <p:nvPr/>
        </p:nvSpPr>
        <p:spPr>
          <a:xfrm>
            <a:off x="1450848" y="2560320"/>
            <a:ext cx="4507129" cy="2152577"/>
          </a:xfrm>
          <a:prstGeom prst="rect">
            <a:avLst/>
          </a:prstGeom>
        </p:spPr>
        <p:txBody>
          <a:bodyPr vert="horz" lIns="91440" tIns="45720" rIns="91440" bIns="45720" numCol="1"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2000" dirty="0" smtClean="0"/>
              <a:t>The main benefit of using R Notebooks to present data is the use of what are known as “chunks”</a:t>
            </a:r>
          </a:p>
          <a:p>
            <a:r>
              <a:rPr lang="en-US" sz="2000" dirty="0"/>
              <a:t>Chunks refer to areas within the document where interpretation of input switches from simple text </a:t>
            </a:r>
            <a:r>
              <a:rPr lang="en-US" sz="2000" dirty="0" smtClean="0"/>
              <a:t>to code</a:t>
            </a:r>
          </a:p>
        </p:txBody>
      </p:sp>
      <p:sp>
        <p:nvSpPr>
          <p:cNvPr id="4" name="Content Placeholder 3"/>
          <p:cNvSpPr>
            <a:spLocks noGrp="1"/>
          </p:cNvSpPr>
          <p:nvPr>
            <p:ph sz="half" idx="2"/>
          </p:nvPr>
        </p:nvSpPr>
        <p:spPr>
          <a:xfrm>
            <a:off x="6181344" y="2560320"/>
            <a:ext cx="4715254" cy="2581023"/>
          </a:xfrm>
        </p:spPr>
        <p:txBody>
          <a:bodyPr/>
          <a:lstStyle/>
          <a:p>
            <a:r>
              <a:rPr lang="en-US" sz="1800" dirty="0"/>
              <a:t>By default, the command “ctrl-alt-I” inserts a chunk into your document</a:t>
            </a:r>
          </a:p>
          <a:p>
            <a:r>
              <a:rPr lang="en-US" sz="1800" dirty="0" smtClean="0"/>
              <a:t>Chunks can be given names</a:t>
            </a:r>
          </a:p>
          <a:p>
            <a:pPr lvl="1"/>
            <a:r>
              <a:rPr lang="en-US" sz="1600" dirty="0" smtClean="0"/>
              <a:t>To name a chunk, replace the {r} at the beginning of the chunk with {r “name”}</a:t>
            </a:r>
          </a:p>
          <a:p>
            <a:pPr lvl="1"/>
            <a:r>
              <a:rPr lang="en-US" sz="1600" dirty="0" smtClean="0"/>
              <a:t>Your chunk will now have the name “name”</a:t>
            </a:r>
            <a:endParaRPr lang="en-US" sz="1600" dirty="0"/>
          </a:p>
          <a:p>
            <a:r>
              <a:rPr lang="en-US" sz="1800" dirty="0"/>
              <a:t>A chunk appears as follows:</a:t>
            </a:r>
          </a:p>
          <a:p>
            <a:endParaRPr lang="en-US" dirty="0"/>
          </a:p>
        </p:txBody>
      </p:sp>
      <p:pic>
        <p:nvPicPr>
          <p:cNvPr id="5" name="Picture 4"/>
          <p:cNvPicPr>
            <a:picLocks noChangeAspect="1"/>
          </p:cNvPicPr>
          <p:nvPr/>
        </p:nvPicPr>
        <p:blipFill rotWithShape="1">
          <a:blip r:embed="rId2"/>
          <a:srcRect l="3184" t="40629" r="80543" b="52327"/>
          <a:stretch/>
        </p:blipFill>
        <p:spPr>
          <a:xfrm>
            <a:off x="6320802" y="4953138"/>
            <a:ext cx="4575796" cy="1114107"/>
          </a:xfrm>
          <a:prstGeom prst="rect">
            <a:avLst/>
          </a:prstGeom>
        </p:spPr>
      </p:pic>
    </p:spTree>
    <p:extLst>
      <p:ext uri="{BB962C8B-B14F-4D97-AF65-F5344CB8AC3E}">
        <p14:creationId xmlns:p14="http://schemas.microsoft.com/office/powerpoint/2010/main" val="3435947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Chunks </a:t>
            </a:r>
            <a:r>
              <a:rPr lang="en-US" dirty="0"/>
              <a:t>–</a:t>
            </a:r>
            <a:r>
              <a:rPr lang="en-US" dirty="0" smtClean="0"/>
              <a:t> Inline</a:t>
            </a:r>
            <a:endParaRPr lang="en-US" dirty="0"/>
          </a:p>
        </p:txBody>
      </p:sp>
      <p:sp>
        <p:nvSpPr>
          <p:cNvPr id="3" name="Content Placeholder 2"/>
          <p:cNvSpPr>
            <a:spLocks noGrp="1"/>
          </p:cNvSpPr>
          <p:nvPr>
            <p:ph sz="half" idx="1"/>
          </p:nvPr>
        </p:nvSpPr>
        <p:spPr>
          <a:xfrm>
            <a:off x="1298448" y="2560320"/>
            <a:ext cx="4718304" cy="2078581"/>
          </a:xfrm>
        </p:spPr>
        <p:txBody>
          <a:bodyPr>
            <a:normAutofit lnSpcReduction="10000"/>
          </a:bodyPr>
          <a:lstStyle/>
          <a:p>
            <a:r>
              <a:rPr lang="en-US" sz="1800" dirty="0" smtClean="0"/>
              <a:t>Chunks can essentially be “toggled on and off”, meaning you can either have them execute and display output in real time or not</a:t>
            </a:r>
          </a:p>
          <a:p>
            <a:r>
              <a:rPr lang="en-US" sz="1800" dirty="0" smtClean="0"/>
              <a:t>By default, chunks are displayed “inline”, meaning that the resulting output of executing the code is displayed within the body of your document</a:t>
            </a:r>
          </a:p>
          <a:p>
            <a:endParaRPr lang="en-US" sz="1800" dirty="0"/>
          </a:p>
        </p:txBody>
      </p:sp>
      <p:pic>
        <p:nvPicPr>
          <p:cNvPr id="5" name="Content Placeholder 4"/>
          <p:cNvPicPr>
            <a:picLocks noGrp="1"/>
          </p:cNvPicPr>
          <p:nvPr>
            <p:ph sz="half" idx="2"/>
          </p:nvPr>
        </p:nvPicPr>
        <p:blipFill rotWithShape="1">
          <a:blip r:embed="rId2"/>
          <a:srcRect l="898" t="33504" r="70737" b="51465"/>
          <a:stretch/>
        </p:blipFill>
        <p:spPr bwMode="auto">
          <a:xfrm>
            <a:off x="1063869" y="4638901"/>
            <a:ext cx="5187462" cy="1546239"/>
          </a:xfrm>
          <a:prstGeom prst="rect">
            <a:avLst/>
          </a:prstGeom>
          <a:ln>
            <a:solidFill>
              <a:schemeClr val="tx1"/>
            </a:solidFill>
          </a:ln>
          <a:extLst>
            <a:ext uri="{53640926-AAD7-44D8-BBD7-CCE9431645EC}">
              <a14:shadowObscured xmlns:a14="http://schemas.microsoft.com/office/drawing/2010/main"/>
            </a:ext>
          </a:extLst>
        </p:spPr>
      </p:pic>
      <p:sp>
        <p:nvSpPr>
          <p:cNvPr id="6" name="Content Placeholder 2"/>
          <p:cNvSpPr txBox="1">
            <a:spLocks/>
          </p:cNvSpPr>
          <p:nvPr/>
        </p:nvSpPr>
        <p:spPr>
          <a:xfrm>
            <a:off x="6383547" y="2670048"/>
            <a:ext cx="4960188" cy="3446080"/>
          </a:xfrm>
          <a:prstGeom prst="rect">
            <a:avLst/>
          </a:prstGeom>
          <a:solidFill>
            <a:schemeClr val="accent5">
              <a:lumMod val="20000"/>
              <a:lumOff val="80000"/>
            </a:schemeClr>
          </a:solidFill>
          <a:ln w="76200" cmpd="thinThick">
            <a:solidFill>
              <a:schemeClr val="accent4"/>
            </a:solidFill>
          </a:ln>
        </p:spPr>
        <p:txBody>
          <a:bodyPr vert="horz" lIns="91440" tIns="45720" rIns="91440" bIns="45720" numCol="1" rtlCol="0" anchor="t">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ctr">
              <a:buFont typeface="Wingdings" panose="05000000000000000000" pitchFamily="2" charset="2"/>
              <a:buChar char="Ø"/>
            </a:pPr>
            <a:r>
              <a:rPr lang="en-US" sz="1800" b="1" dirty="0" smtClean="0"/>
              <a:t>Common Question: </a:t>
            </a:r>
            <a:r>
              <a:rPr lang="en-US" sz="1800" dirty="0" smtClean="0"/>
              <a:t>Is each chunk independent of each other, like how local variables within a function are not available within another function?</a:t>
            </a:r>
          </a:p>
          <a:p>
            <a:pPr lvl="1">
              <a:buFont typeface="Wingdings" panose="05000000000000000000" pitchFamily="2" charset="2"/>
              <a:buChar char="ü"/>
            </a:pPr>
            <a:r>
              <a:rPr lang="en-US" sz="1500" b="1" dirty="0" smtClean="0"/>
              <a:t>Answer: </a:t>
            </a:r>
            <a:r>
              <a:rPr lang="en-US" sz="1500" dirty="0" smtClean="0"/>
              <a:t>For the most part, no: generally, anything </a:t>
            </a:r>
            <a:r>
              <a:rPr lang="en-US" sz="1500" dirty="0"/>
              <a:t>you define above a line in R Notebook is considered to be global, and you can refer to it in a later chunk</a:t>
            </a:r>
            <a:r>
              <a:rPr lang="en-US" sz="1500" dirty="0" smtClean="0"/>
              <a:t>. The exception to this is altering the working directory; in order for R Notebook to not alter the global working directory for anything outside of it, it by default doesn’t permit chunk assignments to change the working directory any further than the end of the chunk. This can be bypassed however by using the normal chunk syntax but replacing {r} with {r setup</a:t>
            </a:r>
            <a:r>
              <a:rPr lang="en-US" sz="1500" dirty="0"/>
              <a:t>} </a:t>
            </a:r>
            <a:r>
              <a:rPr lang="en-US" sz="1500" dirty="0" smtClean="0"/>
              <a:t>and then executing “</a:t>
            </a:r>
            <a:r>
              <a:rPr lang="en-US" sz="1500" dirty="0" err="1" smtClean="0"/>
              <a:t>knitr</a:t>
            </a:r>
            <a:r>
              <a:rPr lang="en-US" sz="1500" dirty="0"/>
              <a:t>::</a:t>
            </a:r>
            <a:r>
              <a:rPr lang="en-US" sz="1500" dirty="0" err="1" smtClean="0"/>
              <a:t>opts_knit</a:t>
            </a:r>
            <a:r>
              <a:rPr lang="en-US" sz="1500" dirty="0" smtClean="0"/>
              <a:t>…” code shown at the bottom of slide 3. While normal R Notebook files are presumed to be self-contained, the {r setup} creates what is called a “setup chunk”, allowing you to do things like global directory changes and outside function calls</a:t>
            </a:r>
            <a:endParaRPr lang="en-US" sz="1500" dirty="0"/>
          </a:p>
        </p:txBody>
      </p:sp>
    </p:spTree>
    <p:extLst>
      <p:ext uri="{BB962C8B-B14F-4D97-AF65-F5344CB8AC3E}">
        <p14:creationId xmlns:p14="http://schemas.microsoft.com/office/powerpoint/2010/main" val="9170420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Executing Chunks </a:t>
            </a:r>
            <a:r>
              <a:rPr lang="en-US" dirty="0" smtClean="0"/>
              <a:t>– In Console</a:t>
            </a:r>
            <a:endParaRPr lang="en-US" dirty="0"/>
          </a:p>
        </p:txBody>
      </p:sp>
      <p:sp>
        <p:nvSpPr>
          <p:cNvPr id="3" name="Content Placeholder 2"/>
          <p:cNvSpPr>
            <a:spLocks noGrp="1"/>
          </p:cNvSpPr>
          <p:nvPr>
            <p:ph sz="half" idx="1"/>
          </p:nvPr>
        </p:nvSpPr>
        <p:spPr/>
        <p:txBody>
          <a:bodyPr>
            <a:normAutofit/>
          </a:bodyPr>
          <a:lstStyle/>
          <a:p>
            <a:r>
              <a:rPr lang="en-US" sz="2800" dirty="0" smtClean="0"/>
              <a:t>R Notebook also includes the option to present chunk output in the console</a:t>
            </a:r>
          </a:p>
          <a:p>
            <a:r>
              <a:rPr lang="en-US" sz="2800" dirty="0" smtClean="0"/>
              <a:t>To access this, click the small gear icon, 	    , and select “Chunk Output in Console” within the third box</a:t>
            </a:r>
            <a:endParaRPr lang="en-US" sz="2800" dirty="0"/>
          </a:p>
        </p:txBody>
      </p:sp>
      <p:pic>
        <p:nvPicPr>
          <p:cNvPr id="7" name="Picture 6"/>
          <p:cNvPicPr/>
          <p:nvPr/>
        </p:nvPicPr>
        <p:blipFill rotWithShape="1">
          <a:blip r:embed="rId2"/>
          <a:srcRect l="16770" t="11130" r="81877" b="86787"/>
          <a:stretch/>
        </p:blipFill>
        <p:spPr bwMode="auto">
          <a:xfrm>
            <a:off x="3010260" y="4448297"/>
            <a:ext cx="569702" cy="451507"/>
          </a:xfrm>
          <a:prstGeom prst="rect">
            <a:avLst/>
          </a:prstGeom>
          <a:ln>
            <a:noFill/>
          </a:ln>
          <a:extLst>
            <a:ext uri="{53640926-AAD7-44D8-BBD7-CCE9431645EC}">
              <a14:shadowObscured xmlns:a14="http://schemas.microsoft.com/office/drawing/2010/main"/>
            </a:ext>
          </a:extLst>
        </p:spPr>
      </p:pic>
      <p:pic>
        <p:nvPicPr>
          <p:cNvPr id="8" name="Content Placeholder 7"/>
          <p:cNvPicPr>
            <a:picLocks noGrp="1"/>
          </p:cNvPicPr>
          <p:nvPr>
            <p:ph sz="half" idx="2"/>
          </p:nvPr>
        </p:nvPicPr>
        <p:blipFill rotWithShape="1">
          <a:blip r:embed="rId3"/>
          <a:srcRect l="3144" t="4143" r="68016" b="53741"/>
          <a:stretch/>
        </p:blipFill>
        <p:spPr bwMode="auto">
          <a:xfrm>
            <a:off x="6526027" y="2560639"/>
            <a:ext cx="4370571" cy="3309810"/>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496391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700" dirty="0" smtClean="0"/>
              <a:t>Comparison of “Inline” and “In Console” Output</a:t>
            </a:r>
            <a:endParaRPr lang="en-US" sz="3700" dirty="0"/>
          </a:p>
        </p:txBody>
      </p:sp>
      <p:sp>
        <p:nvSpPr>
          <p:cNvPr id="3" name="Text Placeholder 2"/>
          <p:cNvSpPr>
            <a:spLocks noGrp="1"/>
          </p:cNvSpPr>
          <p:nvPr>
            <p:ph type="body" idx="1"/>
          </p:nvPr>
        </p:nvSpPr>
        <p:spPr>
          <a:xfrm>
            <a:off x="802256" y="2537459"/>
            <a:ext cx="4581719" cy="493331"/>
          </a:xfrm>
          <a:solidFill>
            <a:schemeClr val="accent1">
              <a:lumMod val="20000"/>
              <a:lumOff val="80000"/>
            </a:schemeClr>
          </a:solidFill>
          <a:ln>
            <a:solidFill>
              <a:schemeClr val="tx1"/>
            </a:solidFill>
          </a:ln>
        </p:spPr>
        <p:txBody>
          <a:bodyPr anchor="ctr"/>
          <a:lstStyle/>
          <a:p>
            <a:pPr algn="ctr"/>
            <a:r>
              <a:rPr lang="en-US" b="1" dirty="0" smtClean="0">
                <a:effectLst>
                  <a:outerShdw blurRad="38100" dist="38100" dir="2700000" algn="tl">
                    <a:srgbClr val="000000">
                      <a:alpha val="43137"/>
                    </a:srgbClr>
                  </a:outerShdw>
                </a:effectLst>
              </a:rPr>
              <a:t>Inline</a:t>
            </a:r>
            <a:endParaRPr lang="en-US" b="1" dirty="0">
              <a:effectLst>
                <a:outerShdw blurRad="38100" dist="38100" dir="2700000" algn="tl">
                  <a:srgbClr val="000000">
                    <a:alpha val="43137"/>
                  </a:srgbClr>
                </a:outerShdw>
              </a:effectLst>
            </a:endParaRPr>
          </a:p>
        </p:txBody>
      </p:sp>
      <p:sp>
        <p:nvSpPr>
          <p:cNvPr id="5" name="Text Placeholder 4"/>
          <p:cNvSpPr>
            <a:spLocks noGrp="1"/>
          </p:cNvSpPr>
          <p:nvPr>
            <p:ph type="body" sz="quarter" idx="3"/>
          </p:nvPr>
        </p:nvSpPr>
        <p:spPr>
          <a:xfrm>
            <a:off x="5516880" y="2537459"/>
            <a:ext cx="5869988" cy="493332"/>
          </a:xfrm>
          <a:solidFill>
            <a:schemeClr val="accent1">
              <a:lumMod val="20000"/>
              <a:lumOff val="80000"/>
            </a:schemeClr>
          </a:solidFill>
          <a:ln>
            <a:solidFill>
              <a:schemeClr val="tx1"/>
            </a:solidFill>
          </a:ln>
        </p:spPr>
        <p:txBody>
          <a:bodyPr/>
          <a:lstStyle/>
          <a:p>
            <a:pPr algn="ctr"/>
            <a:r>
              <a:rPr lang="en-US" b="1" dirty="0" smtClean="0">
                <a:effectLst>
                  <a:outerShdw blurRad="38100" dist="38100" dir="2700000" algn="tl">
                    <a:srgbClr val="000000">
                      <a:alpha val="43137"/>
                    </a:srgbClr>
                  </a:outerShdw>
                </a:effectLst>
              </a:rPr>
              <a:t>In Console</a:t>
            </a:r>
            <a:endParaRPr lang="en-US" b="1" dirty="0">
              <a:effectLst>
                <a:outerShdw blurRad="38100" dist="38100" dir="2700000" algn="tl">
                  <a:srgbClr val="000000">
                    <a:alpha val="43137"/>
                  </a:srgbClr>
                </a:outerShdw>
              </a:effectLst>
            </a:endParaRPr>
          </a:p>
        </p:txBody>
      </p:sp>
      <p:pic>
        <p:nvPicPr>
          <p:cNvPr id="7" name="Content Placeholder 6"/>
          <p:cNvPicPr>
            <a:picLocks noGrp="1"/>
          </p:cNvPicPr>
          <p:nvPr>
            <p:ph sz="half" idx="2"/>
          </p:nvPr>
        </p:nvPicPr>
        <p:blipFill rotWithShape="1">
          <a:blip r:embed="rId2"/>
          <a:srcRect l="898" t="30086" r="52308" b="14302"/>
          <a:stretch/>
        </p:blipFill>
        <p:spPr bwMode="auto">
          <a:xfrm>
            <a:off x="802255" y="3030791"/>
            <a:ext cx="4581720" cy="3197479"/>
          </a:xfrm>
          <a:prstGeom prst="rect">
            <a:avLst/>
          </a:prstGeom>
          <a:ln>
            <a:solidFill>
              <a:schemeClr val="tx1"/>
            </a:solidFill>
          </a:ln>
          <a:extLst>
            <a:ext uri="{53640926-AAD7-44D8-BBD7-CCE9431645EC}">
              <a14:shadowObscured xmlns:a14="http://schemas.microsoft.com/office/drawing/2010/main"/>
            </a:ext>
          </a:extLst>
        </p:spPr>
      </p:pic>
      <p:pic>
        <p:nvPicPr>
          <p:cNvPr id="8" name="Content Placeholder 7"/>
          <p:cNvPicPr>
            <a:picLocks noGrp="1"/>
          </p:cNvPicPr>
          <p:nvPr>
            <p:ph sz="quarter" idx="4"/>
          </p:nvPr>
        </p:nvPicPr>
        <p:blipFill rotWithShape="1">
          <a:blip r:embed="rId3"/>
          <a:srcRect l="770" t="7522" r="1795" b="30712"/>
          <a:stretch/>
        </p:blipFill>
        <p:spPr bwMode="auto">
          <a:xfrm>
            <a:off x="5516879" y="3030791"/>
            <a:ext cx="5869989" cy="3197479"/>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81263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Previewing Output</a:t>
            </a:r>
            <a:endParaRPr lang="en-US" dirty="0"/>
          </a:p>
        </p:txBody>
      </p:sp>
      <p:sp>
        <p:nvSpPr>
          <p:cNvPr id="3" name="Content Placeholder 2"/>
          <p:cNvSpPr>
            <a:spLocks noGrp="1"/>
          </p:cNvSpPr>
          <p:nvPr>
            <p:ph sz="half" idx="1"/>
          </p:nvPr>
        </p:nvSpPr>
        <p:spPr>
          <a:xfrm>
            <a:off x="871268" y="2560320"/>
            <a:ext cx="5145484" cy="3548136"/>
          </a:xfrm>
        </p:spPr>
        <p:txBody>
          <a:bodyPr>
            <a:normAutofit/>
          </a:bodyPr>
          <a:lstStyle/>
          <a:p>
            <a:r>
              <a:rPr lang="en-US" sz="2000" dirty="0" smtClean="0"/>
              <a:t>An R Notebook document can be “previewed” as output, displaying data as a rendered R Markdown document without executing any of your chunks</a:t>
            </a:r>
          </a:p>
          <a:p>
            <a:r>
              <a:rPr lang="en-US" sz="2000" dirty="0" smtClean="0"/>
              <a:t>However, all currently inline-displayed chunks that are showing will appear in the previewed document</a:t>
            </a:r>
          </a:p>
          <a:p>
            <a:r>
              <a:rPr lang="en-US" sz="2000" dirty="0" smtClean="0"/>
              <a:t>The “preview” option is just to the left of the small gear icon displayed earlier</a:t>
            </a:r>
          </a:p>
          <a:p>
            <a:endParaRPr lang="en-US" sz="3200" dirty="0"/>
          </a:p>
        </p:txBody>
      </p:sp>
      <p:pic>
        <p:nvPicPr>
          <p:cNvPr id="18" name="Content Placeholder 17"/>
          <p:cNvPicPr>
            <a:picLocks noGrp="1"/>
          </p:cNvPicPr>
          <p:nvPr>
            <p:ph sz="half" idx="2"/>
          </p:nvPr>
        </p:nvPicPr>
        <p:blipFill rotWithShape="1">
          <a:blip r:embed="rId2"/>
          <a:srcRect l="20897" t="1597" r="20951" b="14902"/>
          <a:stretch/>
        </p:blipFill>
        <p:spPr bwMode="auto">
          <a:xfrm>
            <a:off x="6612329" y="2470150"/>
            <a:ext cx="4161641" cy="3361307"/>
          </a:xfrm>
          <a:prstGeom prst="rect">
            <a:avLst/>
          </a:prstGeom>
          <a:ln>
            <a:solidFill>
              <a:schemeClr val="tx1"/>
            </a:solidFill>
          </a:ln>
          <a:extLst>
            <a:ext uri="{53640926-AAD7-44D8-BBD7-CCE9431645EC}">
              <a14:shadowObscured xmlns:a14="http://schemas.microsoft.com/office/drawing/2010/main"/>
            </a:ext>
          </a:extLst>
        </p:spPr>
      </p:pic>
      <p:sp>
        <p:nvSpPr>
          <p:cNvPr id="19" name="TextBox 18"/>
          <p:cNvSpPr txBox="1"/>
          <p:nvPr/>
        </p:nvSpPr>
        <p:spPr>
          <a:xfrm>
            <a:off x="6612328" y="5831457"/>
            <a:ext cx="4161641" cy="276999"/>
          </a:xfrm>
          <a:prstGeom prst="rect">
            <a:avLst/>
          </a:prstGeom>
          <a:solidFill>
            <a:schemeClr val="bg2"/>
          </a:solidFill>
          <a:ln w="9525">
            <a:solidFill>
              <a:schemeClr val="tx1"/>
            </a:solidFill>
          </a:ln>
        </p:spPr>
        <p:txBody>
          <a:bodyPr wrap="square" rtlCol="0">
            <a:spAutoFit/>
          </a:bodyPr>
          <a:lstStyle/>
          <a:p>
            <a:pPr algn="ctr"/>
            <a:r>
              <a:rPr lang="en-US" sz="1200" dirty="0" smtClean="0">
                <a:latin typeface="Arial" panose="020B0604020202020204" pitchFamily="34" charset="0"/>
                <a:cs typeface="Arial" panose="020B0604020202020204" pitchFamily="34" charset="0"/>
              </a:rPr>
              <a:t>An example of output from an R Notebook document</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8168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and Additional Concerns</a:t>
            </a:r>
            <a:endParaRPr lang="en-US" dirty="0"/>
          </a:p>
        </p:txBody>
      </p:sp>
      <p:sp>
        <p:nvSpPr>
          <p:cNvPr id="3" name="Content Placeholder 2"/>
          <p:cNvSpPr>
            <a:spLocks noGrp="1"/>
          </p:cNvSpPr>
          <p:nvPr>
            <p:ph sz="half" idx="1"/>
          </p:nvPr>
        </p:nvSpPr>
        <p:spPr>
          <a:xfrm>
            <a:off x="1298448" y="2560320"/>
            <a:ext cx="4718304" cy="2176978"/>
          </a:xfrm>
        </p:spPr>
        <p:txBody>
          <a:bodyPr>
            <a:normAutofit fontScale="85000" lnSpcReduction="10000"/>
          </a:bodyPr>
          <a:lstStyle/>
          <a:p>
            <a:r>
              <a:rPr lang="en-US" dirty="0" smtClean="0"/>
              <a:t>Whenever you save your document, alongside the .</a:t>
            </a:r>
            <a:r>
              <a:rPr lang="en-US" dirty="0" err="1" smtClean="0"/>
              <a:t>rmd</a:t>
            </a:r>
            <a:r>
              <a:rPr lang="en-US" dirty="0" smtClean="0"/>
              <a:t> file you are currently working on, a .nb.html file is created</a:t>
            </a:r>
          </a:p>
          <a:p>
            <a:r>
              <a:rPr lang="en-US" dirty="0" smtClean="0"/>
              <a:t>This document is simply an html file displaying exactly what clicking “preview” would have done at the time of saving</a:t>
            </a:r>
          </a:p>
        </p:txBody>
      </p:sp>
      <p:sp>
        <p:nvSpPr>
          <p:cNvPr id="4" name="Content Placeholder 3"/>
          <p:cNvSpPr>
            <a:spLocks noGrp="1"/>
          </p:cNvSpPr>
          <p:nvPr>
            <p:ph sz="half" idx="2"/>
          </p:nvPr>
        </p:nvSpPr>
        <p:spPr>
          <a:xfrm>
            <a:off x="1295402" y="4633811"/>
            <a:ext cx="3748005" cy="1268082"/>
          </a:xfrm>
        </p:spPr>
        <p:txBody>
          <a:bodyPr numCol="1">
            <a:normAutofit fontScale="85000" lnSpcReduction="10000"/>
          </a:bodyPr>
          <a:lstStyle/>
          <a:p>
            <a:r>
              <a:rPr lang="en-US" dirty="0"/>
              <a:t>This document can be shared with others and opened either within a web browser or within </a:t>
            </a:r>
            <a:r>
              <a:rPr lang="en-US" dirty="0" err="1"/>
              <a:t>RStudio</a:t>
            </a:r>
            <a:r>
              <a:rPr lang="en-US" dirty="0"/>
              <a:t> itself</a:t>
            </a:r>
          </a:p>
          <a:p>
            <a:endParaRPr lang="en-US" dirty="0"/>
          </a:p>
        </p:txBody>
      </p:sp>
      <p:pic>
        <p:nvPicPr>
          <p:cNvPr id="5" name="Picture 4"/>
          <p:cNvPicPr/>
          <p:nvPr/>
        </p:nvPicPr>
        <p:blipFill rotWithShape="1">
          <a:blip r:embed="rId2"/>
          <a:srcRect l="11410" t="16638" r="38717" b="61938"/>
          <a:stretch/>
        </p:blipFill>
        <p:spPr bwMode="auto">
          <a:xfrm>
            <a:off x="5046453" y="4546166"/>
            <a:ext cx="6400800" cy="1546860"/>
          </a:xfrm>
          <a:prstGeom prst="rect">
            <a:avLst/>
          </a:prstGeom>
          <a:ln>
            <a:solidFill>
              <a:schemeClr val="tx1"/>
            </a:solidFill>
          </a:ln>
          <a:extLst>
            <a:ext uri="{53640926-AAD7-44D8-BBD7-CCE9431645EC}">
              <a14:shadowObscured xmlns:a14="http://schemas.microsoft.com/office/drawing/2010/main"/>
            </a:ext>
          </a:extLst>
        </p:spPr>
      </p:pic>
      <p:sp>
        <p:nvSpPr>
          <p:cNvPr id="6" name="Content Placeholder 2"/>
          <p:cNvSpPr txBox="1">
            <a:spLocks/>
          </p:cNvSpPr>
          <p:nvPr/>
        </p:nvSpPr>
        <p:spPr>
          <a:xfrm>
            <a:off x="6178294" y="1786890"/>
            <a:ext cx="4718304" cy="3310128"/>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en-US" dirty="0"/>
          </a:p>
        </p:txBody>
      </p:sp>
      <p:sp>
        <p:nvSpPr>
          <p:cNvPr id="7" name="Content Placeholder 3"/>
          <p:cNvSpPr txBox="1">
            <a:spLocks/>
          </p:cNvSpPr>
          <p:nvPr/>
        </p:nvSpPr>
        <p:spPr>
          <a:xfrm>
            <a:off x="6016752" y="2558625"/>
            <a:ext cx="5188961" cy="2075186"/>
          </a:xfrm>
          <a:prstGeom prst="rect">
            <a:avLst/>
          </a:prstGeom>
        </p:spPr>
        <p:txBody>
          <a:bodyPr vert="horz" lIns="91440" tIns="45720" rIns="91440" bIns="45720" numCol="1" rtlCol="0" anchor="t">
            <a:normAutofit fontScale="47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3800" dirty="0" smtClean="0"/>
              <a:t>File formatting within an R Notebook document is done in the </a:t>
            </a:r>
            <a:r>
              <a:rPr lang="en-US" sz="3800" b="1" dirty="0" smtClean="0"/>
              <a:t>markdown</a:t>
            </a:r>
            <a:r>
              <a:rPr lang="en-US" sz="3800" dirty="0" smtClean="0"/>
              <a:t> formatting language</a:t>
            </a:r>
          </a:p>
          <a:p>
            <a:pPr lvl="1">
              <a:buFont typeface="Wingdings" panose="05000000000000000000" pitchFamily="2" charset="2"/>
              <a:buChar char="ü"/>
            </a:pPr>
            <a:r>
              <a:rPr lang="en-US" sz="3400" dirty="0" smtClean="0"/>
              <a:t>Markdown is an easy-to-use text formatting language that allows for the creation of rich text using plain text</a:t>
            </a:r>
          </a:p>
          <a:p>
            <a:pPr lvl="1">
              <a:buFont typeface="Wingdings" panose="05000000000000000000" pitchFamily="2" charset="2"/>
              <a:buChar char="ü"/>
            </a:pPr>
            <a:r>
              <a:rPr lang="en-US" sz="3400" dirty="0" smtClean="0"/>
              <a:t>For more information on formatting using markdown</a:t>
            </a:r>
            <a:r>
              <a:rPr lang="en-US" sz="3400" dirty="0"/>
              <a:t>, consult </a:t>
            </a:r>
            <a:r>
              <a:rPr lang="en-US" sz="3400" dirty="0">
                <a:hlinkClick r:id="rId3"/>
              </a:rPr>
              <a:t>https://</a:t>
            </a:r>
            <a:r>
              <a:rPr lang="en-US" sz="3400" dirty="0" smtClean="0">
                <a:hlinkClick r:id="rId3"/>
              </a:rPr>
              <a:t>daringfireball.net/projects/markdown/basics</a:t>
            </a:r>
            <a:endParaRPr lang="en-US" sz="3400" dirty="0" smtClean="0"/>
          </a:p>
          <a:p>
            <a:endParaRPr lang="en-US" sz="2600" dirty="0"/>
          </a:p>
        </p:txBody>
      </p:sp>
    </p:spTree>
    <p:extLst>
      <p:ext uri="{BB962C8B-B14F-4D97-AF65-F5344CB8AC3E}">
        <p14:creationId xmlns:p14="http://schemas.microsoft.com/office/powerpoint/2010/main" val="29693447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985</TotalTime>
  <Words>905</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Garamond</vt:lpstr>
      <vt:lpstr>Wingdings</vt:lpstr>
      <vt:lpstr>Organic</vt:lpstr>
      <vt:lpstr>Using R Notebook</vt:lpstr>
      <vt:lpstr>Initialization</vt:lpstr>
      <vt:lpstr>Initialization (Continued)</vt:lpstr>
      <vt:lpstr>Chunks?</vt:lpstr>
      <vt:lpstr>Executing Chunks – Inline</vt:lpstr>
      <vt:lpstr>Executing Chunks – In Console</vt:lpstr>
      <vt:lpstr>Comparison of “Inline” and “In Console” Output</vt:lpstr>
      <vt:lpstr>Previewing Output</vt:lpstr>
      <vt:lpstr>Saving and Additional Concerns</vt:lpstr>
      <vt:lpstr>Common Errors</vt:lpstr>
      <vt:lpstr>Credits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R Notebook</dc:title>
  <dc:creator>Travis Asher</dc:creator>
  <cp:lastModifiedBy>Travis Asher</cp:lastModifiedBy>
  <cp:revision>64</cp:revision>
  <dcterms:created xsi:type="dcterms:W3CDTF">2018-09-30T17:35:10Z</dcterms:created>
  <dcterms:modified xsi:type="dcterms:W3CDTF">2018-10-24T15:01:30Z</dcterms:modified>
</cp:coreProperties>
</file>