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5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87" r:id="rId2"/>
  </p:sldMasterIdLst>
  <p:notesMasterIdLst>
    <p:notesMasterId r:id="rId38"/>
  </p:notesMasterIdLst>
  <p:sldIdLst>
    <p:sldId id="256" r:id="rId3"/>
    <p:sldId id="282" r:id="rId4"/>
    <p:sldId id="284" r:id="rId5"/>
    <p:sldId id="279" r:id="rId6"/>
    <p:sldId id="283" r:id="rId7"/>
    <p:sldId id="269" r:id="rId8"/>
    <p:sldId id="270" r:id="rId9"/>
    <p:sldId id="271" r:id="rId10"/>
    <p:sldId id="285" r:id="rId11"/>
    <p:sldId id="260" r:id="rId12"/>
    <p:sldId id="259" r:id="rId13"/>
    <p:sldId id="264" r:id="rId14"/>
    <p:sldId id="263" r:id="rId15"/>
    <p:sldId id="288" r:id="rId16"/>
    <p:sldId id="265" r:id="rId17"/>
    <p:sldId id="289" r:id="rId18"/>
    <p:sldId id="261" r:id="rId19"/>
    <p:sldId id="290" r:id="rId20"/>
    <p:sldId id="273" r:id="rId21"/>
    <p:sldId id="276" r:id="rId22"/>
    <p:sldId id="274" r:id="rId23"/>
    <p:sldId id="297" r:id="rId24"/>
    <p:sldId id="275" r:id="rId25"/>
    <p:sldId id="277" r:id="rId26"/>
    <p:sldId id="292" r:id="rId27"/>
    <p:sldId id="291" r:id="rId28"/>
    <p:sldId id="293" r:id="rId29"/>
    <p:sldId id="296" r:id="rId30"/>
    <p:sldId id="300" r:id="rId31"/>
    <p:sldId id="301" r:id="rId32"/>
    <p:sldId id="294" r:id="rId33"/>
    <p:sldId id="295" r:id="rId34"/>
    <p:sldId id="299" r:id="rId35"/>
    <p:sldId id="302" r:id="rId36"/>
    <p:sldId id="298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CC33"/>
    <a:srgbClr val="4F6228"/>
    <a:srgbClr val="629132"/>
    <a:srgbClr val="6AA537"/>
    <a:srgbClr val="66FF66"/>
    <a:srgbClr val="66FF33"/>
    <a:srgbClr val="6AA59B"/>
    <a:srgbClr val="99FF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25" autoAdjust="0"/>
  </p:normalViewPr>
  <p:slideViewPr>
    <p:cSldViewPr>
      <p:cViewPr varScale="1">
        <p:scale>
          <a:sx n="62" d="100"/>
          <a:sy n="6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0BE9F8-B2AF-4EF9-B787-03423DA3FB3F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37448F-D7AD-474B-B709-13409644270E}">
      <dgm:prSet/>
      <dgm:spPr/>
      <dgm:t>
        <a:bodyPr/>
        <a:lstStyle/>
        <a:p>
          <a:r>
            <a:rPr lang="en-US"/>
            <a:t>Create</a:t>
          </a:r>
        </a:p>
      </dgm:t>
    </dgm:pt>
    <dgm:pt modelId="{F0529863-E874-494F-901A-9C7FF03CC51B}" type="parTrans" cxnId="{22C820BC-ECC0-4573-960F-1E17001FF08F}">
      <dgm:prSet/>
      <dgm:spPr/>
      <dgm:t>
        <a:bodyPr/>
        <a:lstStyle/>
        <a:p>
          <a:endParaRPr lang="en-US"/>
        </a:p>
      </dgm:t>
    </dgm:pt>
    <dgm:pt modelId="{6198F37E-72C6-4772-B6BB-7C9330033586}" type="sibTrans" cxnId="{22C820BC-ECC0-4573-960F-1E17001FF08F}">
      <dgm:prSet/>
      <dgm:spPr/>
      <dgm:t>
        <a:bodyPr/>
        <a:lstStyle/>
        <a:p>
          <a:endParaRPr lang="en-US"/>
        </a:p>
      </dgm:t>
    </dgm:pt>
    <dgm:pt modelId="{D01C9B1A-9C5A-44B3-8C21-A1933501FF9F}">
      <dgm:prSet/>
      <dgm:spPr/>
      <dgm:t>
        <a:bodyPr/>
        <a:lstStyle/>
        <a:p>
          <a:r>
            <a:rPr lang="en-US"/>
            <a:t>Create Links</a:t>
          </a:r>
        </a:p>
      </dgm:t>
    </dgm:pt>
    <dgm:pt modelId="{64298734-0230-4FCC-B328-76FE32151823}" type="parTrans" cxnId="{5197BB26-A97D-425D-995E-8B5409080F9E}">
      <dgm:prSet/>
      <dgm:spPr/>
      <dgm:t>
        <a:bodyPr/>
        <a:lstStyle/>
        <a:p>
          <a:endParaRPr lang="en-US"/>
        </a:p>
      </dgm:t>
    </dgm:pt>
    <dgm:pt modelId="{CAC3885F-A375-4F3D-9295-EFE091D88849}" type="sibTrans" cxnId="{5197BB26-A97D-425D-995E-8B5409080F9E}">
      <dgm:prSet/>
      <dgm:spPr/>
      <dgm:t>
        <a:bodyPr/>
        <a:lstStyle/>
        <a:p>
          <a:endParaRPr lang="en-US"/>
        </a:p>
      </dgm:t>
    </dgm:pt>
    <dgm:pt modelId="{923AD51C-5D2E-4C59-82B9-CCC87F4076BF}">
      <dgm:prSet/>
      <dgm:spPr/>
      <dgm:t>
        <a:bodyPr/>
        <a:lstStyle/>
        <a:p>
          <a:r>
            <a:rPr lang="en-US"/>
            <a:t>Create</a:t>
          </a:r>
        </a:p>
      </dgm:t>
    </dgm:pt>
    <dgm:pt modelId="{C06D1E68-A15C-4F10-9CD4-0E9531FDFBA1}" type="parTrans" cxnId="{FC022853-C475-4F20-9660-77127433C37D}">
      <dgm:prSet/>
      <dgm:spPr/>
      <dgm:t>
        <a:bodyPr/>
        <a:lstStyle/>
        <a:p>
          <a:endParaRPr lang="en-US"/>
        </a:p>
      </dgm:t>
    </dgm:pt>
    <dgm:pt modelId="{FABDDD3B-B8F4-41EF-9F2F-A9152AD0742D}" type="sibTrans" cxnId="{FC022853-C475-4F20-9660-77127433C37D}">
      <dgm:prSet/>
      <dgm:spPr/>
      <dgm:t>
        <a:bodyPr/>
        <a:lstStyle/>
        <a:p>
          <a:endParaRPr lang="en-US"/>
        </a:p>
      </dgm:t>
    </dgm:pt>
    <dgm:pt modelId="{32003BFA-249B-4CCF-AD68-5369265B5857}">
      <dgm:prSet/>
      <dgm:spPr/>
      <dgm:t>
        <a:bodyPr/>
        <a:lstStyle/>
        <a:p>
          <a:r>
            <a:rPr lang="en-US"/>
            <a:t>Create Resources</a:t>
          </a:r>
        </a:p>
      </dgm:t>
    </dgm:pt>
    <dgm:pt modelId="{E071CCDC-CA02-4DB7-8E67-DEDD3D43616F}" type="parTrans" cxnId="{5E653BA7-14BA-4D5E-8E76-6FA09A471A61}">
      <dgm:prSet/>
      <dgm:spPr/>
      <dgm:t>
        <a:bodyPr/>
        <a:lstStyle/>
        <a:p>
          <a:endParaRPr lang="en-US"/>
        </a:p>
      </dgm:t>
    </dgm:pt>
    <dgm:pt modelId="{A0632415-C478-456D-921D-3C03A3FF93C2}" type="sibTrans" cxnId="{5E653BA7-14BA-4D5E-8E76-6FA09A471A61}">
      <dgm:prSet/>
      <dgm:spPr/>
      <dgm:t>
        <a:bodyPr/>
        <a:lstStyle/>
        <a:p>
          <a:endParaRPr lang="en-US"/>
        </a:p>
      </dgm:t>
    </dgm:pt>
    <dgm:pt modelId="{C3F448AA-F96D-4844-8009-30DDDB3B129D}">
      <dgm:prSet/>
      <dgm:spPr/>
      <dgm:t>
        <a:bodyPr/>
        <a:lstStyle/>
        <a:p>
          <a:r>
            <a:rPr lang="en-US"/>
            <a:t>Add</a:t>
          </a:r>
        </a:p>
      </dgm:t>
    </dgm:pt>
    <dgm:pt modelId="{B8C78637-D294-4BAB-8A2D-7C57A4BECCF9}" type="parTrans" cxnId="{3B83B375-86C0-4501-80EB-80F78F6483A5}">
      <dgm:prSet/>
      <dgm:spPr/>
      <dgm:t>
        <a:bodyPr/>
        <a:lstStyle/>
        <a:p>
          <a:endParaRPr lang="en-US"/>
        </a:p>
      </dgm:t>
    </dgm:pt>
    <dgm:pt modelId="{7211C459-F672-4980-824B-00270E7979E7}" type="sibTrans" cxnId="{3B83B375-86C0-4501-80EB-80F78F6483A5}">
      <dgm:prSet/>
      <dgm:spPr/>
      <dgm:t>
        <a:bodyPr/>
        <a:lstStyle/>
        <a:p>
          <a:endParaRPr lang="en-US"/>
        </a:p>
      </dgm:t>
    </dgm:pt>
    <dgm:pt modelId="{52E9FC6F-17B3-47CC-A4FE-658EE4EEA41C}">
      <dgm:prSet/>
      <dgm:spPr/>
      <dgm:t>
        <a:bodyPr/>
        <a:lstStyle/>
        <a:p>
          <a:r>
            <a:rPr lang="en-US"/>
            <a:t>Add links into resources</a:t>
          </a:r>
        </a:p>
      </dgm:t>
    </dgm:pt>
    <dgm:pt modelId="{D17E3C60-0AC7-4532-91B5-3F5DD8D2E54A}" type="parTrans" cxnId="{200187EC-5C89-48E3-ADD5-E0F80867886D}">
      <dgm:prSet/>
      <dgm:spPr/>
      <dgm:t>
        <a:bodyPr/>
        <a:lstStyle/>
        <a:p>
          <a:endParaRPr lang="en-US"/>
        </a:p>
      </dgm:t>
    </dgm:pt>
    <dgm:pt modelId="{27065535-B67C-462B-85CA-AC6430BC352A}" type="sibTrans" cxnId="{200187EC-5C89-48E3-ADD5-E0F80867886D}">
      <dgm:prSet/>
      <dgm:spPr/>
      <dgm:t>
        <a:bodyPr/>
        <a:lstStyle/>
        <a:p>
          <a:endParaRPr lang="en-US"/>
        </a:p>
      </dgm:t>
    </dgm:pt>
    <dgm:pt modelId="{C9BB9F49-DD3A-4B9A-8471-070F6C9C97F7}" type="pres">
      <dgm:prSet presAssocID="{E00BE9F8-B2AF-4EF9-B787-03423DA3FB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9C4E7B-E46E-4078-8871-D6FBA038A46E}" type="pres">
      <dgm:prSet presAssocID="{C3F448AA-F96D-4844-8009-30DDDB3B129D}" presName="boxAndChildren" presStyleCnt="0"/>
      <dgm:spPr/>
    </dgm:pt>
    <dgm:pt modelId="{40A61B6C-2B6D-4E2B-82B4-DE5B82711CF2}" type="pres">
      <dgm:prSet presAssocID="{C3F448AA-F96D-4844-8009-30DDDB3B129D}" presName="parentTextBox" presStyleLbl="alignNode1" presStyleIdx="0" presStyleCnt="3"/>
      <dgm:spPr/>
      <dgm:t>
        <a:bodyPr/>
        <a:lstStyle/>
        <a:p>
          <a:endParaRPr lang="en-US"/>
        </a:p>
      </dgm:t>
    </dgm:pt>
    <dgm:pt modelId="{69E94A70-681C-4FEA-BFC9-8800CC82F05E}" type="pres">
      <dgm:prSet presAssocID="{C3F448AA-F96D-4844-8009-30DDDB3B129D}" presName="descendantBox" presStyleLbl="bgAccFollowNode1" presStyleIdx="0" presStyleCnt="3"/>
      <dgm:spPr/>
      <dgm:t>
        <a:bodyPr/>
        <a:lstStyle/>
        <a:p>
          <a:endParaRPr lang="en-US"/>
        </a:p>
      </dgm:t>
    </dgm:pt>
    <dgm:pt modelId="{5F64C4C3-22D5-4056-A0B3-ABA0D9A6E542}" type="pres">
      <dgm:prSet presAssocID="{FABDDD3B-B8F4-41EF-9F2F-A9152AD0742D}" presName="sp" presStyleCnt="0"/>
      <dgm:spPr/>
    </dgm:pt>
    <dgm:pt modelId="{D55DC37A-73FD-4C85-AEF8-6ACE3921B086}" type="pres">
      <dgm:prSet presAssocID="{923AD51C-5D2E-4C59-82B9-CCC87F4076BF}" presName="arrowAndChildren" presStyleCnt="0"/>
      <dgm:spPr/>
    </dgm:pt>
    <dgm:pt modelId="{FEFC0BC5-0206-4220-8874-B076340894CE}" type="pres">
      <dgm:prSet presAssocID="{923AD51C-5D2E-4C59-82B9-CCC87F4076BF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E7F21470-C932-444F-855E-A9ABAE8E75DC}" type="pres">
      <dgm:prSet presAssocID="{923AD51C-5D2E-4C59-82B9-CCC87F4076BF}" presName="arrow" presStyleLbl="alignNode1" presStyleIdx="1" presStyleCnt="3"/>
      <dgm:spPr/>
      <dgm:t>
        <a:bodyPr/>
        <a:lstStyle/>
        <a:p>
          <a:endParaRPr lang="en-US"/>
        </a:p>
      </dgm:t>
    </dgm:pt>
    <dgm:pt modelId="{F6A1BB57-E4A7-4649-9F17-11A4588AE449}" type="pres">
      <dgm:prSet presAssocID="{923AD51C-5D2E-4C59-82B9-CCC87F4076BF}" presName="descendantArrow" presStyleLbl="bgAccFollowNode1" presStyleIdx="1" presStyleCnt="3"/>
      <dgm:spPr/>
      <dgm:t>
        <a:bodyPr/>
        <a:lstStyle/>
        <a:p>
          <a:endParaRPr lang="en-US"/>
        </a:p>
      </dgm:t>
    </dgm:pt>
    <dgm:pt modelId="{3A4B1C20-7A09-46A3-811D-5684634D8A2A}" type="pres">
      <dgm:prSet presAssocID="{6198F37E-72C6-4772-B6BB-7C9330033586}" presName="sp" presStyleCnt="0"/>
      <dgm:spPr/>
    </dgm:pt>
    <dgm:pt modelId="{E36A3A72-CC8F-471E-98FB-A01B2EA8FD2A}" type="pres">
      <dgm:prSet presAssocID="{1C37448F-D7AD-474B-B709-13409644270E}" presName="arrowAndChildren" presStyleCnt="0"/>
      <dgm:spPr/>
    </dgm:pt>
    <dgm:pt modelId="{8DB864B4-DAF0-4280-A1C6-E64230B84705}" type="pres">
      <dgm:prSet presAssocID="{1C37448F-D7AD-474B-B709-13409644270E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72E2FB79-E75F-4DF1-AECD-C7F2C195A34A}" type="pres">
      <dgm:prSet presAssocID="{1C37448F-D7AD-474B-B709-13409644270E}" presName="arrow" presStyleLbl="alignNode1" presStyleIdx="2" presStyleCnt="3"/>
      <dgm:spPr/>
      <dgm:t>
        <a:bodyPr/>
        <a:lstStyle/>
        <a:p>
          <a:endParaRPr lang="en-US"/>
        </a:p>
      </dgm:t>
    </dgm:pt>
    <dgm:pt modelId="{3390F81F-6588-4501-82A6-FBE5952FC795}" type="pres">
      <dgm:prSet presAssocID="{1C37448F-D7AD-474B-B709-13409644270E}" presName="descendantArrow" presStyleLbl="bgAccFollowNode1" presStyleIdx="2" presStyleCnt="3"/>
      <dgm:spPr/>
      <dgm:t>
        <a:bodyPr/>
        <a:lstStyle/>
        <a:p>
          <a:endParaRPr lang="en-US"/>
        </a:p>
      </dgm:t>
    </dgm:pt>
  </dgm:ptLst>
  <dgm:cxnLst>
    <dgm:cxn modelId="{5E653BA7-14BA-4D5E-8E76-6FA09A471A61}" srcId="{923AD51C-5D2E-4C59-82B9-CCC87F4076BF}" destId="{32003BFA-249B-4CCF-AD68-5369265B5857}" srcOrd="0" destOrd="0" parTransId="{E071CCDC-CA02-4DB7-8E67-DEDD3D43616F}" sibTransId="{A0632415-C478-456D-921D-3C03A3FF93C2}"/>
    <dgm:cxn modelId="{B11F94AD-3638-4F16-8668-DE673B203139}" type="presOf" srcId="{923AD51C-5D2E-4C59-82B9-CCC87F4076BF}" destId="{FEFC0BC5-0206-4220-8874-B076340894CE}" srcOrd="0" destOrd="0" presId="urn:microsoft.com/office/officeart/2016/7/layout/VerticalDownArrowProcess"/>
    <dgm:cxn modelId="{5197BB26-A97D-425D-995E-8B5409080F9E}" srcId="{1C37448F-D7AD-474B-B709-13409644270E}" destId="{D01C9B1A-9C5A-44B3-8C21-A1933501FF9F}" srcOrd="0" destOrd="0" parTransId="{64298734-0230-4FCC-B328-76FE32151823}" sibTransId="{CAC3885F-A375-4F3D-9295-EFE091D88849}"/>
    <dgm:cxn modelId="{22C820BC-ECC0-4573-960F-1E17001FF08F}" srcId="{E00BE9F8-B2AF-4EF9-B787-03423DA3FB3F}" destId="{1C37448F-D7AD-474B-B709-13409644270E}" srcOrd="0" destOrd="0" parTransId="{F0529863-E874-494F-901A-9C7FF03CC51B}" sibTransId="{6198F37E-72C6-4772-B6BB-7C9330033586}"/>
    <dgm:cxn modelId="{2D9AA047-407B-4473-AE4E-C86D1E4AF722}" type="presOf" srcId="{1C37448F-D7AD-474B-B709-13409644270E}" destId="{8DB864B4-DAF0-4280-A1C6-E64230B84705}" srcOrd="0" destOrd="0" presId="urn:microsoft.com/office/officeart/2016/7/layout/VerticalDownArrowProcess"/>
    <dgm:cxn modelId="{84FE7C7D-50C7-40DD-8978-D61455B3B9A7}" type="presOf" srcId="{32003BFA-249B-4CCF-AD68-5369265B5857}" destId="{F6A1BB57-E4A7-4649-9F17-11A4588AE449}" srcOrd="0" destOrd="0" presId="urn:microsoft.com/office/officeart/2016/7/layout/VerticalDownArrowProcess"/>
    <dgm:cxn modelId="{7575E29C-6DAD-4E09-802F-A8F2E23BDFDC}" type="presOf" srcId="{E00BE9F8-B2AF-4EF9-B787-03423DA3FB3F}" destId="{C9BB9F49-DD3A-4B9A-8471-070F6C9C97F7}" srcOrd="0" destOrd="0" presId="urn:microsoft.com/office/officeart/2016/7/layout/VerticalDownArrowProcess"/>
    <dgm:cxn modelId="{6DA867CE-FDE8-43D3-8A3F-F1EC721ADB32}" type="presOf" srcId="{923AD51C-5D2E-4C59-82B9-CCC87F4076BF}" destId="{E7F21470-C932-444F-855E-A9ABAE8E75DC}" srcOrd="1" destOrd="0" presId="urn:microsoft.com/office/officeart/2016/7/layout/VerticalDownArrowProcess"/>
    <dgm:cxn modelId="{200187EC-5C89-48E3-ADD5-E0F80867886D}" srcId="{C3F448AA-F96D-4844-8009-30DDDB3B129D}" destId="{52E9FC6F-17B3-47CC-A4FE-658EE4EEA41C}" srcOrd="0" destOrd="0" parTransId="{D17E3C60-0AC7-4532-91B5-3F5DD8D2E54A}" sibTransId="{27065535-B67C-462B-85CA-AC6430BC352A}"/>
    <dgm:cxn modelId="{FC022853-C475-4F20-9660-77127433C37D}" srcId="{E00BE9F8-B2AF-4EF9-B787-03423DA3FB3F}" destId="{923AD51C-5D2E-4C59-82B9-CCC87F4076BF}" srcOrd="1" destOrd="0" parTransId="{C06D1E68-A15C-4F10-9CD4-0E9531FDFBA1}" sibTransId="{FABDDD3B-B8F4-41EF-9F2F-A9152AD0742D}"/>
    <dgm:cxn modelId="{C135B11E-F455-41D5-BC63-32A8CD43C42C}" type="presOf" srcId="{D01C9B1A-9C5A-44B3-8C21-A1933501FF9F}" destId="{3390F81F-6588-4501-82A6-FBE5952FC795}" srcOrd="0" destOrd="0" presId="urn:microsoft.com/office/officeart/2016/7/layout/VerticalDownArrowProcess"/>
    <dgm:cxn modelId="{3B83B375-86C0-4501-80EB-80F78F6483A5}" srcId="{E00BE9F8-B2AF-4EF9-B787-03423DA3FB3F}" destId="{C3F448AA-F96D-4844-8009-30DDDB3B129D}" srcOrd="2" destOrd="0" parTransId="{B8C78637-D294-4BAB-8A2D-7C57A4BECCF9}" sibTransId="{7211C459-F672-4980-824B-00270E7979E7}"/>
    <dgm:cxn modelId="{8C43A383-C208-4247-A3A9-0A383B0AA364}" type="presOf" srcId="{52E9FC6F-17B3-47CC-A4FE-658EE4EEA41C}" destId="{69E94A70-681C-4FEA-BFC9-8800CC82F05E}" srcOrd="0" destOrd="0" presId="urn:microsoft.com/office/officeart/2016/7/layout/VerticalDownArrowProcess"/>
    <dgm:cxn modelId="{7A0D2F17-417E-40DE-BECF-E7F0C5A98297}" type="presOf" srcId="{C3F448AA-F96D-4844-8009-30DDDB3B129D}" destId="{40A61B6C-2B6D-4E2B-82B4-DE5B82711CF2}" srcOrd="0" destOrd="0" presId="urn:microsoft.com/office/officeart/2016/7/layout/VerticalDownArrowProcess"/>
    <dgm:cxn modelId="{5D183139-5DD6-46C6-BAB6-5576AE9B75FD}" type="presOf" srcId="{1C37448F-D7AD-474B-B709-13409644270E}" destId="{72E2FB79-E75F-4DF1-AECD-C7F2C195A34A}" srcOrd="1" destOrd="0" presId="urn:microsoft.com/office/officeart/2016/7/layout/VerticalDownArrowProcess"/>
    <dgm:cxn modelId="{6F268DA1-35FB-432F-9F79-458555FBAEFE}" type="presParOf" srcId="{C9BB9F49-DD3A-4B9A-8471-070F6C9C97F7}" destId="{E49C4E7B-E46E-4078-8871-D6FBA038A46E}" srcOrd="0" destOrd="0" presId="urn:microsoft.com/office/officeart/2016/7/layout/VerticalDownArrowProcess"/>
    <dgm:cxn modelId="{9580F5EE-4471-4C7B-AD06-0CDF88F845D6}" type="presParOf" srcId="{E49C4E7B-E46E-4078-8871-D6FBA038A46E}" destId="{40A61B6C-2B6D-4E2B-82B4-DE5B82711CF2}" srcOrd="0" destOrd="0" presId="urn:microsoft.com/office/officeart/2016/7/layout/VerticalDownArrowProcess"/>
    <dgm:cxn modelId="{D9C6B27A-D628-4F48-841E-D8EE46EAA391}" type="presParOf" srcId="{E49C4E7B-E46E-4078-8871-D6FBA038A46E}" destId="{69E94A70-681C-4FEA-BFC9-8800CC82F05E}" srcOrd="1" destOrd="0" presId="urn:microsoft.com/office/officeart/2016/7/layout/VerticalDownArrowProcess"/>
    <dgm:cxn modelId="{AC15BF35-9C29-4397-80EC-E643E7D70D00}" type="presParOf" srcId="{C9BB9F49-DD3A-4B9A-8471-070F6C9C97F7}" destId="{5F64C4C3-22D5-4056-A0B3-ABA0D9A6E542}" srcOrd="1" destOrd="0" presId="urn:microsoft.com/office/officeart/2016/7/layout/VerticalDownArrowProcess"/>
    <dgm:cxn modelId="{C96EFD9E-3570-49AF-9B5F-D07C9A65B10A}" type="presParOf" srcId="{C9BB9F49-DD3A-4B9A-8471-070F6C9C97F7}" destId="{D55DC37A-73FD-4C85-AEF8-6ACE3921B086}" srcOrd="2" destOrd="0" presId="urn:microsoft.com/office/officeart/2016/7/layout/VerticalDownArrowProcess"/>
    <dgm:cxn modelId="{721D82DD-83F5-4B64-8D33-7599939716BA}" type="presParOf" srcId="{D55DC37A-73FD-4C85-AEF8-6ACE3921B086}" destId="{FEFC0BC5-0206-4220-8874-B076340894CE}" srcOrd="0" destOrd="0" presId="urn:microsoft.com/office/officeart/2016/7/layout/VerticalDownArrowProcess"/>
    <dgm:cxn modelId="{FF83C421-7FDF-4C28-8A76-AECB07FD8077}" type="presParOf" srcId="{D55DC37A-73FD-4C85-AEF8-6ACE3921B086}" destId="{E7F21470-C932-444F-855E-A9ABAE8E75DC}" srcOrd="1" destOrd="0" presId="urn:microsoft.com/office/officeart/2016/7/layout/VerticalDownArrowProcess"/>
    <dgm:cxn modelId="{988C6A1C-6C8B-4E85-A907-73BB5C3D6ED7}" type="presParOf" srcId="{D55DC37A-73FD-4C85-AEF8-6ACE3921B086}" destId="{F6A1BB57-E4A7-4649-9F17-11A4588AE449}" srcOrd="2" destOrd="0" presId="urn:microsoft.com/office/officeart/2016/7/layout/VerticalDownArrowProcess"/>
    <dgm:cxn modelId="{281067B1-FAC3-4718-9749-982A1AD28563}" type="presParOf" srcId="{C9BB9F49-DD3A-4B9A-8471-070F6C9C97F7}" destId="{3A4B1C20-7A09-46A3-811D-5684634D8A2A}" srcOrd="3" destOrd="0" presId="urn:microsoft.com/office/officeart/2016/7/layout/VerticalDownArrowProcess"/>
    <dgm:cxn modelId="{69F71113-F455-49DA-9995-E39DE205D8AA}" type="presParOf" srcId="{C9BB9F49-DD3A-4B9A-8471-070F6C9C97F7}" destId="{E36A3A72-CC8F-471E-98FB-A01B2EA8FD2A}" srcOrd="4" destOrd="0" presId="urn:microsoft.com/office/officeart/2016/7/layout/VerticalDownArrowProcess"/>
    <dgm:cxn modelId="{ACAA9ACA-C329-41EA-A4CB-6D30E7B48902}" type="presParOf" srcId="{E36A3A72-CC8F-471E-98FB-A01B2EA8FD2A}" destId="{8DB864B4-DAF0-4280-A1C6-E64230B84705}" srcOrd="0" destOrd="0" presId="urn:microsoft.com/office/officeart/2016/7/layout/VerticalDownArrowProcess"/>
    <dgm:cxn modelId="{ABBF0137-7743-4AEA-9758-566E631DAB38}" type="presParOf" srcId="{E36A3A72-CC8F-471E-98FB-A01B2EA8FD2A}" destId="{72E2FB79-E75F-4DF1-AECD-C7F2C195A34A}" srcOrd="1" destOrd="0" presId="urn:microsoft.com/office/officeart/2016/7/layout/VerticalDownArrowProcess"/>
    <dgm:cxn modelId="{AE82874C-6375-45C9-9763-EA6C9F6B6BF1}" type="presParOf" srcId="{E36A3A72-CC8F-471E-98FB-A01B2EA8FD2A}" destId="{3390F81F-6588-4501-82A6-FBE5952FC79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61B6C-2B6D-4E2B-82B4-DE5B82711CF2}">
      <dsp:nvSpPr>
        <dsp:cNvPr id="0" name=""/>
        <dsp:cNvSpPr/>
      </dsp:nvSpPr>
      <dsp:spPr>
        <a:xfrm>
          <a:off x="0" y="3748394"/>
          <a:ext cx="1242900" cy="12303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395" tIns="192024" rIns="88395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Add</a:t>
          </a:r>
        </a:p>
      </dsp:txBody>
      <dsp:txXfrm>
        <a:off x="0" y="3748394"/>
        <a:ext cx="1242900" cy="1230306"/>
      </dsp:txXfrm>
    </dsp:sp>
    <dsp:sp modelId="{69E94A70-681C-4FEA-BFC9-8800CC82F05E}">
      <dsp:nvSpPr>
        <dsp:cNvPr id="0" name=""/>
        <dsp:cNvSpPr/>
      </dsp:nvSpPr>
      <dsp:spPr>
        <a:xfrm>
          <a:off x="1242900" y="3748394"/>
          <a:ext cx="3728702" cy="12303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636" tIns="304800" rIns="75636" bIns="30480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Add links into resources</a:t>
          </a:r>
        </a:p>
      </dsp:txBody>
      <dsp:txXfrm>
        <a:off x="1242900" y="3748394"/>
        <a:ext cx="3728702" cy="1230306"/>
      </dsp:txXfrm>
    </dsp:sp>
    <dsp:sp modelId="{E7F21470-C932-444F-855E-A9ABAE8E75DC}">
      <dsp:nvSpPr>
        <dsp:cNvPr id="0" name=""/>
        <dsp:cNvSpPr/>
      </dsp:nvSpPr>
      <dsp:spPr>
        <a:xfrm rot="10800000">
          <a:off x="0" y="1874637"/>
          <a:ext cx="1242900" cy="18922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395" tIns="192024" rIns="88395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Create</a:t>
          </a:r>
        </a:p>
      </dsp:txBody>
      <dsp:txXfrm rot="-10800000">
        <a:off x="0" y="1874637"/>
        <a:ext cx="1242900" cy="1229937"/>
      </dsp:txXfrm>
    </dsp:sp>
    <dsp:sp modelId="{F6A1BB57-E4A7-4649-9F17-11A4588AE449}">
      <dsp:nvSpPr>
        <dsp:cNvPr id="0" name=""/>
        <dsp:cNvSpPr/>
      </dsp:nvSpPr>
      <dsp:spPr>
        <a:xfrm>
          <a:off x="1242900" y="1874637"/>
          <a:ext cx="3728702" cy="1229937"/>
        </a:xfrm>
        <a:prstGeom prst="rect">
          <a:avLst/>
        </a:prstGeom>
        <a:solidFill>
          <a:schemeClr val="accent2">
            <a:tint val="40000"/>
            <a:alpha val="90000"/>
            <a:hueOff val="-2045918"/>
            <a:satOff val="22554"/>
            <a:lumOff val="2148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045918"/>
              <a:satOff val="22554"/>
              <a:lumOff val="214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636" tIns="304800" rIns="75636" bIns="30480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Create Resources</a:t>
          </a:r>
        </a:p>
      </dsp:txBody>
      <dsp:txXfrm>
        <a:off x="1242900" y="1874637"/>
        <a:ext cx="3728702" cy="1229937"/>
      </dsp:txXfrm>
    </dsp:sp>
    <dsp:sp modelId="{72E2FB79-E75F-4DF1-AECD-C7F2C195A34A}">
      <dsp:nvSpPr>
        <dsp:cNvPr id="0" name=""/>
        <dsp:cNvSpPr/>
      </dsp:nvSpPr>
      <dsp:spPr>
        <a:xfrm rot="10800000">
          <a:off x="0" y="880"/>
          <a:ext cx="1242900" cy="18922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2964285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5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964285"/>
              <a:satOff val="14200"/>
              <a:lumOff val="13137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395" tIns="192024" rIns="88395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Create</a:t>
          </a:r>
        </a:p>
      </dsp:txBody>
      <dsp:txXfrm rot="-10800000">
        <a:off x="0" y="880"/>
        <a:ext cx="1242900" cy="1229937"/>
      </dsp:txXfrm>
    </dsp:sp>
    <dsp:sp modelId="{3390F81F-6588-4501-82A6-FBE5952FC795}">
      <dsp:nvSpPr>
        <dsp:cNvPr id="0" name=""/>
        <dsp:cNvSpPr/>
      </dsp:nvSpPr>
      <dsp:spPr>
        <a:xfrm>
          <a:off x="1242900" y="880"/>
          <a:ext cx="3728702" cy="1229937"/>
        </a:xfrm>
        <a:prstGeom prst="rect">
          <a:avLst/>
        </a:prstGeom>
        <a:solidFill>
          <a:schemeClr val="accent2">
            <a:tint val="40000"/>
            <a:alpha val="90000"/>
            <a:hueOff val="-4091836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6"/>
              <a:satOff val="45107"/>
              <a:lumOff val="429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636" tIns="304800" rIns="75636" bIns="30480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Create Links</a:t>
          </a:r>
        </a:p>
      </dsp:txBody>
      <dsp:txXfrm>
        <a:off x="1242900" y="880"/>
        <a:ext cx="3728702" cy="1229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B6132-DB7F-428D-904B-A6341E2F706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A54CB-B696-44D7-8FE0-AF101066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4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hateoa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vraptor.org/" TargetMode="External"/><Relationship Id="rId4" Type="http://schemas.openxmlformats.org/officeDocument/2006/relationships/hyperlink" Target="https://jersey.github.io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05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52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Spring HATEOAS</a:t>
            </a:r>
            <a:r>
              <a:rPr lang="en-US" dirty="0"/>
              <a:t> – the standard way of doing HATEOAS with Spring- waiting for the version 1.0 at the time of writing. Since I am a Spring aficionado, this is what I would recommend</a:t>
            </a:r>
          </a:p>
          <a:p>
            <a:r>
              <a:rPr lang="en-US" dirty="0">
                <a:hlinkClick r:id="rId4"/>
              </a:rPr>
              <a:t>Jersey</a:t>
            </a:r>
            <a:r>
              <a:rPr lang="en-US" dirty="0"/>
              <a:t> – being the reference implementation of JAX-RS provides HATEOAS support</a:t>
            </a:r>
          </a:p>
          <a:p>
            <a:r>
              <a:rPr lang="en-US" dirty="0" err="1">
                <a:hlinkClick r:id="rId5"/>
              </a:rPr>
              <a:t>VRaptor</a:t>
            </a:r>
            <a:r>
              <a:rPr lang="en-US" dirty="0"/>
              <a:t> – if you enjoy CDI beans, this MVC framework provides HATEOAS support explored by </a:t>
            </a:r>
            <a:r>
              <a:rPr lang="en-US" dirty="0" err="1"/>
              <a:t>ZeroTurnaround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69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1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31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88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4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85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92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4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6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56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25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76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9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33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8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58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5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3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Developed by Leonard Richardson. He analyzed several different web service designs and divide them into 4 level based on how much they are REST compliant. 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This model is a division of REST services to consider the maturity of web services.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Richardson used three factors to decide the maturity of a service: URI, HTTP Methods and HATEOAS (Hypermedia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URI and use a single HTTP method (typically POST)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7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Several URIs and single HTTP verb (POST)</a:t>
            </a:r>
          </a:p>
          <a:p>
            <a:r>
              <a:rPr lang="en-US" dirty="0"/>
              <a:t>http://server/services</a:t>
            </a:r>
          </a:p>
          <a:p>
            <a:r>
              <a:rPr lang="en-US" dirty="0"/>
              <a:t>http://server/service/1</a:t>
            </a:r>
          </a:p>
          <a:p>
            <a:r>
              <a:rPr lang="en-US" dirty="0"/>
              <a:t>http://server/service/2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Several URIs and several HTTP verbs, status code</a:t>
            </a:r>
          </a:p>
          <a:p>
            <a:r>
              <a:rPr lang="en-US" dirty="0"/>
              <a:t>http://server/services </a:t>
            </a:r>
          </a:p>
          <a:p>
            <a:r>
              <a:rPr lang="en-US" dirty="0"/>
              <a:t>http://server/service/1</a:t>
            </a:r>
          </a:p>
          <a:p>
            <a:r>
              <a:rPr lang="en-US" dirty="0"/>
              <a:t>http://server/service/2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6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slot now has a link element which contains a URI to tell us how to book an appointment.</a:t>
            </a:r>
          </a:p>
          <a:p>
            <a:r>
              <a:rPr lang="en-US" dirty="0"/>
              <a:t>The point of hypermedia controls is that they tell us what we can do next, and the URI of the resource we need to manipulate to do it.</a:t>
            </a:r>
          </a:p>
          <a:p>
            <a:r>
              <a:rPr lang="en-US" dirty="0"/>
              <a:t>You will tell not only about the information being requested but also about the next possible actions that the service consumer can do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78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54CB-B696-44D7-8FE0-AF101066C4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9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57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14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1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9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4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43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2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33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97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229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3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5499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7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85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394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049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917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3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8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66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2" y="5487618"/>
            <a:ext cx="4788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+mj-lt"/>
                <a:cs typeface="Arial" pitchFamily="34" charset="0"/>
              </a:rPr>
              <a:t>Hieu Tran </a:t>
            </a:r>
          </a:p>
          <a:p>
            <a:pPr algn="r">
              <a:defRPr/>
            </a:pP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+mj-lt"/>
                <a:cs typeface="Arial" pitchFamily="34" charset="0"/>
              </a:rPr>
              <a:t>tr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+mj-lt"/>
                <a:cs typeface="Arial" pitchFamily="34" charset="0"/>
              </a:rPr>
              <a:t>mhieu999@gmail.com</a:t>
            </a:r>
            <a:endParaRPr lang="en-US" altLang="ko-KR" b="1" dirty="0">
              <a:solidFill>
                <a:schemeClr val="accent3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79912" y="4312199"/>
            <a:ext cx="478802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3">
                    <a:lumMod val="50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Spring HATEOAS</a:t>
            </a:r>
          </a:p>
        </p:txBody>
      </p:sp>
      <p:sp>
        <p:nvSpPr>
          <p:cNvPr id="2" name="Oval 1"/>
          <p:cNvSpPr/>
          <p:nvPr/>
        </p:nvSpPr>
        <p:spPr>
          <a:xfrm>
            <a:off x="2963383" y="2511998"/>
            <a:ext cx="1749287" cy="1749287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26DA049-7593-413A-9993-CF2BD9731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53" y="2896034"/>
            <a:ext cx="124794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xmlns="" id="{603AE127-802C-459A-A612-DB85B67F0D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latin typeface="+mj-lt"/>
              </a:rPr>
              <a:t>HATEOAS</a:t>
            </a:r>
            <a:endParaRPr lang="ko-KR" altLang="en-US" dirty="0">
              <a:latin typeface="+mj-lt"/>
            </a:endParaRP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xmlns="" id="{9323D83D-50D6-4040-A58B-FCEA340F88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1A1FE6BB-DFB2-4080-9B5E-076EF5DDE6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pPr algn="just"/>
            <a:r>
              <a:rPr lang="en-US" b="1" dirty="0">
                <a:latin typeface="+mj-lt"/>
              </a:rPr>
              <a:t>What is HATEOAS?</a:t>
            </a:r>
          </a:p>
          <a:p>
            <a:pPr algn="just"/>
            <a:r>
              <a:rPr lang="en-US" b="1" dirty="0">
                <a:latin typeface="+mj-lt"/>
              </a:rPr>
              <a:t>Should I use HATEOAS for my project?</a:t>
            </a:r>
          </a:p>
          <a:p>
            <a:pPr algn="just"/>
            <a:r>
              <a:rPr lang="en-US" b="1" dirty="0">
                <a:latin typeface="+mj-lt"/>
              </a:rPr>
              <a:t>Is there library support for HATEOAS?</a:t>
            </a: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xmlns="" id="{F10FD715-4DCE-4779-B634-EC78315EA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73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is HATEOAS?</a:t>
            </a:r>
            <a:endParaRPr lang="en-US" altLang="ko-KR" dirty="0">
              <a:latin typeface="+mj-l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79512" y="1844827"/>
            <a:ext cx="7085680" cy="4147865"/>
          </a:xfrm>
        </p:spPr>
        <p:txBody>
          <a:bodyPr/>
          <a:lstStyle/>
          <a:p>
            <a:pPr algn="just" latinLnBrk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“Hypermedia As The Engine Of Application State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HATEOAS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is a component of the REST application architecture that distinguishes it from other network application architectures” -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</a:p>
          <a:p>
            <a:pPr algn="just" latinLnBrk="0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Without HATEOAS				With HATEOAS</a:t>
            </a:r>
          </a:p>
          <a:p>
            <a:pPr algn="just" latinLnBrk="0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26F097D-7BC0-4781-8AA7-C0791A07E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6" y="4365104"/>
            <a:ext cx="3253274" cy="1368152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36195B9D-6C6F-4F4E-B151-22545CC69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52" y="4152555"/>
            <a:ext cx="4471648" cy="259867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Should we use HATEOAS for our project?</a:t>
            </a:r>
            <a:endParaRPr lang="en-US" altLang="ko-KR" dirty="0">
              <a:latin typeface="+mj-l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187624" y="1556792"/>
            <a:ext cx="4824536" cy="4536504"/>
          </a:xfrm>
        </p:spPr>
        <p:txBody>
          <a:bodyPr>
            <a:normAutofit/>
          </a:bodyPr>
          <a:lstStyle/>
          <a:p>
            <a:pPr algn="just"/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Benefit</a:t>
            </a:r>
          </a:p>
          <a:p>
            <a:pPr marL="285744" indent="-285744" algn="just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Easy for client</a:t>
            </a:r>
          </a:p>
          <a:p>
            <a:pPr marL="285744" indent="-285744" algn="just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Server control</a:t>
            </a:r>
          </a:p>
          <a:p>
            <a:pPr marL="285744" indent="-285744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Maintainability</a:t>
            </a:r>
          </a:p>
          <a:p>
            <a:pPr marL="285744" indent="-285744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  <a:p>
            <a:pPr algn="just"/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pPr marL="285744" indent="-285744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Harder to implement in server</a:t>
            </a:r>
          </a:p>
          <a:p>
            <a:pPr marL="285744" indent="-285744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Needs more resources</a:t>
            </a:r>
          </a:p>
          <a:p>
            <a:pPr marL="285744" indent="-285744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Excessive information</a:t>
            </a:r>
          </a:p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06587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Is there library support for HATEOAS?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A74C0F-C364-4257-B21D-EFC3260B7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1" y="3241187"/>
            <a:ext cx="1247949" cy="9812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0D7BE0E-92D1-475F-B046-48F6F14EE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8" y="2693359"/>
            <a:ext cx="2076871" cy="2076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ED0242-0655-4D04-88D8-1B3B2D08B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12" y="3455974"/>
            <a:ext cx="1921136" cy="5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xmlns="" id="{C52ED567-06B3-4107-9773-BBB6BD7867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618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AF551D8B-3775-4477-88B7-7B7C350D34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0992" y="0"/>
            <a:ext cx="34930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1A901C3D-CFAE-460D-BD0E-7D22164D7D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942659" y="0"/>
            <a:ext cx="794940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837C0EA9-1437-4437-9D20-2BBDA1AA9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791200" y="3721395"/>
            <a:ext cx="325917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23">
            <a:extLst>
              <a:ext uri="{FF2B5EF4-FFF2-40B4-BE49-F238E27FC236}">
                <a16:creationId xmlns:a16="http://schemas.microsoft.com/office/drawing/2014/main" xmlns="" id="{BB934D2B-85E2-4375-94EE-B66C16BF7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Rectangle 25">
            <a:extLst>
              <a:ext uri="{FF2B5EF4-FFF2-40B4-BE49-F238E27FC236}">
                <a16:creationId xmlns:a16="http://schemas.microsoft.com/office/drawing/2014/main" xmlns="" id="{9B445E02-D785-4565-B842-9567BBC09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xmlns="" id="{2C153736-D102-4F57-9DE7-615AFC02B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27">
            <a:extLst>
              <a:ext uri="{FF2B5EF4-FFF2-40B4-BE49-F238E27FC236}">
                <a16:creationId xmlns:a16="http://schemas.microsoft.com/office/drawing/2014/main" xmlns="" id="{BA407A52-66F4-4CDE-A726-FF79F3EC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8">
            <a:extLst>
              <a:ext uri="{FF2B5EF4-FFF2-40B4-BE49-F238E27FC236}">
                <a16:creationId xmlns:a16="http://schemas.microsoft.com/office/drawing/2014/main" xmlns="" id="{D28FFB34-4FC3-46F5-B900-D3B774FD0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xmlns="" id="{205F7B13-ACB5-46BE-8070-0431266B18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xmlns="" id="{D52A0D23-45DD-4DF4-ADE6-A81F409BB9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2243" y="1253067"/>
            <a:ext cx="2528807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en-US" altLang="ko-KR">
                <a:solidFill>
                  <a:schemeClr val="bg1"/>
                </a:solidFill>
                <a:latin typeface="+mj-lt"/>
              </a:rPr>
              <a:t>Agenda</a:t>
            </a:r>
            <a:endParaRPr lang="en-US" altLang="ko-KR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" name="Content Placeholder 11">
            <a:extLst>
              <a:ext uri="{FF2B5EF4-FFF2-40B4-BE49-F238E27FC236}">
                <a16:creationId xmlns:a16="http://schemas.microsoft.com/office/drawing/2014/main" xmlns="" id="{3105FB99-E91B-4CBE-A635-F8981C33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253067"/>
            <a:ext cx="4616450" cy="4351866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Richardson Maturity model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HATEOAS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Spring HATEOAS</a:t>
            </a:r>
            <a:endParaRPr lang="en-US" altLang="ko-KR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>
                <a:latin typeface="+mj-lt"/>
              </a:rPr>
              <a:t>Spring HATEOAS</a:t>
            </a:r>
            <a:endParaRPr lang="ko-KR" altLang="en-US" dirty="0">
              <a:latin typeface="+mj-l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51520" y="1700808"/>
            <a:ext cx="6984776" cy="3024336"/>
          </a:xfrm>
        </p:spPr>
        <p:txBody>
          <a:bodyPr>
            <a:normAutofit fontScale="77500" lnSpcReduction="20000"/>
          </a:bodyPr>
          <a:lstStyle/>
          <a:p>
            <a:pPr algn="just" latinLnBrk="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Provides some APIs to ease creating REST representations that follow the HATEOAS principle. The core problem it tries to address is link creation and representation assembly.</a:t>
            </a:r>
          </a:p>
          <a:p>
            <a:pPr algn="just" latinLnBrk="0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4" indent="-285744" algn="just" latinLnBrk="0">
              <a:buFont typeface="Wingdings" panose="05000000000000000000" pitchFamily="2" charset="2"/>
              <a:buChar char="§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Model classes for link, resource representation models</a:t>
            </a:r>
          </a:p>
          <a:p>
            <a:pPr marL="285744" indent="-285744" algn="just" latinLnBrk="0">
              <a:buFont typeface="Wingdings" panose="05000000000000000000" pitchFamily="2" charset="2"/>
              <a:buChar char="§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Link builder API to create links pointing to Spring MVC controller methods</a:t>
            </a:r>
          </a:p>
          <a:p>
            <a:pPr marL="285744" indent="-285744" algn="just" latinLnBrk="0">
              <a:buFont typeface="Wingdings" panose="05000000000000000000" pitchFamily="2" charset="2"/>
              <a:buChar char="§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Support for hypermedia formats like HAL</a:t>
            </a:r>
          </a:p>
          <a:p>
            <a:pPr algn="just" latinLnBrk="0"/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3AF631-F485-405D-B5DD-EF579EE7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24" y="5095789"/>
            <a:ext cx="6654756" cy="1213531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9128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xmlns="" id="{655AE6B0-AC9E-4167-806F-E9DB135FC4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altLang="ko-KR" sz="3800">
                <a:latin typeface="+mj-lt"/>
              </a:rPr>
              <a:t>Spring HATEOAS</a:t>
            </a:r>
            <a:endParaRPr lang="ko-KR" altLang="en-US" sz="3800">
              <a:latin typeface="+mj-lt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3523416A-383B-4FDC-B4C9-D8EDDFE9C0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CB0D29D5-3F7C-4197-821B-6D60A66CC0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347FB49A-3541-428A-AADE-682A3C505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xmlns="" id="{D96F53DC-08F1-42C6-B558-B83D54B27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xmlns="" id="{AFE48CAF-A51C-463F-A570-ED99439A5C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xmlns="" id="{01F0C48B-50FF-4351-8207-16D0960483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xmlns="" id="{300384B6-5ED6-4F91-A548-B706D8375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xmlns="" id="{337AFFAE-C182-463C-9459-8AB3C69D9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xmlns="" id="{510ACF17-C3F0-42BF-BDEB-D079277121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xmlns="" id="{E804EFD0-B84E-476F-9FC6-6C4A42EA0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87BD1F4E-A66D-4C06-86DA-8D56CA7A3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Content Placeholder 5">
            <a:extLst>
              <a:ext uri="{FF2B5EF4-FFF2-40B4-BE49-F238E27FC236}">
                <a16:creationId xmlns:a16="http://schemas.microsoft.com/office/drawing/2014/main" xmlns="" id="{C10F218F-7637-4A0E-A619-CEAAB9909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7296499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>
                <a:latin typeface="+mj-lt"/>
              </a:rPr>
              <a:t>Links</a:t>
            </a:r>
            <a:endParaRPr lang="ko-KR" altLang="en-US" dirty="0">
              <a:latin typeface="+mj-l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5192" y="1124745"/>
            <a:ext cx="6563072" cy="4104456"/>
          </a:xfrm>
        </p:spPr>
        <p:txBody>
          <a:bodyPr>
            <a:normAutofit/>
          </a:bodyPr>
          <a:lstStyle/>
          <a:p>
            <a:pPr algn="just" latinLnBrk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“The Link value object follows the Atom link definition and consists of a </a:t>
            </a:r>
            <a:r>
              <a:rPr lang="en-US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and an </a:t>
            </a:r>
            <a:r>
              <a:rPr lang="en-US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attribute. It contains a few constants for well known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such as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etc.” –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Spring HATEOAS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Reference Documentation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4" indent="-285744" algn="just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means relationship.</a:t>
            </a:r>
          </a:p>
          <a:p>
            <a:pPr marL="285744" indent="-285744" algn="just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is a complete URL that uniquely defines the resource.</a:t>
            </a:r>
          </a:p>
          <a:p>
            <a:pPr algn="just" latinLnBrk="0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ADCAFC7-ADA0-4240-A423-AC2D0525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656661"/>
            <a:ext cx="6141368" cy="932579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7051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xmlns="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xmlns="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6292" y="609600"/>
            <a:ext cx="3384742" cy="2227730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+mj-lt"/>
              </a:rPr>
              <a:t>How to obtain links?</a:t>
            </a:r>
          </a:p>
        </p:txBody>
      </p:sp>
      <p:pic>
        <p:nvPicPr>
          <p:cNvPr id="16" name="Graphic 15" descr="Right Pointing Backhand Index ">
            <a:extLst>
              <a:ext uri="{FF2B5EF4-FFF2-40B4-BE49-F238E27FC236}">
                <a16:creationId xmlns:a16="http://schemas.microsoft.com/office/drawing/2014/main" xmlns="" id="{1302E92E-6F22-4110-A860-3B2CA055CF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7938" y="2027159"/>
            <a:ext cx="2892580" cy="289258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386293" y="2837329"/>
            <a:ext cx="3384741" cy="3317938"/>
          </a:xfrm>
        </p:spPr>
        <p:txBody>
          <a:bodyPr anchor="t"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altLang="ko-KR" b="1" dirty="0">
                <a:solidFill>
                  <a:srgbClr val="FFFFFF"/>
                </a:solidFill>
                <a:latin typeface="+mj-lt"/>
                <a:cs typeface="Arial" pitchFamily="34" charset="0"/>
              </a:rPr>
              <a:t>Links builder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FFFF"/>
                </a:solidFill>
                <a:latin typeface="+mj-lt"/>
              </a:rPr>
              <a:t>Building links pointing to methods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FFFFFF"/>
                </a:solidFill>
                <a:latin typeface="+mj-lt"/>
              </a:rPr>
              <a:t>EntityLinks</a:t>
            </a:r>
            <a:endParaRPr lang="en-US" altLang="ko-KR" b="1" dirty="0">
              <a:solidFill>
                <a:srgbClr val="FFFFFF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64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6951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Links builder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-36512" y="1124744"/>
            <a:ext cx="7308640" cy="5256584"/>
          </a:xfrm>
        </p:spPr>
        <p:txBody>
          <a:bodyPr>
            <a:noAutofit/>
          </a:bodyPr>
          <a:lstStyle/>
          <a:p>
            <a:pPr algn="just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Hateoas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provides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LinkBuilder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interface to ease building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instances.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ControllerLinkBuilder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one of the implementation of this interface, which helps building Link instances pointing to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controllers:</a:t>
            </a: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029801A-7E50-4306-A123-D6D6E7EC3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5" y="3933056"/>
            <a:ext cx="7606003" cy="151216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3908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xmlns="" id="{C52ED567-06B3-4107-9773-BBB6BD7867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618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AF551D8B-3775-4477-88B7-7B7C350D34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0992" y="0"/>
            <a:ext cx="34930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xmlns="" id="{1A901C3D-CFAE-460D-BD0E-7D22164D7D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942659" y="0"/>
            <a:ext cx="794940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xmlns="" id="{837C0EA9-1437-4437-9D20-2BBDA1AA9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791200" y="3721395"/>
            <a:ext cx="325917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23">
            <a:extLst>
              <a:ext uri="{FF2B5EF4-FFF2-40B4-BE49-F238E27FC236}">
                <a16:creationId xmlns:a16="http://schemas.microsoft.com/office/drawing/2014/main" xmlns="" id="{BB934D2B-85E2-4375-94EE-B66C16BF7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Rectangle 25">
            <a:extLst>
              <a:ext uri="{FF2B5EF4-FFF2-40B4-BE49-F238E27FC236}">
                <a16:creationId xmlns:a16="http://schemas.microsoft.com/office/drawing/2014/main" xmlns="" id="{9B445E02-D785-4565-B842-9567BBC09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xmlns="" id="{2C153736-D102-4F57-9DE7-615AFC02B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5" name="Rectangle 27">
            <a:extLst>
              <a:ext uri="{FF2B5EF4-FFF2-40B4-BE49-F238E27FC236}">
                <a16:creationId xmlns:a16="http://schemas.microsoft.com/office/drawing/2014/main" xmlns="" id="{BA407A52-66F4-4CDE-A726-FF79F3EC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7" name="Rectangle 28">
            <a:extLst>
              <a:ext uri="{FF2B5EF4-FFF2-40B4-BE49-F238E27FC236}">
                <a16:creationId xmlns:a16="http://schemas.microsoft.com/office/drawing/2014/main" xmlns="" id="{D28FFB34-4FC3-46F5-B900-D3B774FD0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9" name="Rectangle 29">
            <a:extLst>
              <a:ext uri="{FF2B5EF4-FFF2-40B4-BE49-F238E27FC236}">
                <a16:creationId xmlns:a16="http://schemas.microsoft.com/office/drawing/2014/main" xmlns="" id="{205F7B13-ACB5-46BE-8070-0431266B18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xmlns="" id="{D52A0D23-45DD-4DF4-ADE6-A81F409BB9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2243" y="1253067"/>
            <a:ext cx="2528807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en-US" altLang="ko-KR">
                <a:solidFill>
                  <a:schemeClr val="bg1"/>
                </a:solidFill>
                <a:latin typeface="+mj-lt"/>
              </a:rPr>
              <a:t>Agenda</a:t>
            </a:r>
            <a:endParaRPr lang="en-US" altLang="ko-KR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" name="Content Placeholder 11">
            <a:extLst>
              <a:ext uri="{FF2B5EF4-FFF2-40B4-BE49-F238E27FC236}">
                <a16:creationId xmlns:a16="http://schemas.microsoft.com/office/drawing/2014/main" xmlns="" id="{3105FB99-E91B-4CBE-A635-F8981C33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253067"/>
            <a:ext cx="4616450" cy="4351866"/>
          </a:xfrm>
        </p:spPr>
        <p:txBody>
          <a:bodyPr anchor="ctr">
            <a:normAutofit/>
          </a:bodyPr>
          <a:lstStyle/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ko-KR" b="1" dirty="0">
                <a:cs typeface="Arial" pitchFamily="34" charset="0"/>
              </a:rPr>
              <a:t>Richardson Maturity model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ko-KR" b="1" dirty="0">
                <a:cs typeface="Arial" pitchFamily="34" charset="0"/>
              </a:rPr>
              <a:t>HATEOAS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ko-KR" b="1" dirty="0">
                <a:cs typeface="Arial" pitchFamily="34" charset="0"/>
              </a:rPr>
              <a:t>Spring HATEOAS</a:t>
            </a:r>
          </a:p>
        </p:txBody>
      </p:sp>
    </p:spTree>
    <p:extLst>
      <p:ext uri="{BB962C8B-B14F-4D97-AF65-F5344CB8AC3E}">
        <p14:creationId xmlns:p14="http://schemas.microsoft.com/office/powerpoint/2010/main" val="23826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7524328" cy="1069515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Links builder</a:t>
            </a:r>
            <a:br>
              <a:rPr lang="en-US" altLang="ko-KR" dirty="0">
                <a:latin typeface="+mj-lt"/>
              </a:rPr>
            </a:br>
            <a:endParaRPr lang="en-US" altLang="ko-KR" dirty="0">
              <a:latin typeface="+mj-l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351892" y="1821034"/>
            <a:ext cx="6563072" cy="3770787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ControllerLinkBuilder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uses Spring’s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ServletUriComponentsBuilder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obtain the basic URI information from the current request: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more nested links: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D30B057-92FB-46EF-BD55-7BCFCE792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83" y="4865614"/>
            <a:ext cx="7625517" cy="129969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B522976-F0D2-45DC-926A-8E9D0D7FF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8960"/>
            <a:ext cx="7524329" cy="57596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8969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8999984" cy="1069515"/>
          </a:xfrm>
        </p:spPr>
        <p:txBody>
          <a:bodyPr/>
          <a:lstStyle/>
          <a:p>
            <a:r>
              <a:rPr lang="en-US" dirty="0">
                <a:latin typeface="+mj-lt"/>
              </a:rPr>
              <a:t>Building links pointing to methods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-36512" y="1484784"/>
            <a:ext cx="7128792" cy="5112568"/>
          </a:xfrm>
        </p:spPr>
        <p:txBody>
          <a:bodyPr>
            <a:noAutofit/>
          </a:bodyPr>
          <a:lstStyle/>
          <a:p>
            <a:pPr marL="285744" indent="-285744" algn="just" latinLnBrk="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Handing a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instance to the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ControllerLinkBuilder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=&gt; Dissatisfying as we have to get a Method instance first, which throws an exception and is generally quite cumbersome. 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5D2AB6B-45E8-4FD3-9618-313BF430D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888"/>
            <a:ext cx="7157346" cy="108012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2754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8999984" cy="1069515"/>
          </a:xfrm>
        </p:spPr>
        <p:txBody>
          <a:bodyPr/>
          <a:lstStyle/>
          <a:p>
            <a:r>
              <a:rPr lang="en-US" dirty="0">
                <a:latin typeface="+mj-lt"/>
              </a:rPr>
              <a:t>Building links pointing to methods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-36512" y="1484784"/>
            <a:ext cx="7128792" cy="5112568"/>
          </a:xfrm>
        </p:spPr>
        <p:txBody>
          <a:bodyPr>
            <a:noAutofit/>
          </a:bodyPr>
          <a:lstStyle/>
          <a:p>
            <a:pPr marL="285744" indent="-285744" algn="just" latinLnBrk="0">
              <a:buFont typeface="Wingdings" panose="05000000000000000000" pitchFamily="2" charset="2"/>
              <a:buChar char="§"/>
            </a:pPr>
            <a:endParaRPr lang="en-US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4" indent="-285744" algn="just" latinLnBrk="0">
              <a:buFont typeface="Wingdings" panose="05000000000000000000" pitchFamily="2" charset="2"/>
              <a:buChar char="§"/>
            </a:pP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ControllerLinkBuilder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provides method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methodOn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create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dummy method invocation of the target method on a controller proxy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 latinLnBrk="0"/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FF6BA6B-359C-4CDB-9DA0-E3C951B52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7" y="3789040"/>
            <a:ext cx="7474911" cy="936104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65785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7524328" cy="1069515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EntityLinks</a:t>
            </a:r>
            <a:endParaRPr lang="en-US" altLang="ko-KR" dirty="0">
              <a:latin typeface="+mj-l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35496" y="1196752"/>
            <a:ext cx="7236296" cy="5400600"/>
          </a:xfrm>
        </p:spPr>
        <p:txBody>
          <a:bodyPr>
            <a:noAutofit/>
          </a:bodyPr>
          <a:lstStyle/>
          <a:p>
            <a:pPr algn="just" latinLnBrk="0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EntityLinks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interface now exposes an API to lookup a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LinkBuilder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based on the model types. The methods essentially return links to either point to the collection resource (e.g. /posts) or a single resource (e.g. /posts/1). </a:t>
            </a:r>
          </a:p>
          <a:p>
            <a:pPr algn="just" latinLnBrk="0"/>
            <a:endParaRPr lang="en-US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latinLnBrk="0">
              <a:buFont typeface="Wingdings" panose="05000000000000000000" pitchFamily="2" charset="2"/>
              <a:buChar char="§"/>
            </a:pPr>
            <a:endParaRPr lang="en-US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EnableEntityLinks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make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EntityLinks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available for DI. Instead of that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EnableHypermediaSupport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additionally enables this functionality as well.</a:t>
            </a: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ExposesResourceFor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exposes which model type the controller manages.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latinLnBrk="0"/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84675DCC-31C9-4136-9F3E-1DA8D4A04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7B7329-35B5-4FDA-ACA6-6DC413CC9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05523"/>
            <a:ext cx="6851104" cy="1127533"/>
          </a:xfrm>
          <a:prstGeom prst="rect">
            <a:avLst/>
          </a:prstGeom>
          <a:ln>
            <a:solidFill>
              <a:srgbClr val="009900"/>
            </a:solidFill>
          </a:ln>
        </p:spPr>
      </p:pic>
    </p:spTree>
    <p:extLst>
      <p:ext uri="{BB962C8B-B14F-4D97-AF65-F5344CB8AC3E}">
        <p14:creationId xmlns:p14="http://schemas.microsoft.com/office/powerpoint/2010/main" val="41262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8999984" cy="1069515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EntityLinks</a:t>
            </a:r>
            <a:endParaRPr lang="en-US" altLang="ko-KR" dirty="0">
              <a:latin typeface="+mj-l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84675DCC-31C9-4136-9F3E-1DA8D4A04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9853536-BA81-413E-9C58-8B5C36BF1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512503"/>
            <a:ext cx="3744416" cy="1996617"/>
          </a:xfrm>
          <a:prstGeom prst="rect">
            <a:avLst/>
          </a:prstGeom>
          <a:ln>
            <a:solidFill>
              <a:srgbClr val="0099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35174FE-C317-4A4E-8CD3-8CB958C5F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78" y="4797153"/>
            <a:ext cx="4430534" cy="1872208"/>
          </a:xfrm>
          <a:prstGeom prst="rect">
            <a:avLst/>
          </a:prstGeom>
          <a:ln>
            <a:solidFill>
              <a:srgbClr val="0099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15411C9-655E-48A1-85C9-C7546FF5F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711" y="1196752"/>
            <a:ext cx="2833561" cy="1080120"/>
          </a:xfrm>
          <a:prstGeom prst="rect">
            <a:avLst/>
          </a:prstGeom>
          <a:solidFill>
            <a:schemeClr val="accent2"/>
          </a:solidFill>
          <a:ln>
            <a:solidFill>
              <a:srgbClr val="009900"/>
            </a:solidFill>
          </a:ln>
        </p:spPr>
      </p:pic>
      <p:sp>
        <p:nvSpPr>
          <p:cNvPr id="2" name="Arrow: Bent-Up 1">
            <a:extLst>
              <a:ext uri="{FF2B5EF4-FFF2-40B4-BE49-F238E27FC236}">
                <a16:creationId xmlns:a16="http://schemas.microsoft.com/office/drawing/2014/main" xmlns="" id="{1AE1D48F-2234-49D1-87B3-00169FA96ACB}"/>
              </a:ext>
            </a:extLst>
          </p:cNvPr>
          <p:cNvSpPr/>
          <p:nvPr/>
        </p:nvSpPr>
        <p:spPr>
          <a:xfrm flipH="1" flipV="1">
            <a:off x="1979712" y="1556792"/>
            <a:ext cx="1584176" cy="8640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xmlns="" id="{230ED473-8849-4E1E-997D-DF21F8F633DF}"/>
              </a:ext>
            </a:extLst>
          </p:cNvPr>
          <p:cNvSpPr/>
          <p:nvPr/>
        </p:nvSpPr>
        <p:spPr>
          <a:xfrm flipV="1">
            <a:off x="4499992" y="3645021"/>
            <a:ext cx="1368152" cy="9361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xmlns="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xmlns="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xmlns="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6292" y="609600"/>
            <a:ext cx="3384742" cy="2227730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+mj-lt"/>
              </a:rPr>
              <a:t>Resources</a:t>
            </a:r>
          </a:p>
        </p:txBody>
      </p:sp>
      <p:pic>
        <p:nvPicPr>
          <p:cNvPr id="16" name="Graphic 15" descr="Right Pointing Backhand Index ">
            <a:extLst>
              <a:ext uri="{FF2B5EF4-FFF2-40B4-BE49-F238E27FC236}">
                <a16:creationId xmlns:a16="http://schemas.microsoft.com/office/drawing/2014/main" xmlns="" id="{1302E92E-6F22-4110-A860-3B2CA055CF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7938" y="2027159"/>
            <a:ext cx="2892580" cy="28925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47884" y="2775358"/>
            <a:ext cx="4432629" cy="3317938"/>
          </a:xfrm>
          <a:noFill/>
        </p:spPr>
        <p:txBody>
          <a:bodyPr anchor="t"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altLang="ko-KR" b="1" dirty="0">
                <a:solidFill>
                  <a:srgbClr val="FFFFFF"/>
                </a:solidFill>
                <a:latin typeface="+mj-lt"/>
                <a:cs typeface="Arial" pitchFamily="34" charset="0"/>
              </a:rPr>
              <a:t>Create resource using </a:t>
            </a:r>
            <a:r>
              <a:rPr lang="en-US" altLang="ko-KR" b="1" dirty="0" err="1">
                <a:solidFill>
                  <a:srgbClr val="FFFFFF"/>
                </a:solidFill>
                <a:latin typeface="+mj-lt"/>
                <a:cs typeface="Arial" pitchFamily="34" charset="0"/>
              </a:rPr>
              <a:t>ResourceSupport</a:t>
            </a:r>
            <a:endParaRPr lang="en-US" altLang="ko-KR" b="1" dirty="0">
              <a:solidFill>
                <a:srgbClr val="FFFFFF"/>
              </a:solidFill>
              <a:latin typeface="+mj-lt"/>
              <a:cs typeface="Arial" pitchFamily="34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FFFF"/>
                </a:solidFill>
                <a:cs typeface="Arial" pitchFamily="34" charset="0"/>
              </a:rPr>
              <a:t>Converting entities to resource types with </a:t>
            </a:r>
            <a:r>
              <a:rPr lang="en-US" b="1" dirty="0" err="1">
                <a:solidFill>
                  <a:srgbClr val="FFFFFF"/>
                </a:solidFill>
                <a:cs typeface="Arial" pitchFamily="34" charset="0"/>
              </a:rPr>
              <a:t>ResourceAssembler</a:t>
            </a:r>
            <a:endParaRPr lang="en-US" altLang="ko-KR" b="1" dirty="0">
              <a:solidFill>
                <a:srgbClr val="FFFFFF"/>
              </a:solidFill>
              <a:latin typeface="+mj-lt"/>
              <a:cs typeface="Arial" pitchFamily="34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FFFF"/>
                </a:solidFill>
                <a:latin typeface="+mj-lt"/>
                <a:cs typeface="Arial" pitchFamily="34" charset="0"/>
              </a:rPr>
              <a:t>Wrapping domain objects with Resource And Resources Classes</a:t>
            </a:r>
            <a:endParaRPr lang="en-US" altLang="ko-KR" b="1" dirty="0">
              <a:solidFill>
                <a:srgbClr val="FFFFFF"/>
              </a:solidFill>
              <a:latin typeface="+mj-lt"/>
              <a:cs typeface="Arial" pitchFamily="34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altLang="ko-KR" b="1" dirty="0">
              <a:solidFill>
                <a:srgbClr val="FFFFFF"/>
              </a:solidFill>
              <a:latin typeface="+mj-lt"/>
              <a:cs typeface="Arial" pitchFamily="34" charset="0"/>
            </a:endParaRPr>
          </a:p>
          <a:p>
            <a:endParaRPr lang="en-US" altLang="ko-KR" b="1" dirty="0">
              <a:solidFill>
                <a:srgbClr val="FFFFFF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4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7524328" cy="1069515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j-lt"/>
              </a:rPr>
              <a:t>Create resource using </a:t>
            </a:r>
            <a:r>
              <a:rPr lang="en-US" altLang="ko-KR" dirty="0" err="1">
                <a:latin typeface="+mj-lt"/>
              </a:rPr>
              <a:t>ResourceSupport</a:t>
            </a:r>
            <a:endParaRPr lang="en-US" altLang="ko-KR" dirty="0">
              <a:latin typeface="+mj-l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79512" y="1113449"/>
            <a:ext cx="6984776" cy="5700615"/>
          </a:xfrm>
        </p:spPr>
        <p:txBody>
          <a:bodyPr>
            <a:noAutofit/>
          </a:bodyPr>
          <a:lstStyle/>
          <a:p>
            <a:pPr algn="just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Spring HATEOAS module provides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ResourceSupport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 which allows to add hypermedia links with the web responses. We need to extend our POJOS from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ResourceSupport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 latinLnBrk="0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Create resource by extend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ResourceSupport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 latinLnBrk="0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Add link into resource: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84675DCC-31C9-4136-9F3E-1DA8D4A04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F3A0682-6EEF-4955-A5A1-034B31B8D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03412"/>
            <a:ext cx="5688632" cy="1336553"/>
          </a:xfrm>
          <a:prstGeom prst="rect">
            <a:avLst/>
          </a:prstGeom>
          <a:ln>
            <a:solidFill>
              <a:srgbClr val="0099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7FADF01-1CB0-4864-8193-8CEE219C6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14708"/>
            <a:ext cx="6532151" cy="1254652"/>
          </a:xfrm>
          <a:prstGeom prst="rect">
            <a:avLst/>
          </a:prstGeom>
          <a:ln>
            <a:solidFill>
              <a:srgbClr val="009900"/>
            </a:solidFill>
          </a:ln>
        </p:spPr>
      </p:pic>
    </p:spTree>
    <p:extLst>
      <p:ext uri="{BB962C8B-B14F-4D97-AF65-F5344CB8AC3E}">
        <p14:creationId xmlns:p14="http://schemas.microsoft.com/office/powerpoint/2010/main" val="258702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7524328" cy="1069515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j-lt"/>
              </a:rPr>
              <a:t>Create resource using </a:t>
            </a:r>
            <a:r>
              <a:rPr lang="en-US" altLang="ko-KR" dirty="0" err="1">
                <a:latin typeface="+mj-lt"/>
              </a:rPr>
              <a:t>ResourceSupport</a:t>
            </a:r>
            <a:endParaRPr lang="en-US" altLang="ko-KR" dirty="0">
              <a:latin typeface="+mj-l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79512" y="1113450"/>
            <a:ext cx="6984776" cy="5051854"/>
          </a:xfrm>
        </p:spPr>
        <p:txBody>
          <a:bodyPr>
            <a:noAutofit/>
          </a:bodyPr>
          <a:lstStyle/>
          <a:p>
            <a:pPr algn="just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Output: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84675DCC-31C9-4136-9F3E-1DA8D4A04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3CAB2D0-9167-41DA-9CFF-9B9F00ED1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7430790" cy="3672408"/>
          </a:xfrm>
          <a:prstGeom prst="rect">
            <a:avLst/>
          </a:prstGeom>
          <a:solidFill>
            <a:schemeClr val="accent2"/>
          </a:solidFill>
          <a:ln>
            <a:solidFill>
              <a:srgbClr val="009900"/>
            </a:solidFill>
          </a:ln>
        </p:spPr>
      </p:pic>
    </p:spTree>
    <p:extLst>
      <p:ext uri="{BB962C8B-B14F-4D97-AF65-F5344CB8AC3E}">
        <p14:creationId xmlns:p14="http://schemas.microsoft.com/office/powerpoint/2010/main" val="41589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7524328" cy="1069515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Converting entities to resource types with </a:t>
            </a:r>
            <a:r>
              <a:rPr lang="en-US" dirty="0" err="1">
                <a:latin typeface="+mj-lt"/>
              </a:rPr>
              <a:t>ResourceAssembler</a:t>
            </a:r>
            <a:endParaRPr lang="en-US" altLang="ko-KR" dirty="0">
              <a:latin typeface="+mj-l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79512" y="1113449"/>
            <a:ext cx="7524328" cy="5700615"/>
          </a:xfrm>
        </p:spPr>
        <p:txBody>
          <a:bodyPr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Spring HATEOAS provides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ResourceAssembler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interface to converting domain types to REST resource types.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helps us not to repeat resources and their links creation at multiple places in controller classes.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resource: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84675DCC-31C9-4136-9F3E-1DA8D4A04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5A9D0B47-0070-4E60-A063-532DAAC71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21088"/>
            <a:ext cx="7056784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7524328" cy="1069515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Converting entities to resource types with </a:t>
            </a:r>
            <a:r>
              <a:rPr lang="en-US" dirty="0" err="1">
                <a:latin typeface="+mj-lt"/>
              </a:rPr>
              <a:t>ResourceAssembler</a:t>
            </a:r>
            <a:endParaRPr lang="en-US" altLang="ko-KR" dirty="0">
              <a:latin typeface="+mj-l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79512" y="1113449"/>
            <a:ext cx="7524328" cy="5700615"/>
          </a:xfrm>
        </p:spPr>
        <p:txBody>
          <a:bodyPr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dedicated class to convert domain type to resource type: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84675DCC-31C9-4136-9F3E-1DA8D4A04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6256DD0-027B-482B-B3DC-4CAB3CE30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3860"/>
            <a:ext cx="8250817" cy="360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xmlns="" id="{C52ED567-06B3-4107-9773-BBB6BD7867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618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AF551D8B-3775-4477-88B7-7B7C350D34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0992" y="0"/>
            <a:ext cx="34930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1A901C3D-CFAE-460D-BD0E-7D22164D7D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942659" y="0"/>
            <a:ext cx="794940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837C0EA9-1437-4437-9D20-2BBDA1AA9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791200" y="3721395"/>
            <a:ext cx="325917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23">
            <a:extLst>
              <a:ext uri="{FF2B5EF4-FFF2-40B4-BE49-F238E27FC236}">
                <a16:creationId xmlns:a16="http://schemas.microsoft.com/office/drawing/2014/main" xmlns="" id="{BB934D2B-85E2-4375-94EE-B66C16BF7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25">
            <a:extLst>
              <a:ext uri="{FF2B5EF4-FFF2-40B4-BE49-F238E27FC236}">
                <a16:creationId xmlns:a16="http://schemas.microsoft.com/office/drawing/2014/main" xmlns="" id="{9B445E02-D785-4565-B842-9567BBC09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xmlns="" id="{2C153736-D102-4F57-9DE7-615AFC02B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Rectangle 27">
            <a:extLst>
              <a:ext uri="{FF2B5EF4-FFF2-40B4-BE49-F238E27FC236}">
                <a16:creationId xmlns:a16="http://schemas.microsoft.com/office/drawing/2014/main" xmlns="" id="{BA407A52-66F4-4CDE-A726-FF79F3EC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5" name="Rectangle 28">
            <a:extLst>
              <a:ext uri="{FF2B5EF4-FFF2-40B4-BE49-F238E27FC236}">
                <a16:creationId xmlns:a16="http://schemas.microsoft.com/office/drawing/2014/main" xmlns="" id="{D28FFB34-4FC3-46F5-B900-D3B774FD0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xmlns="" id="{205F7B13-ACB5-46BE-8070-0431266B18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xmlns="" id="{D52A0D23-45DD-4DF4-ADE6-A81F409BB9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2243" y="1253067"/>
            <a:ext cx="2528807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en-US" altLang="ko-KR">
                <a:solidFill>
                  <a:schemeClr val="bg1"/>
                </a:solidFill>
                <a:latin typeface="+mj-lt"/>
              </a:rPr>
              <a:t>Agenda</a:t>
            </a:r>
            <a:endParaRPr lang="en-US" altLang="ko-KR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" name="Content Placeholder 11">
            <a:extLst>
              <a:ext uri="{FF2B5EF4-FFF2-40B4-BE49-F238E27FC236}">
                <a16:creationId xmlns:a16="http://schemas.microsoft.com/office/drawing/2014/main" xmlns="" id="{3105FB99-E91B-4CBE-A635-F8981C33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253067"/>
            <a:ext cx="4616450" cy="4351866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Richardson Maturity model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ko-KR" b="1" dirty="0">
                <a:cs typeface="Arial" pitchFamily="34" charset="0"/>
              </a:rPr>
              <a:t>HATEOAS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ko-KR" b="1" dirty="0">
                <a:cs typeface="Arial" pitchFamily="34" charset="0"/>
              </a:rPr>
              <a:t>Spring HATEOAS</a:t>
            </a:r>
          </a:p>
        </p:txBody>
      </p:sp>
    </p:spTree>
    <p:extLst>
      <p:ext uri="{BB962C8B-B14F-4D97-AF65-F5344CB8AC3E}">
        <p14:creationId xmlns:p14="http://schemas.microsoft.com/office/powerpoint/2010/main" val="24429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7524328" cy="1069515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Converting entities to resource types with </a:t>
            </a:r>
            <a:r>
              <a:rPr lang="en-US" dirty="0" err="1">
                <a:latin typeface="+mj-lt"/>
              </a:rPr>
              <a:t>ResourceAssembler</a:t>
            </a:r>
            <a:endParaRPr lang="en-US" altLang="ko-KR" dirty="0">
              <a:latin typeface="+mj-l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79512" y="1113449"/>
            <a:ext cx="7524328" cy="5700615"/>
          </a:xfrm>
        </p:spPr>
        <p:txBody>
          <a:bodyPr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Controller class: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84675DCC-31C9-4136-9F3E-1DA8D4A04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942B82E-21E3-4741-AF81-7288DA75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628800"/>
            <a:ext cx="8358197" cy="1918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2CEE183-E8F4-4214-9A8B-81BB3FA75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0" y="4027176"/>
            <a:ext cx="5364088" cy="25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7524328" cy="1069515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Wrapping domain objects with Resource And Resources Classes</a:t>
            </a:r>
            <a:endParaRPr lang="en-US" altLang="ko-KR" dirty="0">
              <a:latin typeface="+mj-l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-252536" y="1113449"/>
            <a:ext cx="7524328" cy="5700615"/>
          </a:xfrm>
        </p:spPr>
        <p:txBody>
          <a:bodyPr>
            <a:noAutofit/>
          </a:bodyPr>
          <a:lstStyle/>
          <a:p>
            <a:pPr algn="just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Spring HATEOAS provides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helper classes to wrap a domain object or collection of domain objects instead of extending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ResourceSupport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Wrap a domain object:</a:t>
            </a:r>
          </a:p>
          <a:p>
            <a:pPr algn="just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84675DCC-31C9-4136-9F3E-1DA8D4A04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B57B2A6-F9DD-4F20-A877-5C1790FE4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44940"/>
            <a:ext cx="5760640" cy="4106402"/>
          </a:xfrm>
          <a:prstGeom prst="rect">
            <a:avLst/>
          </a:prstGeom>
          <a:ln>
            <a:solidFill>
              <a:srgbClr val="009900"/>
            </a:solidFill>
          </a:ln>
        </p:spPr>
      </p:pic>
    </p:spTree>
    <p:extLst>
      <p:ext uri="{BB962C8B-B14F-4D97-AF65-F5344CB8AC3E}">
        <p14:creationId xmlns:p14="http://schemas.microsoft.com/office/powerpoint/2010/main" val="22080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7524328" cy="1069515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Wrapping domain objects with Resource And Resources Classes</a:t>
            </a:r>
            <a:endParaRPr lang="en-US" altLang="ko-KR" dirty="0">
              <a:latin typeface="+mj-l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79512" y="1113449"/>
            <a:ext cx="7524328" cy="5700615"/>
          </a:xfrm>
        </p:spPr>
        <p:txBody>
          <a:bodyPr>
            <a:noAutofit/>
          </a:bodyPr>
          <a:lstStyle/>
          <a:p>
            <a:pPr algn="just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Wrap a collection of domain objects:</a:t>
            </a:r>
          </a:p>
          <a:p>
            <a:pPr algn="just"/>
            <a:endParaRPr lang="en-US" altLang="en-US" dirty="0">
              <a:latin typeface="+mj-lt"/>
              <a:cs typeface="Arial" pitchFamily="34" charset="0"/>
            </a:endParaRPr>
          </a:p>
          <a:p>
            <a:pPr algn="just"/>
            <a:r>
              <a:rPr lang="en-US" altLang="en-US" dirty="0">
                <a:latin typeface="+mj-lt"/>
                <a:cs typeface="Arial" pitchFamily="34" charset="0"/>
              </a:rPr>
              <a:t>	</a:t>
            </a:r>
            <a:endParaRPr lang="en-US" altLang="ko-KR" dirty="0">
              <a:latin typeface="+mj-lt"/>
              <a:cs typeface="Arial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84675DCC-31C9-4136-9F3E-1DA8D4A04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9723C03-E538-4B6B-BA86-0081064AE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25909"/>
            <a:ext cx="5904656" cy="5255816"/>
          </a:xfrm>
          <a:prstGeom prst="rect">
            <a:avLst/>
          </a:prstGeom>
          <a:ln>
            <a:solidFill>
              <a:srgbClr val="009900"/>
            </a:solidFill>
          </a:ln>
        </p:spPr>
      </p:pic>
    </p:spTree>
    <p:extLst>
      <p:ext uri="{BB962C8B-B14F-4D97-AF65-F5344CB8AC3E}">
        <p14:creationId xmlns:p14="http://schemas.microsoft.com/office/powerpoint/2010/main" val="7205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/>
              <a:t>References</a:t>
            </a:r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086292"/>
            <a:ext cx="8676456" cy="5583068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https://docs.spring.io/spring-hateoas/docs/current/reference/html/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https://github.com/spring-projects/spring-hateoas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https://en.wikipedia.org/wiki/HATEOAS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https://www.baeldung.com/spring-hateoas-tutorial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https://martinfowler.com/articles/richardsonMaturityModel.html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http://stateless.co/hal_specification.html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9" name="Rectangle 12">
            <a:extLst>
              <a:ext uri="{FF2B5EF4-FFF2-40B4-BE49-F238E27FC236}">
                <a16:creationId xmlns:a16="http://schemas.microsoft.com/office/drawing/2014/main" xmlns="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14">
            <a:extLst>
              <a:ext uri="{FF2B5EF4-FFF2-40B4-BE49-F238E27FC236}">
                <a16:creationId xmlns:a16="http://schemas.microsoft.com/office/drawing/2014/main" xmlns="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16">
            <a:extLst>
              <a:ext uri="{FF2B5EF4-FFF2-40B4-BE49-F238E27FC236}">
                <a16:creationId xmlns:a16="http://schemas.microsoft.com/office/drawing/2014/main" xmlns="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xmlns="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xmlns="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22">
            <a:extLst>
              <a:ext uri="{FF2B5EF4-FFF2-40B4-BE49-F238E27FC236}">
                <a16:creationId xmlns:a16="http://schemas.microsoft.com/office/drawing/2014/main" xmlns="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xmlns="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Isosceles Triangle 26">
            <a:extLst>
              <a:ext uri="{FF2B5EF4-FFF2-40B4-BE49-F238E27FC236}">
                <a16:creationId xmlns:a16="http://schemas.microsoft.com/office/drawing/2014/main" xmlns="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: Shape 28">
            <a:extLst>
              <a:ext uri="{FF2B5EF4-FFF2-40B4-BE49-F238E27FC236}">
                <a16:creationId xmlns:a16="http://schemas.microsoft.com/office/drawing/2014/main" xmlns="" id="{142BFA2A-77A0-4F60-A32A-685681C848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87063" y="609600"/>
            <a:ext cx="4133472" cy="5545667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Demo</a:t>
            </a:r>
            <a:endParaRPr lang="en-US" altLang="ko-KR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8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9" descr="Sunglasses Face with Solid Fill">
            <a:extLst>
              <a:ext uri="{FF2B5EF4-FFF2-40B4-BE49-F238E27FC236}">
                <a16:creationId xmlns:a16="http://schemas.microsoft.com/office/drawing/2014/main" xmlns="" id="{A879E929-BC64-47D5-AE8D-2745DE9D2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3157" y="2159331"/>
            <a:ext cx="3882362" cy="38823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99992" y="2160589"/>
            <a:ext cx="3144347" cy="3880773"/>
          </a:xfrm>
        </p:spPr>
        <p:txBody>
          <a:bodyPr>
            <a:normAutofit/>
          </a:bodyPr>
          <a:lstStyle/>
          <a:p>
            <a:r>
              <a:rPr lang="en-US" sz="3600" b="1" dirty="0"/>
              <a:t>Thank you!</a:t>
            </a:r>
            <a:endParaRPr lang="en-US" altLang="ko-KR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2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>
                <a:latin typeface="+mj-lt"/>
              </a:rPr>
              <a:t>Richardson Maturity model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DDEB658B-F43E-48ED-975E-E4DD2C153317}"/>
              </a:ext>
            </a:extLst>
          </p:cNvPr>
          <p:cNvSpPr txBox="1">
            <a:spLocks/>
          </p:cNvSpPr>
          <p:nvPr/>
        </p:nvSpPr>
        <p:spPr>
          <a:xfrm flipH="1">
            <a:off x="8316416" y="335514"/>
            <a:ext cx="432048" cy="42919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 1</a:t>
            </a:r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xmlns="" id="{DF059829-12FA-4226-BB33-FFA70D5BB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6453398" cy="38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>
                <a:latin typeface="+mj-lt"/>
              </a:rPr>
              <a:t>Richardson Maturity model</a:t>
            </a:r>
            <a:endParaRPr lang="ko-KR" altLang="en-US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Level 0 – The Swamp of POX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A536412-4F5B-4F19-9F75-54237269C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68883"/>
            <a:ext cx="6628571" cy="22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>
                <a:latin typeface="+mj-lt"/>
              </a:rPr>
              <a:t>Richardson Maturity model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xmlns="" id="{94BA76DE-0D8F-4364-A39A-C7FCCDA5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Level 1 - Resources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C83B649-450E-41FD-9AAC-B6F242593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96952"/>
            <a:ext cx="6628571" cy="22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>
                <a:latin typeface="+mj-lt"/>
              </a:rPr>
              <a:t>Richardson Maturity model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xmlns="" id="{94BA76DE-0D8F-4364-A39A-C7FCCDA5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Level 2 – HTTP verbs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2F6F87EF-8A36-4C72-B982-1ABF6BFF6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675742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>
                <a:latin typeface="+mj-lt"/>
              </a:rPr>
              <a:t>Richardson Maturity model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xmlns="" id="{94BA76DE-0D8F-4364-A39A-C7FCCDA5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Level 3 - Hypermedia Controls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6084CFC-52E4-4BE8-BEB1-ABFBB266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52936"/>
            <a:ext cx="6635080" cy="30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xmlns="" id="{C52ED567-06B3-4107-9773-BBB6BD7867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618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AF551D8B-3775-4477-88B7-7B7C350D34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0992" y="0"/>
            <a:ext cx="34930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1A901C3D-CFAE-460D-BD0E-7D22164D7D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942659" y="0"/>
            <a:ext cx="794940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837C0EA9-1437-4437-9D20-2BBDA1AA9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791200" y="3721395"/>
            <a:ext cx="325917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23">
            <a:extLst>
              <a:ext uri="{FF2B5EF4-FFF2-40B4-BE49-F238E27FC236}">
                <a16:creationId xmlns:a16="http://schemas.microsoft.com/office/drawing/2014/main" xmlns="" id="{BB934D2B-85E2-4375-94EE-B66C16BF7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25">
            <a:extLst>
              <a:ext uri="{FF2B5EF4-FFF2-40B4-BE49-F238E27FC236}">
                <a16:creationId xmlns:a16="http://schemas.microsoft.com/office/drawing/2014/main" xmlns="" id="{9B445E02-D785-4565-B842-9567BBC09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xmlns="" id="{2C153736-D102-4F57-9DE7-615AFC02B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Rectangle 27">
            <a:extLst>
              <a:ext uri="{FF2B5EF4-FFF2-40B4-BE49-F238E27FC236}">
                <a16:creationId xmlns:a16="http://schemas.microsoft.com/office/drawing/2014/main" xmlns="" id="{BA407A52-66F4-4CDE-A726-FF79F3EC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5" name="Rectangle 28">
            <a:extLst>
              <a:ext uri="{FF2B5EF4-FFF2-40B4-BE49-F238E27FC236}">
                <a16:creationId xmlns:a16="http://schemas.microsoft.com/office/drawing/2014/main" xmlns="" id="{D28FFB34-4FC3-46F5-B900-D3B774FD0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xmlns="" id="{205F7B13-ACB5-46BE-8070-0431266B18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xmlns="" id="{D52A0D23-45DD-4DF4-ADE6-A81F409BB9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2243" y="1253067"/>
            <a:ext cx="2528807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en-US" altLang="ko-KR">
                <a:solidFill>
                  <a:schemeClr val="bg1"/>
                </a:solidFill>
                <a:latin typeface="+mj-lt"/>
              </a:rPr>
              <a:t>Agenda</a:t>
            </a:r>
            <a:endParaRPr lang="en-US" altLang="ko-KR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" name="Content Placeholder 11">
            <a:extLst>
              <a:ext uri="{FF2B5EF4-FFF2-40B4-BE49-F238E27FC236}">
                <a16:creationId xmlns:a16="http://schemas.microsoft.com/office/drawing/2014/main" xmlns="" id="{3105FB99-E91B-4CBE-A635-F8981C33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253067"/>
            <a:ext cx="4616450" cy="4351866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Richardson Maturity model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HATEOAS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ko-KR" b="1" dirty="0">
                <a:cs typeface="Arial" pitchFamily="34" charset="0"/>
              </a:rPr>
              <a:t>Spring HATEOAS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2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969</Words>
  <Application>Microsoft Office PowerPoint</Application>
  <PresentationFormat>On-screen Show (4:3)</PresentationFormat>
  <Paragraphs>222</Paragraphs>
  <Slides>35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Custom Design</vt:lpstr>
      <vt:lpstr>Facet</vt:lpstr>
      <vt:lpstr>PowerPoint Presentation</vt:lpstr>
      <vt:lpstr>Agenda</vt:lpstr>
      <vt:lpstr>Agenda</vt:lpstr>
      <vt:lpstr>Richardson Maturity model</vt:lpstr>
      <vt:lpstr>Richardson Maturity model</vt:lpstr>
      <vt:lpstr>Richardson Maturity model</vt:lpstr>
      <vt:lpstr>Richardson Maturity model</vt:lpstr>
      <vt:lpstr>Richardson Maturity model</vt:lpstr>
      <vt:lpstr>Agenda</vt:lpstr>
      <vt:lpstr>HATEOAS</vt:lpstr>
      <vt:lpstr>What is HATEOAS?</vt:lpstr>
      <vt:lpstr>Should we use HATEOAS for our project?</vt:lpstr>
      <vt:lpstr>Is there library support for HATEOAS?</vt:lpstr>
      <vt:lpstr>Agenda</vt:lpstr>
      <vt:lpstr>Spring HATEOAS</vt:lpstr>
      <vt:lpstr>Spring HATEOAS</vt:lpstr>
      <vt:lpstr>Links</vt:lpstr>
      <vt:lpstr>How to obtain links?</vt:lpstr>
      <vt:lpstr>Links builder</vt:lpstr>
      <vt:lpstr> Links builder </vt:lpstr>
      <vt:lpstr>Building links pointing to methods</vt:lpstr>
      <vt:lpstr>Building links pointing to methods</vt:lpstr>
      <vt:lpstr>EntityLinks</vt:lpstr>
      <vt:lpstr>EntityLinks</vt:lpstr>
      <vt:lpstr>Resources</vt:lpstr>
      <vt:lpstr>Create resource using ResourceSupport</vt:lpstr>
      <vt:lpstr>Create resource using ResourceSupport</vt:lpstr>
      <vt:lpstr>Converting entities to resource types with ResourceAssembler</vt:lpstr>
      <vt:lpstr>Converting entities to resource types with ResourceAssembler</vt:lpstr>
      <vt:lpstr>Converting entities to resource types with ResourceAssembler</vt:lpstr>
      <vt:lpstr>Wrapping domain objects with Resource And Resources Classes</vt:lpstr>
      <vt:lpstr>Wrapping domain objects with Resource And Resources Classes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Tran Minh</dc:creator>
  <cp:lastModifiedBy>HIEU</cp:lastModifiedBy>
  <cp:revision>35</cp:revision>
  <dcterms:created xsi:type="dcterms:W3CDTF">2018-11-07T07:12:51Z</dcterms:created>
  <dcterms:modified xsi:type="dcterms:W3CDTF">2019-09-28T03:06:17Z</dcterms:modified>
</cp:coreProperties>
</file>