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CAC"/>
    <a:srgbClr val="7AA1A7"/>
    <a:srgbClr val="88C9CA"/>
    <a:srgbClr val="82B8BB"/>
    <a:srgbClr val="80B2B6"/>
    <a:srgbClr val="8DD7D6"/>
    <a:srgbClr val="789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46CF-DFF6-D191-0E6C-0098FBA53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754A5-9587-BBFA-EDC5-2960843A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A80939-2E23-1FEC-506D-3C14B48C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B585B-2B02-4457-84F6-7A7037AC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548F8-5A1A-5ACD-2E29-4BD0D847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593C3-5C18-6991-5F51-EAC5EFCA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B9E43E-50EA-95C3-B316-77336FC69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4017DB-E575-7CAF-82BA-9AEBA324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FA535-654D-1EC8-069A-A8B8188F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37D73-586A-1F60-3E7B-120D74C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6E6D03-0E0C-F012-ECA2-DE0C63E05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63D817-8095-B181-07D5-65B6AFF5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B72D2-3D05-B45B-77F8-F32ED94C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6FDFC-D725-D030-B129-FCE01E34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FE203-0E8E-D669-2AF9-750D3CD1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A6BEB-5754-FD69-73F6-B18C47F1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DE119-6DA5-11DD-EAEB-D410DEEC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DB3AB-737C-BC91-C983-E4370E90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DCB7F-4D86-7E9D-6683-B7CADAD7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F3C1F-49C1-1009-E4D6-DC0EE50A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2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B48AB-8FFE-345A-80DF-C69E415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F4143C-E799-A5FB-E999-5F4B5211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A42FE-1007-A88E-43B8-56F4D7CA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D3A59-16D4-804B-5F1F-AD8B4DDC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F84C0-26F2-AA1E-1253-5BC55CD1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84C7-239B-D79A-C9CB-01296AE9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A96FD-3451-DF27-4A76-8F0BFB1C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BDEE6-E82D-BFDA-31DE-F77707EF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AD0A0-3365-92BA-8958-8F7B1E3D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5FBC69-A410-83CA-049A-4BF98C1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3CBF16-0CCE-5A8B-EB54-A4F9C24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27316-AEAF-3E91-438F-65A69DD7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F1284C-CF9F-55BB-DCD5-111DA37F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66EF7-73A4-683B-1738-4F1842CE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FBBECE-C1BB-E667-AECA-BE507E29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C84C19-8C64-490E-30E8-B6D232623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537B37-9BA9-41E8-95D2-043331E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DEEBD2-1DFE-57A9-2035-F205E1B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3A0425-6D98-5958-6F93-7FD1FCBF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1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2F8B6-6443-2D4D-7296-71CC1DD8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DD9FD-BCFD-D0FF-1A48-0153EAF8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FE18E-A57A-3096-8133-258D81F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AF858-1B98-633E-54BB-9E2CF76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8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55BB1-3133-E8CA-1D98-5DA1E6BC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475878-1091-C5B3-A29C-DF138C0E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36A140-0622-DED1-7636-00A6CFA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5F17-C9F4-168B-381E-CA12A0B3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63AE5-6384-075B-02D0-1B471C7B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C039EC-4C73-AFCB-EC3E-8175BBA8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CD82C-A717-D905-592C-B65B405B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7FBE61-7E94-67D8-C4FB-0AC5B9FC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2F61A-9F7F-CE41-0C80-8A6A8D32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3AA61-8B88-8AD1-1E81-D3009A2D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7A6E24-0C1B-05BE-AD59-DB3EF193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25E44-6912-C1DB-7572-3721A04C1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54153-0284-3F71-8270-0494A307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BD275-4479-273F-79C0-6B4B74D5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48FB82-6CC7-B6F4-5A3D-7A652C90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67F5AA-75FC-1D54-145C-040F7A76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D89EC-7288-9CB5-F596-2996A1FE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3F51D-578E-79F9-B9AC-7053F7AE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F6DD-5037-4912-A92B-EAC16E49774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5C2EB-09F0-3247-0520-221C10CCA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8F3BB-5367-9F34-F6F6-B538F8E7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cpan.org/pod/Catman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pt-br/windows/wsl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breCat/Catmandu/wiki/Fix-packages" TargetMode="External"/><Relationship Id="rId3" Type="http://schemas.openxmlformats.org/officeDocument/2006/relationships/hyperlink" Target="https://github.com/LibreCat/Catmandu/wiki/Importers" TargetMode="External"/><Relationship Id="rId7" Type="http://schemas.openxmlformats.org/officeDocument/2006/relationships/hyperlink" Target="https://github.com/LibreCat/Catmandu/wiki/Fix-language" TargetMode="External"/><Relationship Id="rId2" Type="http://schemas.openxmlformats.org/officeDocument/2006/relationships/hyperlink" Target="https://github.com/LibreCat/Catmandu/wiki/I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breCat/Catmandu/wiki/Fixes" TargetMode="External"/><Relationship Id="rId5" Type="http://schemas.openxmlformats.org/officeDocument/2006/relationships/hyperlink" Target="https://github.com/LibreCat/Catmandu/wiki/Stores" TargetMode="External"/><Relationship Id="rId4" Type="http://schemas.openxmlformats.org/officeDocument/2006/relationships/hyperlink" Target="https://github.com/LibreCat/Catmandu/wiki/Export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cat.org/assets/catmandu_cheat_sheet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breCat/Catmandu/wiki/Fixes-Cheat-She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nlm.nih.gov/projects/catfile/catfile.bib.20230126" TargetMode="External"/><Relationship Id="rId2" Type="http://schemas.openxmlformats.org/officeDocument/2006/relationships/hyperlink" Target="https://www.nlm.nih.gov/databases/download/catalo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5C0D348-AF69-49A5-C3EA-9A5EC9734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2654"/>
          </a:xfrm>
        </p:spPr>
        <p:txBody>
          <a:bodyPr>
            <a:normAutofit lnSpcReduction="10000"/>
          </a:bodyPr>
          <a:lstStyle/>
          <a:p>
            <a:r>
              <a:rPr lang="pt-BR" sz="6600" b="1" dirty="0" err="1">
                <a:solidFill>
                  <a:schemeClr val="bg1"/>
                </a:solidFill>
              </a:rPr>
              <a:t>Librecat</a:t>
            </a:r>
            <a:r>
              <a:rPr lang="pt-BR" sz="6600" b="1" dirty="0">
                <a:solidFill>
                  <a:schemeClr val="bg1"/>
                </a:solidFill>
              </a:rPr>
              <a:t> / </a:t>
            </a:r>
            <a:r>
              <a:rPr lang="pt-BR" sz="6600" b="1" dirty="0" err="1">
                <a:solidFill>
                  <a:schemeClr val="bg1"/>
                </a:solidFill>
              </a:rPr>
              <a:t>Catmandu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Tiago Rodrigo Marçal Murakami</a:t>
            </a:r>
          </a:p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Janeiro de 2023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6F667A-D798-A580-1F8C-255B3B5F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72" y="584622"/>
            <a:ext cx="2602655" cy="26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30000-5B3D-1074-9254-A7F05379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Catmandu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D569B-96F8-1430-42C1-1C148486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hlinkClick r:id="rId2"/>
              </a:rPr>
              <a:t>Catmandu</a:t>
            </a:r>
            <a:r>
              <a:rPr lang="pt-BR" dirty="0"/>
              <a:t> fornece um cliente de linha de comando e uma API Perl para facilitar a Exportação (E), Transformação (T) e Carregamento (L) de dados em bancos de dados ou arquivos de dados, ETL em resumo. </a:t>
            </a:r>
          </a:p>
          <a:p>
            <a:pPr marL="0" indent="0">
              <a:buNone/>
            </a:pPr>
            <a:r>
              <a:rPr lang="pt-BR" dirty="0" err="1"/>
              <a:t>Catmandu</a:t>
            </a:r>
            <a:r>
              <a:rPr lang="pt-BR" dirty="0"/>
              <a:t> é especializado em processar, converter e criar metadados de bibliotecas a partir de várias fontes.</a:t>
            </a:r>
          </a:p>
          <a:p>
            <a:pPr marL="0" indent="0">
              <a:buNone/>
            </a:pPr>
            <a:r>
              <a:rPr lang="pt-BR" dirty="0" err="1"/>
              <a:t>Catmandu</a:t>
            </a:r>
            <a:r>
              <a:rPr lang="pt-BR" dirty="0"/>
              <a:t> pode processar: MARC, MAB, XML, Aleph X-</a:t>
            </a:r>
            <a:r>
              <a:rPr lang="pt-BR" dirty="0" err="1"/>
              <a:t>services</a:t>
            </a:r>
            <a:r>
              <a:rPr lang="pt-BR" dirty="0"/>
              <a:t>, </a:t>
            </a:r>
            <a:r>
              <a:rPr lang="pt-BR" dirty="0" err="1"/>
              <a:t>BagIt</a:t>
            </a:r>
            <a:r>
              <a:rPr lang="pt-BR" dirty="0"/>
              <a:t>, </a:t>
            </a:r>
            <a:r>
              <a:rPr lang="pt-BR" dirty="0" err="1"/>
              <a:t>BibTeX</a:t>
            </a:r>
            <a:r>
              <a:rPr lang="pt-BR" dirty="0"/>
              <a:t>, EAD, LIDO, JSON </a:t>
            </a:r>
            <a:r>
              <a:rPr lang="pt-BR" dirty="0" err="1"/>
              <a:t>Markdown</a:t>
            </a:r>
            <a:r>
              <a:rPr lang="pt-BR" dirty="0"/>
              <a:t>, MODS, OAI-PMH, ORCID, </a:t>
            </a:r>
            <a:r>
              <a:rPr lang="pt-BR" dirty="0" err="1"/>
              <a:t>PLoS</a:t>
            </a:r>
            <a:r>
              <a:rPr lang="pt-BR" dirty="0"/>
              <a:t>, PNX, RDF, RIS, SRU, XML, XLS, XSD , YAML, Z39.50 e muitos outros formatos.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1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1AD36-221B-C274-AC7C-E4F0C4A0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FD269-DE56-F088-FDEF-64EC709F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hlinkClick r:id="rId2"/>
              </a:rPr>
              <a:t>Instalar o WSL 2 no Windows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Instalar o </a:t>
            </a:r>
            <a:r>
              <a:rPr lang="pt-BR" dirty="0" err="1"/>
              <a:t>Catmandu</a:t>
            </a:r>
            <a:r>
              <a:rPr lang="pt-BR" dirty="0"/>
              <a:t> no Ubuntu/Debian (É possível instalar em outras distribuições Linux):</a:t>
            </a:r>
          </a:p>
          <a:p>
            <a:pPr marL="457200" lvl="1" indent="0">
              <a:buNone/>
            </a:pP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update</a:t>
            </a:r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libcatmandu</a:t>
            </a:r>
            <a:r>
              <a:rPr lang="en-US" dirty="0"/>
              <a:t>*-</a:t>
            </a:r>
            <a:r>
              <a:rPr lang="en-US" dirty="0" err="1"/>
              <a:t>perl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Instalar</a:t>
            </a:r>
            <a:r>
              <a:rPr lang="en-US" dirty="0"/>
              <a:t> o </a:t>
            </a:r>
            <a:r>
              <a:rPr lang="en-US" dirty="0" err="1"/>
              <a:t>Catmandu</a:t>
            </a:r>
            <a:r>
              <a:rPr lang="en-US" dirty="0"/>
              <a:t>::OAI</a:t>
            </a:r>
          </a:p>
          <a:p>
            <a:pPr marL="457200" lvl="1" indent="0">
              <a:buNone/>
            </a:pP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build-</a:t>
            </a:r>
            <a:r>
              <a:rPr lang="pt-BR" dirty="0" err="1"/>
              <a:t>essential</a:t>
            </a:r>
            <a:r>
              <a:rPr lang="pt-BR" dirty="0"/>
              <a:t> </a:t>
            </a:r>
            <a:r>
              <a:rPr lang="pt-BR" dirty="0" err="1"/>
              <a:t>libcatmandu</a:t>
            </a:r>
            <a:r>
              <a:rPr lang="pt-BR" dirty="0"/>
              <a:t>*-</a:t>
            </a:r>
            <a:r>
              <a:rPr lang="pt-BR" dirty="0" err="1"/>
              <a:t>perl</a:t>
            </a:r>
            <a:r>
              <a:rPr lang="pt-BR" dirty="0"/>
              <a:t> libexpat1-dev </a:t>
            </a:r>
            <a:r>
              <a:rPr lang="pt-BR" dirty="0" err="1"/>
              <a:t>libssl-dev</a:t>
            </a:r>
            <a:r>
              <a:rPr lang="pt-BR" dirty="0"/>
              <a:t> libxml2-dev libxslt1-dev </a:t>
            </a:r>
            <a:r>
              <a:rPr lang="pt-BR" dirty="0" err="1"/>
              <a:t>libgdbm-dev</a:t>
            </a:r>
            <a:r>
              <a:rPr lang="pt-BR" dirty="0"/>
              <a:t> </a:t>
            </a:r>
            <a:r>
              <a:rPr lang="pt-BR" dirty="0" err="1"/>
              <a:t>libmodule-install-perl</a:t>
            </a:r>
            <a:r>
              <a:rPr lang="pt-BR" dirty="0"/>
              <a:t> </a:t>
            </a:r>
            <a:r>
              <a:rPr lang="pt-BR" dirty="0" err="1"/>
              <a:t>dh</a:t>
            </a:r>
            <a:r>
              <a:rPr lang="pt-BR" dirty="0"/>
              <a:t>-make-</a:t>
            </a:r>
            <a:r>
              <a:rPr lang="pt-BR" dirty="0" err="1"/>
              <a:t>perl</a:t>
            </a:r>
            <a:r>
              <a:rPr lang="pt-BR" dirty="0"/>
              <a:t> </a:t>
            </a:r>
            <a:r>
              <a:rPr lang="pt-BR" dirty="0" err="1"/>
              <a:t>liblocal-lib-perl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-file </a:t>
            </a:r>
            <a:r>
              <a:rPr lang="pt-BR" dirty="0" err="1"/>
              <a:t>libtest</a:t>
            </a:r>
            <a:r>
              <a:rPr lang="pt-BR" dirty="0"/>
              <a:t>-fatal-</a:t>
            </a:r>
            <a:r>
              <a:rPr lang="pt-BR" dirty="0" err="1"/>
              <a:t>perl</a:t>
            </a:r>
            <a:r>
              <a:rPr lang="pt-BR" dirty="0"/>
              <a:t> </a:t>
            </a:r>
            <a:r>
              <a:rPr lang="pt-BR" dirty="0" err="1"/>
              <a:t>libmodule</a:t>
            </a:r>
            <a:r>
              <a:rPr lang="pt-BR" dirty="0"/>
              <a:t>-build-</a:t>
            </a:r>
            <a:r>
              <a:rPr lang="pt-BR" dirty="0" err="1"/>
              <a:t>tiny</a:t>
            </a:r>
            <a:r>
              <a:rPr lang="pt-BR" dirty="0"/>
              <a:t>-</a:t>
            </a:r>
            <a:r>
              <a:rPr lang="pt-BR" dirty="0" err="1"/>
              <a:t>perl</a:t>
            </a:r>
            <a:r>
              <a:rPr lang="pt-BR" dirty="0"/>
              <a:t> </a:t>
            </a:r>
            <a:r>
              <a:rPr lang="pt-BR" dirty="0" err="1"/>
              <a:t>libmoo-perl</a:t>
            </a:r>
            <a:r>
              <a:rPr lang="pt-BR" dirty="0"/>
              <a:t> </a:t>
            </a:r>
            <a:r>
              <a:rPr lang="pt-BR" dirty="0" err="1"/>
              <a:t>libmodule-pluggable-perl</a:t>
            </a:r>
            <a:r>
              <a:rPr lang="pt-BR" dirty="0"/>
              <a:t> </a:t>
            </a:r>
            <a:r>
              <a:rPr lang="pt-BR" dirty="0" err="1"/>
              <a:t>libcapture-tiny-perl</a:t>
            </a:r>
            <a:r>
              <a:rPr lang="pt-BR" dirty="0"/>
              <a:t> </a:t>
            </a:r>
            <a:r>
              <a:rPr lang="pt-BR" dirty="0" err="1"/>
              <a:t>libclass-load-perl</a:t>
            </a:r>
            <a:r>
              <a:rPr lang="pt-BR" dirty="0"/>
              <a:t> </a:t>
            </a:r>
            <a:r>
              <a:rPr lang="pt-BR" dirty="0" err="1"/>
              <a:t>libgetopt-long-descriptive-perl</a:t>
            </a:r>
            <a:r>
              <a:rPr lang="pt-BR" dirty="0"/>
              <a:t> </a:t>
            </a:r>
            <a:r>
              <a:rPr lang="pt-BR" dirty="0" err="1"/>
              <a:t>libio-tiecombine-perl</a:t>
            </a:r>
            <a:r>
              <a:rPr lang="pt-BR" dirty="0"/>
              <a:t> </a:t>
            </a:r>
            <a:r>
              <a:rPr lang="pt-BR" dirty="0" err="1"/>
              <a:t>libstring-rewriteprefix-perl</a:t>
            </a:r>
            <a:r>
              <a:rPr lang="pt-BR" dirty="0"/>
              <a:t> </a:t>
            </a:r>
            <a:r>
              <a:rPr lang="pt-BR" dirty="0" err="1"/>
              <a:t>libio-handle-util-perl</a:t>
            </a:r>
            <a:r>
              <a:rPr lang="pt-BR" dirty="0"/>
              <a:t> </a:t>
            </a:r>
            <a:r>
              <a:rPr lang="pt-BR" dirty="0" err="1"/>
              <a:t>libtest-simple-perl</a:t>
            </a:r>
            <a:r>
              <a:rPr lang="pt-BR" dirty="0"/>
              <a:t> </a:t>
            </a:r>
            <a:r>
              <a:rPr lang="pt-BR" dirty="0" err="1"/>
              <a:t>libtest-needsdisplay-perl</a:t>
            </a:r>
            <a:r>
              <a:rPr lang="pt-BR" dirty="0"/>
              <a:t> </a:t>
            </a:r>
            <a:r>
              <a:rPr lang="pt-BR" dirty="0" err="1"/>
              <a:t>libtest-lwp-useragent-perl</a:t>
            </a:r>
            <a:r>
              <a:rPr lang="pt-BR" dirty="0"/>
              <a:t> </a:t>
            </a:r>
            <a:r>
              <a:rPr lang="pt-BR" dirty="0" err="1"/>
              <a:t>cpanminus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cpanm</a:t>
            </a:r>
            <a:r>
              <a:rPr lang="pt-BR" dirty="0"/>
              <a:t> </a:t>
            </a:r>
            <a:r>
              <a:rPr lang="pt-BR" dirty="0" err="1"/>
              <a:t>Catmandu</a:t>
            </a:r>
            <a:r>
              <a:rPr lang="pt-BR" dirty="0"/>
              <a:t>::OAI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5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6DBFC-9F22-04E6-1202-A52043DB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65AB3-96E6-F86C-AAF8-3C0E384F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Convert</a:t>
            </a:r>
            <a:endParaRPr lang="pt-BR" dirty="0"/>
          </a:p>
          <a:p>
            <a:pPr lvl="1"/>
            <a:r>
              <a:rPr lang="pt-BR" dirty="0"/>
              <a:t>Usado para converter de um formato para outro, ou para baixar dados da Internet</a:t>
            </a:r>
            <a:endParaRPr lang="pt-BR" u="sng" dirty="0"/>
          </a:p>
          <a:p>
            <a:pPr lvl="1"/>
            <a:r>
              <a:rPr lang="pt-BR" dirty="0"/>
              <a:t>Uma “</a:t>
            </a:r>
            <a:r>
              <a:rPr lang="pt-BR" dirty="0" err="1"/>
              <a:t>Fix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” pode ser usada para campos de um dado de entrada.  </a:t>
            </a:r>
          </a:p>
          <a:p>
            <a:pPr lvl="1"/>
            <a:r>
              <a:rPr lang="pt-BR" dirty="0"/>
              <a:t>Exemplo: Converter MARC para CSV</a:t>
            </a:r>
          </a:p>
          <a:p>
            <a:pPr marL="914400" lvl="2" indent="0">
              <a:buNone/>
            </a:pPr>
            <a:r>
              <a:rPr lang="en-US" dirty="0" err="1"/>
              <a:t>catmandu</a:t>
            </a:r>
            <a:r>
              <a:rPr lang="en-US" dirty="0"/>
              <a:t> convert MARC to CSV --fix '</a:t>
            </a:r>
            <a:r>
              <a:rPr lang="en-US" dirty="0" err="1"/>
              <a:t>marc_map</a:t>
            </a:r>
            <a:r>
              <a:rPr lang="en-US" dirty="0"/>
              <a:t>(245a,title); retain(title)' &lt; </a:t>
            </a:r>
            <a:r>
              <a:rPr lang="en-US" dirty="0" err="1"/>
              <a:t>data.mrc</a:t>
            </a:r>
            <a:endParaRPr lang="pt-BR" dirty="0"/>
          </a:p>
          <a:p>
            <a:r>
              <a:rPr lang="pt-BR" dirty="0" err="1"/>
              <a:t>Import</a:t>
            </a:r>
            <a:endParaRPr lang="pt-BR" dirty="0"/>
          </a:p>
          <a:p>
            <a:pPr lvl="1"/>
            <a:r>
              <a:rPr lang="pt-BR" dirty="0"/>
              <a:t>O comando </a:t>
            </a:r>
            <a:r>
              <a:rPr lang="pt-BR" dirty="0" err="1"/>
              <a:t>import</a:t>
            </a:r>
            <a:r>
              <a:rPr lang="pt-BR" dirty="0"/>
              <a:t> é usado para importar dados para uma base de dados. </a:t>
            </a:r>
            <a:r>
              <a:rPr lang="pt-BR" dirty="0" err="1"/>
              <a:t>Catmandu</a:t>
            </a:r>
            <a:r>
              <a:rPr lang="pt-BR" dirty="0"/>
              <a:t> suporta bancos de dados NOSQL como </a:t>
            </a:r>
            <a:r>
              <a:rPr lang="pt-BR" dirty="0" err="1"/>
              <a:t>MongoDB</a:t>
            </a:r>
            <a:r>
              <a:rPr lang="pt-BR" dirty="0"/>
              <a:t>, </a:t>
            </a:r>
            <a:r>
              <a:rPr lang="pt-BR" dirty="0" err="1"/>
              <a:t>Elasticsearch</a:t>
            </a:r>
            <a:r>
              <a:rPr lang="pt-BR" dirty="0"/>
              <a:t> e </a:t>
            </a:r>
            <a:r>
              <a:rPr lang="pt-BR" dirty="0" err="1"/>
              <a:t>CouchDB</a:t>
            </a:r>
            <a:r>
              <a:rPr lang="pt-BR" dirty="0"/>
              <a:t> ou bases de dados relacionais como Oracle, MySQL e </a:t>
            </a:r>
            <a:r>
              <a:rPr lang="pt-BR" dirty="0" err="1"/>
              <a:t>Postgres</a:t>
            </a:r>
            <a:r>
              <a:rPr lang="pt-BR" dirty="0"/>
              <a:t>.</a:t>
            </a:r>
          </a:p>
          <a:p>
            <a:r>
              <a:rPr lang="pt-BR" dirty="0" err="1"/>
              <a:t>Export</a:t>
            </a:r>
            <a:endParaRPr lang="pt-BR" dirty="0"/>
          </a:p>
          <a:p>
            <a:pPr lvl="1"/>
            <a:r>
              <a:rPr lang="pt-BR" dirty="0"/>
              <a:t>O comando </a:t>
            </a:r>
            <a:r>
              <a:rPr lang="pt-BR" dirty="0" err="1"/>
              <a:t>export</a:t>
            </a:r>
            <a:r>
              <a:rPr lang="pt-BR" dirty="0"/>
              <a:t> é usado para extrair dados de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302207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F8AE-9ECC-4DFC-B44E-14DD2034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81A2B-48B7-73FE-F251-887653BE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Items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</a:t>
            </a:r>
            <a:r>
              <a:rPr lang="en-US" dirty="0" err="1"/>
              <a:t>processamento</a:t>
            </a:r>
            <a:r>
              <a:rPr lang="en-US" dirty="0"/>
              <a:t> no </a:t>
            </a:r>
            <a:r>
              <a:rPr lang="en-US" dirty="0" err="1"/>
              <a:t>Catmandu</a:t>
            </a:r>
            <a:r>
              <a:rPr lang="en-US" dirty="0"/>
              <a:t>. Items </a:t>
            </a:r>
            <a:r>
              <a:rPr lang="en-US" dirty="0" err="1"/>
              <a:t>podem</a:t>
            </a:r>
            <a:r>
              <a:rPr lang="en-US" dirty="0"/>
              <a:t> ser lidos, </a:t>
            </a:r>
            <a:r>
              <a:rPr lang="en-US" dirty="0" err="1"/>
              <a:t>armazenados</a:t>
            </a:r>
            <a:r>
              <a:rPr lang="en-US" dirty="0"/>
              <a:t> e </a:t>
            </a:r>
            <a:r>
              <a:rPr lang="en-US" dirty="0" err="1"/>
              <a:t>acessados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formatos</a:t>
            </a:r>
            <a:r>
              <a:rPr lang="en-US" dirty="0"/>
              <a:t>. Um item </a:t>
            </a:r>
            <a:r>
              <a:rPr lang="en-US" dirty="0" err="1"/>
              <a:t>pode</a:t>
            </a:r>
            <a:r>
              <a:rPr lang="en-US" dirty="0"/>
              <a:t> ser um </a:t>
            </a:r>
            <a:r>
              <a:rPr lang="en-US" dirty="0" err="1"/>
              <a:t>registro</a:t>
            </a:r>
            <a:r>
              <a:rPr lang="en-US" dirty="0"/>
              <a:t> MARC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Excel.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Importers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importadores</a:t>
            </a:r>
            <a:r>
              <a:rPr lang="en-US" dirty="0"/>
              <a:t>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importadores</a:t>
            </a:r>
            <a:r>
              <a:rPr lang="en-US" dirty="0"/>
              <a:t> para MARC, JSON, YAML, CSV, Excel e </a:t>
            </a:r>
            <a:r>
              <a:rPr lang="en-US" dirty="0" err="1"/>
              <a:t>muitos</a:t>
            </a:r>
            <a:r>
              <a:rPr lang="en-US" dirty="0"/>
              <a:t> outros </a:t>
            </a:r>
            <a:r>
              <a:rPr lang="en-US" dirty="0" err="1"/>
              <a:t>formatos</a:t>
            </a:r>
            <a:r>
              <a:rPr lang="en-US" dirty="0"/>
              <a:t> de entrada. </a:t>
            </a:r>
            <a:r>
              <a:rPr lang="en-US" dirty="0" err="1"/>
              <a:t>Também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importer de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remotas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endpoints SPARQL, Atom e OAI-PMH.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Exporters</a:t>
            </a:r>
            <a:r>
              <a:rPr lang="en-US" dirty="0"/>
              <a:t> (</a:t>
            </a:r>
            <a:r>
              <a:rPr lang="en-US" dirty="0" err="1"/>
              <a:t>exportadores</a:t>
            </a:r>
            <a:r>
              <a:rPr lang="en-US" dirty="0"/>
              <a:t>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para transformer </a:t>
            </a:r>
            <a:r>
              <a:rPr lang="en-US" dirty="0" err="1"/>
              <a:t>itens</a:t>
            </a:r>
            <a:r>
              <a:rPr lang="en-US" dirty="0"/>
              <a:t> de volta </a:t>
            </a:r>
            <a:r>
              <a:rPr lang="en-US" dirty="0" err="1"/>
              <a:t>em</a:t>
            </a:r>
            <a:r>
              <a:rPr lang="en-US" dirty="0"/>
              <a:t> JSON, YAML, CSV, Excel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que </a:t>
            </a:r>
            <a:r>
              <a:rPr lang="en-US" dirty="0" err="1"/>
              <a:t>desejar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hlinkClick r:id="rId5"/>
              </a:rPr>
              <a:t>Stores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armazenadores</a:t>
            </a:r>
            <a:r>
              <a:rPr lang="en-US" dirty="0"/>
              <a:t>) s</a:t>
            </a:r>
            <a:r>
              <a:rPr lang="pt-BR" dirty="0" err="1"/>
              <a:t>ão</a:t>
            </a:r>
            <a:r>
              <a:rPr lang="pt-BR" dirty="0"/>
              <a:t> bancos de dados para armazenar seus dados</a:t>
            </a:r>
            <a:r>
              <a:rPr lang="en-US" dirty="0"/>
              <a:t>. Com </a:t>
            </a:r>
            <a:r>
              <a:rPr lang="en-US" dirty="0" err="1"/>
              <a:t>bancos</a:t>
            </a:r>
            <a:r>
              <a:rPr lang="en-US" dirty="0"/>
              <a:t> de dados </a:t>
            </a:r>
            <a:r>
              <a:rPr lang="en-US" dirty="0" err="1"/>
              <a:t>como</a:t>
            </a:r>
            <a:r>
              <a:rPr lang="en-US" dirty="0"/>
              <a:t> MongoDB e 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torna</a:t>
            </a:r>
            <a:r>
              <a:rPr lang="en-US" dirty="0"/>
              <a:t>-se </a:t>
            </a:r>
            <a:r>
              <a:rPr lang="en-US" dirty="0" err="1"/>
              <a:t>muito</a:t>
            </a:r>
            <a:r>
              <a:rPr lang="en-US" dirty="0"/>
              <a:t>, mas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pt-BR" dirty="0"/>
              <a:t>complexos</a:t>
            </a:r>
            <a:r>
              <a:rPr lang="en-US" dirty="0"/>
              <a:t> e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pt-BR" dirty="0"/>
              <a:t>hierarquizados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hlinkClick r:id="rId6"/>
              </a:rPr>
              <a:t>Fixes</a:t>
            </a:r>
            <a:r>
              <a:rPr lang="en-US" dirty="0"/>
              <a:t>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,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necessite</a:t>
            </a:r>
            <a:r>
              <a:rPr lang="en-US" dirty="0"/>
              <a:t>. </a:t>
            </a:r>
            <a:r>
              <a:rPr lang="en-US" dirty="0" err="1"/>
              <a:t>Veja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Fix language</a:t>
            </a:r>
            <a:r>
              <a:rPr lang="en-US" dirty="0"/>
              <a:t> e </a:t>
            </a:r>
            <a:r>
              <a:rPr lang="en-US" dirty="0">
                <a:hlinkClick r:id="rId8"/>
              </a:rPr>
              <a:t>Fix packages</a:t>
            </a:r>
            <a:r>
              <a:rPr lang="en-US" dirty="0"/>
              <a:t> para </a:t>
            </a:r>
            <a:r>
              <a:rPr lang="en-US" dirty="0" err="1"/>
              <a:t>detalhes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3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7CA99-4307-0852-4C44-7B0613BD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Fixes </a:t>
            </a:r>
            <a:r>
              <a:rPr lang="pt-BR" dirty="0" err="1"/>
              <a:t>Cheat</a:t>
            </a:r>
            <a:r>
              <a:rPr lang="pt-BR" dirty="0"/>
              <a:t> </a:t>
            </a:r>
            <a:r>
              <a:rPr lang="pt-BR" dirty="0" err="1"/>
              <a:t>Sheet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D00047-7470-0FC3-ED95-D37729C5B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501" y="1690688"/>
            <a:ext cx="5310997" cy="409488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3D1DD4-8648-BC11-4B05-8821E24E7112}"/>
              </a:ext>
            </a:extLst>
          </p:cNvPr>
          <p:cNvSpPr txBox="1"/>
          <p:nvPr/>
        </p:nvSpPr>
        <p:spPr>
          <a:xfrm>
            <a:off x="3343563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https://librecat.org/assets/catmandu_cheat_sheet.pdf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322580-725A-2FD7-4AC8-6A9356C94A48}"/>
              </a:ext>
            </a:extLst>
          </p:cNvPr>
          <p:cNvSpPr txBox="1"/>
          <p:nvPr/>
        </p:nvSpPr>
        <p:spPr>
          <a:xfrm>
            <a:off x="3343563" y="5870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https://github.com/LibreCat/Catmandu/wiki/Fixes-Cheat-Sheet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99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F6553-1CB1-D2DC-D599-E0AE41EA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– Recuperar títulos de uma fonte OAI-PHM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4DAC9-96A0-2259-AB29-90A2B79A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 err="1"/>
              <a:t>catmandu</a:t>
            </a:r>
            <a:r>
              <a:rPr lang="pt-BR" dirty="0"/>
              <a:t> </a:t>
            </a:r>
            <a:r>
              <a:rPr lang="pt-BR" dirty="0" err="1"/>
              <a:t>convert</a:t>
            </a:r>
            <a:r>
              <a:rPr lang="pt-BR" dirty="0"/>
              <a:t> 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url</a:t>
            </a:r>
            <a:r>
              <a:rPr lang="pt-BR" dirty="0"/>
              <a:t> https://www.seer.ufal.br/index.php/cir/oai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fix</a:t>
            </a:r>
            <a:r>
              <a:rPr lang="pt-BR" dirty="0"/>
              <a:t> '</a:t>
            </a:r>
            <a:r>
              <a:rPr lang="pt-BR" dirty="0" err="1"/>
              <a:t>retain</a:t>
            </a:r>
            <a:r>
              <a:rPr lang="pt-BR" dirty="0"/>
              <a:t>("_id", "</a:t>
            </a:r>
            <a:r>
              <a:rPr lang="pt-BR" dirty="0" err="1"/>
              <a:t>title</a:t>
            </a:r>
            <a:r>
              <a:rPr lang="pt-BR" dirty="0"/>
              <a:t>")’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quiserem deixar mais legível por humanos:</a:t>
            </a:r>
          </a:p>
          <a:p>
            <a:pPr marL="457200" lvl="1" indent="0">
              <a:buNone/>
            </a:pPr>
            <a:r>
              <a:rPr lang="pt-BR" dirty="0" err="1"/>
              <a:t>catmandu</a:t>
            </a:r>
            <a:r>
              <a:rPr lang="pt-BR" dirty="0"/>
              <a:t> </a:t>
            </a:r>
            <a:r>
              <a:rPr lang="pt-BR" dirty="0" err="1"/>
              <a:t>convert</a:t>
            </a:r>
            <a:r>
              <a:rPr lang="pt-BR" dirty="0"/>
              <a:t> 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url</a:t>
            </a:r>
            <a:r>
              <a:rPr lang="pt-BR" dirty="0"/>
              <a:t> https://www.seer.ufal.br/index.php/cir/oai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fix</a:t>
            </a:r>
            <a:r>
              <a:rPr lang="pt-BR" dirty="0"/>
              <a:t> '</a:t>
            </a:r>
            <a:r>
              <a:rPr lang="pt-BR" dirty="0" err="1"/>
              <a:t>retain</a:t>
            </a:r>
            <a:r>
              <a:rPr lang="pt-BR" dirty="0"/>
              <a:t>("_id", "</a:t>
            </a:r>
            <a:r>
              <a:rPr lang="pt-BR" dirty="0" err="1"/>
              <a:t>title</a:t>
            </a:r>
            <a:r>
              <a:rPr lang="pt-BR" dirty="0"/>
              <a:t>")’</a:t>
            </a:r>
          </a:p>
          <a:p>
            <a:pPr marL="457200" lvl="1" indent="0">
              <a:buNone/>
            </a:pPr>
            <a:r>
              <a:rPr lang="pt-BR" dirty="0" err="1"/>
              <a:t>to</a:t>
            </a:r>
            <a:r>
              <a:rPr lang="pt-BR" dirty="0"/>
              <a:t> YAML </a:t>
            </a:r>
          </a:p>
        </p:txBody>
      </p:sp>
    </p:spTree>
    <p:extLst>
      <p:ext uri="{BB962C8B-B14F-4D97-AF65-F5344CB8AC3E}">
        <p14:creationId xmlns:p14="http://schemas.microsoft.com/office/powerpoint/2010/main" val="20484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4EF95-2EFE-386B-FAB5-E8F9B4C3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– Extrair títulos de um arquivo MARC 21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E5F38-B080-79B3-B97D-80CD79B3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Download de um </a:t>
            </a:r>
            <a:r>
              <a:rPr lang="pt-BR" dirty="0" err="1"/>
              <a:t>dataset</a:t>
            </a:r>
            <a:r>
              <a:rPr lang="pt-BR" dirty="0"/>
              <a:t> (Dê preferencia para os Update Files, que são menores): </a:t>
            </a:r>
            <a:r>
              <a:rPr lang="pt-BR" dirty="0">
                <a:hlinkClick r:id="rId2"/>
              </a:rPr>
              <a:t>https://www.nlm.nih.gov/databases/download/catalog.html</a:t>
            </a:r>
            <a:endParaRPr lang="pt-BR" dirty="0"/>
          </a:p>
          <a:p>
            <a:r>
              <a:rPr lang="pt-BR" dirty="0"/>
              <a:t>Recomendado neste exemplo: </a:t>
            </a:r>
            <a:r>
              <a:rPr lang="pt-BR" dirty="0">
                <a:hlinkClick r:id="rId3"/>
              </a:rPr>
              <a:t>https://ftp.nlm.nih.gov/projects/catfile/catfile.bib.20230126</a:t>
            </a:r>
            <a:r>
              <a:rPr lang="pt-BR" dirty="0"/>
              <a:t> </a:t>
            </a:r>
          </a:p>
          <a:p>
            <a:r>
              <a:rPr lang="pt-BR" dirty="0"/>
              <a:t>Converter MARC para CSV, retendo somente o título e o ID:</a:t>
            </a:r>
          </a:p>
          <a:p>
            <a:pPr marL="457200" lvl="1" indent="0">
              <a:buNone/>
            </a:pPr>
            <a:r>
              <a:rPr lang="pt-BR" dirty="0" err="1"/>
              <a:t>catmandu</a:t>
            </a:r>
            <a:r>
              <a:rPr lang="pt-BR" dirty="0"/>
              <a:t> </a:t>
            </a:r>
            <a:r>
              <a:rPr lang="pt-BR" dirty="0" err="1"/>
              <a:t>convert</a:t>
            </a:r>
            <a:r>
              <a:rPr lang="pt-BR" dirty="0"/>
              <a:t> MARC </a:t>
            </a:r>
            <a:r>
              <a:rPr lang="pt-BR" dirty="0" err="1"/>
              <a:t>to</a:t>
            </a:r>
            <a:r>
              <a:rPr lang="pt-BR" dirty="0"/>
              <a:t> CSV --</a:t>
            </a:r>
            <a:r>
              <a:rPr lang="pt-BR" dirty="0" err="1"/>
              <a:t>fix</a:t>
            </a:r>
            <a:r>
              <a:rPr lang="pt-BR" dirty="0"/>
              <a:t> '</a:t>
            </a:r>
            <a:r>
              <a:rPr lang="pt-BR" dirty="0" err="1"/>
              <a:t>marc_map</a:t>
            </a:r>
            <a:r>
              <a:rPr lang="pt-BR" dirty="0"/>
              <a:t>("245","title");</a:t>
            </a:r>
            <a:r>
              <a:rPr lang="pt-BR" dirty="0" err="1"/>
              <a:t>remove_field</a:t>
            </a:r>
            <a:r>
              <a:rPr lang="pt-BR" dirty="0"/>
              <a:t>("</a:t>
            </a:r>
            <a:r>
              <a:rPr lang="pt-BR" dirty="0" err="1"/>
              <a:t>record</a:t>
            </a:r>
            <a:r>
              <a:rPr lang="pt-BR" dirty="0"/>
              <a:t>")' &lt; /</a:t>
            </a:r>
            <a:r>
              <a:rPr lang="pt-BR" dirty="0" err="1"/>
              <a:t>mnt</a:t>
            </a:r>
            <a:r>
              <a:rPr lang="pt-BR" dirty="0"/>
              <a:t>/c/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trmur</a:t>
            </a:r>
            <a:r>
              <a:rPr lang="pt-BR" dirty="0"/>
              <a:t>/Downloads/catfile.bib.20230126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727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718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Catmandu</vt:lpstr>
      <vt:lpstr>Instalação</vt:lpstr>
      <vt:lpstr>Principais comandos</vt:lpstr>
      <vt:lpstr>Conceitos</vt:lpstr>
      <vt:lpstr>Fixes Cheat Sheet</vt:lpstr>
      <vt:lpstr>Exemplo 1 – Recuperar títulos de uma fonte OAI-PHM</vt:lpstr>
      <vt:lpstr>Exemplo 2 – Extrair títulos de um arquivo MARC 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Murakami</dc:creator>
  <cp:lastModifiedBy>Tiago Murakami</cp:lastModifiedBy>
  <cp:revision>22</cp:revision>
  <dcterms:created xsi:type="dcterms:W3CDTF">2023-01-27T00:33:39Z</dcterms:created>
  <dcterms:modified xsi:type="dcterms:W3CDTF">2023-01-27T11:54:40Z</dcterms:modified>
</cp:coreProperties>
</file>