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2" r:id="rId2"/>
    <p:sldId id="256" r:id="rId3"/>
    <p:sldId id="258" r:id="rId4"/>
    <p:sldId id="293" r:id="rId5"/>
    <p:sldId id="294" r:id="rId6"/>
    <p:sldId id="273" r:id="rId7"/>
    <p:sldId id="274" r:id="rId8"/>
    <p:sldId id="275" r:id="rId9"/>
    <p:sldId id="295" r:id="rId10"/>
    <p:sldId id="277" r:id="rId11"/>
    <p:sldId id="278" r:id="rId12"/>
    <p:sldId id="279" r:id="rId13"/>
    <p:sldId id="296" r:id="rId14"/>
    <p:sldId id="281" r:id="rId15"/>
    <p:sldId id="282" r:id="rId16"/>
    <p:sldId id="297" r:id="rId17"/>
    <p:sldId id="284" r:id="rId18"/>
    <p:sldId id="285" r:id="rId19"/>
    <p:sldId id="286" r:id="rId20"/>
    <p:sldId id="287" r:id="rId21"/>
    <p:sldId id="289" r:id="rId22"/>
    <p:sldId id="290" r:id="rId23"/>
    <p:sldId id="291" r:id="rId24"/>
    <p:sldId id="272" r:id="rId2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76" d="100"/>
          <a:sy n="76" d="100"/>
        </p:scale>
        <p:origin x="17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Nghia Nguyen" userId="caf0b1f78d203fdc" providerId="LiveId" clId="{74A72D27-0F29-4AD9-985B-1D7512F86603}"/>
    <pc:docChg chg="custSel modSld">
      <pc:chgData name="Trung Nghia Nguyen" userId="caf0b1f78d203fdc" providerId="LiveId" clId="{74A72D27-0F29-4AD9-985B-1D7512F86603}" dt="2023-05-03T04:34:30.082" v="1" actId="20577"/>
      <pc:docMkLst>
        <pc:docMk/>
      </pc:docMkLst>
      <pc:sldChg chg="modSp mod">
        <pc:chgData name="Trung Nghia Nguyen" userId="caf0b1f78d203fdc" providerId="LiveId" clId="{74A72D27-0F29-4AD9-985B-1D7512F86603}" dt="2023-05-03T04:34:30.082" v="1" actId="20577"/>
        <pc:sldMkLst>
          <pc:docMk/>
          <pc:sldMk cId="0" sldId="258"/>
        </pc:sldMkLst>
        <pc:graphicFrameChg chg="modGraphic">
          <ac:chgData name="Trung Nghia Nguyen" userId="caf0b1f78d203fdc" providerId="LiveId" clId="{74A72D27-0F29-4AD9-985B-1D7512F86603}" dt="2023-05-03T04:34:30.082" v="1" actId="20577"/>
          <ac:graphicFrameMkLst>
            <pc:docMk/>
            <pc:sldMk cId="0" sldId="258"/>
            <ac:graphicFrameMk id="16" creationId="{00000000-0000-0000-0000-000000000000}"/>
          </ac:graphicFrameMkLst>
        </pc:graphicFrameChg>
      </pc:sldChg>
      <pc:sldChg chg="delSp mod">
        <pc:chgData name="Trung Nghia Nguyen" userId="caf0b1f78d203fdc" providerId="LiveId" clId="{74A72D27-0F29-4AD9-985B-1D7512F86603}" dt="2023-04-19T08:54:51.145" v="0" actId="478"/>
        <pc:sldMkLst>
          <pc:docMk/>
          <pc:sldMk cId="0" sldId="279"/>
        </pc:sldMkLst>
        <pc:spChg chg="del">
          <ac:chgData name="Trung Nghia Nguyen" userId="caf0b1f78d203fdc" providerId="LiveId" clId="{74A72D27-0F29-4AD9-985B-1D7512F86603}" dt="2023-04-19T08:54:51.145" v="0" actId="478"/>
          <ac:spMkLst>
            <pc:docMk/>
            <pc:sldMk cId="0" sldId="279"/>
            <ac:spMk id="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F95020-72AA-4787-B4DB-4E5B3A15E30F}" type="datetimeFigureOut">
              <a:rPr lang="en-US" smtClean="0"/>
              <a:t>03/05/2023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7533E-8029-40B5-A0CB-56B299BE49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03/05/2023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03/05/2023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03/05/2023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03/05/2023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4A3C8-EB3A-4B87-95B8-3265ADB47806}" type="datetimeFigureOut">
              <a:rPr lang="en-US" smtClean="0"/>
              <a:t>03/05/2023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4A3C8-EB3A-4B87-95B8-3265ADB47806}" type="datetimeFigureOut">
              <a:rPr lang="en-US" smtClean="0"/>
              <a:t>03/05/2023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4A3C8-EB3A-4B87-95B8-3265ADB47806}" type="datetimeFigureOut">
              <a:rPr lang="en-US" smtClean="0"/>
              <a:t>03/05/2023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4A3C8-EB3A-4B87-95B8-3265ADB47806}" type="datetimeFigureOut">
              <a:rPr lang="en-US" smtClean="0"/>
              <a:t>03/05/2023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4A3C8-EB3A-4B87-95B8-3265ADB47806}" type="datetimeFigureOut">
              <a:rPr lang="en-US" smtClean="0"/>
              <a:t>03/05/2023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03/05/2023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03/05/2023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A3C8-EB3A-4B87-95B8-3265ADB47806}" type="datetimeFigureOut">
              <a:rPr lang="en-US" smtClean="0"/>
              <a:t>03/05/2023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F21AD-F1BD-4091-97C9-D3AF25FE24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ngbro/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828902" cy="369332"/>
          </a:xfrm>
          <a:prstGeom prst="rect">
            <a:avLst/>
          </a:prstGeom>
          <a:noFill/>
        </p:spPr>
        <p:txBody>
          <a:bodyPr wrap="square" rtlCol="0">
            <a:spAutoFit/>
          </a:bodyPr>
          <a:lstStyle/>
          <a:p>
            <a:r>
              <a:rPr lang="en-US" b="1"/>
              <a:t>KHOA </a:t>
            </a:r>
            <a:r>
              <a:rPr lang="en-US" b="1" err="1"/>
              <a:t>CÔNG</a:t>
            </a:r>
            <a:r>
              <a:rPr lang="en-US" b="1"/>
              <a:t> </a:t>
            </a:r>
            <a:r>
              <a:rPr lang="en-US" b="1" err="1"/>
              <a:t>NGHỆ</a:t>
            </a:r>
            <a:r>
              <a:rPr lang="en-US" b="1"/>
              <a:t> </a:t>
            </a:r>
            <a:r>
              <a:rPr lang="en-US" b="1" err="1"/>
              <a:t>THÔNG</a:t>
            </a:r>
            <a:r>
              <a:rPr lang="en-US" b="1"/>
              <a:t> TIN – TRƯỜNG ĐẠI </a:t>
            </a:r>
            <a:r>
              <a:rPr lang="en-US" b="1" err="1"/>
              <a:t>HỌC</a:t>
            </a:r>
            <a:r>
              <a:rPr lang="en-US" b="1"/>
              <a:t> </a:t>
            </a:r>
            <a:r>
              <a:rPr lang="en-US" b="1" err="1"/>
              <a:t>TÔN</a:t>
            </a:r>
            <a:r>
              <a:rPr lang="en-US" b="1"/>
              <a:t> </a:t>
            </a:r>
            <a:r>
              <a:rPr lang="en-US" b="1" err="1"/>
              <a:t>ĐỨC</a:t>
            </a:r>
            <a:r>
              <a:rPr lang="en-US" b="1"/>
              <a:t> </a:t>
            </a:r>
            <a:r>
              <a:rPr lang="en-US" b="1" err="1"/>
              <a:t>THẮNG</a:t>
            </a:r>
            <a:endParaRPr lang="en-US" b="1"/>
          </a:p>
        </p:txBody>
      </p:sp>
      <p:sp>
        <p:nvSpPr>
          <p:cNvPr id="15" name="TextBox 14"/>
          <p:cNvSpPr txBox="1"/>
          <p:nvPr/>
        </p:nvSpPr>
        <p:spPr>
          <a:xfrm>
            <a:off x="1390650" y="1600628"/>
            <a:ext cx="5819775" cy="1477328"/>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Môn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Nhập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tuệ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nhân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tạo</a:t>
            </a:r>
            <a:endParaRPr lang="en-US" b="1">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6</a:t>
            </a:r>
          </a:p>
          <a:p>
            <a:r>
              <a:rPr lang="en-US" err="1">
                <a:latin typeface="Times New Roman" panose="02020603050405020304" pitchFamily="18" charset="0"/>
                <a:cs typeface="Times New Roman" panose="02020603050405020304" pitchFamily="18" charset="0"/>
              </a:rPr>
              <a:t>Giảng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r>
              <a:rPr lang="en-US" b="1">
                <a:latin typeface="Times New Roman" panose="02020603050405020304" pitchFamily="18" charset="0"/>
                <a:cs typeface="Times New Roman" panose="02020603050405020304" pitchFamily="18" charset="0"/>
              </a:rPr>
              <a:t> An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PBL</a:t>
            </a:r>
            <a:endParaRPr lang="en-US" b="1">
              <a:latin typeface="Times New Roman" panose="02020603050405020304" pitchFamily="18" charset="0"/>
              <a:cs typeface="Times New Roman" panose="02020603050405020304" pitchFamily="18" charset="0"/>
            </a:endParaRPr>
          </a:p>
        </p:txBody>
      </p:sp>
      <p:graphicFrame>
        <p:nvGraphicFramePr>
          <p:cNvPr id="16" name="Table 16"/>
          <p:cNvGraphicFramePr>
            <a:graphicFrameLocks noGrp="1"/>
          </p:cNvGraphicFramePr>
          <p:nvPr/>
        </p:nvGraphicFramePr>
        <p:xfrm>
          <a:off x="595312" y="3780045"/>
          <a:ext cx="7953376" cy="2123440"/>
        </p:xfrm>
        <a:graphic>
          <a:graphicData uri="http://schemas.openxmlformats.org/drawingml/2006/table">
            <a:tbl>
              <a:tblPr firstRow="1" bandRow="1">
                <a:tableStyleId>{F5AB1C69-6EDB-4FF4-983F-18BD219EF322}</a:tableStyleId>
              </a:tblPr>
              <a:tblGrid>
                <a:gridCol w="482547">
                  <a:extLst>
                    <a:ext uri="{9D8B030D-6E8A-4147-A177-3AD203B41FA5}">
                      <a16:colId xmlns:a16="http://schemas.microsoft.com/office/drawing/2014/main" val="20000"/>
                    </a:ext>
                  </a:extLst>
                </a:gridCol>
                <a:gridCol w="2081311">
                  <a:extLst>
                    <a:ext uri="{9D8B030D-6E8A-4147-A177-3AD203B41FA5}">
                      <a16:colId xmlns:a16="http://schemas.microsoft.com/office/drawing/2014/main" val="20001"/>
                    </a:ext>
                  </a:extLst>
                </a:gridCol>
                <a:gridCol w="1137486">
                  <a:extLst>
                    <a:ext uri="{9D8B030D-6E8A-4147-A177-3AD203B41FA5}">
                      <a16:colId xmlns:a16="http://schemas.microsoft.com/office/drawing/2014/main" val="20002"/>
                    </a:ext>
                  </a:extLst>
                </a:gridCol>
                <a:gridCol w="4252032">
                  <a:extLst>
                    <a:ext uri="{9D8B030D-6E8A-4147-A177-3AD203B41FA5}">
                      <a16:colId xmlns:a16="http://schemas.microsoft.com/office/drawing/2014/main" val="20003"/>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t>Họ</a:t>
                      </a:r>
                      <a:r>
                        <a:rPr lang="en-US"/>
                        <a:t> </a:t>
                      </a:r>
                      <a:r>
                        <a:rPr lang="en-US" err="1"/>
                        <a:t>và</a:t>
                      </a:r>
                      <a:r>
                        <a:rPr lang="en-US"/>
                        <a:t> </a:t>
                      </a:r>
                      <a:r>
                        <a:rPr lang="en-US" err="1"/>
                        <a:t>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Email</a:t>
                      </a:r>
                    </a:p>
                  </a:txBody>
                  <a:tcPr/>
                </a:tc>
                <a:extLst>
                  <a:ext uri="{0D108BD9-81ED-4DB2-BD59-A6C34878D82A}">
                    <a16:rowId xmlns:a16="http://schemas.microsoft.com/office/drawing/2014/main" val="10000"/>
                  </a:ext>
                </a:extLst>
              </a:tr>
              <a:tr h="370840">
                <a:tc>
                  <a:txBody>
                    <a:bodyPr/>
                    <a:lstStyle/>
                    <a:p>
                      <a:pPr algn="ctr"/>
                      <a:r>
                        <a:rPr lang="en-US"/>
                        <a:t>1</a:t>
                      </a:r>
                      <a:endParaRPr lang="en-US">
                        <a:latin typeface="Times New Roman" panose="02020603050405020304" pitchFamily="18" charset="0"/>
                        <a:cs typeface="Times New Roman" panose="02020603050405020304" pitchFamily="18" charset="0"/>
                      </a:endParaRP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l"/>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t>2</a:t>
                      </a:r>
                      <a:endParaRPr lang="en-US">
                        <a:latin typeface="Times New Roman" panose="02020603050405020304" pitchFamily="18" charset="0"/>
                        <a:cs typeface="Times New Roman" panose="02020603050405020304" pitchFamily="18" charset="0"/>
                      </a:endParaRP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l"/>
                      <a:r>
                        <a:rPr lang="en-US">
                          <a:latin typeface="Times New Roman" panose="02020603050405020304" pitchFamily="18" charset="0"/>
                          <a:cs typeface="Times New Roman" panose="02020603050405020304" pitchFamily="18" charset="0"/>
                        </a:rPr>
                        <a:t>nguyentrungnghiacmp528@gmail.com</a:t>
                      </a:r>
                    </a:p>
                  </a:txBody>
                  <a:tcPr/>
                </a:tc>
                <a:extLst>
                  <a:ext uri="{0D108BD9-81ED-4DB2-BD59-A6C34878D82A}">
                    <a16:rowId xmlns:a16="http://schemas.microsoft.com/office/drawing/2014/main" val="10002"/>
                  </a:ext>
                </a:extLst>
              </a:tr>
              <a:tr h="370840">
                <a:tc>
                  <a:txBody>
                    <a:bodyPr/>
                    <a:lstStyle/>
                    <a:p>
                      <a:pPr algn="ctr"/>
                      <a:r>
                        <a:rPr lang="en-US"/>
                        <a:t>3</a:t>
                      </a:r>
                      <a:endParaRPr lang="en-US">
                        <a:latin typeface="Times New Roman" panose="02020603050405020304" pitchFamily="18" charset="0"/>
                        <a:cs typeface="Times New Roman" panose="02020603050405020304" pitchFamily="18" charset="0"/>
                      </a:endParaRP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51900821</a:t>
                      </a:r>
                    </a:p>
                  </a:txBody>
                  <a:tcPr/>
                </a:tc>
                <a:tc>
                  <a:txBody>
                    <a:bodyPr/>
                    <a:lstStyle/>
                    <a:p>
                      <a:pPr algn="l"/>
                      <a:r>
                        <a:rPr lang="en-US">
                          <a:latin typeface="Times New Roman" panose="02020603050405020304" pitchFamily="18" charset="0"/>
                          <a:cs typeface="Times New Roman" panose="02020603050405020304" pitchFamily="18" charset="0"/>
                        </a:rPr>
                        <a:t>hothinhphatvd4@gmail.com</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l"/>
                      <a:r>
                        <a:rPr lang="en-US">
                          <a:latin typeface="Times New Roman" panose="02020603050405020304" pitchFamily="18" charset="0"/>
                          <a:cs typeface="Times New Roman" panose="02020603050405020304" pitchFamily="18" charset="0"/>
                        </a:rPr>
                        <a:t>phuctran12421@gmail.com</a:t>
                      </a:r>
                    </a:p>
                  </a:txBody>
                  <a:tcPr/>
                </a:tc>
                <a:extLst>
                  <a:ext uri="{0D108BD9-81ED-4DB2-BD59-A6C34878D82A}">
                    <a16:rowId xmlns:a16="http://schemas.microsoft.com/office/drawing/2014/main" val="10004"/>
                  </a:ext>
                </a:extLst>
              </a:tr>
            </a:tbl>
          </a:graphicData>
        </a:graphic>
      </p:graphicFrame>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9</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YC2.1</a:t>
            </a:r>
          </a:p>
        </p:txBody>
      </p:sp>
      <p:sp>
        <p:nvSpPr>
          <p:cNvPr id="3" name="TextBox 2"/>
          <p:cNvSpPr txBox="1"/>
          <p:nvPr/>
        </p:nvSpPr>
        <p:spPr>
          <a:xfrm>
            <a:off x="700819" y="1748583"/>
            <a:ext cx="7742361" cy="4276725"/>
          </a:xfrm>
          <a:prstGeom prst="rect">
            <a:avLst/>
          </a:prstGeom>
          <a:noFill/>
        </p:spPr>
        <p:txBody>
          <a:bodyPr wrap="square" rtlCol="0">
            <a:spAutoFit/>
          </a:bodyPr>
          <a:lstStyle/>
          <a:p>
            <a:pPr algn="just">
              <a:buFont typeface="+mj-lt"/>
              <a:buAutoNum type="arabicPeriod"/>
            </a:pPr>
            <a:r>
              <a:rPr lang="vi-VN" sz="1700" b="0" i="0">
                <a:effectLst/>
                <a:latin typeface="Times New Roman" panose="02020603050405020304" pitchFamily="18" charset="0"/>
                <a:cs typeface="Times New Roman" panose="02020603050405020304" pitchFamily="18" charset="0"/>
              </a:rPr>
              <a:t>Mở với tên tệp đã cho để đọc.</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Đọc dòng đầu tiên của tệp và gán giá trị cho e và l tương ứng.</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Khởi tạo một từ điển trống có tên là nodes_dict.</a:t>
            </a:r>
          </a:p>
          <a:p>
            <a:pPr algn="l">
              <a:buFont typeface="+mj-lt"/>
              <a:buAutoNum type="arabicPeriod"/>
            </a:pPr>
            <a:r>
              <a:rPr lang="vi-VN" sz="1700" b="0" i="0">
                <a:effectLst/>
                <a:latin typeface="Times New Roman" panose="02020603050405020304" pitchFamily="18" charset="0"/>
                <a:cs typeface="Times New Roman" panose="02020603050405020304" pitchFamily="18" charset="0"/>
              </a:rPr>
              <a:t>Đối với tôi trong phạm vi (e), hãy làm như sau: </a:t>
            </a:r>
            <a:br>
              <a:rPr lang="en-US" sz="1700" b="0" i="0">
                <a:effectLst/>
                <a:latin typeface="Times New Roman" panose="02020603050405020304" pitchFamily="18" charset="0"/>
                <a:cs typeface="Times New Roman" panose="02020603050405020304" pitchFamily="18" charset="0"/>
              </a:rPr>
            </a:br>
            <a:r>
              <a:rPr lang="en-US" sz="1700" b="0" i="0">
                <a:effectLst/>
                <a:latin typeface="Times New Roman" panose="02020603050405020304" pitchFamily="18" charset="0"/>
                <a:cs typeface="Times New Roman" panose="02020603050405020304" pitchFamily="18" charset="0"/>
              </a:rPr>
              <a:t>	</a:t>
            </a:r>
            <a:r>
              <a:rPr lang="vi-VN" sz="1700" b="0" i="0">
                <a:effectLst/>
                <a:latin typeface="Times New Roman" panose="02020603050405020304" pitchFamily="18" charset="0"/>
                <a:cs typeface="Times New Roman" panose="02020603050405020304" pitchFamily="18" charset="0"/>
              </a:rPr>
              <a:t>a. Đọc dòng tiếp theo của tệp và chia thành a và b. </a:t>
            </a:r>
            <a:br>
              <a:rPr lang="en-US" sz="1700" b="0" i="0">
                <a:effectLst/>
                <a:latin typeface="Times New Roman" panose="02020603050405020304" pitchFamily="18" charset="0"/>
                <a:cs typeface="Times New Roman" panose="02020603050405020304" pitchFamily="18" charset="0"/>
              </a:rPr>
            </a:br>
            <a:r>
              <a:rPr lang="en-US" sz="1700" b="0" i="0">
                <a:effectLst/>
                <a:latin typeface="Times New Roman" panose="02020603050405020304" pitchFamily="18" charset="0"/>
                <a:cs typeface="Times New Roman" panose="02020603050405020304" pitchFamily="18" charset="0"/>
              </a:rPr>
              <a:t>	</a:t>
            </a:r>
            <a:r>
              <a:rPr lang="vi-VN" sz="1700" b="0" i="0">
                <a:effectLst/>
                <a:latin typeface="Times New Roman" panose="02020603050405020304" pitchFamily="18" charset="0"/>
                <a:cs typeface="Times New Roman" panose="02020603050405020304" pitchFamily="18" charset="0"/>
              </a:rPr>
              <a:t>b. Nếu a chưa phải là khóa trong nodes_dict, hãy thêm nó làm khóa mới với giá trị Node(a). c. Nếu b chưa phải là khóa trong nodes_dict, hãy thêm nó làm khóa mới với giá trị Node(b). d. Nối giá trị của nodes_dict[b] vào danh sách kế vị của nodes_dict[a].</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Đối với tôi trong phạm vi (l), hãy làm như sau: a. Đọc dòng tiếp theo của tệp và chia nó thành nút và giá trị. b. Đặt giá trị của nodes_dict[node] thành int(value).</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Đặt self.root thành nodes_dict["n00"].</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Đặt self.terminalStates thành một cách hiểu từ điển để lọc ra các nút có người kế vị và tạo một từ điển ánh xạ số nhận dạng của chúng với giá trị của chúng.</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Đặt self.successors thành một cách hiểu từ điển để ánh xạ từng nút trong nodes_dict vào danh sách kế vị của nó.</a:t>
            </a:r>
            <a:endParaRPr lang="en-US" sz="17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10</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YC2.2</a:t>
            </a:r>
          </a:p>
        </p:txBody>
      </p:sp>
      <p:pic>
        <p:nvPicPr>
          <p:cNvPr id="7" name="Picture 6"/>
          <p:cNvPicPr>
            <a:picLocks noChangeAspect="1"/>
          </p:cNvPicPr>
          <p:nvPr/>
        </p:nvPicPr>
        <p:blipFill>
          <a:blip r:embed="rId3"/>
          <a:stretch>
            <a:fillRect/>
          </a:stretch>
        </p:blipFill>
        <p:spPr>
          <a:xfrm>
            <a:off x="2129896" y="1867255"/>
            <a:ext cx="4884208" cy="1300879"/>
          </a:xfrm>
          <a:prstGeom prst="rect">
            <a:avLst/>
          </a:prstGeom>
        </p:spPr>
      </p:pic>
      <p:sp>
        <p:nvSpPr>
          <p:cNvPr id="8" name="TextBox 7"/>
          <p:cNvSpPr txBox="1"/>
          <p:nvPr/>
        </p:nvSpPr>
        <p:spPr>
          <a:xfrm>
            <a:off x="3596123" y="3437332"/>
            <a:ext cx="1967230" cy="368300"/>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Cài đặt hàm print()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11</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YC2.3</a:t>
            </a:r>
          </a:p>
        </p:txBody>
      </p:sp>
      <p:sp>
        <p:nvSpPr>
          <p:cNvPr id="8" name="TextBox 7"/>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10" name="Straight Connector 9"/>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1228725"/>
            <a:ext cx="5210175" cy="369332"/>
          </a:xfrm>
          <a:prstGeom prst="rect">
            <a:avLst/>
          </a:prstGeom>
          <a:noFill/>
        </p:spPr>
        <p:txBody>
          <a:bodyPr wrap="square" rtlCol="0">
            <a:spAutoFit/>
          </a:bodyPr>
          <a:lstStyle/>
          <a:p>
            <a:r>
              <a:rPr lang="en-US"/>
              <a:t>YC2.3</a:t>
            </a:r>
          </a:p>
        </p:txBody>
      </p:sp>
      <p:pic>
        <p:nvPicPr>
          <p:cNvPr id="16" name="Picture 15"/>
          <p:cNvPicPr>
            <a:picLocks noChangeAspect="1"/>
          </p:cNvPicPr>
          <p:nvPr/>
        </p:nvPicPr>
        <p:blipFill>
          <a:blip r:embed="rId3"/>
          <a:stretch>
            <a:fillRect/>
          </a:stretch>
        </p:blipFill>
        <p:spPr>
          <a:xfrm>
            <a:off x="510124" y="1975699"/>
            <a:ext cx="4799526" cy="3512845"/>
          </a:xfrm>
          <a:prstGeom prst="rect">
            <a:avLst/>
          </a:prstGeom>
        </p:spPr>
      </p:pic>
      <p:pic>
        <p:nvPicPr>
          <p:cNvPr id="17" name="Picture 16"/>
          <p:cNvPicPr>
            <a:picLocks noChangeAspect="1"/>
          </p:cNvPicPr>
          <p:nvPr/>
        </p:nvPicPr>
        <p:blipFill>
          <a:blip r:embed="rId4"/>
          <a:stretch>
            <a:fillRect/>
          </a:stretch>
        </p:blipFill>
        <p:spPr>
          <a:xfrm>
            <a:off x="5967158" y="3294450"/>
            <a:ext cx="2742790" cy="875341"/>
          </a:xfrm>
          <a:prstGeom prst="rect">
            <a:avLst/>
          </a:prstGeom>
        </p:spPr>
      </p:pic>
      <p:sp>
        <p:nvSpPr>
          <p:cNvPr id="18" name="TextBox 17"/>
          <p:cNvSpPr txBox="1"/>
          <p:nvPr/>
        </p:nvSpPr>
        <p:spPr>
          <a:xfrm>
            <a:off x="2069076" y="1606367"/>
            <a:ext cx="2082621" cy="369332"/>
          </a:xfrm>
          <a:prstGeom prst="rect">
            <a:avLst/>
          </a:prstGeom>
          <a:noFill/>
        </p:spPr>
        <p:txBody>
          <a:bodyPr wrap="none" rtlCol="0">
            <a:spAutoFit/>
          </a:bodyPr>
          <a:lstStyle/>
          <a:p>
            <a:r>
              <a:rPr lang="en-US" i="1"/>
              <a:t>Minimax Algorithms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12</a:t>
            </a:r>
          </a:p>
        </p:txBody>
      </p:sp>
      <p:sp>
        <p:nvSpPr>
          <p:cNvPr id="3" name="TextBox 2"/>
          <p:cNvSpPr txBox="1"/>
          <p:nvPr/>
        </p:nvSpPr>
        <p:spPr>
          <a:xfrm>
            <a:off x="2708910" y="2866390"/>
            <a:ext cx="4429125"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3 – Logical Agents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13</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YC3.1</a:t>
            </a:r>
          </a:p>
        </p:txBody>
      </p:sp>
      <p:sp>
        <p:nvSpPr>
          <p:cNvPr id="8" name="TextBox 7"/>
          <p:cNvSpPr txBox="1"/>
          <p:nvPr/>
        </p:nvSpPr>
        <p:spPr>
          <a:xfrm>
            <a:off x="2194777" y="4568794"/>
            <a:ext cx="4876800" cy="368300"/>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Cài đặt EightQueenSolver bằng Glucose3 với CNF</a:t>
            </a:r>
          </a:p>
        </p:txBody>
      </p:sp>
      <p:pic>
        <p:nvPicPr>
          <p:cNvPr id="7" name="Picture 6"/>
          <p:cNvPicPr>
            <a:picLocks noChangeAspect="1"/>
          </p:cNvPicPr>
          <p:nvPr/>
        </p:nvPicPr>
        <p:blipFill>
          <a:blip r:embed="rId3"/>
          <a:stretch>
            <a:fillRect/>
          </a:stretch>
        </p:blipFill>
        <p:spPr>
          <a:xfrm>
            <a:off x="2914506" y="1682955"/>
            <a:ext cx="3314987" cy="21337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14</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YC3.2</a:t>
            </a:r>
          </a:p>
        </p:txBody>
      </p:sp>
      <p:sp>
        <p:nvSpPr>
          <p:cNvPr id="8" name="TextBox 7"/>
          <p:cNvSpPr txBox="1"/>
          <p:nvPr/>
        </p:nvSpPr>
        <p:spPr>
          <a:xfrm>
            <a:off x="2379058" y="4689374"/>
            <a:ext cx="4533900" cy="368300"/>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Cài đặt NQueenSolver bằng Glucose3 với CNF</a:t>
            </a:r>
          </a:p>
        </p:txBody>
      </p:sp>
      <p:pic>
        <p:nvPicPr>
          <p:cNvPr id="6" name="Picture 5"/>
          <p:cNvPicPr>
            <a:picLocks noChangeAspect="1"/>
          </p:cNvPicPr>
          <p:nvPr/>
        </p:nvPicPr>
        <p:blipFill>
          <a:blip r:embed="rId3"/>
          <a:stretch>
            <a:fillRect/>
          </a:stretch>
        </p:blipFill>
        <p:spPr>
          <a:xfrm>
            <a:off x="2929745" y="1948383"/>
            <a:ext cx="3284505" cy="22709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15</a:t>
            </a:r>
          </a:p>
        </p:txBody>
      </p:sp>
      <p:sp>
        <p:nvSpPr>
          <p:cNvPr id="3" name="TextBox 2"/>
          <p:cNvSpPr txBox="1"/>
          <p:nvPr/>
        </p:nvSpPr>
        <p:spPr>
          <a:xfrm>
            <a:off x="2428875" y="2886075"/>
            <a:ext cx="5165725"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4 – Machine Learning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16</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YC4.1</a:t>
            </a:r>
          </a:p>
        </p:txBody>
      </p:sp>
      <p:sp>
        <p:nvSpPr>
          <p:cNvPr id="8" name="TextBox 7"/>
          <p:cNvSpPr txBox="1"/>
          <p:nvPr/>
        </p:nvSpPr>
        <p:spPr>
          <a:xfrm>
            <a:off x="1390650" y="1720643"/>
            <a:ext cx="1420774" cy="369332"/>
          </a:xfrm>
          <a:prstGeom prst="rect">
            <a:avLst/>
          </a:prstGeom>
          <a:noFill/>
        </p:spPr>
        <p:txBody>
          <a:bodyPr wrap="none" rtlCol="0">
            <a:spAutoFit/>
          </a:bodyPr>
          <a:lstStyle/>
          <a:p>
            <a:r>
              <a:rPr lang="en-US" i="1"/>
              <a:t>Decision Tree</a:t>
            </a:r>
          </a:p>
        </p:txBody>
      </p:sp>
      <p:sp>
        <p:nvSpPr>
          <p:cNvPr id="9" name="TextBox 8"/>
          <p:cNvSpPr txBox="1"/>
          <p:nvPr/>
        </p:nvSpPr>
        <p:spPr>
          <a:xfrm>
            <a:off x="6235723" y="1720643"/>
            <a:ext cx="952505" cy="369332"/>
          </a:xfrm>
          <a:prstGeom prst="rect">
            <a:avLst/>
          </a:prstGeom>
          <a:noFill/>
        </p:spPr>
        <p:txBody>
          <a:bodyPr wrap="none" rtlCol="0">
            <a:spAutoFit/>
          </a:bodyPr>
          <a:lstStyle/>
          <a:p>
            <a:r>
              <a:rPr lang="en-US" i="1"/>
              <a:t>Sử dụng</a:t>
            </a:r>
          </a:p>
        </p:txBody>
      </p:sp>
      <p:sp>
        <p:nvSpPr>
          <p:cNvPr id="10" name="Rectangles 9"/>
          <p:cNvSpPr/>
          <p:nvPr/>
        </p:nvSpPr>
        <p:spPr>
          <a:xfrm>
            <a:off x="1462405" y="1597660"/>
            <a:ext cx="6189980" cy="4641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7"/>
          <p:cNvSpPr txBox="1"/>
          <p:nvPr/>
        </p:nvSpPr>
        <p:spPr>
          <a:xfrm>
            <a:off x="3702050" y="1624123"/>
            <a:ext cx="1921510" cy="368300"/>
          </a:xfrm>
          <a:prstGeom prst="rect">
            <a:avLst/>
          </a:prstGeom>
          <a:noFill/>
        </p:spPr>
        <p:txBody>
          <a:bodyPr wrap="none" rtlCol="0">
            <a:spAutoFit/>
          </a:bodyPr>
          <a:lstStyle/>
          <a:p>
            <a:pPr algn="l"/>
            <a:r>
              <a:rPr lang="vi-VN" altLang="en-US" b="1" i="0">
                <a:solidFill>
                  <a:srgbClr val="212121"/>
                </a:solidFill>
                <a:effectLst/>
                <a:latin typeface="Roboto" panose="02000000000000000000" pitchFamily="2" charset="0"/>
              </a:rPr>
              <a:t>Decision Tree</a:t>
            </a:r>
          </a:p>
        </p:txBody>
      </p:sp>
      <p:sp>
        <p:nvSpPr>
          <p:cNvPr id="15" name="Text Box 14"/>
          <p:cNvSpPr txBox="1"/>
          <p:nvPr/>
        </p:nvSpPr>
        <p:spPr>
          <a:xfrm>
            <a:off x="1576705" y="1992630"/>
            <a:ext cx="5991225" cy="4246245"/>
          </a:xfrm>
          <a:prstGeom prst="rect">
            <a:avLst/>
          </a:prstGeom>
          <a:noFill/>
        </p:spPr>
        <p:txBody>
          <a:bodyPr wrap="square" rtlCol="0">
            <a:spAutoFit/>
          </a:bodyPr>
          <a:lstStyle/>
          <a:p>
            <a:r>
              <a:rPr lang="vi-VN" altLang="en-US" b="1">
                <a:latin typeface="Times New Roman" panose="02020603050405020304" pitchFamily="18" charset="0"/>
                <a:cs typeface="Times New Roman" panose="02020603050405020304" pitchFamily="18" charset="0"/>
              </a:rPr>
              <a:t>lib: </a:t>
            </a:r>
            <a:r>
              <a:rPr lang="vi-VN" altLang="en-US">
                <a:latin typeface="Times New Roman" panose="02020603050405020304" pitchFamily="18" charset="0"/>
                <a:cs typeface="Times New Roman" panose="02020603050405020304" pitchFamily="18" charset="0"/>
              </a:rPr>
              <a:t>keras.datasets, sklearn.tree, sklearn.metrics, joblib, numpy</a:t>
            </a:r>
          </a:p>
          <a:p>
            <a:r>
              <a:rPr lang="vi-VN" altLang="en-US" b="1">
                <a:latin typeface="Times New Roman" panose="02020603050405020304" pitchFamily="18" charset="0"/>
                <a:cs typeface="Times New Roman" panose="02020603050405020304" pitchFamily="18" charset="0"/>
              </a:rPr>
              <a:t>preprocessing: </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 reshape(data)</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input:</a:t>
            </a:r>
            <a:r>
              <a:rPr lang="vi-VN" altLang="en-US">
                <a:latin typeface="Times New Roman" panose="02020603050405020304" pitchFamily="18" charset="0"/>
                <a:cs typeface="Times New Roman" panose="02020603050405020304" pitchFamily="18" charset="0"/>
              </a:rPr>
              <a:t>  train data, test data</a:t>
            </a:r>
          </a:p>
          <a:p>
            <a:r>
              <a:rPr lang="vi-VN" altLang="en-US" b="1">
                <a:latin typeface="Times New Roman" panose="02020603050405020304" pitchFamily="18" charset="0"/>
                <a:cs typeface="Times New Roman" panose="02020603050405020304" pitchFamily="18" charset="0"/>
              </a:rPr>
              <a:t>train: </a:t>
            </a:r>
          </a:p>
          <a:p>
            <a:r>
              <a:rPr lang="vi-VN" altLang="en-US">
                <a:latin typeface="Times New Roman" panose="02020603050405020304" pitchFamily="18" charset="0"/>
                <a:cs typeface="Times New Roman" panose="02020603050405020304" pitchFamily="18" charset="0"/>
              </a:rPr>
              <a:t>+ initialize model: DecisionTreeClassifier()</a:t>
            </a:r>
          </a:p>
          <a:p>
            <a:r>
              <a:rPr lang="vi-VN" altLang="en-US">
                <a:latin typeface="Times New Roman" panose="02020603050405020304" pitchFamily="18" charset="0"/>
                <a:cs typeface="Times New Roman" panose="02020603050405020304" pitchFamily="18" charset="0"/>
              </a:rPr>
              <a:t>+ fit model: fit (train data)</a:t>
            </a:r>
          </a:p>
          <a:p>
            <a:r>
              <a:rPr lang="vi-VN" altLang="en-US">
                <a:latin typeface="Times New Roman" panose="02020603050405020304" pitchFamily="18" charset="0"/>
                <a:cs typeface="Times New Roman" panose="02020603050405020304" pitchFamily="18" charset="0"/>
              </a:rPr>
              <a:t>+ Predict model: predict(data)</a:t>
            </a:r>
          </a:p>
          <a:p>
            <a:r>
              <a:rPr lang="vi-VN" altLang="en-US" b="1">
                <a:latin typeface="Times New Roman" panose="02020603050405020304" pitchFamily="18" charset="0"/>
                <a:cs typeface="Times New Roman" panose="02020603050405020304" pitchFamily="18" charset="0"/>
              </a:rPr>
              <a:t>test:</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a:t>
            </a:r>
            <a:r>
              <a:rPr lang="vi-VN" altLang="en-US" b="1">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accuracy_score(data)</a:t>
            </a:r>
          </a:p>
          <a:p>
            <a:r>
              <a:rPr lang="vi-VN" altLang="en-US" b="1">
                <a:latin typeface="Times New Roman" panose="02020603050405020304" pitchFamily="18" charset="0"/>
                <a:cs typeface="Times New Roman" panose="02020603050405020304" pitchFamily="18" charset="0"/>
              </a:rPr>
              <a:t>save model</a:t>
            </a:r>
            <a:r>
              <a:rPr lang="vi-VN" altLang="en-US">
                <a:latin typeface="Times New Roman" panose="02020603050405020304" pitchFamily="18" charset="0"/>
                <a:cs typeface="Times New Roman" panose="02020603050405020304" pitchFamily="18" charset="0"/>
              </a:rPr>
              <a:t>: joblib.dump (model)</a:t>
            </a:r>
          </a:p>
          <a:p>
            <a:r>
              <a:rPr lang="vi-VN" altLang="en-US" b="1">
                <a:latin typeface="Times New Roman" panose="02020603050405020304" pitchFamily="18" charset="0"/>
                <a:cs typeface="Times New Roman" panose="02020603050405020304" pitchFamily="18" charset="0"/>
              </a:rPr>
              <a:t>load model</a:t>
            </a:r>
            <a:r>
              <a:rPr lang="vi-VN" altLang="en-US">
                <a:latin typeface="Times New Roman" panose="02020603050405020304" pitchFamily="18" charset="0"/>
                <a:cs typeface="Times New Roman" panose="02020603050405020304" pitchFamily="18" charset="0"/>
              </a:rPr>
              <a:t>: joblib.load (model) </a:t>
            </a:r>
          </a:p>
          <a:p>
            <a:r>
              <a:rPr lang="vi-VN" altLang="en-US">
                <a:latin typeface="Times New Roman" panose="02020603050405020304" pitchFamily="18" charset="0"/>
                <a:cs typeface="Times New Roman" panose="02020603050405020304" pitchFamily="18" charset="0"/>
              </a:rPr>
              <a:t>plot tree:</a:t>
            </a:r>
          </a:p>
          <a:p>
            <a:r>
              <a:rPr lang="vi-VN" altLang="en-US">
                <a:latin typeface="Times New Roman" panose="02020603050405020304" pitchFamily="18" charset="0"/>
                <a:cs typeface="Times New Roman" panose="02020603050405020304" pitchFamily="18" charset="0"/>
              </a:rPr>
              <a:t>+ Create new figure: figure()</a:t>
            </a:r>
          </a:p>
          <a:p>
            <a:r>
              <a:rPr lang="vi-VN" altLang="en-US">
                <a:latin typeface="Times New Roman" panose="02020603050405020304" pitchFamily="18" charset="0"/>
                <a:cs typeface="Times New Roman" panose="02020603050405020304" pitchFamily="18" charset="0"/>
              </a:rPr>
              <a:t>+ plot: plot_tree()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17</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YC4.2</a:t>
            </a:r>
          </a:p>
        </p:txBody>
      </p:sp>
      <p:sp>
        <p:nvSpPr>
          <p:cNvPr id="12" name="Rectangles 11"/>
          <p:cNvSpPr/>
          <p:nvPr/>
        </p:nvSpPr>
        <p:spPr>
          <a:xfrm>
            <a:off x="1463040" y="1732915"/>
            <a:ext cx="6219190" cy="43713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7"/>
          <p:cNvSpPr txBox="1"/>
          <p:nvPr/>
        </p:nvSpPr>
        <p:spPr>
          <a:xfrm>
            <a:off x="3355975" y="1720643"/>
            <a:ext cx="2981325" cy="368300"/>
          </a:xfrm>
          <a:prstGeom prst="rect">
            <a:avLst/>
          </a:prstGeom>
          <a:noFill/>
        </p:spPr>
        <p:txBody>
          <a:bodyPr wrap="none" rtlCol="0">
            <a:spAutoFit/>
          </a:bodyPr>
          <a:lstStyle/>
          <a:p>
            <a:pPr algn="l"/>
            <a:r>
              <a:rPr lang="en-US" b="1">
                <a:solidFill>
                  <a:srgbClr val="212121"/>
                </a:solidFill>
                <a:effectLst/>
                <a:latin typeface="Roboto" panose="02000000000000000000" pitchFamily="2" charset="0"/>
                <a:sym typeface="+mn-ea"/>
              </a:rPr>
              <a:t>Naïve Bayes classifier</a:t>
            </a:r>
            <a:endParaRPr lang="en-US" b="1" i="0">
              <a:solidFill>
                <a:srgbClr val="212121"/>
              </a:solidFill>
              <a:effectLst/>
              <a:latin typeface="Roboto" panose="02000000000000000000" pitchFamily="2" charset="0"/>
            </a:endParaRPr>
          </a:p>
        </p:txBody>
      </p:sp>
      <p:sp>
        <p:nvSpPr>
          <p:cNvPr id="16" name="Text Box 15"/>
          <p:cNvSpPr txBox="1"/>
          <p:nvPr/>
        </p:nvSpPr>
        <p:spPr>
          <a:xfrm>
            <a:off x="1576705" y="2240280"/>
            <a:ext cx="5991225" cy="3692525"/>
          </a:xfrm>
          <a:prstGeom prst="rect">
            <a:avLst/>
          </a:prstGeom>
          <a:noFill/>
        </p:spPr>
        <p:txBody>
          <a:bodyPr wrap="square" rtlCol="0">
            <a:spAutoFit/>
          </a:bodyPr>
          <a:lstStyle/>
          <a:p>
            <a:r>
              <a:rPr lang="vi-VN" altLang="en-US" b="1">
                <a:latin typeface="Times New Roman" panose="02020603050405020304" pitchFamily="18" charset="0"/>
                <a:cs typeface="Times New Roman" panose="02020603050405020304" pitchFamily="18" charset="0"/>
              </a:rPr>
              <a:t>lib: </a:t>
            </a:r>
            <a:r>
              <a:rPr lang="vi-VN" altLang="en-US">
                <a:latin typeface="Times New Roman" panose="02020603050405020304" pitchFamily="18" charset="0"/>
                <a:cs typeface="Times New Roman" panose="02020603050405020304" pitchFamily="18" charset="0"/>
              </a:rPr>
              <a:t>keras.datasets, sklearn.naive_bayes, sklearn.metrics, joblib, numpy.</a:t>
            </a:r>
          </a:p>
          <a:p>
            <a:r>
              <a:rPr lang="vi-VN" altLang="en-US" b="1">
                <a:latin typeface="Times New Roman" panose="02020603050405020304" pitchFamily="18" charset="0"/>
                <a:cs typeface="Times New Roman" panose="02020603050405020304" pitchFamily="18" charset="0"/>
                <a:sym typeface="+mn-ea"/>
              </a:rPr>
              <a:t>preprocessing: </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sym typeface="+mn-ea"/>
              </a:rPr>
              <a:t>+ </a:t>
            </a:r>
            <a:r>
              <a:rPr lang="vi-VN" altLang="en-US">
                <a:latin typeface="Times New Roman" panose="02020603050405020304" pitchFamily="18" charset="0"/>
                <a:cs typeface="Times New Roman" panose="02020603050405020304" pitchFamily="18" charset="0"/>
                <a:sym typeface="+mn-ea"/>
              </a:rPr>
              <a:t>method: reshape(data)</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input:</a:t>
            </a:r>
            <a:r>
              <a:rPr lang="vi-VN" altLang="en-US">
                <a:latin typeface="Times New Roman" panose="02020603050405020304" pitchFamily="18" charset="0"/>
                <a:cs typeface="Times New Roman" panose="02020603050405020304" pitchFamily="18" charset="0"/>
              </a:rPr>
              <a:t>  train data, test data,</a:t>
            </a:r>
          </a:p>
          <a:p>
            <a:r>
              <a:rPr lang="vi-VN" altLang="en-US" b="1">
                <a:latin typeface="Times New Roman" panose="02020603050405020304" pitchFamily="18" charset="0"/>
                <a:cs typeface="Times New Roman" panose="02020603050405020304" pitchFamily="18" charset="0"/>
              </a:rPr>
              <a:t>train: </a:t>
            </a:r>
          </a:p>
          <a:p>
            <a:r>
              <a:rPr lang="vi-VN" altLang="en-US">
                <a:latin typeface="Times New Roman" panose="02020603050405020304" pitchFamily="18" charset="0"/>
                <a:cs typeface="Times New Roman" panose="02020603050405020304" pitchFamily="18" charset="0"/>
              </a:rPr>
              <a:t>+ initialize model: GaussianNB ()</a:t>
            </a:r>
          </a:p>
          <a:p>
            <a:r>
              <a:rPr lang="vi-VN" altLang="en-US">
                <a:latin typeface="Times New Roman" panose="02020603050405020304" pitchFamily="18" charset="0"/>
                <a:cs typeface="Times New Roman" panose="02020603050405020304" pitchFamily="18" charset="0"/>
              </a:rPr>
              <a:t>+ fit model: fit (train data)</a:t>
            </a:r>
          </a:p>
          <a:p>
            <a:r>
              <a:rPr lang="vi-VN" altLang="en-US">
                <a:latin typeface="Times New Roman" panose="02020603050405020304" pitchFamily="18" charset="0"/>
                <a:cs typeface="Times New Roman" panose="02020603050405020304" pitchFamily="18" charset="0"/>
              </a:rPr>
              <a:t>+ Predict model: predict(data)</a:t>
            </a:r>
          </a:p>
          <a:p>
            <a:r>
              <a:rPr lang="vi-VN" altLang="en-US" b="1">
                <a:latin typeface="Times New Roman" panose="02020603050405020304" pitchFamily="18" charset="0"/>
                <a:cs typeface="Times New Roman" panose="02020603050405020304" pitchFamily="18" charset="0"/>
              </a:rPr>
              <a:t>test:</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a:t>
            </a:r>
            <a:r>
              <a:rPr lang="vi-VN" altLang="en-US" b="1">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accuracy_score(data)</a:t>
            </a:r>
          </a:p>
          <a:p>
            <a:r>
              <a:rPr lang="vi-VN" altLang="en-US" b="1">
                <a:latin typeface="Times New Roman" panose="02020603050405020304" pitchFamily="18" charset="0"/>
                <a:cs typeface="Times New Roman" panose="02020603050405020304" pitchFamily="18" charset="0"/>
              </a:rPr>
              <a:t>save model</a:t>
            </a:r>
            <a:r>
              <a:rPr lang="vi-VN" altLang="en-US">
                <a:latin typeface="Times New Roman" panose="02020603050405020304" pitchFamily="18" charset="0"/>
                <a:cs typeface="Times New Roman" panose="02020603050405020304" pitchFamily="18" charset="0"/>
              </a:rPr>
              <a:t>: joblib.dump (model)</a:t>
            </a:r>
          </a:p>
          <a:p>
            <a:r>
              <a:rPr lang="vi-VN" altLang="en-US" b="1">
                <a:latin typeface="Times New Roman" panose="02020603050405020304" pitchFamily="18" charset="0"/>
                <a:cs typeface="Times New Roman" panose="02020603050405020304" pitchFamily="18" charset="0"/>
              </a:rPr>
              <a:t>load model</a:t>
            </a:r>
            <a:r>
              <a:rPr lang="vi-VN" altLang="en-US">
                <a:latin typeface="Times New Roman" panose="02020603050405020304" pitchFamily="18" charset="0"/>
                <a:cs typeface="Times New Roman" panose="02020603050405020304" pitchFamily="18" charset="0"/>
              </a:rPr>
              <a:t>: joblib.load (model)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1471295" y="1721485"/>
            <a:ext cx="6252845" cy="43294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18</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YC4.3</a:t>
            </a:r>
          </a:p>
        </p:txBody>
      </p:sp>
      <p:sp>
        <p:nvSpPr>
          <p:cNvPr id="8" name="TextBox 7"/>
          <p:cNvSpPr txBox="1"/>
          <p:nvPr/>
        </p:nvSpPr>
        <p:spPr>
          <a:xfrm>
            <a:off x="3355975" y="1720643"/>
            <a:ext cx="2432076" cy="369332"/>
          </a:xfrm>
          <a:prstGeom prst="rect">
            <a:avLst/>
          </a:prstGeom>
          <a:noFill/>
        </p:spPr>
        <p:txBody>
          <a:bodyPr wrap="none" rtlCol="0">
            <a:spAutoFit/>
          </a:bodyPr>
          <a:lstStyle/>
          <a:p>
            <a:pPr algn="l"/>
            <a:r>
              <a:rPr lang="en-US" b="1" i="0">
                <a:solidFill>
                  <a:srgbClr val="212121"/>
                </a:solidFill>
                <a:effectLst/>
                <a:latin typeface="Roboto" panose="02000000000000000000" pitchFamily="2" charset="0"/>
              </a:rPr>
              <a:t>KNeighborsClassifier</a:t>
            </a:r>
          </a:p>
        </p:txBody>
      </p:sp>
      <p:sp>
        <p:nvSpPr>
          <p:cNvPr id="6" name="Text Box 5"/>
          <p:cNvSpPr txBox="1"/>
          <p:nvPr/>
        </p:nvSpPr>
        <p:spPr>
          <a:xfrm>
            <a:off x="1576705" y="2240280"/>
            <a:ext cx="5991225" cy="3692525"/>
          </a:xfrm>
          <a:prstGeom prst="rect">
            <a:avLst/>
          </a:prstGeom>
          <a:noFill/>
        </p:spPr>
        <p:txBody>
          <a:bodyPr wrap="square" rtlCol="0">
            <a:spAutoFit/>
          </a:bodyPr>
          <a:lstStyle/>
          <a:p>
            <a:r>
              <a:rPr lang="vi-VN" altLang="en-US" b="1">
                <a:latin typeface="Times New Roman" panose="02020603050405020304" pitchFamily="18" charset="0"/>
                <a:cs typeface="Times New Roman" panose="02020603050405020304" pitchFamily="18" charset="0"/>
              </a:rPr>
              <a:t>lib: </a:t>
            </a:r>
            <a:r>
              <a:rPr lang="vi-VN" altLang="en-US">
                <a:latin typeface="Times New Roman" panose="02020603050405020304" pitchFamily="18" charset="0"/>
                <a:cs typeface="Times New Roman" panose="02020603050405020304" pitchFamily="18" charset="0"/>
              </a:rPr>
              <a:t>keras.datasets, sklearn.neighbors, sklearn.metrics, joblib, numpy.</a:t>
            </a:r>
          </a:p>
          <a:p>
            <a:r>
              <a:rPr lang="vi-VN" altLang="en-US" b="1">
                <a:latin typeface="Times New Roman" panose="02020603050405020304" pitchFamily="18" charset="0"/>
                <a:cs typeface="Times New Roman" panose="02020603050405020304" pitchFamily="18" charset="0"/>
                <a:sym typeface="+mn-ea"/>
              </a:rPr>
              <a:t>preprocessing: </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sym typeface="+mn-ea"/>
              </a:rPr>
              <a:t>+ </a:t>
            </a:r>
            <a:r>
              <a:rPr lang="vi-VN" altLang="en-US">
                <a:latin typeface="Times New Roman" panose="02020603050405020304" pitchFamily="18" charset="0"/>
                <a:cs typeface="Times New Roman" panose="02020603050405020304" pitchFamily="18" charset="0"/>
                <a:sym typeface="+mn-ea"/>
              </a:rPr>
              <a:t>method: reshape(data)</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input:</a:t>
            </a:r>
            <a:r>
              <a:rPr lang="vi-VN" altLang="en-US">
                <a:latin typeface="Times New Roman" panose="02020603050405020304" pitchFamily="18" charset="0"/>
                <a:cs typeface="Times New Roman" panose="02020603050405020304" pitchFamily="18" charset="0"/>
              </a:rPr>
              <a:t>  train data, test data, k</a:t>
            </a:r>
          </a:p>
          <a:p>
            <a:r>
              <a:rPr lang="vi-VN" altLang="en-US" b="1">
                <a:latin typeface="Times New Roman" panose="02020603050405020304" pitchFamily="18" charset="0"/>
                <a:cs typeface="Times New Roman" panose="02020603050405020304" pitchFamily="18" charset="0"/>
              </a:rPr>
              <a:t>train: </a:t>
            </a:r>
          </a:p>
          <a:p>
            <a:r>
              <a:rPr lang="vi-VN" altLang="en-US">
                <a:latin typeface="Times New Roman" panose="02020603050405020304" pitchFamily="18" charset="0"/>
                <a:cs typeface="Times New Roman" panose="02020603050405020304" pitchFamily="18" charset="0"/>
              </a:rPr>
              <a:t>+ initialize model: KNeighborsClassifier (k)</a:t>
            </a:r>
          </a:p>
          <a:p>
            <a:r>
              <a:rPr lang="vi-VN" altLang="en-US">
                <a:latin typeface="Times New Roman" panose="02020603050405020304" pitchFamily="18" charset="0"/>
                <a:cs typeface="Times New Roman" panose="02020603050405020304" pitchFamily="18" charset="0"/>
              </a:rPr>
              <a:t>+ fit model: fit (train data)</a:t>
            </a:r>
          </a:p>
          <a:p>
            <a:r>
              <a:rPr lang="vi-VN" altLang="en-US">
                <a:latin typeface="Times New Roman" panose="02020603050405020304" pitchFamily="18" charset="0"/>
                <a:cs typeface="Times New Roman" panose="02020603050405020304" pitchFamily="18" charset="0"/>
              </a:rPr>
              <a:t>+ Predict model: predict(data)</a:t>
            </a:r>
          </a:p>
          <a:p>
            <a:r>
              <a:rPr lang="vi-VN" altLang="en-US" b="1">
                <a:latin typeface="Times New Roman" panose="02020603050405020304" pitchFamily="18" charset="0"/>
                <a:cs typeface="Times New Roman" panose="02020603050405020304" pitchFamily="18" charset="0"/>
              </a:rPr>
              <a:t>test:</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a:t>
            </a:r>
            <a:r>
              <a:rPr lang="vi-VN" altLang="en-US" b="1">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accuracy_score(data)</a:t>
            </a:r>
          </a:p>
          <a:p>
            <a:r>
              <a:rPr lang="vi-VN" altLang="en-US" b="1">
                <a:latin typeface="Times New Roman" panose="02020603050405020304" pitchFamily="18" charset="0"/>
                <a:cs typeface="Times New Roman" panose="02020603050405020304" pitchFamily="18" charset="0"/>
              </a:rPr>
              <a:t>save model</a:t>
            </a:r>
            <a:r>
              <a:rPr lang="vi-VN" altLang="en-US">
                <a:latin typeface="Times New Roman" panose="02020603050405020304" pitchFamily="18" charset="0"/>
                <a:cs typeface="Times New Roman" panose="02020603050405020304" pitchFamily="18" charset="0"/>
              </a:rPr>
              <a:t>: joblib.dump (model)</a:t>
            </a:r>
          </a:p>
          <a:p>
            <a:r>
              <a:rPr lang="vi-VN" altLang="en-US" b="1">
                <a:latin typeface="Times New Roman" panose="02020603050405020304" pitchFamily="18" charset="0"/>
                <a:cs typeface="Times New Roman" panose="02020603050405020304" pitchFamily="18" charset="0"/>
              </a:rPr>
              <a:t>load model</a:t>
            </a:r>
            <a:r>
              <a:rPr lang="vi-VN" altLang="en-US">
                <a:latin typeface="Times New Roman" panose="02020603050405020304" pitchFamily="18" charset="0"/>
                <a:cs typeface="Times New Roman" panose="02020603050405020304" pitchFamily="18" charset="0"/>
              </a:rPr>
              <a:t>: joblib.load (model)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BẢNG PHÂN CÔNG CÔNG VIỆC</a:t>
            </a:r>
          </a:p>
        </p:txBody>
      </p:sp>
      <p:graphicFrame>
        <p:nvGraphicFramePr>
          <p:cNvPr id="16" name="Table 16"/>
          <p:cNvGraphicFramePr>
            <a:graphicFrameLocks noGrp="1"/>
          </p:cNvGraphicFramePr>
          <p:nvPr/>
        </p:nvGraphicFramePr>
        <p:xfrm>
          <a:off x="626268" y="1383568"/>
          <a:ext cx="7891464" cy="2595880"/>
        </p:xfrm>
        <a:graphic>
          <a:graphicData uri="http://schemas.openxmlformats.org/drawingml/2006/table">
            <a:tbl>
              <a:tblPr firstRow="1" bandRow="1">
                <a:tableStyleId>{F5AB1C69-6EDB-4FF4-983F-18BD219EF322}</a:tableStyleId>
              </a:tblPr>
              <a:tblGrid>
                <a:gridCol w="478789">
                  <a:extLst>
                    <a:ext uri="{9D8B030D-6E8A-4147-A177-3AD203B41FA5}">
                      <a16:colId xmlns:a16="http://schemas.microsoft.com/office/drawing/2014/main" val="20000"/>
                    </a:ext>
                  </a:extLst>
                </a:gridCol>
                <a:gridCol w="2612833">
                  <a:extLst>
                    <a:ext uri="{9D8B030D-6E8A-4147-A177-3AD203B41FA5}">
                      <a16:colId xmlns:a16="http://schemas.microsoft.com/office/drawing/2014/main" val="20001"/>
                    </a:ext>
                  </a:extLst>
                </a:gridCol>
                <a:gridCol w="3185328">
                  <a:extLst>
                    <a:ext uri="{9D8B030D-6E8A-4147-A177-3AD203B41FA5}">
                      <a16:colId xmlns:a16="http://schemas.microsoft.com/office/drawing/2014/main" val="20002"/>
                    </a:ext>
                  </a:extLst>
                </a:gridCol>
                <a:gridCol w="1614514">
                  <a:extLst>
                    <a:ext uri="{9D8B030D-6E8A-4147-A177-3AD203B41FA5}">
                      <a16:colId xmlns:a16="http://schemas.microsoft.com/office/drawing/2014/main" val="20003"/>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Công việc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Người thực hiện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10000"/>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1"/>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2"/>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4"/>
                  </a:ext>
                </a:extLst>
              </a:tr>
              <a:tr h="370840">
                <a:tc>
                  <a:txBody>
                    <a:bodyPr/>
                    <a:lstStyle/>
                    <a:p>
                      <a:pPr algn="ctr"/>
                      <a:r>
                        <a:rPr lang="en-US">
                          <a:latin typeface="Times New Roman" panose="02020603050405020304" pitchFamily="18" charset="0"/>
                          <a:cs typeface="Times New Roman" panose="02020603050405020304" pitchFamily="18" charset="0"/>
                        </a:rPr>
                        <a:t>5</a:t>
                      </a:r>
                    </a:p>
                  </a:txBody>
                  <a:tcPr/>
                </a:tc>
                <a:tc>
                  <a:txBody>
                    <a:bodyPr/>
                    <a:lstStyle/>
                    <a:p>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5"/>
                  </a:ext>
                </a:extLst>
              </a:tr>
              <a:tr h="370840">
                <a:tc>
                  <a:txBody>
                    <a:bodyPr/>
                    <a:lstStyle/>
                    <a:p>
                      <a:pPr algn="ctr"/>
                      <a:r>
                        <a:rPr lang="en-US">
                          <a:latin typeface="Times New Roman" panose="02020603050405020304" pitchFamily="18" charset="0"/>
                          <a:cs typeface="Times New Roman" panose="02020603050405020304" pitchFamily="18" charset="0"/>
                        </a:rPr>
                        <a:t>6</a:t>
                      </a:r>
                    </a:p>
                  </a:txBody>
                  <a:tcPr/>
                </a:tc>
                <a:tc>
                  <a:txBody>
                    <a:bodyPr/>
                    <a:lstStyle/>
                    <a:p>
                      <a:r>
                        <a:rPr lang="en-US">
                          <a:latin typeface="Times New Roman" panose="02020603050405020304" pitchFamily="18" charset="0"/>
                          <a:cs typeface="Times New Roman" panose="02020603050405020304" pitchFamily="18" charset="0"/>
                        </a:rPr>
                        <a:t>Kiểm thử, chỉnh sửa lại</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6"/>
                  </a:ext>
                </a:extLst>
              </a:tr>
            </a:tbl>
          </a:graphicData>
        </a:graphic>
      </p:graphicFrame>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753350" y="6336334"/>
            <a:ext cx="1285874" cy="369332"/>
          </a:xfrm>
          <a:prstGeom prst="rect">
            <a:avLst/>
          </a:prstGeom>
          <a:noFill/>
        </p:spPr>
        <p:txBody>
          <a:bodyPr wrap="square" rtlCol="0">
            <a:spAutoFit/>
          </a:bodyPr>
          <a:lstStyle/>
          <a:p>
            <a:r>
              <a:rPr lang="en-US"/>
              <a:t>Trang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19</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YC4.4</a:t>
            </a:r>
          </a:p>
        </p:txBody>
      </p:sp>
      <p:pic>
        <p:nvPicPr>
          <p:cNvPr id="6" name="Picture 5"/>
          <p:cNvPicPr>
            <a:picLocks noChangeAspect="1"/>
          </p:cNvPicPr>
          <p:nvPr/>
        </p:nvPicPr>
        <p:blipFill>
          <a:blip r:embed="rId3"/>
          <a:stretch>
            <a:fillRect/>
          </a:stretch>
        </p:blipFill>
        <p:spPr>
          <a:xfrm>
            <a:off x="2504880" y="1413391"/>
            <a:ext cx="4496190" cy="3444538"/>
          </a:xfrm>
          <a:prstGeom prst="rect">
            <a:avLst/>
          </a:prstGeom>
        </p:spPr>
      </p:pic>
      <p:sp>
        <p:nvSpPr>
          <p:cNvPr id="10" name="TextBox 9"/>
          <p:cNvSpPr txBox="1"/>
          <p:nvPr/>
        </p:nvSpPr>
        <p:spPr>
          <a:xfrm>
            <a:off x="981965" y="5054262"/>
            <a:ext cx="7542020" cy="645160"/>
          </a:xfrm>
          <a:prstGeom prst="rect">
            <a:avLst/>
          </a:prstGeom>
          <a:noFill/>
        </p:spPr>
        <p:txBody>
          <a:bodyPr wrap="square" rtlCol="0">
            <a:spAutoFit/>
          </a:bodyPr>
          <a:lstStyle/>
          <a:p>
            <a:r>
              <a:rPr lang="en-US" i="1"/>
              <a:t>Thu thập các training và test accuracy ta </a:t>
            </a:r>
            <a:r>
              <a:rPr lang="vi-VN" altLang="en-US" i="1"/>
              <a:t>vẽ </a:t>
            </a:r>
            <a:r>
              <a:rPr lang="en-US" i="1"/>
              <a:t>được biểu đồ độ chính xác này </a:t>
            </a:r>
            <a:r>
              <a:rPr lang="vi-VN" altLang="en-US" i="1"/>
              <a:t>bằng thư viện matplotlib.pyplot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p:cNvSpPr txBox="1"/>
          <p:nvPr/>
        </p:nvSpPr>
        <p:spPr>
          <a:xfrm>
            <a:off x="76200" y="1089327"/>
            <a:ext cx="1996444" cy="369332"/>
          </a:xfrm>
          <a:prstGeom prst="rect">
            <a:avLst/>
          </a:prstGeom>
          <a:noFill/>
        </p:spPr>
        <p:txBody>
          <a:bodyPr wrap="none" rtlCol="0">
            <a:spAutoFit/>
          </a:bodyPr>
          <a:lstStyle/>
          <a:p>
            <a:r>
              <a:rPr lang="en-US" i="1"/>
              <a:t>Đánh giá tổng quát</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3350" y="6336334"/>
            <a:ext cx="1285874" cy="369332"/>
          </a:xfrm>
          <a:prstGeom prst="rect">
            <a:avLst/>
          </a:prstGeom>
          <a:noFill/>
        </p:spPr>
        <p:txBody>
          <a:bodyPr wrap="square" rtlCol="0">
            <a:spAutoFit/>
          </a:bodyPr>
          <a:lstStyle/>
          <a:p>
            <a:r>
              <a:rPr lang="en-US"/>
              <a:t>Trang 20</a:t>
            </a:r>
          </a:p>
        </p:txBody>
      </p:sp>
      <p:graphicFrame>
        <p:nvGraphicFramePr>
          <p:cNvPr id="7" name="Table 16"/>
          <p:cNvGraphicFramePr>
            <a:graphicFrameLocks noGrp="1"/>
          </p:cNvGraphicFramePr>
          <p:nvPr/>
        </p:nvGraphicFramePr>
        <p:xfrm>
          <a:off x="1850248" y="1815894"/>
          <a:ext cx="5443503" cy="259588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gridCol w="2266950">
                  <a:extLst>
                    <a:ext uri="{9D8B030D-6E8A-4147-A177-3AD203B41FA5}">
                      <a16:colId xmlns:a16="http://schemas.microsoft.com/office/drawing/2014/main" val="20002"/>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Đạt được</a:t>
                      </a:r>
                    </a:p>
                  </a:txBody>
                  <a:tcPr/>
                </a:tc>
                <a:extLst>
                  <a:ext uri="{0D108BD9-81ED-4DB2-BD59-A6C34878D82A}">
                    <a16:rowId xmlns:a16="http://schemas.microsoft.com/office/drawing/2014/main" val="10000"/>
                  </a:ext>
                </a:extLst>
              </a:tr>
              <a:tr h="370840">
                <a:tc>
                  <a:txBody>
                    <a:bodyPr/>
                    <a:lstStyle/>
                    <a:p>
                      <a:pPr algn="ctr"/>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1"/>
                  </a:ext>
                </a:extLst>
              </a:tr>
              <a:tr h="370840">
                <a:tc>
                  <a:txBody>
                    <a:bodyPr/>
                    <a:lstStyle/>
                    <a:p>
                      <a:pPr algn="ctr"/>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2"/>
                  </a:ext>
                </a:extLst>
              </a:tr>
              <a:tr h="370840">
                <a:tc>
                  <a:txBody>
                    <a:bodyPr/>
                    <a:lstStyle/>
                    <a:p>
                      <a:pPr algn="ctr"/>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4"/>
                  </a:ext>
                </a:extLst>
              </a:tr>
              <a:tr h="370840">
                <a:tc>
                  <a:txBody>
                    <a:bodyPr/>
                    <a:lstStyle/>
                    <a:p>
                      <a:pPr algn="ctr"/>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5"/>
                  </a:ext>
                </a:extLst>
              </a:tr>
              <a:tr h="370840">
                <a:tc gridSpan="2">
                  <a:txBody>
                    <a:bodyPr/>
                    <a:lstStyle/>
                    <a:p>
                      <a:pPr algn="ctr"/>
                      <a:r>
                        <a:rPr lang="en-US">
                          <a:latin typeface="Times New Roman" panose="02020603050405020304" pitchFamily="18" charset="0"/>
                          <a:cs typeface="Times New Roman" panose="02020603050405020304" pitchFamily="18" charset="0"/>
                        </a:rPr>
                        <a:t>Tổng</a:t>
                      </a:r>
                    </a:p>
                  </a:txBody>
                  <a:tcPr/>
                </a:tc>
                <a:tc hMerge="1">
                  <a:txBody>
                    <a:bodyPr/>
                    <a:lstStyle/>
                    <a:p>
                      <a:endParaRPr lang="en-US"/>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p:cNvSpPr txBox="1"/>
          <p:nvPr/>
        </p:nvSpPr>
        <p:spPr>
          <a:xfrm>
            <a:off x="76200" y="1089327"/>
            <a:ext cx="1059906" cy="369332"/>
          </a:xfrm>
          <a:prstGeom prst="rect">
            <a:avLst/>
          </a:prstGeom>
          <a:noFill/>
        </p:spPr>
        <p:txBody>
          <a:bodyPr wrap="none" rtlCol="0">
            <a:spAutoFit/>
          </a:bodyPr>
          <a:lstStyle/>
          <a:p>
            <a:r>
              <a:rPr lang="en-US" i="1"/>
              <a:t>Thuận lợi</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3350" y="6336334"/>
            <a:ext cx="1285874" cy="369332"/>
          </a:xfrm>
          <a:prstGeom prst="rect">
            <a:avLst/>
          </a:prstGeom>
          <a:noFill/>
        </p:spPr>
        <p:txBody>
          <a:bodyPr wrap="square" rtlCol="0">
            <a:spAutoFit/>
          </a:bodyPr>
          <a:lstStyle/>
          <a:p>
            <a:r>
              <a:rPr lang="en-US"/>
              <a:t>Trang 21</a:t>
            </a:r>
          </a:p>
        </p:txBody>
      </p:sp>
      <p:sp>
        <p:nvSpPr>
          <p:cNvPr id="5" name="TextBox 4"/>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làm việc ăn ý</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có kiến thức về Git</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thành viên nhiệt tình tham gia tìm hiểu đề tài</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Vấn đề nghiên cứu được phân chia bài bản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thành viên có nền tảng lập trình tốt</a:t>
            </a:r>
          </a:p>
          <a:p>
            <a:pPr marL="285750" indent="-285750">
              <a:lnSpc>
                <a:spcPct val="2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p:cNvSpPr txBox="1"/>
          <p:nvPr/>
        </p:nvSpPr>
        <p:spPr>
          <a:xfrm>
            <a:off x="76200" y="1089327"/>
            <a:ext cx="1055097" cy="369332"/>
          </a:xfrm>
          <a:prstGeom prst="rect">
            <a:avLst/>
          </a:prstGeom>
          <a:noFill/>
        </p:spPr>
        <p:txBody>
          <a:bodyPr wrap="none" rtlCol="0">
            <a:spAutoFit/>
          </a:bodyPr>
          <a:lstStyle/>
          <a:p>
            <a:r>
              <a:rPr lang="en-US" i="1"/>
              <a:t>Khó khăn</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3350" y="6336334"/>
            <a:ext cx="1285874" cy="369332"/>
          </a:xfrm>
          <a:prstGeom prst="rect">
            <a:avLst/>
          </a:prstGeom>
          <a:noFill/>
        </p:spPr>
        <p:txBody>
          <a:bodyPr wrap="square" rtlCol="0">
            <a:spAutoFit/>
          </a:bodyPr>
          <a:lstStyle/>
          <a:p>
            <a:r>
              <a:rPr lang="en-US"/>
              <a:t>Trang 22</a:t>
            </a:r>
          </a:p>
        </p:txBody>
      </p:sp>
      <p:sp>
        <p:nvSpPr>
          <p:cNvPr id="5" name="TextBox 4"/>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Số lượng thành viên nghiên cứu thực tế tương đối ít</a:t>
            </a: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Mất nhiều thời gian để ôn tập lại python do các thành viên không xuất phát điểm từ các ngành khoa học máy tính</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Còn nhiều thiếu sót về phân tích đề</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Lượng công việc cho từng thành viên khá lớn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Dù khó khăn nhưng nhóm vẫn hoàn thành toàn bộ bài tập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TRÍCH DẪN</a:t>
            </a:r>
          </a:p>
        </p:txBody>
      </p:sp>
      <p:sp>
        <p:nvSpPr>
          <p:cNvPr id="2" name="TextBox 1"/>
          <p:cNvSpPr txBox="1"/>
          <p:nvPr/>
        </p:nvSpPr>
        <p:spPr>
          <a:xfrm>
            <a:off x="76200" y="1089327"/>
            <a:ext cx="1216551" cy="369332"/>
          </a:xfrm>
          <a:prstGeom prst="rect">
            <a:avLst/>
          </a:prstGeom>
          <a:noFill/>
        </p:spPr>
        <p:txBody>
          <a:bodyPr wrap="none" rtlCol="0">
            <a:spAutoFit/>
          </a:bodyPr>
          <a:lstStyle/>
          <a:p>
            <a:r>
              <a:rPr lang="en-US" i="1"/>
              <a:t>References</a:t>
            </a:r>
          </a:p>
        </p:txBody>
      </p:sp>
      <p:cxnSp>
        <p:nvCxnSpPr>
          <p:cNvPr id="3" name="Straight Connector 2"/>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23</a:t>
            </a:r>
          </a:p>
        </p:txBody>
      </p:sp>
      <p:graphicFrame>
        <p:nvGraphicFramePr>
          <p:cNvPr id="7" name="Table 7"/>
          <p:cNvGraphicFramePr>
            <a:graphicFrameLocks noGrp="1"/>
          </p:cNvGraphicFramePr>
          <p:nvPr/>
        </p:nvGraphicFramePr>
        <p:xfrm>
          <a:off x="76200" y="1700260"/>
          <a:ext cx="8805705" cy="2763520"/>
        </p:xfrm>
        <a:graphic>
          <a:graphicData uri="http://schemas.openxmlformats.org/drawingml/2006/table">
            <a:tbl>
              <a:tblPr firstRow="1" bandRow="1">
                <a:tableStyleId>{5C22544A-7EE6-4342-B048-85BDC9FD1C3A}</a:tableStyleId>
              </a:tblPr>
              <a:tblGrid>
                <a:gridCol w="687040">
                  <a:extLst>
                    <a:ext uri="{9D8B030D-6E8A-4147-A177-3AD203B41FA5}">
                      <a16:colId xmlns:a16="http://schemas.microsoft.com/office/drawing/2014/main" val="20000"/>
                    </a:ext>
                  </a:extLst>
                </a:gridCol>
                <a:gridCol w="8118665">
                  <a:extLst>
                    <a:ext uri="{9D8B030D-6E8A-4147-A177-3AD203B41FA5}">
                      <a16:colId xmlns:a16="http://schemas.microsoft.com/office/drawing/2014/main" val="20001"/>
                    </a:ext>
                  </a:extLst>
                </a:gridCol>
              </a:tblGrid>
              <a:tr h="370840">
                <a:tc gridSpan="2">
                  <a:txBody>
                    <a:bodyPr/>
                    <a:lstStyle/>
                    <a:p>
                      <a:r>
                        <a:rPr lang="en-US" b="0">
                          <a:solidFill>
                            <a:schemeClr val="tx1"/>
                          </a:solidFill>
                        </a:rPr>
                        <a:t>Book</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a:t>[1]</a:t>
                      </a:r>
                    </a:p>
                  </a:txBody>
                  <a:tcPr>
                    <a:noFill/>
                  </a:tcPr>
                </a:tc>
                <a:tc>
                  <a:txBody>
                    <a:bodyPr/>
                    <a:lstStyle/>
                    <a:p>
                      <a:pPr algn="just"/>
                      <a:r>
                        <a:rPr lang="en-US" i="1"/>
                        <a:t>Stuart Russell, Peter Norvig. Artificial Intelligence : A Modern Approach, 2</a:t>
                      </a:r>
                      <a:r>
                        <a:rPr lang="en-US" i="1" baseline="30000"/>
                        <a:t>nd</a:t>
                      </a:r>
                      <a:r>
                        <a:rPr lang="en-US" i="1"/>
                        <a:t> edition. New Jersey, McGraw-Hill, 2005</a:t>
                      </a:r>
                      <a:endParaRPr lang="en-US"/>
                    </a:p>
                  </a:txBody>
                  <a:tcPr>
                    <a:noFill/>
                  </a:tcPr>
                </a:tc>
                <a:extLst>
                  <a:ext uri="{0D108BD9-81ED-4DB2-BD59-A6C34878D82A}">
                    <a16:rowId xmlns:a16="http://schemas.microsoft.com/office/drawing/2014/main" val="10001"/>
                  </a:ext>
                </a:extLst>
              </a:tr>
              <a:tr h="370840">
                <a:tc>
                  <a:txBody>
                    <a:bodyPr/>
                    <a:lstStyle/>
                    <a:p>
                      <a:pPr algn="ctr"/>
                      <a:r>
                        <a:rPr lang="en-US"/>
                        <a:t>[2]</a:t>
                      </a:r>
                    </a:p>
                  </a:txBody>
                  <a:tcPr>
                    <a:noFill/>
                  </a:tcPr>
                </a:tc>
                <a:tc>
                  <a:txBody>
                    <a:bodyPr/>
                    <a:lstStyle/>
                    <a:p>
                      <a:pPr algn="just"/>
                      <a:r>
                        <a:rPr lang="en-US"/>
                        <a:t>Tom Mitchell. Machine Learning. New York, McGraw-Hill, 1997.</a:t>
                      </a:r>
                    </a:p>
                  </a:txBody>
                  <a:tcPr>
                    <a:noFill/>
                  </a:tcPr>
                </a:tc>
                <a:extLst>
                  <a:ext uri="{0D108BD9-81ED-4DB2-BD59-A6C34878D82A}">
                    <a16:rowId xmlns:a16="http://schemas.microsoft.com/office/drawing/2014/main" val="10002"/>
                  </a:ext>
                </a:extLst>
              </a:tr>
              <a:tr h="370840">
                <a:tc>
                  <a:txBody>
                    <a:bodyPr/>
                    <a:lstStyle/>
                    <a:p>
                      <a:pPr algn="ctr"/>
                      <a:r>
                        <a:rPr lang="en-US"/>
                        <a:t>[3]</a:t>
                      </a:r>
                    </a:p>
                  </a:txBody>
                  <a:tcPr>
                    <a:noFill/>
                  </a:tcPr>
                </a:tc>
                <a:tc>
                  <a:txBody>
                    <a:bodyPr/>
                    <a:lstStyle/>
                    <a:p>
                      <a:pPr algn="just"/>
                      <a:r>
                        <a:rPr lang="en-US"/>
                        <a:t>Manning and Schuetze, Foundations of Statistical Natural Language Processing, MIT Press. Cambridge, MA, 1999.</a:t>
                      </a:r>
                    </a:p>
                  </a:txBody>
                  <a:tcPr>
                    <a:noFill/>
                  </a:tcPr>
                </a:tc>
                <a:extLst>
                  <a:ext uri="{0D108BD9-81ED-4DB2-BD59-A6C34878D82A}">
                    <a16:rowId xmlns:a16="http://schemas.microsoft.com/office/drawing/2014/main" val="10003"/>
                  </a:ext>
                </a:extLst>
              </a:tr>
              <a:tr h="370840">
                <a:tc gridSpan="2">
                  <a:txBody>
                    <a:bodyPr/>
                    <a:lstStyle/>
                    <a:p>
                      <a:pPr algn="l"/>
                      <a:r>
                        <a:rPr lang="en-US"/>
                        <a:t>Website</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r>
                        <a:rPr lang="en-US"/>
                        <a:t>[1]</a:t>
                      </a:r>
                    </a:p>
                  </a:txBody>
                  <a:tcPr>
                    <a:noFill/>
                  </a:tcPr>
                </a:tc>
                <a:tc>
                  <a:txBody>
                    <a:bodyPr/>
                    <a:lstStyle/>
                    <a:p>
                      <a:pPr algn="just"/>
                      <a:r>
                        <a:rPr lang="en-US"/>
                        <a:t>sakai.it.tdt.edu.vn</a:t>
                      </a:r>
                    </a:p>
                  </a:txBody>
                  <a:tcP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ĐÁNH GIÁ MỰC ĐỘ HOÀN THÀNH</a:t>
            </a:r>
          </a:p>
        </p:txBody>
      </p:sp>
      <p:graphicFrame>
        <p:nvGraphicFramePr>
          <p:cNvPr id="16" name="Table 16"/>
          <p:cNvGraphicFramePr>
            <a:graphicFrameLocks noGrp="1"/>
          </p:cNvGraphicFramePr>
          <p:nvPr>
            <p:extLst>
              <p:ext uri="{D42A27DB-BD31-4B8C-83A1-F6EECF244321}">
                <p14:modId xmlns:p14="http://schemas.microsoft.com/office/powerpoint/2010/main" val="3377884131"/>
              </p:ext>
            </p:extLst>
          </p:nvPr>
        </p:nvGraphicFramePr>
        <p:xfrm>
          <a:off x="1000124" y="1440718"/>
          <a:ext cx="7143752" cy="1854200"/>
        </p:xfrm>
        <a:graphic>
          <a:graphicData uri="http://schemas.openxmlformats.org/drawingml/2006/table">
            <a:tbl>
              <a:tblPr firstRow="1" bandRow="1">
                <a:tableStyleId>{F5AB1C69-6EDB-4FF4-983F-18BD219EF322}</a:tableStyleId>
              </a:tblPr>
              <a:tblGrid>
                <a:gridCol w="433424">
                  <a:extLst>
                    <a:ext uri="{9D8B030D-6E8A-4147-A177-3AD203B41FA5}">
                      <a16:colId xmlns:a16="http://schemas.microsoft.com/office/drawing/2014/main" val="20000"/>
                    </a:ext>
                  </a:extLst>
                </a:gridCol>
                <a:gridCol w="2528851">
                  <a:extLst>
                    <a:ext uri="{9D8B030D-6E8A-4147-A177-3AD203B41FA5}">
                      <a16:colId xmlns:a16="http://schemas.microsoft.com/office/drawing/2014/main" val="20001"/>
                    </a:ext>
                  </a:extLst>
                </a:gridCol>
                <a:gridCol w="1933575">
                  <a:extLst>
                    <a:ext uri="{9D8B030D-6E8A-4147-A177-3AD203B41FA5}">
                      <a16:colId xmlns:a16="http://schemas.microsoft.com/office/drawing/2014/main" val="20002"/>
                    </a:ext>
                  </a:extLst>
                </a:gridCol>
                <a:gridCol w="2247902">
                  <a:extLst>
                    <a:ext uri="{9D8B030D-6E8A-4147-A177-3AD203B41FA5}">
                      <a16:colId xmlns:a16="http://schemas.microsoft.com/office/drawing/2014/main" val="20003"/>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Họ và tên</a:t>
                      </a: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 Đánh giá</a:t>
                      </a:r>
                    </a:p>
                  </a:txBody>
                  <a:tcPr/>
                </a:tc>
                <a:extLst>
                  <a:ext uri="{0D108BD9-81ED-4DB2-BD59-A6C34878D82A}">
                    <a16:rowId xmlns:a16="http://schemas.microsoft.com/office/drawing/2014/main" val="10000"/>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1"/>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0002"/>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51900821</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0004"/>
                  </a:ext>
                </a:extLst>
              </a:tr>
            </a:tbl>
          </a:graphicData>
        </a:graphic>
      </p:graphicFrame>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2</a:t>
            </a:r>
          </a:p>
        </p:txBody>
      </p:sp>
      <p:sp>
        <p:nvSpPr>
          <p:cNvPr id="3" name="TextBox 2"/>
          <p:cNvSpPr txBox="1"/>
          <p:nvPr/>
        </p:nvSpPr>
        <p:spPr>
          <a:xfrm>
            <a:off x="1000124" y="5592544"/>
            <a:ext cx="7143752" cy="646331"/>
          </a:xfrm>
          <a:prstGeom prst="rect">
            <a:avLst/>
          </a:prstGeom>
          <a:noFill/>
        </p:spPr>
        <p:txBody>
          <a:bodyPr wrap="square" rtlCol="0">
            <a:spAutoFit/>
          </a:bodyPr>
          <a:lstStyle/>
          <a:p>
            <a:pPr algn="just"/>
            <a:r>
              <a:rPr lang="en-US" i="1"/>
              <a:t>Workspace: </a:t>
            </a:r>
            <a:r>
              <a:rPr lang="en-US" i="1">
                <a:hlinkClick r:id="rId3"/>
              </a:rPr>
              <a:t>https://github.com/trngbro/AI</a:t>
            </a:r>
            <a:r>
              <a:rPr lang="en-US" i="1"/>
              <a:t> (Private during deadline time)</a:t>
            </a:r>
            <a:br>
              <a:rPr lang="en-US" i="1"/>
            </a:br>
            <a:endParaRPr lang="en-US"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MỤC LỤC</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3</a:t>
            </a:r>
          </a:p>
        </p:txBody>
      </p:sp>
      <p:sp>
        <p:nvSpPr>
          <p:cNvPr id="5" name="TextBox 4"/>
          <p:cNvSpPr txBox="1"/>
          <p:nvPr/>
        </p:nvSpPr>
        <p:spPr>
          <a:xfrm>
            <a:off x="768803" y="1142643"/>
            <a:ext cx="7968343" cy="4801314"/>
          </a:xfrm>
          <a:prstGeom prst="rect">
            <a:avLst/>
          </a:prstGeom>
          <a:noFill/>
        </p:spPr>
        <p:txBody>
          <a:bodyPr wrap="square" rtlCol="0">
            <a:spAutoFit/>
          </a:bodyPr>
          <a:lstStyle/>
          <a:p>
            <a:r>
              <a:rPr lang="en-US"/>
              <a:t>Câu 1 …………………………………………………………………………………………………… 4</a:t>
            </a:r>
          </a:p>
          <a:p>
            <a:r>
              <a:rPr lang="en-US"/>
              <a:t>	</a:t>
            </a:r>
            <a:r>
              <a:rPr lang="en-US" i="1"/>
              <a:t>YC1.1 </a:t>
            </a:r>
            <a:r>
              <a:rPr lang="en-US"/>
              <a:t>…………………………………………………………………………………………… 6</a:t>
            </a:r>
          </a:p>
          <a:p>
            <a:r>
              <a:rPr lang="en-US"/>
              <a:t>	</a:t>
            </a:r>
            <a:r>
              <a:rPr lang="en-US" i="1"/>
              <a:t>YC1.2</a:t>
            </a:r>
            <a:r>
              <a:rPr lang="en-US"/>
              <a:t> …………………………………………………………………………………………… 7</a:t>
            </a:r>
          </a:p>
          <a:p>
            <a:r>
              <a:rPr lang="en-US"/>
              <a:t>Câu 2 …………………………………………………………………………………………………… 8</a:t>
            </a:r>
          </a:p>
          <a:p>
            <a:r>
              <a:rPr lang="en-US"/>
              <a:t>	</a:t>
            </a:r>
            <a:r>
              <a:rPr lang="en-US" i="1"/>
              <a:t>YC2.1</a:t>
            </a:r>
            <a:r>
              <a:rPr lang="en-US"/>
              <a:t> …………………………………………………………………………………………… 9</a:t>
            </a:r>
          </a:p>
          <a:p>
            <a:r>
              <a:rPr lang="en-US"/>
              <a:t>	</a:t>
            </a:r>
            <a:r>
              <a:rPr lang="en-US" i="1"/>
              <a:t>YC2.2</a:t>
            </a:r>
            <a:r>
              <a:rPr lang="en-US"/>
              <a:t> …………………………………………………………………………………………… 10</a:t>
            </a:r>
          </a:p>
          <a:p>
            <a:r>
              <a:rPr lang="en-US"/>
              <a:t>	</a:t>
            </a:r>
            <a:r>
              <a:rPr lang="en-US" i="1"/>
              <a:t>YC2.3</a:t>
            </a:r>
            <a:r>
              <a:rPr lang="en-US"/>
              <a:t> …………………………………………………………………………………………… 11</a:t>
            </a:r>
          </a:p>
          <a:p>
            <a:r>
              <a:rPr lang="en-US"/>
              <a:t>Câu 3 …………………………………………………………………………………………………… 12</a:t>
            </a:r>
          </a:p>
          <a:p>
            <a:r>
              <a:rPr lang="en-US"/>
              <a:t>	</a:t>
            </a:r>
            <a:r>
              <a:rPr lang="en-US" i="1"/>
              <a:t>YC3.1</a:t>
            </a:r>
            <a:r>
              <a:rPr lang="en-US"/>
              <a:t> …………………………………………………………………………………………… 13</a:t>
            </a:r>
          </a:p>
          <a:p>
            <a:r>
              <a:rPr lang="en-US"/>
              <a:t>	</a:t>
            </a:r>
            <a:r>
              <a:rPr lang="en-US" i="1"/>
              <a:t>YC3.2</a:t>
            </a:r>
            <a:r>
              <a:rPr lang="en-US"/>
              <a:t> …………………………………………………………………………………………… 14</a:t>
            </a:r>
          </a:p>
          <a:p>
            <a:r>
              <a:rPr lang="en-US"/>
              <a:t>Câu 4 …………………………………………………………………………………………………… 15</a:t>
            </a:r>
          </a:p>
          <a:p>
            <a:r>
              <a:rPr lang="en-US"/>
              <a:t>	</a:t>
            </a:r>
            <a:r>
              <a:rPr lang="en-US" i="1"/>
              <a:t>YC4.1</a:t>
            </a:r>
            <a:r>
              <a:rPr lang="en-US"/>
              <a:t> …………………………………………………………………………………………… 16</a:t>
            </a:r>
          </a:p>
          <a:p>
            <a:r>
              <a:rPr lang="en-US"/>
              <a:t>	</a:t>
            </a:r>
            <a:r>
              <a:rPr lang="en-US" i="1"/>
              <a:t>YC4.2</a:t>
            </a:r>
            <a:r>
              <a:rPr lang="en-US"/>
              <a:t> …………………………………………………………………………………………… 17</a:t>
            </a:r>
          </a:p>
          <a:p>
            <a:r>
              <a:rPr lang="en-US"/>
              <a:t>	</a:t>
            </a:r>
            <a:r>
              <a:rPr lang="en-US" i="1"/>
              <a:t>YC4.3</a:t>
            </a:r>
            <a:r>
              <a:rPr lang="en-US"/>
              <a:t> …………………………………………………………………………………………… 18</a:t>
            </a:r>
          </a:p>
          <a:p>
            <a:r>
              <a:rPr lang="en-US"/>
              <a:t>	</a:t>
            </a:r>
            <a:r>
              <a:rPr lang="en-US" i="1"/>
              <a:t>YC4.4</a:t>
            </a:r>
            <a:r>
              <a:rPr lang="en-US"/>
              <a:t> …………………………………………………………………………………………… 19</a:t>
            </a:r>
          </a:p>
          <a:p>
            <a:r>
              <a:rPr lang="en-US"/>
              <a:t>Tổng kết ………………………………………………………………………………………………. 20</a:t>
            </a:r>
          </a:p>
          <a:p>
            <a:r>
              <a:rPr lang="en-US"/>
              <a:t>Thuận lợi &amp; Khó khăn …………………………………………………………………………. 21 &amp; 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p:cNvSpPr txBox="1"/>
          <p:nvPr/>
        </p:nvSpPr>
        <p:spPr>
          <a:xfrm>
            <a:off x="2092325" y="2875280"/>
            <a:ext cx="5783580"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1 - Constraint Satisfaction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5</a:t>
            </a:r>
          </a:p>
        </p:txBody>
      </p:sp>
      <p:sp>
        <p:nvSpPr>
          <p:cNvPr id="3" name="TextBox 2"/>
          <p:cNvSpPr txBox="1"/>
          <p:nvPr/>
        </p:nvSpPr>
        <p:spPr>
          <a:xfrm>
            <a:off x="1000124" y="5592544"/>
            <a:ext cx="7143752" cy="368300"/>
          </a:xfrm>
          <a:prstGeom prst="rect">
            <a:avLst/>
          </a:prstGeom>
          <a:noFill/>
        </p:spPr>
        <p:txBody>
          <a:bodyPr wrap="square" rtlCol="0">
            <a:spAutoFit/>
          </a:bodyPr>
          <a:lstStyle/>
          <a:p>
            <a:pPr algn="just"/>
            <a:r>
              <a:rPr lang="en-US" i="1">
                <a:latin typeface="Times New Roman" panose="02020603050405020304" pitchFamily="18" charset="0"/>
                <a:cs typeface="Times New Roman" panose="02020603050405020304" pitchFamily="18" charset="0"/>
              </a:rPr>
              <a:t>Tham khảo giải thuật Backtracking trong slide bài giảng lesson 05 </a:t>
            </a:r>
          </a:p>
        </p:txBody>
      </p:sp>
      <p:pic>
        <p:nvPicPr>
          <p:cNvPr id="8" name="Picture 7"/>
          <p:cNvPicPr>
            <a:picLocks noChangeAspect="1"/>
          </p:cNvPicPr>
          <p:nvPr/>
        </p:nvPicPr>
        <p:blipFill>
          <a:blip r:embed="rId3"/>
          <a:stretch>
            <a:fillRect/>
          </a:stretch>
        </p:blipFill>
        <p:spPr>
          <a:xfrm>
            <a:off x="155827" y="1219008"/>
            <a:ext cx="8832345" cy="44199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6</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YC1.1</a:t>
            </a:r>
          </a:p>
        </p:txBody>
      </p:sp>
      <p:sp>
        <p:nvSpPr>
          <p:cNvPr id="9" name="TextBox 8"/>
          <p:cNvSpPr txBox="1"/>
          <p:nvPr/>
        </p:nvSpPr>
        <p:spPr>
          <a:xfrm>
            <a:off x="942975" y="4229100"/>
            <a:ext cx="7648575" cy="1753235"/>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Khởi tạo bàn cờ 8x8 trống</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solve() </a:t>
            </a:r>
            <a:r>
              <a:rPr lang="en-US">
                <a:latin typeface="Times New Roman" panose="02020603050405020304" pitchFamily="18" charset="0"/>
                <a:cs typeface="Times New Roman" panose="02020603050405020304" pitchFamily="18" charset="0"/>
              </a:rPr>
              <a:t>sẽ gọi đệ quy backtracking(số cột sẽ tăng dần)</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backtracking() </a:t>
            </a:r>
            <a:r>
              <a:rPr lang="en-US">
                <a:latin typeface="Times New Roman" panose="02020603050405020304" pitchFamily="18" charset="0"/>
                <a:cs typeface="Times New Roman" panose="02020603050405020304" pitchFamily="18" charset="0"/>
              </a:rPr>
              <a:t>được đệ quy tối đa 8 lần để điền 8 quân hậu vào bàn cờ</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isValid() </a:t>
            </a:r>
            <a:r>
              <a:rPr lang="en-US">
                <a:latin typeface="Times New Roman" panose="02020603050405020304" pitchFamily="18" charset="0"/>
                <a:cs typeface="Times New Roman" panose="02020603050405020304" pitchFamily="18" charset="0"/>
              </a:rPr>
              <a:t>kiểm tra tính hợp lệ của quân hậu khi điền vào với trạng thái bàn cờ hiện tại</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printBoard() </a:t>
            </a:r>
            <a:r>
              <a:rPr lang="en-US">
                <a:latin typeface="Times New Roman" panose="02020603050405020304" pitchFamily="18" charset="0"/>
                <a:cs typeface="Times New Roman" panose="02020603050405020304" pitchFamily="18" charset="0"/>
              </a:rPr>
              <a:t>từ danh sách bàn cờ sẽ in ra cho người dung xem </a:t>
            </a:r>
          </a:p>
        </p:txBody>
      </p:sp>
      <p:pic>
        <p:nvPicPr>
          <p:cNvPr id="12" name="Picture 11"/>
          <p:cNvPicPr>
            <a:picLocks noChangeAspect="1"/>
          </p:cNvPicPr>
          <p:nvPr/>
        </p:nvPicPr>
        <p:blipFill>
          <a:blip r:embed="rId3"/>
          <a:stretch>
            <a:fillRect/>
          </a:stretch>
        </p:blipFill>
        <p:spPr>
          <a:xfrm>
            <a:off x="2602059" y="1319834"/>
            <a:ext cx="3939881" cy="27815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7</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YC1.2</a:t>
            </a:r>
          </a:p>
        </p:txBody>
      </p:sp>
      <p:sp>
        <p:nvSpPr>
          <p:cNvPr id="9" name="TextBox 8"/>
          <p:cNvSpPr txBox="1"/>
          <p:nvPr/>
        </p:nvSpPr>
        <p:spPr>
          <a:xfrm>
            <a:off x="942975" y="4229100"/>
            <a:ext cx="7648575" cy="1753235"/>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Khởi tạo bàn cờ với NxN ô trống</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solve() </a:t>
            </a:r>
            <a:r>
              <a:rPr lang="en-US">
                <a:latin typeface="Times New Roman" panose="02020603050405020304" pitchFamily="18" charset="0"/>
                <a:cs typeface="Times New Roman" panose="02020603050405020304" pitchFamily="18" charset="0"/>
              </a:rPr>
              <a:t>sẽ gọi đệ quy backtracking(số cột sẽ tăng dần)</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backtracking() </a:t>
            </a:r>
            <a:r>
              <a:rPr lang="en-US">
                <a:latin typeface="Times New Roman" panose="02020603050405020304" pitchFamily="18" charset="0"/>
                <a:cs typeface="Times New Roman" panose="02020603050405020304" pitchFamily="18" charset="0"/>
              </a:rPr>
              <a:t>được đệ quy tối đa 8 lần để điền 8 quân hậu vào bàn cờ</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isValid() </a:t>
            </a:r>
            <a:r>
              <a:rPr lang="en-US">
                <a:latin typeface="Times New Roman" panose="02020603050405020304" pitchFamily="18" charset="0"/>
                <a:cs typeface="Times New Roman" panose="02020603050405020304" pitchFamily="18" charset="0"/>
              </a:rPr>
              <a:t>kiểm tra tính hợp lệ của quân hậu khi điền vào với trạng thái bàn cờ hiện tại</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printBoard() </a:t>
            </a:r>
            <a:r>
              <a:rPr lang="en-US">
                <a:latin typeface="Times New Roman" panose="02020603050405020304" pitchFamily="18" charset="0"/>
                <a:cs typeface="Times New Roman" panose="02020603050405020304" pitchFamily="18" charset="0"/>
              </a:rPr>
              <a:t>từ danh sách bàn cờ sẽ in ra cho người dung xem </a:t>
            </a:r>
          </a:p>
        </p:txBody>
      </p:sp>
      <p:pic>
        <p:nvPicPr>
          <p:cNvPr id="6" name="Picture 5"/>
          <p:cNvPicPr>
            <a:picLocks noChangeAspect="1"/>
          </p:cNvPicPr>
          <p:nvPr/>
        </p:nvPicPr>
        <p:blipFill>
          <a:blip r:embed="rId3"/>
          <a:stretch>
            <a:fillRect/>
          </a:stretch>
        </p:blipFill>
        <p:spPr>
          <a:xfrm>
            <a:off x="2670645" y="1228725"/>
            <a:ext cx="3802710" cy="2926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8</a:t>
            </a:r>
          </a:p>
        </p:txBody>
      </p:sp>
      <p:sp>
        <p:nvSpPr>
          <p:cNvPr id="3" name="TextBox 2"/>
          <p:cNvSpPr txBox="1"/>
          <p:nvPr/>
        </p:nvSpPr>
        <p:spPr>
          <a:xfrm>
            <a:off x="2372360" y="2875280"/>
            <a:ext cx="4704715"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2 – Adversarial Search</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1473</Words>
  <Application>Microsoft Office PowerPoint</Application>
  <PresentationFormat>On-screen Show (4:3)</PresentationFormat>
  <Paragraphs>263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Nghia Nguyen</dc:creator>
  <cp:lastModifiedBy>Trung Nghia Nguyen</cp:lastModifiedBy>
  <cp:revision>59</cp:revision>
  <cp:lastPrinted>2023-03-20T07:19:00Z</cp:lastPrinted>
  <dcterms:created xsi:type="dcterms:W3CDTF">2023-03-16T04:23:00Z</dcterms:created>
  <dcterms:modified xsi:type="dcterms:W3CDTF">2023-05-03T04:34:33Z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