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61" r:id="rId7"/>
    <p:sldId id="263" r:id="rId8"/>
    <p:sldId id="262" r:id="rId9"/>
    <p:sldId id="264" r:id="rId10"/>
    <p:sldId id="259" r:id="rId11"/>
    <p:sldId id="260" r:id="rId12"/>
  </p:sldIdLst>
  <p:sldSz cx="9144000" cy="6858000" type="screen4x3"/>
  <p:notesSz cx="6858000" cy="9144000"/>
  <p:embeddedFontLst>
    <p:embeddedFont>
      <p:font typeface="SF Pro Rounded" pitchFamily="2" charset="0"/>
      <p:regular r:id="rId15"/>
      <p:bold r:id="rId16"/>
    </p:embeddedFont>
    <p:embeddedFont>
      <p:font typeface="Calibri" panose="020F0502020204030204" pitchFamily="34" charset="0"/>
      <p:regular r:id="rId17"/>
      <p:bold r:id="rId18"/>
      <p:italic r:id="rId19"/>
      <p:boldItalic r:id="rId20"/>
    </p:embeddedFont>
    <p:embeddedFont>
      <p:font typeface="Segoe UI" panose="020B0502040204020203" pitchFamily="34" charset="0"/>
      <p:regular r:id="rId21"/>
      <p:bold r:id="rId22"/>
      <p:italic r:id="rId23"/>
      <p:boldItalic r:id="rId24"/>
    </p:embeddedFont>
    <p:embeddedFont>
      <p:font typeface="Wingdings 2" panose="05020102010507070707" pitchFamily="18" charset="2"/>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11/15/2021</a:t>
            </a:fld>
            <a:endParaRPr lang="en-US" dirty="0"/>
          </a:p>
        </p:txBody>
      </p:sp>
      <p:sp>
        <p:nvSpPr>
          <p:cNvPr id="4" name="Footer Placeholder 3">
            <a:extLst>
              <a:ext uri="{FF2B5EF4-FFF2-40B4-BE49-F238E27FC236}">
                <a16:creationId xmlns:a16="http://schemas.microsoft.com/office/drawing/2014/main" xmlns=""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50805405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extLst>
      <p:ext uri="{BB962C8B-B14F-4D97-AF65-F5344CB8AC3E}">
        <p14:creationId xmlns:p14="http://schemas.microsoft.com/office/powerpoint/2010/main" val="92580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29464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0569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73305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46274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40064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20373317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11/15/2021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smtClean="0">
                <a:latin typeface="SF Pro Rounded" pitchFamily="2" charset="0"/>
                <a:ea typeface="SF Pro Rounded" pitchFamily="2" charset="0"/>
                <a:cs typeface="SF Pro Rounded" pitchFamily="2" charset="0"/>
              </a:rPr>
              <a:t>Python</a:t>
            </a:r>
            <a:br>
              <a:rPr lang="en-US" dirty="0" smtClean="0">
                <a:latin typeface="SF Pro Rounded" pitchFamily="2" charset="0"/>
                <a:ea typeface="SF Pro Rounded" pitchFamily="2" charset="0"/>
                <a:cs typeface="SF Pro Rounded" pitchFamily="2" charset="0"/>
              </a:rPr>
            </a:br>
            <a:r>
              <a:rPr lang="en-US" dirty="0" err="1" smtClean="0">
                <a:latin typeface="SF Pro Rounded" pitchFamily="2" charset="0"/>
                <a:ea typeface="SF Pro Rounded" pitchFamily="2" charset="0"/>
                <a:cs typeface="SF Pro Rounded" pitchFamily="2" charset="0"/>
              </a:rPr>
              <a:t>Tuần</a:t>
            </a:r>
            <a:r>
              <a:rPr lang="en-US" dirty="0" smtClean="0">
                <a:latin typeface="SF Pro Rounded" pitchFamily="2" charset="0"/>
                <a:ea typeface="SF Pro Rounded" pitchFamily="2" charset="0"/>
                <a:cs typeface="SF Pro Rounded" pitchFamily="2" charset="0"/>
              </a:rPr>
              <a:t> 3</a:t>
            </a:r>
            <a:endParaRPr lang="en-US" b="0" dirty="0">
              <a:latin typeface="SF Pro Rounded" pitchFamily="2" charset="0"/>
              <a:ea typeface="SF Pro Rounded" pitchFamily="2" charset="0"/>
              <a:cs typeface="SF Pro Rounded" pitchFamily="2" charset="0"/>
            </a:endParaRPr>
          </a:p>
        </p:txBody>
      </p:sp>
      <p:sp>
        <p:nvSpPr>
          <p:cNvPr id="3" name="Rectangle 2"/>
          <p:cNvSpPr>
            <a:spLocks noGrp="1"/>
          </p:cNvSpPr>
          <p:nvPr>
            <p:ph type="subTitle" idx="1"/>
          </p:nvPr>
        </p:nvSpPr>
        <p:spPr>
          <a:xfrm>
            <a:off x="3283039" y="4572000"/>
            <a:ext cx="5326856" cy="1234575"/>
          </a:xfrm>
        </p:spPr>
        <p:txBody>
          <a:bodyPr>
            <a:normAutofit fontScale="92500"/>
          </a:bodyPr>
          <a:lstStyle/>
          <a:p>
            <a:pPr algn="r"/>
            <a:r>
              <a:rPr lang="en-US" dirty="0" smtClean="0">
                <a:latin typeface="SF Pro Rounded" pitchFamily="2" charset="0"/>
                <a:ea typeface="SF Pro Rounded" pitchFamily="2" charset="0"/>
                <a:cs typeface="SF Pro Rounded" pitchFamily="2" charset="0"/>
              </a:rPr>
              <a:t>Trần Nguyễn Duy Linh 20110516</a:t>
            </a:r>
          </a:p>
          <a:p>
            <a:pPr algn="r"/>
            <a:r>
              <a:rPr lang="en-US" dirty="0" smtClean="0">
                <a:latin typeface="SF Pro Rounded" pitchFamily="2" charset="0"/>
                <a:ea typeface="SF Pro Rounded" pitchFamily="2" charset="0"/>
                <a:cs typeface="SF Pro Rounded" pitchFamily="2" charset="0"/>
              </a:rPr>
              <a:t>Nguyễn Trần </a:t>
            </a:r>
            <a:r>
              <a:rPr lang="en-US" dirty="0" err="1" smtClean="0">
                <a:latin typeface="SF Pro Rounded" pitchFamily="2" charset="0"/>
                <a:ea typeface="SF Pro Rounded" pitchFamily="2" charset="0"/>
                <a:cs typeface="SF Pro Rounded" pitchFamily="2" charset="0"/>
              </a:rPr>
              <a:t>Thảo</a:t>
            </a:r>
            <a:r>
              <a:rPr lang="en-US" dirty="0" smtClean="0">
                <a:latin typeface="SF Pro Rounded" pitchFamily="2" charset="0"/>
                <a:ea typeface="SF Pro Rounded" pitchFamily="2" charset="0"/>
                <a:cs typeface="SF Pro Rounded" pitchFamily="2" charset="0"/>
              </a:rPr>
              <a:t> </a:t>
            </a:r>
            <a:r>
              <a:rPr lang="en-US" dirty="0" err="1" smtClean="0">
                <a:latin typeface="SF Pro Rounded" pitchFamily="2" charset="0"/>
                <a:ea typeface="SF Pro Rounded" pitchFamily="2" charset="0"/>
                <a:cs typeface="SF Pro Rounded" pitchFamily="2" charset="0"/>
              </a:rPr>
              <a:t>Quyên</a:t>
            </a:r>
            <a:r>
              <a:rPr lang="en-US" dirty="0">
                <a:latin typeface="SF Pro Rounded" pitchFamily="2" charset="0"/>
                <a:ea typeface="SF Pro Rounded" pitchFamily="2" charset="0"/>
                <a:cs typeface="SF Pro Rounded" pitchFamily="2" charset="0"/>
              </a:rPr>
              <a:t> </a:t>
            </a:r>
            <a:r>
              <a:rPr lang="en-US" dirty="0" smtClean="0">
                <a:latin typeface="SF Pro Rounded" pitchFamily="2" charset="0"/>
                <a:ea typeface="SF Pro Rounded" pitchFamily="2" charset="0"/>
                <a:cs typeface="SF Pro Rounded" pitchFamily="2" charset="0"/>
              </a:rPr>
              <a:t>20110042</a:t>
            </a:r>
            <a:endParaRPr lang="en-US" dirty="0">
              <a:latin typeface="SF Pro Rounded" pitchFamily="2" charset="0"/>
              <a:ea typeface="SF Pro Rounded" pitchFamily="2" charset="0"/>
              <a:cs typeface="SF Pro Rounded"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457200" y="1425654"/>
            <a:ext cx="8382000" cy="2765345"/>
          </a:xfrm>
        </p:spPr>
        <p:txBody>
          <a:bodyPr>
            <a:noAutofit/>
          </a:bodyPr>
          <a:lstStyle/>
          <a:p>
            <a:r>
              <a:rPr lang="en-US" sz="2800" dirty="0" smtClean="0">
                <a:latin typeface="SF Pro Rounded" pitchFamily="2" charset="0"/>
                <a:ea typeface="SF Pro Rounded" pitchFamily="2" charset="0"/>
                <a:cs typeface="SF Pro Rounded" pitchFamily="2" charset="0"/>
              </a:rPr>
              <a:t>Tính </a:t>
            </a:r>
            <a:r>
              <a:rPr lang="en-US" sz="2800" dirty="0" err="1" smtClean="0">
                <a:latin typeface="SF Pro Rounded" pitchFamily="2" charset="0"/>
                <a:ea typeface="SF Pro Rounded" pitchFamily="2" charset="0"/>
                <a:cs typeface="SF Pro Rounded" pitchFamily="2" charset="0"/>
              </a:rPr>
              <a:t>kế</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thừa</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đóng</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gói</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trong</a:t>
            </a:r>
            <a:r>
              <a:rPr lang="en-US" sz="2800" dirty="0" smtClean="0">
                <a:latin typeface="SF Pro Rounded" pitchFamily="2" charset="0"/>
                <a:ea typeface="SF Pro Rounded" pitchFamily="2" charset="0"/>
                <a:cs typeface="SF Pro Rounded" pitchFamily="2" charset="0"/>
              </a:rPr>
              <a:t> Python</a:t>
            </a:r>
            <a:endParaRPr lang="en-US" sz="2800" dirty="0">
              <a:latin typeface="SF Pro Rounded" pitchFamily="2" charset="0"/>
              <a:ea typeface="SF Pro Rounded" pitchFamily="2" charset="0"/>
              <a:cs typeface="SF Pro Rounded" pitchFamily="2" charset="0"/>
            </a:endParaRPr>
          </a:p>
          <a:p>
            <a:endParaRPr lang="en-US" sz="4000" dirty="0">
              <a:latin typeface="SF Pro Rounded" pitchFamily="2" charset="0"/>
              <a:ea typeface="SF Pro Rounded" pitchFamily="2" charset="0"/>
              <a:cs typeface="SF Pro Rounded"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457200" y="1425654"/>
            <a:ext cx="8382000" cy="4898946"/>
          </a:xfrm>
        </p:spPr>
        <p:txBody>
          <a:bodyPr>
            <a:noAutofit/>
          </a:bodyPr>
          <a:lstStyle/>
          <a:p>
            <a:r>
              <a:rPr lang="en-US" sz="2800" b="1" dirty="0" smtClean="0">
                <a:latin typeface="SF Pro Rounded" pitchFamily="2" charset="0"/>
                <a:ea typeface="SF Pro Rounded" pitchFamily="2" charset="0"/>
                <a:cs typeface="SF Pro Rounded" pitchFamily="2" charset="0"/>
              </a:rPr>
              <a:t>Tính </a:t>
            </a:r>
            <a:r>
              <a:rPr lang="en-US" sz="2800" b="1" dirty="0" err="1" smtClean="0">
                <a:latin typeface="SF Pro Rounded" pitchFamily="2" charset="0"/>
                <a:ea typeface="SF Pro Rounded" pitchFamily="2" charset="0"/>
                <a:cs typeface="SF Pro Rounded" pitchFamily="2" charset="0"/>
              </a:rPr>
              <a:t>kế</a:t>
            </a:r>
            <a:r>
              <a:rPr lang="en-US" sz="2800" b="1" dirty="0" smtClean="0">
                <a:latin typeface="SF Pro Rounded" pitchFamily="2" charset="0"/>
                <a:ea typeface="SF Pro Rounded" pitchFamily="2" charset="0"/>
                <a:cs typeface="SF Pro Rounded" pitchFamily="2" charset="0"/>
              </a:rPr>
              <a:t> </a:t>
            </a:r>
            <a:r>
              <a:rPr lang="en-US" sz="2800" b="1" dirty="0" err="1" smtClean="0">
                <a:latin typeface="SF Pro Rounded" pitchFamily="2" charset="0"/>
                <a:ea typeface="SF Pro Rounded" pitchFamily="2" charset="0"/>
                <a:cs typeface="SF Pro Rounded" pitchFamily="2" charset="0"/>
              </a:rPr>
              <a:t>thừa</a:t>
            </a:r>
            <a:endParaRPr lang="en-US" sz="2800" b="1" dirty="0" smtClean="0">
              <a:latin typeface="SF Pro Rounded" pitchFamily="2" charset="0"/>
              <a:ea typeface="SF Pro Rounded" pitchFamily="2" charset="0"/>
              <a:cs typeface="SF Pro Rounded" pitchFamily="2" charset="0"/>
            </a:endParaRPr>
          </a:p>
          <a:p>
            <a:pPr algn="just"/>
            <a:r>
              <a:rPr lang="vi-VN" sz="2400" dirty="0">
                <a:latin typeface="SF Pro Rounded" pitchFamily="2" charset="0"/>
                <a:ea typeface="SF Pro Rounded" pitchFamily="2" charset="0"/>
                <a:cs typeface="SF Pro Rounded" pitchFamily="2" charset="0"/>
              </a:rPr>
              <a:t>Tính kế thừa cho phép xây dựng một lớp mới (lớp Con), kế thừa và tái sử dụng các thuộc tính, phương thức dựa trên lớp cũ (lớp Cha) đã có trước </a:t>
            </a:r>
            <a:r>
              <a:rPr lang="vi-VN" sz="2400" dirty="0" smtClean="0">
                <a:latin typeface="SF Pro Rounded" pitchFamily="2" charset="0"/>
                <a:ea typeface="SF Pro Rounded" pitchFamily="2" charset="0"/>
                <a:cs typeface="SF Pro Rounded" pitchFamily="2" charset="0"/>
              </a:rPr>
              <a:t>đó</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mà</a:t>
            </a:r>
            <a:r>
              <a:rPr lang="en-US" sz="2400" dirty="0" smtClean="0">
                <a:latin typeface="SF Pro Rounded" pitchFamily="2" charset="0"/>
                <a:ea typeface="SF Pro Rounded" pitchFamily="2" charset="0"/>
                <a:cs typeface="SF Pro Rounded" pitchFamily="2" charset="0"/>
              </a:rPr>
              <a:t> </a:t>
            </a:r>
            <a:r>
              <a:rPr lang="vi-VN" sz="2400" dirty="0" smtClean="0">
                <a:latin typeface="SF Pro Rounded" pitchFamily="2" charset="0"/>
                <a:ea typeface="SF Pro Rounded" pitchFamily="2" charset="0"/>
                <a:cs typeface="SF Pro Rounded" pitchFamily="2" charset="0"/>
              </a:rPr>
              <a:t>không </a:t>
            </a:r>
            <a:r>
              <a:rPr lang="vi-VN" sz="2400" dirty="0">
                <a:latin typeface="SF Pro Rounded" pitchFamily="2" charset="0"/>
                <a:ea typeface="SF Pro Rounded" pitchFamily="2" charset="0"/>
                <a:cs typeface="SF Pro Rounded" pitchFamily="2" charset="0"/>
              </a:rPr>
              <a:t>cần phải định nghĩa lại. Lớp Con có thể mở rộng các thành phần kế thừa hoặc bổ sung những thành phần mới</a:t>
            </a:r>
            <a:r>
              <a:rPr lang="vi-VN" sz="2400" dirty="0" smtClean="0">
                <a:latin typeface="SF Pro Rounded" pitchFamily="2" charset="0"/>
                <a:ea typeface="SF Pro Rounded" pitchFamily="2" charset="0"/>
                <a:cs typeface="SF Pro Rounded" pitchFamily="2" charset="0"/>
              </a:rPr>
              <a:t>.</a:t>
            </a:r>
            <a:endParaRPr lang="en-US" sz="2400" dirty="0" smtClean="0">
              <a:latin typeface="SF Pro Rounded" pitchFamily="2" charset="0"/>
              <a:ea typeface="SF Pro Rounded" pitchFamily="2" charset="0"/>
              <a:cs typeface="SF Pro Rounded" pitchFamily="2" charset="0"/>
            </a:endParaRPr>
          </a:p>
          <a:p>
            <a:r>
              <a:rPr lang="en-US" sz="2400" dirty="0" smtClean="0">
                <a:latin typeface="SF Pro Rounded" pitchFamily="2" charset="0"/>
                <a:ea typeface="SF Pro Rounded" pitchFamily="2" charset="0"/>
                <a:cs typeface="SF Pro Rounded" pitchFamily="2" charset="0"/>
              </a:rPr>
              <a:t>Python </a:t>
            </a:r>
            <a:r>
              <a:rPr lang="en-US" sz="2400" dirty="0" err="1" smtClean="0">
                <a:latin typeface="SF Pro Rounded" pitchFamily="2" charset="0"/>
                <a:ea typeface="SF Pro Rounded" pitchFamily="2" charset="0"/>
                <a:cs typeface="SF Pro Rounded" pitchFamily="2" charset="0"/>
              </a:rPr>
              <a:t>cũng</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hỗ</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trợ</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đa</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kế</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thừa</a:t>
            </a:r>
            <a:r>
              <a:rPr lang="en-US" sz="2400" dirty="0" smtClean="0">
                <a:latin typeface="SF Pro Rounded" pitchFamily="2" charset="0"/>
                <a:ea typeface="SF Pro Rounded" pitchFamily="2" charset="0"/>
                <a:cs typeface="SF Pro Rounded" pitchFamily="2" charset="0"/>
              </a:rPr>
              <a:t>.</a:t>
            </a:r>
          </a:p>
          <a:p>
            <a:r>
              <a:rPr lang="en-US" sz="2400" dirty="0" smtClean="0">
                <a:latin typeface="SF Pro Rounded" pitchFamily="2" charset="0"/>
                <a:ea typeface="SF Pro Rounded" pitchFamily="2" charset="0"/>
                <a:cs typeface="SF Pro Rounded" pitchFamily="2" charset="0"/>
              </a:rPr>
              <a:t>VD: </a:t>
            </a:r>
          </a:p>
          <a:p>
            <a:r>
              <a:rPr lang="en-US" sz="2400" dirty="0" err="1" smtClean="0">
                <a:latin typeface="SF Pro Rounded" pitchFamily="2" charset="0"/>
                <a:ea typeface="SF Pro Rounded" pitchFamily="2" charset="0"/>
                <a:cs typeface="SF Pro Rounded" pitchFamily="2" charset="0"/>
              </a:rPr>
              <a:t>Lớp</a:t>
            </a:r>
            <a:r>
              <a:rPr lang="en-US" sz="2400" dirty="0" smtClean="0">
                <a:latin typeface="SF Pro Rounded" pitchFamily="2" charset="0"/>
                <a:ea typeface="SF Pro Rounded" pitchFamily="2" charset="0"/>
                <a:cs typeface="SF Pro Rounded" pitchFamily="2" charset="0"/>
              </a:rPr>
              <a:t> cha: </a:t>
            </a:r>
            <a:r>
              <a:rPr lang="en-US" sz="2400" dirty="0" err="1" smtClean="0">
                <a:latin typeface="SF Pro Rounded" pitchFamily="2" charset="0"/>
                <a:ea typeface="SF Pro Rounded" pitchFamily="2" charset="0"/>
                <a:cs typeface="SF Pro Rounded" pitchFamily="2" charset="0"/>
              </a:rPr>
              <a:t>xe</a:t>
            </a:r>
            <a:endParaRPr lang="en-US" sz="2400" dirty="0" smtClean="0">
              <a:latin typeface="SF Pro Rounded" pitchFamily="2" charset="0"/>
              <a:ea typeface="SF Pro Rounded" pitchFamily="2" charset="0"/>
              <a:cs typeface="SF Pro Rounded" pitchFamily="2" charset="0"/>
            </a:endParaRPr>
          </a:p>
          <a:p>
            <a:r>
              <a:rPr lang="en-US" sz="2400" dirty="0" err="1" smtClean="0">
                <a:latin typeface="SF Pro Rounded" pitchFamily="2" charset="0"/>
                <a:ea typeface="SF Pro Rounded" pitchFamily="2" charset="0"/>
                <a:cs typeface="SF Pro Rounded" pitchFamily="2" charset="0"/>
              </a:rPr>
              <a:t>Lớp</a:t>
            </a:r>
            <a:r>
              <a:rPr lang="en-US" sz="2400" dirty="0" smtClean="0">
                <a:latin typeface="SF Pro Rounded" pitchFamily="2" charset="0"/>
                <a:ea typeface="SF Pro Rounded" pitchFamily="2" charset="0"/>
                <a:cs typeface="SF Pro Rounded" pitchFamily="2" charset="0"/>
              </a:rPr>
              <a:t> con: </a:t>
            </a:r>
            <a:r>
              <a:rPr lang="en-US" sz="2400" dirty="0" err="1" smtClean="0">
                <a:latin typeface="SF Pro Rounded" pitchFamily="2" charset="0"/>
                <a:ea typeface="SF Pro Rounded" pitchFamily="2" charset="0"/>
                <a:cs typeface="SF Pro Rounded" pitchFamily="2" charset="0"/>
              </a:rPr>
              <a:t>xe</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máy</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xe</a:t>
            </a:r>
            <a:r>
              <a:rPr lang="en-US" sz="2400" dirty="0" smtClean="0">
                <a:latin typeface="SF Pro Rounded" pitchFamily="2" charset="0"/>
                <a:ea typeface="SF Pro Rounded" pitchFamily="2" charset="0"/>
                <a:cs typeface="SF Pro Rounded" pitchFamily="2" charset="0"/>
              </a:rPr>
              <a:t> ô </a:t>
            </a:r>
            <a:r>
              <a:rPr lang="en-US" sz="2400" dirty="0" err="1" smtClean="0">
                <a:latin typeface="SF Pro Rounded" pitchFamily="2" charset="0"/>
                <a:ea typeface="SF Pro Rounded" pitchFamily="2" charset="0"/>
                <a:cs typeface="SF Pro Rounded" pitchFamily="2" charset="0"/>
              </a:rPr>
              <a:t>tô</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xe</a:t>
            </a:r>
            <a:r>
              <a:rPr lang="en-US" sz="2400" dirty="0" smtClean="0">
                <a:latin typeface="SF Pro Rounded" pitchFamily="2" charset="0"/>
                <a:ea typeface="SF Pro Rounded" pitchFamily="2" charset="0"/>
                <a:cs typeface="SF Pro Rounded" pitchFamily="2" charset="0"/>
              </a:rPr>
              <a:t> </a:t>
            </a:r>
            <a:r>
              <a:rPr lang="en-US" sz="2400" dirty="0" err="1" smtClean="0">
                <a:latin typeface="SF Pro Rounded" pitchFamily="2" charset="0"/>
                <a:ea typeface="SF Pro Rounded" pitchFamily="2" charset="0"/>
                <a:cs typeface="SF Pro Rounded" pitchFamily="2" charset="0"/>
              </a:rPr>
              <a:t>đạp</a:t>
            </a:r>
            <a:r>
              <a:rPr lang="en-US" sz="2400" dirty="0" smtClean="0">
                <a:latin typeface="SF Pro Rounded" pitchFamily="2" charset="0"/>
                <a:ea typeface="SF Pro Rounded" pitchFamily="2" charset="0"/>
                <a:cs typeface="SF Pro Rounded" pitchFamily="2" charset="0"/>
              </a:rPr>
              <a:t>,…</a:t>
            </a:r>
            <a:endParaRPr lang="en-US" sz="2400"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9972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457200" y="1425654"/>
            <a:ext cx="8382000" cy="4898946"/>
          </a:xfrm>
        </p:spPr>
        <p:txBody>
          <a:bodyPr>
            <a:noAutofit/>
          </a:bodyPr>
          <a:lstStyle/>
          <a:p>
            <a:r>
              <a:rPr lang="en-US" sz="2800" b="1" dirty="0" smtClean="0">
                <a:latin typeface="SF Pro Rounded" pitchFamily="2" charset="0"/>
                <a:ea typeface="SF Pro Rounded" pitchFamily="2" charset="0"/>
                <a:cs typeface="SF Pro Rounded" pitchFamily="2" charset="0"/>
              </a:rPr>
              <a:t>Tính </a:t>
            </a:r>
            <a:r>
              <a:rPr lang="en-US" sz="2800" b="1" dirty="0" err="1" smtClean="0">
                <a:latin typeface="SF Pro Rounded" pitchFamily="2" charset="0"/>
                <a:ea typeface="SF Pro Rounded" pitchFamily="2" charset="0"/>
                <a:cs typeface="SF Pro Rounded" pitchFamily="2" charset="0"/>
              </a:rPr>
              <a:t>kế</a:t>
            </a:r>
            <a:r>
              <a:rPr lang="en-US" sz="2800" b="1" dirty="0" smtClean="0">
                <a:latin typeface="SF Pro Rounded" pitchFamily="2" charset="0"/>
                <a:ea typeface="SF Pro Rounded" pitchFamily="2" charset="0"/>
                <a:cs typeface="SF Pro Rounded" pitchFamily="2" charset="0"/>
              </a:rPr>
              <a:t> </a:t>
            </a:r>
            <a:r>
              <a:rPr lang="en-US" sz="2800" b="1" dirty="0" err="1" smtClean="0">
                <a:latin typeface="SF Pro Rounded" pitchFamily="2" charset="0"/>
                <a:ea typeface="SF Pro Rounded" pitchFamily="2" charset="0"/>
                <a:cs typeface="SF Pro Rounded" pitchFamily="2" charset="0"/>
              </a:rPr>
              <a:t>thừa</a:t>
            </a:r>
            <a:endParaRPr lang="en-US" sz="2800" b="1" dirty="0" smtClean="0">
              <a:latin typeface="SF Pro Rounded" pitchFamily="2" charset="0"/>
              <a:ea typeface="SF Pro Rounded" pitchFamily="2" charset="0"/>
              <a:cs typeface="SF Pro Rounded" pitchFamily="2" charset="0"/>
            </a:endParaRPr>
          </a:p>
        </p:txBody>
      </p:sp>
      <p:pic>
        <p:nvPicPr>
          <p:cNvPr id="4" name="Picture 3"/>
          <p:cNvPicPr>
            <a:picLocks noChangeAspect="1"/>
          </p:cNvPicPr>
          <p:nvPr/>
        </p:nvPicPr>
        <p:blipFill>
          <a:blip r:embed="rId3"/>
          <a:stretch>
            <a:fillRect/>
          </a:stretch>
        </p:blipFill>
        <p:spPr>
          <a:xfrm>
            <a:off x="978718" y="2007831"/>
            <a:ext cx="7338964" cy="4578311"/>
          </a:xfrm>
          <a:prstGeom prst="roundRect">
            <a:avLst>
              <a:gd name="adj" fmla="val 513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9674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457200" y="1425654"/>
            <a:ext cx="4648199" cy="4898946"/>
          </a:xfrm>
        </p:spPr>
        <p:txBody>
          <a:bodyPr>
            <a:noAutofit/>
          </a:bodyPr>
          <a:lstStyle/>
          <a:p>
            <a:r>
              <a:rPr lang="en-US" sz="2800" b="1" dirty="0" smtClean="0">
                <a:latin typeface="SF Pro Rounded" pitchFamily="2" charset="0"/>
                <a:ea typeface="SF Pro Rounded" pitchFamily="2" charset="0"/>
                <a:cs typeface="SF Pro Rounded" pitchFamily="2" charset="0"/>
              </a:rPr>
              <a:t>Tính </a:t>
            </a:r>
            <a:r>
              <a:rPr lang="en-US" sz="2800" b="1" dirty="0" err="1" smtClean="0">
                <a:latin typeface="SF Pro Rounded" pitchFamily="2" charset="0"/>
                <a:ea typeface="SF Pro Rounded" pitchFamily="2" charset="0"/>
                <a:cs typeface="SF Pro Rounded" pitchFamily="2" charset="0"/>
              </a:rPr>
              <a:t>đóng</a:t>
            </a:r>
            <a:r>
              <a:rPr lang="en-US" sz="2800" b="1" dirty="0" smtClean="0">
                <a:latin typeface="SF Pro Rounded" pitchFamily="2" charset="0"/>
                <a:ea typeface="SF Pro Rounded" pitchFamily="2" charset="0"/>
                <a:cs typeface="SF Pro Rounded" pitchFamily="2" charset="0"/>
              </a:rPr>
              <a:t> </a:t>
            </a:r>
            <a:r>
              <a:rPr lang="en-US" sz="2800" b="1" dirty="0" err="1" smtClean="0">
                <a:latin typeface="SF Pro Rounded" pitchFamily="2" charset="0"/>
                <a:ea typeface="SF Pro Rounded" pitchFamily="2" charset="0"/>
                <a:cs typeface="SF Pro Rounded" pitchFamily="2" charset="0"/>
              </a:rPr>
              <a:t>gói</a:t>
            </a:r>
            <a:endParaRPr lang="en-US" sz="2800" b="1" dirty="0" smtClean="0">
              <a:latin typeface="SF Pro Rounded" pitchFamily="2" charset="0"/>
              <a:ea typeface="SF Pro Rounded" pitchFamily="2" charset="0"/>
              <a:cs typeface="SF Pro Rounded" pitchFamily="2" charset="0"/>
            </a:endParaRPr>
          </a:p>
          <a:p>
            <a:pPr algn="just"/>
            <a:r>
              <a:rPr lang="vi-VN" sz="2300" dirty="0">
                <a:latin typeface="SF Pro Rounded" pitchFamily="2" charset="0"/>
                <a:ea typeface="SF Pro Rounded" pitchFamily="2" charset="0"/>
                <a:cs typeface="SF Pro Rounded" pitchFamily="2" charset="0"/>
              </a:rPr>
              <a:t>Tính đóng gói cho phép che </a:t>
            </a:r>
            <a:r>
              <a:rPr lang="vi-VN" sz="2300" dirty="0" smtClean="0">
                <a:latin typeface="SF Pro Rounded" pitchFamily="2" charset="0"/>
                <a:ea typeface="SF Pro Rounded" pitchFamily="2" charset="0"/>
                <a:cs typeface="SF Pro Rounded" pitchFamily="2" charset="0"/>
              </a:rPr>
              <a:t>giấu</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các</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thuộc</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tính</a:t>
            </a:r>
            <a:r>
              <a:rPr lang="vi-VN" sz="2300" dirty="0" smtClean="0">
                <a:latin typeface="SF Pro Rounded" pitchFamily="2" charset="0"/>
                <a:ea typeface="SF Pro Rounded" pitchFamily="2" charset="0"/>
                <a:cs typeface="SF Pro Rounded" pitchFamily="2" charset="0"/>
              </a:rPr>
              <a:t> </a:t>
            </a:r>
            <a:r>
              <a:rPr lang="vi-VN" sz="2300" dirty="0">
                <a:latin typeface="SF Pro Rounded" pitchFamily="2" charset="0"/>
                <a:ea typeface="SF Pro Rounded" pitchFamily="2" charset="0"/>
                <a:cs typeface="SF Pro Rounded" pitchFamily="2" charset="0"/>
              </a:rPr>
              <a:t>xử lý bên trong của đối tượng. Các đối tượng khác không thể tác động trực tiếp </a:t>
            </a:r>
            <a:r>
              <a:rPr lang="en-US" sz="2300" dirty="0" err="1" smtClean="0">
                <a:latin typeface="SF Pro Rounded" pitchFamily="2" charset="0"/>
                <a:ea typeface="SF Pro Rounded" pitchFamily="2" charset="0"/>
                <a:cs typeface="SF Pro Rounded" pitchFamily="2" charset="0"/>
              </a:rPr>
              <a:t>làm</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thay</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đổi</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dữ</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liệu</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bên</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trong</a:t>
            </a:r>
            <a:r>
              <a:rPr lang="en-US" sz="2300" dirty="0" smtClean="0">
                <a:latin typeface="SF Pro Rounded" pitchFamily="2" charset="0"/>
                <a:ea typeface="SF Pro Rounded" pitchFamily="2" charset="0"/>
                <a:cs typeface="SF Pro Rounded" pitchFamily="2" charset="0"/>
              </a:rPr>
              <a:t> </a:t>
            </a:r>
            <a:r>
              <a:rPr lang="vi-VN" sz="2300" dirty="0" smtClean="0">
                <a:latin typeface="SF Pro Rounded" pitchFamily="2" charset="0"/>
                <a:ea typeface="SF Pro Rounded" pitchFamily="2" charset="0"/>
                <a:cs typeface="SF Pro Rounded" pitchFamily="2" charset="0"/>
              </a:rPr>
              <a:t>mà </a:t>
            </a:r>
            <a:r>
              <a:rPr lang="vi-VN" sz="2300" dirty="0">
                <a:latin typeface="SF Pro Rounded" pitchFamily="2" charset="0"/>
                <a:ea typeface="SF Pro Rounded" pitchFamily="2" charset="0"/>
                <a:cs typeface="SF Pro Rounded" pitchFamily="2" charset="0"/>
              </a:rPr>
              <a:t>bắt buộc phải thông qua các phương thức công khai do đối tượng đó cung cấp</a:t>
            </a:r>
            <a:r>
              <a:rPr lang="vi-VN" sz="2300" dirty="0" smtClean="0">
                <a:latin typeface="SF Pro Rounded" pitchFamily="2" charset="0"/>
                <a:ea typeface="SF Pro Rounded" pitchFamily="2" charset="0"/>
                <a:cs typeface="SF Pro Rounded" pitchFamily="2" charset="0"/>
              </a:rPr>
              <a:t>.</a:t>
            </a:r>
            <a:endParaRPr lang="vi-VN" sz="2300" dirty="0">
              <a:latin typeface="SF Pro Rounded" pitchFamily="2" charset="0"/>
              <a:ea typeface="SF Pro Rounded" pitchFamily="2" charset="0"/>
              <a:cs typeface="SF Pro Rounded" pitchFamily="2" charset="0"/>
            </a:endParaRPr>
          </a:p>
          <a:p>
            <a:pPr algn="just"/>
            <a:r>
              <a:rPr lang="vi-VN" sz="2300" dirty="0">
                <a:latin typeface="SF Pro Rounded" pitchFamily="2" charset="0"/>
                <a:ea typeface="SF Pro Rounded" pitchFamily="2" charset="0"/>
                <a:cs typeface="SF Pro Rounded" pitchFamily="2" charset="0"/>
              </a:rPr>
              <a:t>Tính chất này giúp tăng tính bảo mật cho đối tượng và tránh tình trạng dữ liệu bị </a:t>
            </a:r>
            <a:r>
              <a:rPr lang="en-US" sz="2300" dirty="0" err="1" smtClean="0">
                <a:latin typeface="SF Pro Rounded" pitchFamily="2" charset="0"/>
                <a:ea typeface="SF Pro Rounded" pitchFamily="2" charset="0"/>
                <a:cs typeface="SF Pro Rounded" pitchFamily="2" charset="0"/>
              </a:rPr>
              <a:t>sửa</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đổi</a:t>
            </a:r>
            <a:r>
              <a:rPr lang="vi-VN" sz="2300" dirty="0" smtClean="0">
                <a:latin typeface="SF Pro Rounded" pitchFamily="2" charset="0"/>
                <a:ea typeface="SF Pro Rounded" pitchFamily="2" charset="0"/>
                <a:cs typeface="SF Pro Rounded" pitchFamily="2" charset="0"/>
              </a:rPr>
              <a:t> </a:t>
            </a:r>
            <a:r>
              <a:rPr lang="vi-VN" sz="2300" dirty="0">
                <a:latin typeface="SF Pro Rounded" pitchFamily="2" charset="0"/>
                <a:ea typeface="SF Pro Rounded" pitchFamily="2" charset="0"/>
                <a:cs typeface="SF Pro Rounded" pitchFamily="2" charset="0"/>
              </a:rPr>
              <a:t>ngoài ý muốn.</a:t>
            </a:r>
            <a:endParaRPr lang="en-US" sz="2300" dirty="0">
              <a:latin typeface="SF Pro Rounded" pitchFamily="2" charset="0"/>
              <a:ea typeface="SF Pro Rounded" pitchFamily="2" charset="0"/>
              <a:cs typeface="SF Pro Rounded" pitchFamily="2" charset="0"/>
            </a:endParaRPr>
          </a:p>
        </p:txBody>
      </p:sp>
      <p:pic>
        <p:nvPicPr>
          <p:cNvPr id="1028" name="Picture 4" descr="Tính đóng gói (Encapsulation) trong lập trình hướng đối tượng - Market  Enterprise Việt N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209801"/>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02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457200" y="1425654"/>
            <a:ext cx="8534400" cy="4898946"/>
          </a:xfrm>
        </p:spPr>
        <p:txBody>
          <a:bodyPr>
            <a:noAutofit/>
          </a:bodyPr>
          <a:lstStyle/>
          <a:p>
            <a:r>
              <a:rPr lang="en-US" sz="2800" b="1" dirty="0" smtClean="0">
                <a:latin typeface="SF Pro Rounded" pitchFamily="2" charset="0"/>
                <a:ea typeface="SF Pro Rounded" pitchFamily="2" charset="0"/>
                <a:cs typeface="SF Pro Rounded" pitchFamily="2" charset="0"/>
              </a:rPr>
              <a:t>Tính </a:t>
            </a:r>
            <a:r>
              <a:rPr lang="en-US" sz="2800" b="1" dirty="0" err="1" smtClean="0">
                <a:latin typeface="SF Pro Rounded" pitchFamily="2" charset="0"/>
                <a:ea typeface="SF Pro Rounded" pitchFamily="2" charset="0"/>
                <a:cs typeface="SF Pro Rounded" pitchFamily="2" charset="0"/>
              </a:rPr>
              <a:t>đóng</a:t>
            </a:r>
            <a:r>
              <a:rPr lang="en-US" sz="2800" b="1" dirty="0" smtClean="0">
                <a:latin typeface="SF Pro Rounded" pitchFamily="2" charset="0"/>
                <a:ea typeface="SF Pro Rounded" pitchFamily="2" charset="0"/>
                <a:cs typeface="SF Pro Rounded" pitchFamily="2" charset="0"/>
              </a:rPr>
              <a:t> </a:t>
            </a:r>
            <a:r>
              <a:rPr lang="en-US" sz="2800" b="1" dirty="0" err="1" smtClean="0">
                <a:latin typeface="SF Pro Rounded" pitchFamily="2" charset="0"/>
                <a:ea typeface="SF Pro Rounded" pitchFamily="2" charset="0"/>
                <a:cs typeface="SF Pro Rounded" pitchFamily="2" charset="0"/>
              </a:rPr>
              <a:t>gói</a:t>
            </a:r>
            <a:endParaRPr lang="en-US" sz="2800" b="1" dirty="0" smtClean="0">
              <a:latin typeface="SF Pro Rounded" pitchFamily="2" charset="0"/>
              <a:ea typeface="SF Pro Rounded" pitchFamily="2" charset="0"/>
              <a:cs typeface="SF Pro Rounded" pitchFamily="2" charset="0"/>
            </a:endParaRPr>
          </a:p>
          <a:p>
            <a:pPr algn="just"/>
            <a:r>
              <a:rPr lang="en-US" sz="2300" dirty="0" smtClean="0">
                <a:latin typeface="SF Pro Rounded" pitchFamily="2" charset="0"/>
                <a:ea typeface="SF Pro Rounded" pitchFamily="2" charset="0"/>
                <a:cs typeface="SF Pro Rounded" pitchFamily="2" charset="0"/>
              </a:rPr>
              <a:t>Public: </a:t>
            </a:r>
            <a:r>
              <a:rPr lang="en-US" sz="2300" dirty="0" err="1" smtClean="0">
                <a:latin typeface="SF Pro Rounded" pitchFamily="2" charset="0"/>
                <a:ea typeface="SF Pro Rounded" pitchFamily="2" charset="0"/>
                <a:cs typeface="SF Pro Rounded" pitchFamily="2" charset="0"/>
              </a:rPr>
              <a:t>công</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khai</a:t>
            </a:r>
            <a:r>
              <a:rPr lang="en-US" sz="2300" dirty="0">
                <a:latin typeface="SF Pro Rounded" pitchFamily="2" charset="0"/>
                <a:ea typeface="SF Pro Rounded" pitchFamily="2" charset="0"/>
                <a:cs typeface="SF Pro Rounded" pitchFamily="2" charset="0"/>
              </a:rPr>
              <a:t>.</a:t>
            </a:r>
            <a:endParaRPr lang="en-US" sz="2300" dirty="0" smtClean="0">
              <a:latin typeface="SF Pro Rounded" pitchFamily="2" charset="0"/>
              <a:ea typeface="SF Pro Rounded" pitchFamily="2" charset="0"/>
              <a:cs typeface="SF Pro Rounded" pitchFamily="2" charset="0"/>
            </a:endParaRPr>
          </a:p>
          <a:p>
            <a:pPr algn="just"/>
            <a:r>
              <a:rPr lang="en-US" sz="2300" dirty="0" smtClean="0">
                <a:latin typeface="SF Pro Rounded" pitchFamily="2" charset="0"/>
                <a:ea typeface="SF Pro Rounded" pitchFamily="2" charset="0"/>
                <a:cs typeface="SF Pro Rounded" pitchFamily="2" charset="0"/>
              </a:rPr>
              <a:t>Protected: </a:t>
            </a:r>
            <a:r>
              <a:rPr lang="en-US" sz="2300" dirty="0" err="1" smtClean="0">
                <a:latin typeface="SF Pro Rounded" pitchFamily="2" charset="0"/>
                <a:ea typeface="SF Pro Rounded" pitchFamily="2" charset="0"/>
                <a:cs typeface="SF Pro Rounded" pitchFamily="2" charset="0"/>
              </a:rPr>
              <a:t>có</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thể</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truy</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cập</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bên</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trong</a:t>
            </a:r>
            <a:r>
              <a:rPr lang="en-US" sz="2300" dirty="0" smtClean="0">
                <a:latin typeface="SF Pro Rounded" pitchFamily="2" charset="0"/>
                <a:ea typeface="SF Pro Rounded" pitchFamily="2" charset="0"/>
                <a:cs typeface="SF Pro Rounded" pitchFamily="2" charset="0"/>
              </a:rPr>
              <a:t> class </a:t>
            </a:r>
            <a:r>
              <a:rPr lang="en-US" sz="2300" dirty="0" err="1" smtClean="0">
                <a:latin typeface="SF Pro Rounded" pitchFamily="2" charset="0"/>
                <a:ea typeface="SF Pro Rounded" pitchFamily="2" charset="0"/>
                <a:cs typeface="SF Pro Rounded" pitchFamily="2" charset="0"/>
              </a:rPr>
              <a:t>hoặc</a:t>
            </a:r>
            <a:r>
              <a:rPr lang="en-US" sz="2300" dirty="0" smtClean="0">
                <a:latin typeface="SF Pro Rounded" pitchFamily="2" charset="0"/>
                <a:ea typeface="SF Pro Rounded" pitchFamily="2" charset="0"/>
                <a:cs typeface="SF Pro Rounded" pitchFamily="2" charset="0"/>
              </a:rPr>
              <a:t> class </a:t>
            </a:r>
            <a:r>
              <a:rPr lang="en-US" sz="2300" dirty="0" err="1" smtClean="0">
                <a:latin typeface="SF Pro Rounded" pitchFamily="2" charset="0"/>
                <a:ea typeface="SF Pro Rounded" pitchFamily="2" charset="0"/>
                <a:cs typeface="SF Pro Rounded" pitchFamily="2" charset="0"/>
              </a:rPr>
              <a:t>kế</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thừa</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bắt</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đầu</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với</a:t>
            </a:r>
            <a:r>
              <a:rPr lang="en-US" sz="2300" dirty="0">
                <a:latin typeface="SF Pro Rounded" pitchFamily="2" charset="0"/>
                <a:ea typeface="SF Pro Rounded" pitchFamily="2" charset="0"/>
                <a:cs typeface="SF Pro Rounded" pitchFamily="2" charset="0"/>
              </a:rPr>
              <a:t> </a:t>
            </a:r>
            <a:r>
              <a:rPr lang="en-US" sz="2300" dirty="0" smtClean="0">
                <a:latin typeface="SF Pro Rounded" pitchFamily="2" charset="0"/>
                <a:ea typeface="SF Pro Rounded" pitchFamily="2" charset="0"/>
                <a:cs typeface="SF Pro Rounded" pitchFamily="2" charset="0"/>
              </a:rPr>
              <a:t>“_”</a:t>
            </a:r>
            <a:endParaRPr lang="en-US" sz="2300" dirty="0" smtClean="0">
              <a:latin typeface="SF Pro Rounded" pitchFamily="2" charset="0"/>
              <a:ea typeface="SF Pro Rounded" pitchFamily="2" charset="0"/>
              <a:cs typeface="SF Pro Rounded" pitchFamily="2" charset="0"/>
            </a:endParaRPr>
          </a:p>
          <a:p>
            <a:pPr algn="just"/>
            <a:r>
              <a:rPr lang="en-US" sz="2300" dirty="0" smtClean="0">
                <a:latin typeface="SF Pro Rounded" pitchFamily="2" charset="0"/>
                <a:ea typeface="SF Pro Rounded" pitchFamily="2" charset="0"/>
                <a:cs typeface="SF Pro Rounded" pitchFamily="2" charset="0"/>
              </a:rPr>
              <a:t>Private: </a:t>
            </a:r>
            <a:r>
              <a:rPr lang="en-US" sz="2300" dirty="0" err="1" smtClean="0">
                <a:latin typeface="SF Pro Rounded" pitchFamily="2" charset="0"/>
                <a:ea typeface="SF Pro Rounded" pitchFamily="2" charset="0"/>
                <a:cs typeface="SF Pro Rounded" pitchFamily="2" charset="0"/>
              </a:rPr>
              <a:t>chỉ</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có</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thể</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sử</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dụng</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nội</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bộ</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bên</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trong</a:t>
            </a:r>
            <a:r>
              <a:rPr lang="en-US" sz="2300" dirty="0" smtClean="0">
                <a:latin typeface="SF Pro Rounded" pitchFamily="2" charset="0"/>
                <a:ea typeface="SF Pro Rounded" pitchFamily="2" charset="0"/>
                <a:cs typeface="SF Pro Rounded" pitchFamily="2" charset="0"/>
              </a:rPr>
              <a:t> class, </a:t>
            </a:r>
            <a:r>
              <a:rPr lang="en-US" sz="2300" dirty="0" err="1" smtClean="0">
                <a:latin typeface="SF Pro Rounded" pitchFamily="2" charset="0"/>
                <a:ea typeface="SF Pro Rounded" pitchFamily="2" charset="0"/>
                <a:cs typeface="SF Pro Rounded" pitchFamily="2" charset="0"/>
              </a:rPr>
              <a:t>bắt</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đầu</a:t>
            </a:r>
            <a:r>
              <a:rPr lang="en-US" sz="2300" dirty="0" smtClean="0">
                <a:latin typeface="SF Pro Rounded" pitchFamily="2" charset="0"/>
                <a:ea typeface="SF Pro Rounded" pitchFamily="2" charset="0"/>
                <a:cs typeface="SF Pro Rounded" pitchFamily="2" charset="0"/>
              </a:rPr>
              <a:t> </a:t>
            </a:r>
            <a:r>
              <a:rPr lang="en-US" sz="2300" dirty="0" err="1" smtClean="0">
                <a:latin typeface="SF Pro Rounded" pitchFamily="2" charset="0"/>
                <a:ea typeface="SF Pro Rounded" pitchFamily="2" charset="0"/>
                <a:cs typeface="SF Pro Rounded" pitchFamily="2" charset="0"/>
              </a:rPr>
              <a:t>với</a:t>
            </a:r>
            <a:r>
              <a:rPr lang="en-US" sz="2300" dirty="0" smtClean="0">
                <a:latin typeface="SF Pro Rounded" pitchFamily="2" charset="0"/>
                <a:ea typeface="SF Pro Rounded" pitchFamily="2" charset="0"/>
                <a:cs typeface="SF Pro Rounded" pitchFamily="2" charset="0"/>
              </a:rPr>
              <a:t> “__”</a:t>
            </a:r>
          </a:p>
        </p:txBody>
      </p:sp>
    </p:spTree>
    <p:extLst>
      <p:ext uri="{BB962C8B-B14F-4D97-AF65-F5344CB8AC3E}">
        <p14:creationId xmlns:p14="http://schemas.microsoft.com/office/powerpoint/2010/main" val="255605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SF Pro Rounded" pitchFamily="2" charset="0"/>
                <a:ea typeface="SF Pro Rounded" pitchFamily="2" charset="0"/>
                <a:cs typeface="SF Pro Rounded" pitchFamily="2" charset="0"/>
              </a:rPr>
              <a:t>Problems</a:t>
            </a: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3" name="Rectangle 2"/>
          <p:cNvSpPr>
            <a:spLocks noGrp="1"/>
          </p:cNvSpPr>
          <p:nvPr>
            <p:ph idx="1"/>
          </p:nvPr>
        </p:nvSpPr>
        <p:spPr/>
        <p:txBody>
          <a:bodyPr>
            <a:noAutofit/>
          </a:bodyPr>
          <a:lstStyle/>
          <a:p>
            <a:r>
              <a:rPr lang="en-US" sz="2800" dirty="0" err="1" smtClean="0">
                <a:latin typeface="SF Pro Rounded" pitchFamily="2" charset="0"/>
                <a:ea typeface="SF Pro Rounded" pitchFamily="2" charset="0"/>
                <a:cs typeface="SF Pro Rounded" pitchFamily="2" charset="0"/>
              </a:rPr>
              <a:t>Lịch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kiểm</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tra</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nhiều</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nên</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bị</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hạn</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chế</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thời</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gian</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dành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cho</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việc</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tìm</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hiểu</a:t>
            </a:r>
            <a:r>
              <a:rPr lang="en-US" sz="2800" dirty="0" smtClean="0">
                <a:latin typeface="SF Pro Rounded" pitchFamily="2" charset="0"/>
                <a:ea typeface="SF Pro Rounded" pitchFamily="2" charset="0"/>
                <a:cs typeface="SF Pro Rounded" pitchFamily="2" charset="0"/>
              </a:rPr>
              <a:t> Python.</a:t>
            </a:r>
            <a:endParaRPr lang="en-US" sz="3200"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121513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latin typeface="SF Pro Rounded" pitchFamily="2" charset="0"/>
                <a:ea typeface="SF Pro Rounded" pitchFamily="2" charset="0"/>
                <a:cs typeface="SF Pro Rounded" pitchFamily="2" charset="0"/>
              </a:rPr>
              <a:t>Plan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3" name="Rectangle 2"/>
          <p:cNvSpPr>
            <a:spLocks noGrp="1"/>
          </p:cNvSpPr>
          <p:nvPr>
            <p:ph idx="1"/>
          </p:nvPr>
        </p:nvSpPr>
        <p:spPr/>
        <p:txBody>
          <a:bodyPr>
            <a:noAutofit/>
          </a:bodyPr>
          <a:lstStyle/>
          <a:p>
            <a:r>
              <a:rPr lang="en-US" sz="2800" dirty="0" err="1" smtClean="0">
                <a:latin typeface="SF Pro Rounded" pitchFamily="2" charset="0"/>
                <a:ea typeface="SF Pro Rounded" pitchFamily="2" charset="0"/>
                <a:cs typeface="SF Pro Rounded" pitchFamily="2" charset="0"/>
              </a:rPr>
              <a:t>Tìm</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hiểu</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tính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đa</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hình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và</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tính</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trừu</a:t>
            </a:r>
            <a:r>
              <a:rPr lang="en-US" sz="2800" dirty="0" smtClean="0">
                <a:latin typeface="SF Pro Rounded" pitchFamily="2" charset="0"/>
                <a:ea typeface="SF Pro Rounded" pitchFamily="2" charset="0"/>
                <a:cs typeface="SF Pro Rounded" pitchFamily="2" charset="0"/>
              </a:rPr>
              <a:t> </a:t>
            </a:r>
            <a:r>
              <a:rPr lang="en-US" sz="2800" dirty="0" err="1" smtClean="0">
                <a:latin typeface="SF Pro Rounded" pitchFamily="2" charset="0"/>
                <a:ea typeface="SF Pro Rounded" pitchFamily="2" charset="0"/>
                <a:cs typeface="SF Pro Rounded" pitchFamily="2" charset="0"/>
              </a:rPr>
              <a:t>tượng</a:t>
            </a:r>
            <a:r>
              <a:rPr lang="en-US" sz="2800" dirty="0" smtClean="0">
                <a:latin typeface="SF Pro Rounded" pitchFamily="2" charset="0"/>
                <a:ea typeface="SF Pro Rounded" pitchFamily="2" charset="0"/>
                <a:cs typeface="SF Pro Rounded" pitchFamily="2" charset="0"/>
              </a:rPr>
              <a:t>.</a:t>
            </a:r>
            <a:endParaRPr lang="en-US" sz="2800" dirty="0">
              <a:latin typeface="SF Pro Rounded" pitchFamily="2" charset="0"/>
              <a:ea typeface="SF Pro Rounded" pitchFamily="2" charset="0"/>
              <a:cs typeface="SF Pro Rounded" pitchFamily="2" charset="0"/>
            </a:endParaRPr>
          </a:p>
          <a:p>
            <a:endParaRPr lang="en-US" sz="1600" dirty="0"/>
          </a:p>
          <a:p>
            <a:endParaRPr lang="en-US" sz="1600" dirty="0"/>
          </a:p>
        </p:txBody>
      </p:sp>
    </p:spTree>
    <p:extLst>
      <p:ext uri="{BB962C8B-B14F-4D97-AF65-F5344CB8AC3E}">
        <p14:creationId xmlns:p14="http://schemas.microsoft.com/office/powerpoint/2010/main" val="4151137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purl.org/dc/elements/1.1/"/>
    <ds:schemaRef ds:uri="http://schemas.microsoft.com/office/2006/documentManagement/types"/>
    <ds:schemaRef ds:uri="71af3243-3dd4-4a8d-8c0d-dd76da1f02a5"/>
    <ds:schemaRef ds:uri="http://www.w3.org/XML/1998/namespace"/>
    <ds:schemaRef ds:uri="http://schemas.microsoft.com/office/infopath/2007/PartnerControls"/>
    <ds:schemaRef ds:uri="http://purl.org/dc/dcmitype/"/>
    <ds:schemaRef ds:uri="http://schemas.microsoft.com/office/2006/metadata/properties"/>
    <ds:schemaRef ds:uri="16c05727-aa75-4e4a-9b5f-8a80a116589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291</TotalTime>
  <Words>304</Words>
  <Application>Microsoft Office PowerPoint</Application>
  <PresentationFormat>On-screen Show (4:3)</PresentationFormat>
  <Paragraphs>42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SF Pro Rounded</vt:lpstr>
      <vt:lpstr>Calibri</vt:lpstr>
      <vt:lpstr>Segoe UI</vt:lpstr>
      <vt:lpstr>Arial</vt:lpstr>
      <vt:lpstr>Wingdings 2</vt:lpstr>
      <vt:lpstr>Verve</vt:lpstr>
      <vt:lpstr>Python Tuần 3</vt:lpstr>
      <vt:lpstr>Tiến độ thực hiện</vt:lpstr>
      <vt:lpstr>Tiến độ thực hiện</vt:lpstr>
      <vt:lpstr>Tiến độ thực hiện</vt:lpstr>
      <vt:lpstr>Tiến độ thực hiện</vt:lpstr>
      <vt:lpstr>Tiến độ thực hiện</vt:lpstr>
      <vt:lpstr>Problems</vt:lpstr>
      <vt:lpstr>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Microsoft account</cp:lastModifiedBy>
  <cp:revision>14</cp:revision>
  <dcterms:created xsi:type="dcterms:W3CDTF">2021-10-25T12:02:40Z</dcterms:created>
  <dcterms:modified xsi:type="dcterms:W3CDTF">2021-11-15T13:09:57Z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