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59" r:id="rId21"/>
    <p:sldId id="260" r:id="rId22"/>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SF Pro Rounded" pitchFamily="2" charset="0"/>
      <p:regular r:id="rId33"/>
      <p:bold r:id="rId34"/>
    </p:embeddedFont>
    <p:embeddedFont>
      <p:font typeface="Wingdings 2" panose="05020102010507070707" pitchFamily="18" charset="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1" d="100"/>
          <a:sy n="71" d="100"/>
        </p:scale>
        <p:origin x="618" y="60"/>
      </p:cViewPr>
      <p:guideLst>
        <p:guide orient="horz" pos="2160"/>
        <p:guide pos="384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11/22/2021</a:t>
            </a:fld>
            <a:endParaRPr lang="en-US" dirty="0"/>
          </a:p>
        </p:txBody>
      </p:sp>
      <p:sp>
        <p:nvSpPr>
          <p:cNvPr id="4" name="Footer Placeholder 3">
            <a:extLst>
              <a:ext uri="{FF2B5EF4-FFF2-40B4-BE49-F238E27FC236}">
                <a16:creationId xmlns:a16="http://schemas.microsoft.com/office/drawing/2014/main" xmlns=""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11/22/2021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50805405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extLst>
      <p:ext uri="{BB962C8B-B14F-4D97-AF65-F5344CB8AC3E}">
        <p14:creationId xmlns:p14="http://schemas.microsoft.com/office/powerpoint/2010/main" val="92580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511404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90866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277243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108448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687561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94794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3519387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203733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29464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0569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17529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66335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732187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17396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2466684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8710178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11/22/2021</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562600" y="1295401"/>
            <a:ext cx="5326856" cy="1425577"/>
          </a:xfrm>
        </p:spPr>
        <p:txBody>
          <a:bodyPr/>
          <a:lstStyle/>
          <a:p>
            <a:r>
              <a:rPr lang="en-US" dirty="0" smtClean="0">
                <a:latin typeface="SF Pro Rounded" pitchFamily="2" charset="0"/>
                <a:ea typeface="SF Pro Rounded" pitchFamily="2" charset="0"/>
                <a:cs typeface="SF Pro Rounded" pitchFamily="2" charset="0"/>
              </a:rPr>
              <a:t>Python</a:t>
            </a:r>
            <a:br>
              <a:rPr lang="en-US" dirty="0" smtClean="0">
                <a:latin typeface="SF Pro Rounded" pitchFamily="2" charset="0"/>
                <a:ea typeface="SF Pro Rounded" pitchFamily="2" charset="0"/>
                <a:cs typeface="SF Pro Rounded" pitchFamily="2" charset="0"/>
              </a:rPr>
            </a:br>
            <a:r>
              <a:rPr lang="en-US" dirty="0" err="1" smtClean="0">
                <a:latin typeface="SF Pro Rounded" pitchFamily="2" charset="0"/>
                <a:ea typeface="SF Pro Rounded" pitchFamily="2" charset="0"/>
                <a:cs typeface="SF Pro Rounded" pitchFamily="2" charset="0"/>
              </a:rPr>
              <a:t>Tuần</a:t>
            </a:r>
            <a:r>
              <a:rPr lang="en-US" dirty="0" smtClean="0">
                <a:latin typeface="SF Pro Rounded" pitchFamily="2" charset="0"/>
                <a:ea typeface="SF Pro Rounded" pitchFamily="2" charset="0"/>
                <a:cs typeface="SF Pro Rounded" pitchFamily="2" charset="0"/>
              </a:rPr>
              <a:t> 4</a:t>
            </a:r>
            <a:endParaRPr lang="en-US" b="0" dirty="0">
              <a:latin typeface="SF Pro Rounded" pitchFamily="2" charset="0"/>
              <a:ea typeface="SF Pro Rounded" pitchFamily="2" charset="0"/>
              <a:cs typeface="SF Pro Rounded" pitchFamily="2" charset="0"/>
            </a:endParaRPr>
          </a:p>
        </p:txBody>
      </p:sp>
      <p:sp>
        <p:nvSpPr>
          <p:cNvPr id="3" name="Rectangle 2"/>
          <p:cNvSpPr>
            <a:spLocks noGrp="1"/>
          </p:cNvSpPr>
          <p:nvPr>
            <p:ph type="subTitle" idx="1"/>
          </p:nvPr>
        </p:nvSpPr>
        <p:spPr>
          <a:xfrm>
            <a:off x="5569039" y="4572001"/>
            <a:ext cx="5326856" cy="1234575"/>
          </a:xfrm>
        </p:spPr>
        <p:txBody>
          <a:bodyPr>
            <a:normAutofit fontScale="92500"/>
          </a:bodyPr>
          <a:lstStyle/>
          <a:p>
            <a:pPr algn="r"/>
            <a:r>
              <a:rPr lang="en-US" dirty="0" smtClean="0">
                <a:latin typeface="SF Pro Rounded" pitchFamily="2" charset="0"/>
                <a:ea typeface="SF Pro Rounded" pitchFamily="2" charset="0"/>
                <a:cs typeface="SF Pro Rounded" pitchFamily="2" charset="0"/>
              </a:rPr>
              <a:t>Trần Nguyễn Duy Linh 20110516</a:t>
            </a:r>
          </a:p>
          <a:p>
            <a:pPr algn="r"/>
            <a:r>
              <a:rPr lang="en-US" dirty="0" smtClean="0">
                <a:latin typeface="SF Pro Rounded" pitchFamily="2" charset="0"/>
                <a:ea typeface="SF Pro Rounded" pitchFamily="2" charset="0"/>
                <a:cs typeface="SF Pro Rounded" pitchFamily="2" charset="0"/>
              </a:rPr>
              <a:t>Nguyễn Trần </a:t>
            </a:r>
            <a:r>
              <a:rPr lang="en-US" dirty="0" err="1" smtClean="0">
                <a:latin typeface="SF Pro Rounded" pitchFamily="2" charset="0"/>
                <a:ea typeface="SF Pro Rounded" pitchFamily="2" charset="0"/>
                <a:cs typeface="SF Pro Rounded" pitchFamily="2" charset="0"/>
              </a:rPr>
              <a:t>Thảo</a:t>
            </a:r>
            <a:r>
              <a:rPr lang="en-US" dirty="0" smtClean="0">
                <a:latin typeface="SF Pro Rounded" pitchFamily="2" charset="0"/>
                <a:ea typeface="SF Pro Rounded" pitchFamily="2" charset="0"/>
                <a:cs typeface="SF Pro Rounded" pitchFamily="2" charset="0"/>
              </a:rPr>
              <a:t> </a:t>
            </a:r>
            <a:r>
              <a:rPr lang="en-US" dirty="0" err="1" smtClean="0">
                <a:latin typeface="SF Pro Rounded" pitchFamily="2" charset="0"/>
                <a:ea typeface="SF Pro Rounded" pitchFamily="2" charset="0"/>
                <a:cs typeface="SF Pro Rounded" pitchFamily="2" charset="0"/>
              </a:rPr>
              <a:t>Quyên</a:t>
            </a:r>
            <a:r>
              <a:rPr lang="en-US" dirty="0">
                <a:latin typeface="SF Pro Rounded" pitchFamily="2" charset="0"/>
                <a:ea typeface="SF Pro Rounded" pitchFamily="2" charset="0"/>
                <a:cs typeface="SF Pro Rounded" pitchFamily="2" charset="0"/>
              </a:rPr>
              <a:t> </a:t>
            </a:r>
            <a:r>
              <a:rPr lang="en-US" dirty="0" smtClean="0">
                <a:latin typeface="SF Pro Rounded" pitchFamily="2" charset="0"/>
                <a:ea typeface="SF Pro Rounded" pitchFamily="2" charset="0"/>
                <a:cs typeface="SF Pro Rounded" pitchFamily="2" charset="0"/>
              </a:rPr>
              <a:t>20110042</a:t>
            </a:r>
            <a:endParaRPr lang="en-US" dirty="0">
              <a:latin typeface="SF Pro Rounded" pitchFamily="2" charset="0"/>
              <a:ea typeface="SF Pro Rounded" pitchFamily="2" charset="0"/>
              <a:cs typeface="SF Pro Rounded"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10</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r>
              <a:rPr lang="en-US" sz="2400" b="1" dirty="0" smtClean="0">
                <a:solidFill>
                  <a:schemeClr val="bg1"/>
                </a:solidFill>
                <a:latin typeface="SF Pro Rounded" pitchFamily="2" charset="0"/>
                <a:ea typeface="SF Pro Rounded" pitchFamily="2" charset="0"/>
                <a:cs typeface="SF Pro Rounded" pitchFamily="2" charset="0"/>
              </a:rPr>
              <a:t>VD: </a:t>
            </a:r>
            <a:r>
              <a:rPr lang="en-US" sz="2400" b="1" dirty="0" err="1" smtClean="0">
                <a:solidFill>
                  <a:schemeClr val="bg1"/>
                </a:solidFill>
                <a:latin typeface="SF Pro Rounded" pitchFamily="2" charset="0"/>
                <a:ea typeface="SF Pro Rounded" pitchFamily="2" charset="0"/>
                <a:cs typeface="SF Pro Rounded" pitchFamily="2" charset="0"/>
              </a:rPr>
              <a:t>hàm</a:t>
            </a:r>
            <a:r>
              <a:rPr lang="en-US" sz="2400" b="1" dirty="0" smtClean="0">
                <a:solidFill>
                  <a:schemeClr val="bg1"/>
                </a:solidFill>
                <a:latin typeface="SF Pro Rounded" pitchFamily="2" charset="0"/>
                <a:ea typeface="SF Pro Rounded" pitchFamily="2" charset="0"/>
                <a:cs typeface="SF Pro Rounded" pitchFamily="2" charset="0"/>
              </a:rPr>
              <a:t> c()</a:t>
            </a:r>
            <a:endParaRPr lang="vi-VN" sz="2400" b="1" dirty="0">
              <a:solidFill>
                <a:schemeClr val="bg1"/>
              </a:solidFill>
              <a:latin typeface="SF Pro Rounded" pitchFamily="2" charset="0"/>
              <a:ea typeface="SF Pro Rounded" pitchFamily="2" charset="0"/>
              <a:cs typeface="SF Pro Rounded" pitchFamily="2" charset="0"/>
            </a:endParaRPr>
          </a:p>
          <a:p>
            <a:r>
              <a:rPr lang="pt-BR" sz="2400" dirty="0">
                <a:solidFill>
                  <a:schemeClr val="bg1"/>
                </a:solidFill>
                <a:latin typeface="SF Pro Rounded" pitchFamily="2" charset="0"/>
                <a:ea typeface="SF Pro Rounded" pitchFamily="2" charset="0"/>
                <a:cs typeface="SF Pro Rounded" pitchFamily="2" charset="0"/>
              </a:rPr>
              <a:t>ham c(</a:t>
            </a:r>
            <a:r>
              <a:rPr lang="pt-BR" sz="2400" dirty="0">
                <a:solidFill>
                  <a:srgbClr val="00B050"/>
                </a:solidFill>
                <a:latin typeface="SF Pro Rounded" pitchFamily="2" charset="0"/>
                <a:ea typeface="SF Pro Rounded" pitchFamily="2" charset="0"/>
                <a:cs typeface="SF Pro Rounded" pitchFamily="2" charset="0"/>
              </a:rPr>
              <a:t>a</a:t>
            </a:r>
            <a:r>
              <a:rPr lang="pt-BR" sz="2400" dirty="0">
                <a:solidFill>
                  <a:schemeClr val="bg1"/>
                </a:solidFill>
                <a:latin typeface="SF Pro Rounded" pitchFamily="2" charset="0"/>
                <a:ea typeface="SF Pro Rounded" pitchFamily="2" charset="0"/>
                <a:cs typeface="SF Pro Rounded" pitchFamily="2" charset="0"/>
              </a:rPr>
              <a:t>) =&gt; chức năng </a:t>
            </a:r>
            <a:r>
              <a:rPr lang="pt-BR" sz="2400" dirty="0" smtClean="0">
                <a:solidFill>
                  <a:schemeClr val="bg1"/>
                </a:solidFill>
                <a:latin typeface="SF Pro Rounded" pitchFamily="2" charset="0"/>
                <a:ea typeface="SF Pro Rounded" pitchFamily="2" charset="0"/>
                <a:cs typeface="SF Pro Rounded" pitchFamily="2" charset="0"/>
              </a:rPr>
              <a:t>1</a:t>
            </a:r>
          </a:p>
          <a:p>
            <a:r>
              <a:rPr lang="pt-BR" sz="2400" dirty="0">
                <a:solidFill>
                  <a:schemeClr val="bg1"/>
                </a:solidFill>
                <a:latin typeface="SF Pro Rounded" pitchFamily="2" charset="0"/>
                <a:ea typeface="SF Pro Rounded" pitchFamily="2" charset="0"/>
                <a:cs typeface="SF Pro Rounded" pitchFamily="2" charset="0"/>
              </a:rPr>
              <a:t>ham </a:t>
            </a:r>
            <a:r>
              <a:rPr lang="pt-BR" sz="2400" dirty="0" smtClean="0">
                <a:solidFill>
                  <a:schemeClr val="bg1"/>
                </a:solidFill>
                <a:latin typeface="SF Pro Rounded" pitchFamily="2" charset="0"/>
                <a:ea typeface="SF Pro Rounded" pitchFamily="2" charset="0"/>
                <a:cs typeface="SF Pro Rounded" pitchFamily="2" charset="0"/>
              </a:rPr>
              <a:t>c(</a:t>
            </a:r>
            <a:r>
              <a:rPr lang="pt-BR" sz="2400" dirty="0" smtClean="0">
                <a:solidFill>
                  <a:srgbClr val="00B050"/>
                </a:solidFill>
                <a:latin typeface="SF Pro Rounded" pitchFamily="2" charset="0"/>
                <a:ea typeface="SF Pro Rounded" pitchFamily="2" charset="0"/>
                <a:cs typeface="SF Pro Rounded" pitchFamily="2" charset="0"/>
              </a:rPr>
              <a:t>b</a:t>
            </a:r>
            <a:r>
              <a:rPr lang="pt-BR" sz="2400" dirty="0" smtClean="0">
                <a:solidFill>
                  <a:schemeClr val="bg1"/>
                </a:solidFill>
                <a:latin typeface="SF Pro Rounded" pitchFamily="2" charset="0"/>
                <a:ea typeface="SF Pro Rounded" pitchFamily="2" charset="0"/>
                <a:cs typeface="SF Pro Rounded" pitchFamily="2" charset="0"/>
              </a:rPr>
              <a:t>) </a:t>
            </a:r>
            <a:r>
              <a:rPr lang="pt-BR" sz="2400" dirty="0">
                <a:solidFill>
                  <a:schemeClr val="bg1"/>
                </a:solidFill>
                <a:latin typeface="SF Pro Rounded" pitchFamily="2" charset="0"/>
                <a:ea typeface="SF Pro Rounded" pitchFamily="2" charset="0"/>
                <a:cs typeface="SF Pro Rounded" pitchFamily="2" charset="0"/>
              </a:rPr>
              <a:t>=&gt; chức năng </a:t>
            </a:r>
            <a:r>
              <a:rPr lang="pt-BR" sz="2400" dirty="0" smtClean="0">
                <a:solidFill>
                  <a:schemeClr val="bg1"/>
                </a:solidFill>
                <a:latin typeface="SF Pro Rounded" pitchFamily="2" charset="0"/>
                <a:ea typeface="SF Pro Rounded" pitchFamily="2" charset="0"/>
                <a:cs typeface="SF Pro Rounded" pitchFamily="2" charset="0"/>
              </a:rPr>
              <a:t>2</a:t>
            </a:r>
            <a:endParaRPr lang="vi-VN" sz="2400"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Có thể xây dựng 1 hàm chung cho 2 đối tượng thuộc cả hai kiểu dữ liệu khác nhau. Xài chung 1 hàm nhưng chức năng khác nhau.</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241953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11</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VD1: Tính đa hình đối với hàm</a:t>
            </a:r>
          </a:p>
          <a:p>
            <a:pPr algn="just"/>
            <a:r>
              <a:rPr lang="vi-VN" sz="2400" dirty="0" smtClean="0">
                <a:solidFill>
                  <a:schemeClr val="bg1"/>
                </a:solidFill>
                <a:latin typeface="SF Pro Rounded" pitchFamily="2" charset="0"/>
                <a:ea typeface="SF Pro Rounded" pitchFamily="2" charset="0"/>
                <a:cs typeface="SF Pro Rounded" pitchFamily="2" charset="0"/>
              </a:rPr>
              <a:t>Có </a:t>
            </a:r>
            <a:r>
              <a:rPr lang="vi-VN" sz="2400" dirty="0">
                <a:solidFill>
                  <a:schemeClr val="bg1"/>
                </a:solidFill>
                <a:latin typeface="SF Pro Rounded" pitchFamily="2" charset="0"/>
                <a:ea typeface="SF Pro Rounded" pitchFamily="2" charset="0"/>
                <a:cs typeface="SF Pro Rounded" pitchFamily="2" charset="0"/>
              </a:rPr>
              <a:t>một số hàm trong Python có thể tương thích để được thực thi với nhiều kiểu dữ liệu. Một trong những hàm như vậy là hàm len(). Nó có thể thực thi với nhiều kiểu dữ liệu trong Python</a:t>
            </a:r>
            <a:r>
              <a:rPr lang="vi-VN" sz="2400" dirty="0" smtClean="0">
                <a:solidFill>
                  <a:schemeClr val="bg1"/>
                </a:solidFill>
                <a:latin typeface="SF Pro Rounded" pitchFamily="2" charset="0"/>
                <a:ea typeface="SF Pro Rounded" pitchFamily="2" charset="0"/>
                <a:cs typeface="SF Pro Rounded" pitchFamily="2" charset="0"/>
              </a:rPr>
              <a:t>.</a:t>
            </a:r>
            <a:endParaRPr lang="en-US" sz="2400" dirty="0" smtClean="0">
              <a:solidFill>
                <a:schemeClr val="bg1"/>
              </a:solidFill>
              <a:latin typeface="SF Pro Rounded" pitchFamily="2" charset="0"/>
              <a:ea typeface="SF Pro Rounded" pitchFamily="2" charset="0"/>
              <a:cs typeface="SF Pro Rounded" pitchFamily="2" charset="0"/>
            </a:endParaRPr>
          </a:p>
          <a:p>
            <a:endParaRPr lang="vi-VN" sz="2400" dirty="0">
              <a:solidFill>
                <a:schemeClr val="bg1"/>
              </a:solidFill>
              <a:latin typeface="SF Pro Rounded" pitchFamily="2" charset="0"/>
              <a:ea typeface="SF Pro Rounded" pitchFamily="2" charset="0"/>
              <a:cs typeface="SF Pro Rounded" pitchFamily="2" charset="0"/>
            </a:endParaRPr>
          </a:p>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2050" name="Picture 2" descr="Screenshot (152)"/>
          <p:cNvPicPr>
            <a:picLocks noChangeAspect="1" noChangeArrowheads="1"/>
          </p:cNvPicPr>
          <p:nvPr/>
        </p:nvPicPr>
        <p:blipFill rotWithShape="1">
          <a:blip r:embed="rId3">
            <a:extLst>
              <a:ext uri="{28A0092B-C50C-407E-A947-70E740481C1C}">
                <a14:useLocalDpi xmlns:a14="http://schemas.microsoft.com/office/drawing/2010/main" val="0"/>
              </a:ext>
            </a:extLst>
          </a:blip>
          <a:srcRect r="23595"/>
          <a:stretch/>
        </p:blipFill>
        <p:spPr bwMode="auto">
          <a:xfrm>
            <a:off x="762000" y="3886200"/>
            <a:ext cx="6374530" cy="1371600"/>
          </a:xfrm>
          <a:prstGeom prst="roundRect">
            <a:avLst>
              <a:gd name="adj" fmla="val 16667"/>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Screenshot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446058"/>
            <a:ext cx="6374530" cy="878541"/>
          </a:xfrm>
          <a:prstGeom prst="roundRect">
            <a:avLst>
              <a:gd name="adj" fmla="val 16667"/>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276230" y="3886199"/>
            <a:ext cx="4306170" cy="2332946"/>
          </a:xfrm>
          <a:prstGeom prst="rect">
            <a:avLst/>
          </a:prstGeom>
          <a:noFill/>
        </p:spPr>
        <p:txBody>
          <a:bodyPr wrap="square" rtlCol="0">
            <a:spAutoFit/>
          </a:bodyPr>
          <a:lstStyle/>
          <a:p>
            <a:pPr algn="just"/>
            <a:r>
              <a:rPr lang="vi-VN" sz="2080" b="1" dirty="0">
                <a:solidFill>
                  <a:schemeClr val="bg1"/>
                </a:solidFill>
                <a:latin typeface="SF Pro Rounded" pitchFamily="2" charset="0"/>
                <a:ea typeface="SF Pro Rounded" pitchFamily="2" charset="0"/>
                <a:cs typeface="SF Pro Rounded" pitchFamily="2" charset="0"/>
              </a:rPr>
              <a:t>Có thể thấy rằng nhiều kiểu dữ liệu khác nhau như chuỗi ký tự, list, tuple, set, và từ điển có thể hoạt động với hàm len(). Tuy nhiên, Có thể thấy rằng nó hoạt động và trả về dữ liệu tùy thuộc vào kiểu dữ liệu mà nó làm việc với.</a:t>
            </a:r>
            <a:endParaRPr lang="en-US" sz="208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828087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12</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r>
              <a:rPr lang="vi-VN" sz="2400" b="1" dirty="0" smtClean="0">
                <a:solidFill>
                  <a:schemeClr val="bg1"/>
                </a:solidFill>
                <a:latin typeface="SF Pro Rounded" pitchFamily="2" charset="0"/>
                <a:ea typeface="SF Pro Rounded" pitchFamily="2" charset="0"/>
                <a:cs typeface="SF Pro Rounded" pitchFamily="2" charset="0"/>
              </a:rPr>
              <a:t>V</a:t>
            </a:r>
            <a:r>
              <a:rPr lang="en-US" sz="2400" b="1" dirty="0" smtClean="0">
                <a:solidFill>
                  <a:schemeClr val="bg1"/>
                </a:solidFill>
                <a:latin typeface="SF Pro Rounded" pitchFamily="2" charset="0"/>
                <a:ea typeface="SF Pro Rounded" pitchFamily="2" charset="0"/>
                <a:cs typeface="SF Pro Rounded" pitchFamily="2" charset="0"/>
              </a:rPr>
              <a:t>D</a:t>
            </a:r>
            <a:r>
              <a:rPr lang="vi-VN" sz="2400" b="1" dirty="0" smtClean="0">
                <a:solidFill>
                  <a:schemeClr val="bg1"/>
                </a:solidFill>
                <a:latin typeface="SF Pro Rounded" pitchFamily="2" charset="0"/>
                <a:ea typeface="SF Pro Rounded" pitchFamily="2" charset="0"/>
                <a:cs typeface="SF Pro Rounded" pitchFamily="2" charset="0"/>
              </a:rPr>
              <a:t> </a:t>
            </a:r>
            <a:r>
              <a:rPr lang="vi-VN" sz="2400" b="1" dirty="0">
                <a:solidFill>
                  <a:schemeClr val="bg1"/>
                </a:solidFill>
                <a:latin typeface="SF Pro Rounded" pitchFamily="2" charset="0"/>
                <a:ea typeface="SF Pro Rounded" pitchFamily="2" charset="0"/>
                <a:cs typeface="SF Pro Rounded" pitchFamily="2" charset="0"/>
              </a:rPr>
              <a:t>2: Tính đa hình đối với lớp</a:t>
            </a:r>
          </a:p>
          <a:p>
            <a:r>
              <a:rPr lang="vi-VN" sz="2400" dirty="0">
                <a:solidFill>
                  <a:schemeClr val="bg1"/>
                </a:solidFill>
                <a:latin typeface="SF Pro Rounded" pitchFamily="2" charset="0"/>
                <a:ea typeface="SF Pro Rounded" pitchFamily="2" charset="0"/>
                <a:cs typeface="SF Pro Rounded" pitchFamily="2" charset="0"/>
              </a:rPr>
              <a:t>Chúng ta có thể sử dụng khái niệm đa hình trong khi tạo các phương thức của lớp vì Python cho phép các lớp khác nhau có các phương thức có cùng tên</a:t>
            </a:r>
            <a:r>
              <a:rPr lang="vi-VN" sz="2400" dirty="0" smtClean="0">
                <a:solidFill>
                  <a:schemeClr val="bg1"/>
                </a:solidFill>
                <a:latin typeface="SF Pro Rounded" pitchFamily="2" charset="0"/>
                <a:ea typeface="SF Pro Rounded" pitchFamily="2" charset="0"/>
                <a:cs typeface="SF Pro Rounded" pitchFamily="2" charset="0"/>
              </a:rPr>
              <a:t>.</a:t>
            </a:r>
            <a:endParaRPr lang="vi-VN" sz="2400" dirty="0">
              <a:solidFill>
                <a:schemeClr val="bg1"/>
              </a:solidFill>
              <a:latin typeface="SF Pro Rounded" pitchFamily="2" charset="0"/>
              <a:ea typeface="SF Pro Rounded" pitchFamily="2" charset="0"/>
              <a:cs typeface="SF Pro Rounded" pitchFamily="2" charset="0"/>
            </a:endParaRP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13570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3074" name="Picture 2" descr="Screenshot (1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15750"/>
            <a:ext cx="7946627" cy="5285050"/>
          </a:xfrm>
          <a:prstGeom prst="roundRect">
            <a:avLst>
              <a:gd name="adj" fmla="val 422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creenshot (156)"/>
          <p:cNvPicPr>
            <a:picLocks noChangeAspect="1" noChangeArrowheads="1"/>
          </p:cNvPicPr>
          <p:nvPr/>
        </p:nvPicPr>
        <p:blipFill rotWithShape="1">
          <a:blip r:embed="rId4">
            <a:extLst>
              <a:ext uri="{28A0092B-C50C-407E-A947-70E740481C1C}">
                <a14:useLocalDpi xmlns:a14="http://schemas.microsoft.com/office/drawing/2010/main" val="0"/>
              </a:ext>
            </a:extLst>
          </a:blip>
          <a:srcRect r="24131"/>
          <a:stretch/>
        </p:blipFill>
        <p:spPr bwMode="auto">
          <a:xfrm>
            <a:off x="5597392" y="5334000"/>
            <a:ext cx="5908808" cy="1447800"/>
          </a:xfrm>
          <a:prstGeom prst="roundRect">
            <a:avLst>
              <a:gd name="adj" fmla="val 12769"/>
            </a:avLst>
          </a:prstGeom>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13109" y="1082576"/>
            <a:ext cx="2793091" cy="4247317"/>
          </a:xfrm>
          <a:prstGeom prst="rect">
            <a:avLst/>
          </a:prstGeom>
          <a:noFill/>
        </p:spPr>
        <p:txBody>
          <a:bodyPr wrap="square" rtlCol="0">
            <a:spAutoFit/>
          </a:bodyPr>
          <a:lstStyle/>
          <a:p>
            <a:r>
              <a:rPr lang="vi-VN" sz="2250" b="1" dirty="0">
                <a:solidFill>
                  <a:schemeClr val="bg1"/>
                </a:solidFill>
                <a:latin typeface="SF Pro Rounded" pitchFamily="2" charset="0"/>
                <a:ea typeface="SF Pro Rounded" pitchFamily="2" charset="0"/>
                <a:cs typeface="SF Pro Rounded" pitchFamily="2" charset="0"/>
              </a:rPr>
              <a:t>Trong chương trình trên, chúng ta đã định nghĩa hai lớp sinhvien_nu và sinhvien_nam. Mỗi lớp đều có 2 phương thức thong_tin() và que_quan() có cùng tên nhưng lại có nội dung và chức năng khác nhau.</a:t>
            </a:r>
            <a:endParaRPr lang="en-US" sz="225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3546408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VD3: Tính đa hình trong kế thừa</a:t>
            </a:r>
          </a:p>
          <a:p>
            <a:pPr algn="just"/>
            <a:r>
              <a:rPr lang="vi-VN" dirty="0">
                <a:solidFill>
                  <a:schemeClr val="bg1"/>
                </a:solidFill>
                <a:latin typeface="SF Pro Rounded" pitchFamily="2" charset="0"/>
                <a:ea typeface="SF Pro Rounded" pitchFamily="2" charset="0"/>
                <a:cs typeface="SF Pro Rounded" pitchFamily="2" charset="0"/>
              </a:rPr>
              <a:t>Trong Python, tính đa hình cho phép chúng ta định nghĩa các phương thức trong lớp con có cùng tên với các phương thức trong lớp cha. Trong kế thừa, lớp con kế thừa các phương thức từ lớp cha. Tuy nhiên, chúng cũng có thể sửa đổi một phương thức trong một lớp con mà nó đã kế thừa từ lớp cha. Điều này đặc biệt hữu ích trong trường hợp phương thức được kế thừa từ lớp cha không hoàn toàn phù hợp với lớp con.</a:t>
            </a:r>
          </a:p>
          <a:p>
            <a:pPr algn="just"/>
            <a:r>
              <a:rPr lang="vi-VN" dirty="0">
                <a:solidFill>
                  <a:schemeClr val="bg1"/>
                </a:solidFill>
                <a:latin typeface="SF Pro Rounded" pitchFamily="2" charset="0"/>
                <a:ea typeface="SF Pro Rounded" pitchFamily="2" charset="0"/>
                <a:cs typeface="SF Pro Rounded" pitchFamily="2" charset="0"/>
              </a:rPr>
              <a:t>Khi một phương thức trong lớp con có cùng tên, cùng tham số hoặc ký hiệu và cùng kiểu trả về giống như một phương thức trong lớp cha của nó, thì phương thức trong lớp con được cho là ghi đè phương thức trong lớp cha.</a:t>
            </a:r>
          </a:p>
          <a:p>
            <a:pPr algn="just"/>
            <a:r>
              <a:rPr lang="vi-VN" dirty="0">
                <a:solidFill>
                  <a:schemeClr val="bg1"/>
                </a:solidFill>
                <a:latin typeface="SF Pro Rounded" pitchFamily="2" charset="0"/>
                <a:ea typeface="SF Pro Rounded" pitchFamily="2" charset="0"/>
                <a:cs typeface="SF Pro Rounded" pitchFamily="2" charset="0"/>
              </a:rPr>
              <a:t>Tính đa hình cho phép chúng ta truy cập vào các phương thức và thuộc tính bị ghi đè mà có cùng tên với lớp cha.</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531747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4098" name="Picture 2" descr="Screenshot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52" y="1142362"/>
            <a:ext cx="7100048" cy="5356377"/>
          </a:xfrm>
          <a:prstGeom prst="roundRect">
            <a:avLst>
              <a:gd name="adj" fmla="val 4366"/>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creensho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746" y="5329893"/>
            <a:ext cx="5648325" cy="1457325"/>
          </a:xfrm>
          <a:prstGeom prst="roundRect">
            <a:avLst>
              <a:gd name="adj" fmla="val 16667"/>
            </a:avLst>
          </a:prstGeom>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Tóm lại:</a:t>
            </a:r>
          </a:p>
          <a:p>
            <a:r>
              <a:rPr lang="vi-VN" sz="2400" dirty="0" smtClean="0">
                <a:solidFill>
                  <a:schemeClr val="bg1"/>
                </a:solidFill>
                <a:latin typeface="SF Pro Rounded" pitchFamily="2" charset="0"/>
                <a:ea typeface="SF Pro Rounded" pitchFamily="2" charset="0"/>
                <a:cs typeface="SF Pro Rounded" pitchFamily="2" charset="0"/>
              </a:rPr>
              <a:t>Đa </a:t>
            </a:r>
            <a:r>
              <a:rPr lang="vi-VN" sz="2400" dirty="0">
                <a:solidFill>
                  <a:schemeClr val="bg1"/>
                </a:solidFill>
                <a:latin typeface="SF Pro Rounded" pitchFamily="2" charset="0"/>
                <a:ea typeface="SF Pro Rounded" pitchFamily="2" charset="0"/>
                <a:cs typeface="SF Pro Rounded" pitchFamily="2" charset="0"/>
              </a:rPr>
              <a:t>hình là tính chất mà một phương thức cùng tên thể hiện khác nhau với từng đối tượng dữ liệu</a:t>
            </a:r>
          </a:p>
          <a:p>
            <a:r>
              <a:rPr lang="vi-VN" sz="2400" dirty="0" smtClean="0">
                <a:solidFill>
                  <a:schemeClr val="bg1"/>
                </a:solidFill>
                <a:latin typeface="SF Pro Rounded" pitchFamily="2" charset="0"/>
                <a:ea typeface="SF Pro Rounded" pitchFamily="2" charset="0"/>
                <a:cs typeface="SF Pro Rounded" pitchFamily="2" charset="0"/>
              </a:rPr>
              <a:t>Các </a:t>
            </a:r>
            <a:r>
              <a:rPr lang="vi-VN" sz="2400" dirty="0">
                <a:solidFill>
                  <a:schemeClr val="bg1"/>
                </a:solidFill>
                <a:latin typeface="SF Pro Rounded" pitchFamily="2" charset="0"/>
                <a:ea typeface="SF Pro Rounded" pitchFamily="2" charset="0"/>
                <a:cs typeface="SF Pro Rounded" pitchFamily="2" charset="0"/>
              </a:rPr>
              <a:t>lớp khác nhau có thể có các phương thức trùng tên, các đối tượng tương ứng với lớp sẽ gọi đến các phương thức tương ứng của lớp đó và không gọi đến phương thức cùng tên của lớp khác.</a:t>
            </a:r>
          </a:p>
          <a:p>
            <a:r>
              <a:rPr lang="vi-VN" sz="2400" dirty="0" smtClean="0">
                <a:solidFill>
                  <a:schemeClr val="bg1"/>
                </a:solidFill>
                <a:latin typeface="SF Pro Rounded" pitchFamily="2" charset="0"/>
                <a:ea typeface="SF Pro Rounded" pitchFamily="2" charset="0"/>
                <a:cs typeface="SF Pro Rounded" pitchFamily="2" charset="0"/>
              </a:rPr>
              <a:t>Khi </a:t>
            </a:r>
            <a:r>
              <a:rPr lang="vi-VN" sz="2400" dirty="0">
                <a:solidFill>
                  <a:schemeClr val="bg1"/>
                </a:solidFill>
                <a:latin typeface="SF Pro Rounded" pitchFamily="2" charset="0"/>
                <a:ea typeface="SF Pro Rounded" pitchFamily="2" charset="0"/>
                <a:cs typeface="SF Pro Rounded" pitchFamily="2" charset="0"/>
              </a:rPr>
              <a:t>lớp con kế thừa lớp cha có cùng các phương thức trùng tên, thì khi đối tượng của lớp con gọi đến phương thức đó, nó sẽ chọn ưu tiên đối tượng được định nghĩa trong lớp con. Điều này được gọi là ghi đè (overloading).</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90820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SF Pro Rounded" pitchFamily="2" charset="0"/>
                <a:ea typeface="SF Pro Rounded" pitchFamily="2" charset="0"/>
                <a:cs typeface="SF Pro Rounded" pitchFamily="2" charset="0"/>
              </a:rPr>
              <a:t>Problems</a:t>
            </a: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17</a:t>
            </a:fld>
            <a:endParaRPr lang="en-US" dirty="0"/>
          </a:p>
        </p:txBody>
      </p:sp>
      <p:sp>
        <p:nvSpPr>
          <p:cNvPr id="3" name="Rectangle 2"/>
          <p:cNvSpPr>
            <a:spLocks noGrp="1"/>
          </p:cNvSpPr>
          <p:nvPr>
            <p:ph idx="1"/>
          </p:nvPr>
        </p:nvSpPr>
        <p:spPr>
          <a:xfrm>
            <a:off x="609600" y="1425654"/>
            <a:ext cx="10302240" cy="4136945"/>
          </a:xfrm>
        </p:spPr>
        <p:txBody>
          <a:bodyPr>
            <a:noAutofit/>
          </a:bodyPr>
          <a:lstStyle/>
          <a:p>
            <a:r>
              <a:rPr lang="en-US" sz="2800" dirty="0" err="1" smtClean="0">
                <a:latin typeface="SF Pro Rounded" pitchFamily="2" charset="0"/>
                <a:ea typeface="SF Pro Rounded" pitchFamily="2" charset="0"/>
                <a:cs typeface="SF Pro Rounded" pitchFamily="2" charset="0"/>
              </a:rPr>
              <a:t>Hiện</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không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có</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khó</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khăn</a:t>
            </a:r>
            <a:r>
              <a:rPr lang="en-US" sz="2800" smtClean="0">
                <a:latin typeface="SF Pro Rounded" pitchFamily="2" charset="0"/>
                <a:ea typeface="SF Pro Rounded" pitchFamily="2" charset="0"/>
                <a:cs typeface="SF Pro Rounded" pitchFamily="2" charset="0"/>
              </a:rPr>
              <a:t>.</a:t>
            </a:r>
            <a:endParaRPr lang="en-US" sz="3200"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121513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latin typeface="SF Pro Rounded" pitchFamily="2" charset="0"/>
                <a:ea typeface="SF Pro Rounded" pitchFamily="2" charset="0"/>
                <a:cs typeface="SF Pro Rounded" pitchFamily="2" charset="0"/>
              </a:rPr>
              <a:t>Plan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18</a:t>
            </a:fld>
            <a:endParaRPr lang="en-US" dirty="0"/>
          </a:p>
        </p:txBody>
      </p:sp>
      <p:sp>
        <p:nvSpPr>
          <p:cNvPr id="3" name="Rectangle 2"/>
          <p:cNvSpPr>
            <a:spLocks noGrp="1"/>
          </p:cNvSpPr>
          <p:nvPr>
            <p:ph idx="1"/>
          </p:nvPr>
        </p:nvSpPr>
        <p:spPr/>
        <p:txBody>
          <a:bodyPr>
            <a:noAutofit/>
          </a:bodyPr>
          <a:lstStyle/>
          <a:p>
            <a:r>
              <a:rPr lang="en-US" sz="2800" dirty="0" err="1" smtClean="0">
                <a:latin typeface="SF Pro Rounded" pitchFamily="2" charset="0"/>
                <a:ea typeface="SF Pro Rounded" pitchFamily="2" charset="0"/>
                <a:cs typeface="SF Pro Rounded" pitchFamily="2" charset="0"/>
              </a:rPr>
              <a:t>Ứng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dụng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các</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tính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chất</a:t>
            </a:r>
            <a:r>
              <a:rPr lang="en-US" sz="2800" dirty="0" smtClean="0">
                <a:latin typeface="SF Pro Rounded" pitchFamily="2" charset="0"/>
                <a:ea typeface="SF Pro Rounded" pitchFamily="2" charset="0"/>
                <a:cs typeface="SF Pro Rounded" pitchFamily="2" charset="0"/>
              </a:rPr>
              <a:t> Python </a:t>
            </a:r>
            <a:r>
              <a:rPr lang="en-US" sz="2800" dirty="0" err="1" smtClean="0">
                <a:latin typeface="SF Pro Rounded" pitchFamily="2" charset="0"/>
                <a:ea typeface="SF Pro Rounded" pitchFamily="2" charset="0"/>
                <a:cs typeface="SF Pro Rounded" pitchFamily="2" charset="0"/>
              </a:rPr>
              <a:t>trong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viết</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chương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trình</a:t>
            </a:r>
            <a:r>
              <a:rPr lang="en-US" sz="2800" dirty="0" smtClean="0">
                <a:latin typeface="SF Pro Rounded" pitchFamily="2" charset="0"/>
                <a:ea typeface="SF Pro Rounded" pitchFamily="2" charset="0"/>
                <a:cs typeface="SF Pro Rounded" pitchFamily="2" charset="0"/>
              </a:rPr>
              <a:t>.</a:t>
            </a:r>
            <a:endParaRPr lang="en-US" sz="2800" dirty="0">
              <a:latin typeface="SF Pro Rounded" pitchFamily="2" charset="0"/>
              <a:ea typeface="SF Pro Rounded" pitchFamily="2" charset="0"/>
              <a:cs typeface="SF Pro Rounded" pitchFamily="2" charset="0"/>
            </a:endParaRPr>
          </a:p>
          <a:p>
            <a:endParaRPr lang="en-US" sz="1600" dirty="0"/>
          </a:p>
          <a:p>
            <a:endParaRPr lang="en-US" sz="1600" dirty="0"/>
          </a:p>
        </p:txBody>
      </p:sp>
    </p:spTree>
    <p:extLst>
      <p:ext uri="{BB962C8B-B14F-4D97-AF65-F5344CB8AC3E}">
        <p14:creationId xmlns:p14="http://schemas.microsoft.com/office/powerpoint/2010/main" val="4151137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40229" y="1447800"/>
            <a:ext cx="8382000" cy="2765345"/>
          </a:xfrm>
        </p:spPr>
        <p:txBody>
          <a:bodyPr>
            <a:noAutofit/>
          </a:bodyPr>
          <a:lstStyle/>
          <a:p>
            <a:r>
              <a:rPr lang="en-US" sz="2800" dirty="0">
                <a:latin typeface="SF Pro Rounded" pitchFamily="2" charset="0"/>
                <a:ea typeface="SF Pro Rounded" pitchFamily="2" charset="0"/>
                <a:cs typeface="SF Pro Rounded" pitchFamily="2" charset="0"/>
              </a:rPr>
              <a:t>Tính </a:t>
            </a:r>
            <a:r>
              <a:rPr lang="en-US" sz="2800" dirty="0" err="1">
                <a:latin typeface="SF Pro Rounded" pitchFamily="2" charset="0"/>
                <a:ea typeface="SF Pro Rounded" pitchFamily="2" charset="0"/>
                <a:cs typeface="SF Pro Rounded" pitchFamily="2" charset="0"/>
              </a:rPr>
              <a:t>trừu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tượng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tính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đa</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hình</a:t>
            </a:r>
            <a:endParaRPr lang="en-US" sz="2800" dirty="0">
              <a:latin typeface="SF Pro Rounded" pitchFamily="2" charset="0"/>
              <a:ea typeface="SF Pro Rounded" pitchFamily="2" charset="0"/>
              <a:cs typeface="SF Pro Rounded" pitchFamily="2" charset="0"/>
            </a:endParaRPr>
          </a:p>
          <a:p>
            <a:endParaRPr lang="en-US" sz="4000" dirty="0">
              <a:latin typeface="SF Pro Rounded" pitchFamily="2" charset="0"/>
              <a:ea typeface="SF Pro Rounded" pitchFamily="2" charset="0"/>
              <a:cs typeface="SF Pro Rounded"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Tính </a:t>
            </a:r>
            <a:r>
              <a:rPr lang="en-US" sz="2800" b="1" dirty="0" err="1">
                <a:latin typeface="SF Pro Rounded" pitchFamily="2" charset="0"/>
                <a:ea typeface="SF Pro Rounded" pitchFamily="2" charset="0"/>
                <a:cs typeface="SF Pro Rounded" pitchFamily="2" charset="0"/>
              </a:rPr>
              <a:t>trừu</a:t>
            </a:r>
            <a:r>
              <a:rPr lang="en-US" sz="2800" b="1" dirty="0">
                <a:latin typeface="SF Pro Rounded" pitchFamily="2" charset="0"/>
                <a:ea typeface="SF Pro Rounded" pitchFamily="2" charset="0"/>
                <a:cs typeface="SF Pro Rounded" pitchFamily="2" charset="0"/>
              </a:rPr>
              <a:t> </a:t>
            </a:r>
            <a:r>
              <a:rPr lang="en-US" sz="2800" b="1" dirty="0" err="1">
                <a:latin typeface="SF Pro Rounded" pitchFamily="2" charset="0"/>
                <a:ea typeface="SF Pro Rounded" pitchFamily="2" charset="0"/>
                <a:cs typeface="SF Pro Rounded" pitchFamily="2" charset="0"/>
              </a:rPr>
              <a:t>tượng</a:t>
            </a:r>
            <a:endParaRPr lang="en-US" sz="2800" b="1" dirty="0">
              <a:latin typeface="SF Pro Rounded" pitchFamily="2" charset="0"/>
              <a:ea typeface="SF Pro Rounded" pitchFamily="2" charset="0"/>
              <a:cs typeface="SF Pro Rounded" pitchFamily="2" charset="0"/>
            </a:endParaRPr>
          </a:p>
          <a:p>
            <a:pPr algn="just"/>
            <a:r>
              <a:rPr lang="vi-VN" sz="2800" dirty="0">
                <a:latin typeface="SF Pro Rounded" pitchFamily="2" charset="0"/>
                <a:ea typeface="SF Pro Rounded" pitchFamily="2" charset="0"/>
                <a:cs typeface="SF Pro Rounded" pitchFamily="2" charset="0"/>
              </a:rPr>
              <a:t>Tính trừu tượng dùng để chỉ quá trình ẩn việc triển khai thực tế của một ứng dụng khỏi người dùng. Thay vào đó, chỉ nhấn mạnh vào cách sử dụng ứng dụng. </a:t>
            </a:r>
          </a:p>
          <a:p>
            <a:pPr algn="just"/>
            <a:r>
              <a:rPr lang="vi-VN" sz="2800" dirty="0">
                <a:latin typeface="SF Pro Rounded" pitchFamily="2" charset="0"/>
                <a:ea typeface="SF Pro Rounded" pitchFamily="2" charset="0"/>
                <a:cs typeface="SF Pro Rounded" pitchFamily="2" charset="0"/>
              </a:rPr>
              <a:t>Mục đích: ẩn tất cả dữ liệu hoặc quy trình không liên quan của ứng dụng để giảm độ phức tạp và tăng hiệu quả sử dụng của phần mềm.</a:t>
            </a:r>
            <a:endParaRPr lang="en-US" sz="2800" dirty="0">
              <a:latin typeface="SF Pro Rounded" pitchFamily="2" charset="0"/>
              <a:ea typeface="SF Pro Rounded" pitchFamily="2" charset="0"/>
              <a:cs typeface="SF Pro Rounded" pitchFamily="2" charset="0"/>
            </a:endParaRPr>
          </a:p>
          <a:p>
            <a:pPr algn="just"/>
            <a:r>
              <a:rPr lang="en-US" sz="2800" dirty="0">
                <a:latin typeface="SF Pro Rounded" pitchFamily="2" charset="0"/>
                <a:ea typeface="SF Pro Rounded" pitchFamily="2" charset="0"/>
                <a:cs typeface="SF Pro Rounded" pitchFamily="2" charset="0"/>
              </a:rPr>
              <a:t>VD: </a:t>
            </a:r>
            <a:r>
              <a:rPr lang="en-US" sz="2800" dirty="0" err="1">
                <a:latin typeface="SF Pro Rounded" pitchFamily="2" charset="0"/>
                <a:ea typeface="SF Pro Rounded" pitchFamily="2" charset="0"/>
                <a:cs typeface="SF Pro Rounded" pitchFamily="2" charset="0"/>
              </a:rPr>
              <a:t>khi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sử</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dụng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điện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thoại</a:t>
            </a:r>
            <a:r>
              <a:rPr lang="en-US" sz="2800" dirty="0">
                <a:latin typeface="SF Pro Rounded" pitchFamily="2" charset="0"/>
                <a:ea typeface="SF Pro Rounded" pitchFamily="2" charset="0"/>
                <a:cs typeface="SF Pro Rounded" pitchFamily="2" charset="0"/>
              </a:rPr>
              <a:t>, ta </a:t>
            </a:r>
            <a:r>
              <a:rPr lang="en-US" sz="2800" dirty="0" err="1">
                <a:latin typeface="SF Pro Rounded" pitchFamily="2" charset="0"/>
                <a:ea typeface="SF Pro Rounded" pitchFamily="2" charset="0"/>
                <a:cs typeface="SF Pro Rounded" pitchFamily="2" charset="0"/>
              </a:rPr>
              <a:t>chỉ</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tương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tác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với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các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tính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năng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còn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những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hoạt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động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nền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sau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tính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năng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đều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không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được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thể</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hiện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ra</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ngoài</a:t>
            </a:r>
            <a:r>
              <a:rPr lang="en-US" sz="2800" dirty="0">
                <a:latin typeface="SF Pro Rounded" pitchFamily="2" charset="0"/>
                <a:ea typeface="SF Pro Rounded" pitchFamily="2" charset="0"/>
                <a:cs typeface="SF Pro Rounded" pitchFamily="2" charset="0"/>
              </a:rPr>
              <a:t>.</a:t>
            </a:r>
            <a:endParaRPr lang="vi-VN"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9972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trừu</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tượng</a:t>
            </a:r>
            <a:endParaRPr lang="en-US" sz="2800" b="1"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Trong Python, tính trừu tượng được thể hiện thông qua class trừu tượng</a:t>
            </a:r>
            <a:r>
              <a:rPr lang="en-US" sz="2400" dirty="0">
                <a:solidFill>
                  <a:schemeClr val="bg1"/>
                </a:solidFill>
                <a:latin typeface="SF Pro Rounded" pitchFamily="2" charset="0"/>
                <a:ea typeface="SF Pro Rounded" pitchFamily="2" charset="0"/>
                <a:cs typeface="SF Pro Rounded" pitchFamily="2" charset="0"/>
              </a:rPr>
              <a:t>. </a:t>
            </a:r>
            <a:r>
              <a:rPr lang="vi-VN" sz="2400" dirty="0">
                <a:solidFill>
                  <a:schemeClr val="bg1"/>
                </a:solidFill>
                <a:latin typeface="SF Pro Rounded" pitchFamily="2" charset="0"/>
                <a:ea typeface="SF Pro Rounded" pitchFamily="2" charset="0"/>
                <a:cs typeface="SF Pro Rounded" pitchFamily="2" charset="0"/>
              </a:rPr>
              <a:t>Class chứa các phương thức trừu tượng </a:t>
            </a:r>
            <a:r>
              <a:rPr lang="vi-VN" sz="2400" dirty="0">
                <a:solidFill>
                  <a:srgbClr val="FF0000"/>
                </a:solidFill>
                <a:latin typeface="SF Pro Rounded" pitchFamily="2" charset="0"/>
                <a:ea typeface="SF Pro Rounded" pitchFamily="2" charset="0"/>
                <a:cs typeface="SF Pro Rounded" pitchFamily="2" charset="0"/>
              </a:rPr>
              <a:t>(abstract method) </a:t>
            </a:r>
            <a:r>
              <a:rPr lang="vi-VN" sz="2400" dirty="0">
                <a:solidFill>
                  <a:schemeClr val="bg1"/>
                </a:solidFill>
                <a:latin typeface="SF Pro Rounded" pitchFamily="2" charset="0"/>
                <a:ea typeface="SF Pro Rounded" pitchFamily="2" charset="0"/>
                <a:cs typeface="SF Pro Rounded" pitchFamily="2" charset="0"/>
              </a:rPr>
              <a:t>gọi là lớp trừu tượng </a:t>
            </a:r>
            <a:r>
              <a:rPr lang="vi-VN" sz="2400" dirty="0">
                <a:solidFill>
                  <a:srgbClr val="FF0000"/>
                </a:solidFill>
                <a:latin typeface="SF Pro Rounded" pitchFamily="2" charset="0"/>
                <a:ea typeface="SF Pro Rounded" pitchFamily="2" charset="0"/>
                <a:cs typeface="SF Pro Rounded" pitchFamily="2" charset="0"/>
              </a:rPr>
              <a:t>(abstract class)</a:t>
            </a:r>
            <a:endParaRPr lang="vi-VN" sz="2400" dirty="0">
              <a:solidFill>
                <a:schemeClr val="bg1"/>
              </a:solidFill>
              <a:latin typeface="SF Pro Rounded" pitchFamily="2" charset="0"/>
              <a:ea typeface="SF Pro Rounded" pitchFamily="2" charset="0"/>
              <a:cs typeface="SF Pro Rounded" pitchFamily="2" charset="0"/>
            </a:endParaRP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Các phương thức trừu tượng không chứa các lệnh thực thi. </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Class trừu tượng không thể tự khởi tạo, chỉ có thể khởi tạo thông qua các class con kế thừa lại nó. </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Một class con kế thừa lại abstract class phải khai báo lại toàn bộ các pt trừu tượng có trong abstract class</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Abstract class có thể xem là một bản thiết kế cho các class khác</a:t>
            </a:r>
            <a:r>
              <a:rPr lang="en-US" sz="2400" dirty="0">
                <a:solidFill>
                  <a:schemeClr val="bg1"/>
                </a:solidFill>
                <a:latin typeface="SF Pro Rounded" pitchFamily="2" charset="0"/>
                <a:ea typeface="SF Pro Rounded" pitchFamily="2" charset="0"/>
                <a:cs typeface="SF Pro Rounded" pitchFamily="2" charset="0"/>
              </a:rPr>
              <a:t>.</a:t>
            </a:r>
            <a:endParaRPr lang="vi-VN" sz="2400" dirty="0">
              <a:solidFill>
                <a:schemeClr val="bg1"/>
              </a:solidFill>
              <a:latin typeface="SF Pro Rounded" pitchFamily="2" charset="0"/>
              <a:ea typeface="SF Pro Rounded" pitchFamily="2" charset="0"/>
              <a:cs typeface="SF Pro Rounded" pitchFamily="2" charset="0"/>
            </a:endParaRP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05079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trừu</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tượng</a:t>
            </a:r>
            <a:endParaRPr lang="en-US" sz="2800" b="1"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Cú pháp: gọi module Abstract Base Classes (</a:t>
            </a:r>
            <a:r>
              <a:rPr lang="vi-VN" sz="2400" dirty="0">
                <a:solidFill>
                  <a:srgbClr val="00B050"/>
                </a:solidFill>
                <a:latin typeface="SF Pro Rounded" pitchFamily="2" charset="0"/>
                <a:ea typeface="SF Pro Rounded" pitchFamily="2" charset="0"/>
                <a:cs typeface="SF Pro Rounded" pitchFamily="2" charset="0"/>
              </a:rPr>
              <a:t>ABC</a:t>
            </a:r>
            <a:r>
              <a:rPr lang="vi-VN" sz="2400" dirty="0">
                <a:solidFill>
                  <a:schemeClr val="bg1"/>
                </a:solidFill>
                <a:latin typeface="SF Pro Rounded" pitchFamily="2" charset="0"/>
                <a:ea typeface="SF Pro Rounded" pitchFamily="2" charset="0"/>
                <a:cs typeface="SF Pro Rounded" pitchFamily="2" charset="0"/>
              </a:rPr>
              <a:t>) để dùng </a:t>
            </a:r>
            <a:r>
              <a:rPr lang="vi-VN" sz="2400" dirty="0">
                <a:solidFill>
                  <a:srgbClr val="00B050"/>
                </a:solidFill>
                <a:latin typeface="SF Pro Rounded" pitchFamily="2" charset="0"/>
                <a:ea typeface="SF Pro Rounded" pitchFamily="2" charset="0"/>
                <a:cs typeface="SF Pro Rounded" pitchFamily="2" charset="0"/>
              </a:rPr>
              <a:t>abstract class</a:t>
            </a:r>
            <a:endParaRPr lang="en-US" sz="2400" dirty="0">
              <a:solidFill>
                <a:srgbClr val="00B050"/>
              </a:solidFill>
              <a:latin typeface="SF Pro Rounded" pitchFamily="2" charset="0"/>
              <a:ea typeface="SF Pro Rounded" pitchFamily="2" charset="0"/>
              <a:cs typeface="SF Pro Rounded" pitchFamily="2" charset="0"/>
            </a:endParaRPr>
          </a:p>
          <a:p>
            <a:endParaRPr lang="vi-VN" sz="2400" dirty="0">
              <a:solidFill>
                <a:srgbClr val="00B050"/>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from abc import </a:t>
            </a:r>
            <a:r>
              <a:rPr lang="vi-VN" sz="2400" dirty="0">
                <a:solidFill>
                  <a:srgbClr val="00B050"/>
                </a:solidFill>
                <a:latin typeface="SF Pro Rounded" pitchFamily="2" charset="0"/>
                <a:ea typeface="SF Pro Rounded" pitchFamily="2" charset="0"/>
                <a:cs typeface="SF Pro Rounded" pitchFamily="2" charset="0"/>
              </a:rPr>
              <a:t>ABC  </a:t>
            </a:r>
          </a:p>
          <a:p>
            <a:r>
              <a:rPr lang="vi-VN" sz="2400" dirty="0">
                <a:solidFill>
                  <a:schemeClr val="bg1"/>
                </a:solidFill>
                <a:latin typeface="SF Pro Rounded" pitchFamily="2" charset="0"/>
                <a:ea typeface="SF Pro Rounded" pitchFamily="2" charset="0"/>
                <a:cs typeface="SF Pro Rounded" pitchFamily="2" charset="0"/>
              </a:rPr>
              <a:t>class TenClass(</a:t>
            </a:r>
            <a:r>
              <a:rPr lang="vi-VN" sz="2400" dirty="0">
                <a:solidFill>
                  <a:srgbClr val="00B050"/>
                </a:solidFill>
                <a:latin typeface="SF Pro Rounded" pitchFamily="2" charset="0"/>
                <a:ea typeface="SF Pro Rounded" pitchFamily="2" charset="0"/>
                <a:cs typeface="SF Pro Rounded" pitchFamily="2" charset="0"/>
              </a:rPr>
              <a:t>ABC</a:t>
            </a:r>
            <a:r>
              <a:rPr lang="vi-VN" sz="2400" dirty="0">
                <a:solidFill>
                  <a:schemeClr val="bg1"/>
                </a:solidFill>
                <a:latin typeface="SF Pro Rounded" pitchFamily="2" charset="0"/>
                <a:ea typeface="SF Pro Rounded" pitchFamily="2" charset="0"/>
                <a:cs typeface="SF Pro Rounded" pitchFamily="2" charset="0"/>
              </a:rPr>
              <a:t>):  </a:t>
            </a:r>
          </a:p>
          <a:p>
            <a:r>
              <a:rPr lang="vi-VN" sz="2400" dirty="0">
                <a:solidFill>
                  <a:schemeClr val="bg1"/>
                </a:solidFill>
                <a:latin typeface="SF Pro Rounded" pitchFamily="2" charset="0"/>
                <a:ea typeface="SF Pro Rounded" pitchFamily="2" charset="0"/>
                <a:cs typeface="SF Pro Rounded" pitchFamily="2" charset="0"/>
              </a:rPr>
              <a:t>	&lt;code&gt;</a:t>
            </a: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43210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1990725" y="1143000"/>
            <a:ext cx="8382000" cy="4898946"/>
          </a:xfrm>
        </p:spPr>
        <p:txBody>
          <a:bodyPr>
            <a:noAutofit/>
          </a:bodyPr>
          <a:lstStyle/>
          <a:p>
            <a:endParaRPr lang="vi-VN" sz="2400" dirty="0">
              <a:solidFill>
                <a:srgbClr val="00B050"/>
              </a:solidFill>
              <a:latin typeface="SF Pro Rounded" pitchFamily="2" charset="0"/>
              <a:ea typeface="SF Pro Rounded" pitchFamily="2" charset="0"/>
              <a:cs typeface="SF Pro Rounded" pitchFamily="2" charset="0"/>
            </a:endParaRP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pic>
        <p:nvPicPr>
          <p:cNvPr id="4" name="Picture 3"/>
          <p:cNvPicPr>
            <a:picLocks noChangeAspect="1"/>
          </p:cNvPicPr>
          <p:nvPr/>
        </p:nvPicPr>
        <p:blipFill>
          <a:blip r:embed="rId3"/>
          <a:stretch>
            <a:fillRect/>
          </a:stretch>
        </p:blipFill>
        <p:spPr>
          <a:xfrm>
            <a:off x="273318" y="1145241"/>
            <a:ext cx="6388100" cy="5636559"/>
          </a:xfrm>
          <a:prstGeom prst="roundRect">
            <a:avLst>
              <a:gd name="adj" fmla="val 4373"/>
            </a:avLst>
          </a:prstGeom>
          <a:ln>
            <a:noFill/>
          </a:ln>
          <a:effectLst/>
        </p:spPr>
      </p:pic>
      <p:pic>
        <p:nvPicPr>
          <p:cNvPr id="6" name="Picture 5"/>
          <p:cNvPicPr>
            <a:picLocks noChangeAspect="1"/>
          </p:cNvPicPr>
          <p:nvPr/>
        </p:nvPicPr>
        <p:blipFill>
          <a:blip r:embed="rId4"/>
          <a:stretch>
            <a:fillRect/>
          </a:stretch>
        </p:blipFill>
        <p:spPr>
          <a:xfrm>
            <a:off x="6181060" y="1145241"/>
            <a:ext cx="5706140" cy="4419600"/>
          </a:xfrm>
          <a:prstGeom prst="roundRect">
            <a:avLst>
              <a:gd name="adj" fmla="val 5301"/>
            </a:avLst>
          </a:prstGeom>
          <a:ln>
            <a:noFill/>
          </a:ln>
          <a:effectLst/>
        </p:spPr>
      </p:pic>
      <p:sp>
        <p:nvSpPr>
          <p:cNvPr id="7" name="Rounded Rectangle 6"/>
          <p:cNvSpPr/>
          <p:nvPr/>
        </p:nvSpPr>
        <p:spPr>
          <a:xfrm>
            <a:off x="6181060" y="5183841"/>
            <a:ext cx="5706140" cy="159795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p:cNvSpPr txBox="1"/>
          <p:nvPr/>
        </p:nvSpPr>
        <p:spPr>
          <a:xfrm>
            <a:off x="7004906" y="5334655"/>
            <a:ext cx="4242214" cy="1328023"/>
          </a:xfrm>
          <a:prstGeom prst="roundRect">
            <a:avLst/>
          </a:prstGeom>
          <a:noFill/>
          <a:ln>
            <a:solidFill>
              <a:schemeClr val="tx1"/>
            </a:solidFill>
          </a:ln>
        </p:spPr>
        <p:txBody>
          <a:bodyPr wrap="square" rtlCol="0">
            <a:spAutoFit/>
          </a:bodyPr>
          <a:lstStyle/>
          <a:p>
            <a:r>
              <a:rPr lang="en-US" dirty="0">
                <a:latin typeface="SF Pro Rounded" pitchFamily="2" charset="0"/>
                <a:ea typeface="SF Pro Rounded" pitchFamily="2" charset="0"/>
                <a:cs typeface="SF Pro Rounded" pitchFamily="2" charset="0"/>
              </a:rPr>
              <a:t>Chu vi </a:t>
            </a:r>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vuong</a:t>
            </a:r>
            <a:r>
              <a:rPr lang="en-US" dirty="0">
                <a:latin typeface="SF Pro Rounded" pitchFamily="2" charset="0"/>
                <a:ea typeface="SF Pro Rounded" pitchFamily="2" charset="0"/>
                <a:cs typeface="SF Pro Rounded" pitchFamily="2" charset="0"/>
              </a:rPr>
              <a:t> =  32</a:t>
            </a:r>
          </a:p>
          <a:p>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vuong</a:t>
            </a:r>
            <a:r>
              <a:rPr lang="en-US" dirty="0">
                <a:latin typeface="SF Pro Rounded" pitchFamily="2" charset="0"/>
                <a:ea typeface="SF Pro Rounded" pitchFamily="2" charset="0"/>
                <a:cs typeface="SF Pro Rounded" pitchFamily="2" charset="0"/>
              </a:rPr>
              <a:t> co 4 </a:t>
            </a:r>
            <a:r>
              <a:rPr lang="en-US" dirty="0" err="1">
                <a:latin typeface="SF Pro Rounded" pitchFamily="2" charset="0"/>
                <a:ea typeface="SF Pro Rounded" pitchFamily="2" charset="0"/>
                <a:cs typeface="SF Pro Rounded" pitchFamily="2" charset="0"/>
              </a:rPr>
              <a:t>canh</a:t>
            </a:r>
            <a:r>
              <a:rPr lang="en-US" dirty="0">
                <a:latin typeface="SF Pro Rounded" pitchFamily="2" charset="0"/>
                <a:ea typeface="SF Pro Rounded" pitchFamily="2" charset="0"/>
                <a:cs typeface="SF Pro Rounded" pitchFamily="2" charset="0"/>
              </a:rPr>
              <a:t> bang </a:t>
            </a:r>
            <a:r>
              <a:rPr lang="en-US" dirty="0" err="1">
                <a:latin typeface="SF Pro Rounded" pitchFamily="2" charset="0"/>
                <a:ea typeface="SF Pro Rounded" pitchFamily="2" charset="0"/>
                <a:cs typeface="SF Pro Rounded" pitchFamily="2" charset="0"/>
              </a:rPr>
              <a:t>nhau</a:t>
            </a:r>
            <a:endParaRPr lang="en-US" dirty="0">
              <a:latin typeface="SF Pro Rounded" pitchFamily="2" charset="0"/>
              <a:ea typeface="SF Pro Rounded" pitchFamily="2" charset="0"/>
              <a:cs typeface="SF Pro Rounded" pitchFamily="2" charset="0"/>
            </a:endParaRPr>
          </a:p>
          <a:p>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chu</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nhat</a:t>
            </a:r>
            <a:r>
              <a:rPr lang="en-US" dirty="0">
                <a:latin typeface="SF Pro Rounded" pitchFamily="2" charset="0"/>
                <a:ea typeface="SF Pro Rounded" pitchFamily="2" charset="0"/>
                <a:cs typeface="SF Pro Rounded" pitchFamily="2" charset="0"/>
              </a:rPr>
              <a:t> co 4 </a:t>
            </a:r>
            <a:r>
              <a:rPr lang="en-US" dirty="0" err="1">
                <a:latin typeface="SF Pro Rounded" pitchFamily="2" charset="0"/>
                <a:ea typeface="SF Pro Rounded" pitchFamily="2" charset="0"/>
                <a:cs typeface="SF Pro Rounded" pitchFamily="2" charset="0"/>
              </a:rPr>
              <a:t>canh</a:t>
            </a:r>
            <a:endParaRPr lang="en-US" dirty="0">
              <a:latin typeface="SF Pro Rounded" pitchFamily="2" charset="0"/>
              <a:ea typeface="SF Pro Rounded" pitchFamily="2" charset="0"/>
              <a:cs typeface="SF Pro Rounded" pitchFamily="2" charset="0"/>
            </a:endParaRPr>
          </a:p>
          <a:p>
            <a:r>
              <a:rPr lang="en-US" dirty="0">
                <a:latin typeface="SF Pro Rounded" pitchFamily="2" charset="0"/>
                <a:ea typeface="SF Pro Rounded" pitchFamily="2" charset="0"/>
                <a:cs typeface="SF Pro Rounded" pitchFamily="2" charset="0"/>
              </a:rPr>
              <a:t>Chu vi </a:t>
            </a:r>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chu</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nhat</a:t>
            </a:r>
            <a:r>
              <a:rPr lang="en-US" dirty="0">
                <a:latin typeface="SF Pro Rounded" pitchFamily="2" charset="0"/>
                <a:ea typeface="SF Pro Rounded" pitchFamily="2" charset="0"/>
                <a:cs typeface="SF Pro Rounded" pitchFamily="2" charset="0"/>
              </a:rPr>
              <a:t> =  30</a:t>
            </a:r>
          </a:p>
        </p:txBody>
      </p:sp>
    </p:spTree>
    <p:extLst>
      <p:ext uri="{BB962C8B-B14F-4D97-AF65-F5344CB8AC3E}">
        <p14:creationId xmlns:p14="http://schemas.microsoft.com/office/powerpoint/2010/main" val="330503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7</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pPr algn="just"/>
            <a:r>
              <a:rPr lang="vi-VN" sz="2800" dirty="0">
                <a:solidFill>
                  <a:schemeClr val="bg1"/>
                </a:solidFill>
                <a:latin typeface="SF Pro Rounded" pitchFamily="2" charset="0"/>
                <a:ea typeface="SF Pro Rounded" pitchFamily="2" charset="0"/>
                <a:cs typeface="SF Pro Rounded" pitchFamily="2" charset="0"/>
              </a:rPr>
              <a:t>Sự </a:t>
            </a:r>
            <a:r>
              <a:rPr lang="vi-VN" sz="2800" dirty="0" smtClean="0">
                <a:solidFill>
                  <a:schemeClr val="bg1"/>
                </a:solidFill>
                <a:latin typeface="SF Pro Rounded" pitchFamily="2" charset="0"/>
                <a:ea typeface="SF Pro Rounded" pitchFamily="2" charset="0"/>
                <a:cs typeface="SF Pro Rounded" pitchFamily="2" charset="0"/>
              </a:rPr>
              <a:t>bất </a:t>
            </a:r>
            <a:r>
              <a:rPr lang="vi-VN" sz="2800" dirty="0">
                <a:solidFill>
                  <a:schemeClr val="bg1"/>
                </a:solidFill>
                <a:latin typeface="SF Pro Rounded" pitchFamily="2" charset="0"/>
                <a:ea typeface="SF Pro Rounded" pitchFamily="2" charset="0"/>
                <a:cs typeface="SF Pro Rounded" pitchFamily="2" charset="0"/>
              </a:rPr>
              <a:t>tiện khi phải khai báo nhiều hàm với tên khác nhau nhưng chỉ khác nhau một vài chi tiết nhỏ. Điều này gây ra tự tương đối khó hiểu khi đọc lại chương trình, mặc dù nó vẫn làm việc tốt. Để khắc phục vấn đề này, Python cũng như các ngôn ngữ lập trình hướng đối tượng khác cung cấp khái niệm đa hình. Trong bài này, chúng ta sẽ tìm hiểu về khái niệm này và ứng dụng của nó.</a:t>
            </a:r>
            <a:endParaRPr lang="en-US" sz="36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011455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8</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pPr algn="just"/>
            <a:r>
              <a:rPr lang="vi-VN" sz="2800" dirty="0" smtClean="0">
                <a:solidFill>
                  <a:schemeClr val="bg1"/>
                </a:solidFill>
                <a:latin typeface="SF Pro Rounded" pitchFamily="2" charset="0"/>
                <a:ea typeface="SF Pro Rounded" pitchFamily="2" charset="0"/>
                <a:cs typeface="SF Pro Rounded" pitchFamily="2" charset="0"/>
              </a:rPr>
              <a:t>Đa </a:t>
            </a:r>
            <a:r>
              <a:rPr lang="vi-VN" sz="2800" dirty="0">
                <a:solidFill>
                  <a:schemeClr val="bg1"/>
                </a:solidFill>
                <a:latin typeface="SF Pro Rounded" pitchFamily="2" charset="0"/>
                <a:ea typeface="SF Pro Rounded" pitchFamily="2" charset="0"/>
                <a:cs typeface="SF Pro Rounded" pitchFamily="2" charset="0"/>
              </a:rPr>
              <a:t>hình là một tính năng trong OOP, nó sử dụng một giao diện chung cho nhiều kiểu dữ liệu khác nhau. </a:t>
            </a:r>
          </a:p>
          <a:p>
            <a:pPr algn="just"/>
            <a:r>
              <a:rPr lang="vi-VN" sz="2800" dirty="0" smtClean="0">
                <a:solidFill>
                  <a:schemeClr val="bg1"/>
                </a:solidFill>
                <a:latin typeface="SF Pro Rounded" pitchFamily="2" charset="0"/>
                <a:ea typeface="SF Pro Rounded" pitchFamily="2" charset="0"/>
                <a:cs typeface="SF Pro Rounded" pitchFamily="2" charset="0"/>
              </a:rPr>
              <a:t>Giả </a:t>
            </a:r>
            <a:r>
              <a:rPr lang="vi-VN" sz="2800" dirty="0">
                <a:solidFill>
                  <a:schemeClr val="bg1"/>
                </a:solidFill>
                <a:latin typeface="SF Pro Rounded" pitchFamily="2" charset="0"/>
                <a:ea typeface="SF Pro Rounded" pitchFamily="2" charset="0"/>
                <a:cs typeface="SF Pro Rounded" pitchFamily="2" charset="0"/>
              </a:rPr>
              <a:t>sử, chúng ta cần tô màu cho một hình dạng, có nhiều lựa chọn hình dạng (hình chữ nhật, hình vuông, hình tròn). Tuy nhiên, chúng ta có thể sử dụng cùng một phương thức để tô màu bất kỳ hình dạng nào. Khái niệm này được gọi là đa hình.</a:t>
            </a:r>
          </a:p>
        </p:txBody>
      </p:sp>
    </p:spTree>
    <p:extLst>
      <p:ext uri="{BB962C8B-B14F-4D97-AF65-F5344CB8AC3E}">
        <p14:creationId xmlns:p14="http://schemas.microsoft.com/office/powerpoint/2010/main" val="179322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9</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smtClean="0">
                <a:solidFill>
                  <a:schemeClr val="bg1"/>
                </a:solidFill>
                <a:latin typeface="SF Pro Rounded" pitchFamily="2" charset="0"/>
                <a:ea typeface="SF Pro Rounded" pitchFamily="2" charset="0"/>
                <a:cs typeface="SF Pro Rounded" pitchFamily="2" charset="0"/>
              </a:rPr>
              <a:t>Tính </a:t>
            </a:r>
            <a:r>
              <a:rPr lang="en-US" sz="2800" b="1" dirty="0" err="1" smtClean="0">
                <a:solidFill>
                  <a:schemeClr val="bg1"/>
                </a:solidFill>
                <a:latin typeface="SF Pro Rounded" pitchFamily="2" charset="0"/>
                <a:ea typeface="SF Pro Rounded" pitchFamily="2" charset="0"/>
                <a:cs typeface="SF Pro Rounded" pitchFamily="2" charset="0"/>
              </a:rPr>
              <a:t>đa</a:t>
            </a:r>
            <a:r>
              <a:rPr lang="en-US" sz="2800" b="1" dirty="0" smtClean="0">
                <a:solidFill>
                  <a:schemeClr val="bg1"/>
                </a:solidFill>
                <a:latin typeface="SF Pro Rounded" pitchFamily="2" charset="0"/>
                <a:ea typeface="SF Pro Rounded" pitchFamily="2" charset="0"/>
                <a:cs typeface="SF Pro Rounded" pitchFamily="2" charset="0"/>
              </a:rPr>
              <a:t> </a:t>
            </a:r>
            <a:r>
              <a:rPr lang="en-US" sz="2800" b="1" dirty="0" err="1" smtClean="0">
                <a:solidFill>
                  <a:schemeClr val="bg1"/>
                </a:solidFill>
                <a:latin typeface="SF Pro Rounded" pitchFamily="2" charset="0"/>
                <a:ea typeface="SF Pro Rounded" pitchFamily="2" charset="0"/>
                <a:cs typeface="SF Pro Rounded" pitchFamily="2" charset="0"/>
              </a:rPr>
              <a:t>hình</a:t>
            </a:r>
            <a:endParaRPr lang="en-US" sz="2800" b="1" dirty="0" smtClean="0">
              <a:solidFill>
                <a:schemeClr val="bg1"/>
              </a:solidFill>
              <a:latin typeface="SF Pro Rounded" pitchFamily="2" charset="0"/>
              <a:ea typeface="SF Pro Rounded" pitchFamily="2" charset="0"/>
              <a:cs typeface="SF Pro Rounded" pitchFamily="2" charset="0"/>
            </a:endParaRPr>
          </a:p>
          <a:p>
            <a:endParaRPr lang="en-US" sz="2800" b="1" dirty="0" smtClean="0">
              <a:solidFill>
                <a:schemeClr val="bg1"/>
              </a:solidFill>
              <a:latin typeface="SF Pro Rounded" pitchFamily="2" charset="0"/>
              <a:ea typeface="SF Pro Rounded" pitchFamily="2" charset="0"/>
              <a:cs typeface="SF Pro Rounded" pitchFamily="2" charset="0"/>
            </a:endParaRPr>
          </a:p>
          <a:p>
            <a:endParaRPr lang="en-US" sz="2800" b="1" dirty="0">
              <a:solidFill>
                <a:schemeClr val="bg1"/>
              </a:solidFill>
              <a:latin typeface="SF Pro Rounded" pitchFamily="2" charset="0"/>
              <a:ea typeface="SF Pro Rounded" pitchFamily="2" charset="0"/>
              <a:cs typeface="SF Pro Rounded" pitchFamily="2" charset="0"/>
            </a:endParaRPr>
          </a:p>
          <a:p>
            <a:endParaRPr lang="en-US" sz="2800" b="1" dirty="0" smtClean="0">
              <a:solidFill>
                <a:schemeClr val="bg1"/>
              </a:solidFill>
              <a:latin typeface="SF Pro Rounded" pitchFamily="2" charset="0"/>
              <a:ea typeface="SF Pro Rounded" pitchFamily="2" charset="0"/>
              <a:cs typeface="SF Pro Rounded" pitchFamily="2" charset="0"/>
            </a:endParaRPr>
          </a:p>
          <a:p>
            <a:endParaRPr lang="en-US" sz="2800" b="1" dirty="0" smtClean="0">
              <a:solidFill>
                <a:schemeClr val="bg1"/>
              </a:solidFill>
              <a:latin typeface="SF Pro Rounded" pitchFamily="2" charset="0"/>
              <a:ea typeface="SF Pro Rounded" pitchFamily="2" charset="0"/>
              <a:cs typeface="SF Pro Rounded" pitchFamily="2" charset="0"/>
            </a:endParaRPr>
          </a:p>
          <a:p>
            <a:r>
              <a:rPr lang="vi-VN" sz="1800" b="1" dirty="0" smtClean="0">
                <a:solidFill>
                  <a:schemeClr val="bg1"/>
                </a:solidFill>
                <a:latin typeface="SF Pro Rounded" pitchFamily="2" charset="0"/>
                <a:ea typeface="SF Pro Rounded" pitchFamily="2" charset="0"/>
                <a:cs typeface="SF Pro Rounded" pitchFamily="2" charset="0"/>
              </a:rPr>
              <a:t>Nếu</a:t>
            </a:r>
            <a:r>
              <a:rPr lang="vi-VN" sz="1800" b="1" dirty="0">
                <a:solidFill>
                  <a:schemeClr val="bg1"/>
                </a:solidFill>
                <a:latin typeface="SF Pro Rounded" pitchFamily="2" charset="0"/>
                <a:ea typeface="SF Pro Rounded" pitchFamily="2" charset="0"/>
                <a:cs typeface="SF Pro Rounded" pitchFamily="2" charset="0"/>
              </a:rPr>
              <a:t>:</a:t>
            </a:r>
          </a:p>
          <a:p>
            <a:r>
              <a:rPr lang="en-US" sz="1800" dirty="0">
                <a:solidFill>
                  <a:schemeClr val="bg1"/>
                </a:solidFill>
                <a:latin typeface="SF Pro Rounded" pitchFamily="2" charset="0"/>
                <a:ea typeface="SF Pro Rounded" pitchFamily="2" charset="0"/>
                <a:cs typeface="SF Pro Rounded" pitchFamily="2" charset="0"/>
              </a:rPr>
              <a:t>K</a:t>
            </a:r>
            <a:r>
              <a:rPr lang="vi-VN" sz="1800" dirty="0" smtClean="0">
                <a:solidFill>
                  <a:schemeClr val="bg1"/>
                </a:solidFill>
                <a:latin typeface="SF Pro Rounded" pitchFamily="2" charset="0"/>
                <a:ea typeface="SF Pro Rounded" pitchFamily="2" charset="0"/>
                <a:cs typeface="SF Pro Rounded" pitchFamily="2" charset="0"/>
              </a:rPr>
              <a:t>hai </a:t>
            </a:r>
            <a:r>
              <a:rPr lang="vi-VN" sz="1800" dirty="0">
                <a:solidFill>
                  <a:schemeClr val="bg1"/>
                </a:solidFill>
                <a:latin typeface="SF Pro Rounded" pitchFamily="2" charset="0"/>
                <a:ea typeface="SF Pro Rounded" pitchFamily="2" charset="0"/>
                <a:cs typeface="SF Pro Rounded" pitchFamily="2" charset="0"/>
              </a:rPr>
              <a:t>báo biến a.hamx() thuộc kiểu dữ liệu 1 thực hiện chức năng 1</a:t>
            </a:r>
          </a:p>
          <a:p>
            <a:r>
              <a:rPr lang="vi-VN" sz="1800" dirty="0" smtClean="0">
                <a:solidFill>
                  <a:schemeClr val="bg1"/>
                </a:solidFill>
                <a:latin typeface="SF Pro Rounded" pitchFamily="2" charset="0"/>
                <a:ea typeface="SF Pro Rounded" pitchFamily="2" charset="0"/>
                <a:cs typeface="SF Pro Rounded" pitchFamily="2" charset="0"/>
              </a:rPr>
              <a:t>Khai </a:t>
            </a:r>
            <a:r>
              <a:rPr lang="vi-VN" sz="1800" dirty="0">
                <a:solidFill>
                  <a:schemeClr val="bg1"/>
                </a:solidFill>
                <a:latin typeface="SF Pro Rounded" pitchFamily="2" charset="0"/>
                <a:ea typeface="SF Pro Rounded" pitchFamily="2" charset="0"/>
                <a:cs typeface="SF Pro Rounded" pitchFamily="2" charset="0"/>
              </a:rPr>
              <a:t>báo biến b.hamx() thuộc kiểu dữ liệu 2 thực hiện chức năng 2</a:t>
            </a:r>
          </a:p>
          <a:p>
            <a:r>
              <a:rPr lang="vi-VN" sz="1800" dirty="0">
                <a:solidFill>
                  <a:schemeClr val="bg1"/>
                </a:solidFill>
                <a:latin typeface="SF Pro Rounded" pitchFamily="2" charset="0"/>
                <a:ea typeface="SF Pro Rounded" pitchFamily="2" charset="0"/>
                <a:cs typeface="SF Pro Rounded" pitchFamily="2" charset="0"/>
              </a:rPr>
              <a:t>Có thể xây dựng 1 hàm chung cho 2 đối tượng thuộc cả hai kiểu dữ liệu khác nhau. Xài chung 1 hàm nhưng chức năng khác nhau.</a:t>
            </a:r>
          </a:p>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1026" name="Picture 2" descr="Screenshot (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025495"/>
            <a:ext cx="8658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354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www.w3.org/XML/1998/namespace"/>
    <ds:schemaRef ds:uri="http://schemas.openxmlformats.org/package/2006/metadata/core-properties"/>
    <ds:schemaRef ds:uri="16c05727-aa75-4e4a-9b5f-8a80a1165891"/>
    <ds:schemaRef ds:uri="http://purl.org/dc/terms/"/>
    <ds:schemaRef ds:uri="71af3243-3dd4-4a8d-8c0d-dd76da1f02a5"/>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338</TotalTime>
  <Words>1206</Words>
  <Application>Microsoft Office PowerPoint</Application>
  <PresentationFormat>Widescreen</PresentationFormat>
  <Paragraphs>115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Courier New</vt:lpstr>
      <vt:lpstr>Calibri</vt:lpstr>
      <vt:lpstr>Segoe UI</vt:lpstr>
      <vt:lpstr>SF Pro Rounded</vt:lpstr>
      <vt:lpstr>Arial</vt:lpstr>
      <vt:lpstr>Wingdings 2</vt:lpstr>
      <vt:lpstr>Verve</vt:lpstr>
      <vt:lpstr>Python Tuần 4</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Problems</vt:lpstr>
      <vt:lpstr>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Microsoft account</cp:lastModifiedBy>
  <cp:revision>31</cp:revision>
  <dcterms:created xsi:type="dcterms:W3CDTF">2021-10-25T12:02:40Z</dcterms:created>
  <dcterms:modified xsi:type="dcterms:W3CDTF">2021-11-22T10:34:37Z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