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330" r:id="rId2"/>
    <p:sldId id="544" r:id="rId3"/>
    <p:sldId id="426" r:id="rId4"/>
    <p:sldId id="545" r:id="rId5"/>
    <p:sldId id="546" r:id="rId6"/>
    <p:sldId id="547" r:id="rId7"/>
    <p:sldId id="549" r:id="rId8"/>
    <p:sldId id="429" r:id="rId9"/>
    <p:sldId id="548" r:id="rId10"/>
  </p:sldIdLst>
  <p:sldSz cx="9144000" cy="6858000" type="screen4x3"/>
  <p:notesSz cx="7077075" cy="9070975"/>
  <p:custDataLst>
    <p:tags r:id="rId1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3E8"/>
    <a:srgbClr val="A0B5F8"/>
    <a:srgbClr val="BFADEB"/>
    <a:srgbClr val="9999FF"/>
    <a:srgbClr val="1595FF"/>
    <a:srgbClr val="FFFFFF"/>
    <a:srgbClr val="90A7F0"/>
    <a:srgbClr val="81C6FF"/>
    <a:srgbClr val="5BB9FF"/>
    <a:srgbClr val="3B9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62" y="72"/>
      </p:cViewPr>
      <p:guideLst>
        <p:guide orient="horz" pos="2857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1695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861695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C664D03A-1A44-4979-9DCD-056416A3C0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54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0025" y="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681038"/>
            <a:ext cx="4533900" cy="3400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308475"/>
            <a:ext cx="5191125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695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11643"/>
                </a:solidFill>
              </a:defRPr>
            </a:lvl1pPr>
          </a:lstStyle>
          <a:p>
            <a:endParaRPr lang="en-GB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025" y="8616950"/>
            <a:ext cx="30670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11643"/>
                </a:solidFill>
              </a:defRPr>
            </a:lvl1pPr>
          </a:lstStyle>
          <a:p>
            <a:fld id="{BA440B1E-962D-4595-8B0C-B11A08760A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118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8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6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5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7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05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60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40B1E-962D-4595-8B0C-B11A08760A0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8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8438" y="3406775"/>
            <a:ext cx="7250112" cy="1112838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8438" y="4865688"/>
            <a:ext cx="6323012" cy="1752600"/>
          </a:xfrm>
        </p:spPr>
        <p:txBody>
          <a:bodyPr/>
          <a:lstStyle>
            <a:lvl1pPr marL="0" indent="0">
              <a:spcBef>
                <a:spcPct val="15000"/>
              </a:spcBef>
              <a:buFont typeface="Arial" charset="0"/>
              <a:buNone/>
              <a:defRPr sz="1600"/>
            </a:lvl1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120D1-518E-484B-9D95-475272EB1D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04000" y="274638"/>
            <a:ext cx="2071688" cy="53117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7350" y="274638"/>
            <a:ext cx="6064250" cy="53117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F2C6F-280C-4050-A20B-850679B5A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4133" y="6502953"/>
            <a:ext cx="438150" cy="357187"/>
          </a:xfrm>
        </p:spPr>
        <p:txBody>
          <a:bodyPr/>
          <a:lstStyle>
            <a:lvl1pPr>
              <a:defRPr/>
            </a:lvl1pPr>
          </a:lstStyle>
          <a:p>
            <a:fld id="{73A10AAB-D944-452E-AF15-D6B35BA3990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24CEB5-B584-1ACE-1FA3-229580C44E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810" y="6161472"/>
            <a:ext cx="1609524" cy="6380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982E7-2686-4313-9950-75CB1D08661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Image 6" descr="GeePs-logo-couleur-anglais-fond-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065" y="6088079"/>
            <a:ext cx="1918935" cy="769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7350" y="1311275"/>
            <a:ext cx="4067175" cy="427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6925" y="1311275"/>
            <a:ext cx="4068763" cy="427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CD425-3C9C-4384-81F3-BBF37207F8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Image 7" descr="GeePs-logo-couleur-anglais-fond-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25065" y="6088079"/>
            <a:ext cx="1918935" cy="7699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D246-937B-4F43-8E1A-37BC2B6D18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73890-AEF0-4593-854A-0BEC33645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4090-6A49-4EC0-A967-9A147CF195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A3109-B107-44BD-B1E3-A7B1905427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April 26, 2016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Modélisation pluridisciplinaire - 2022/2023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67026-56F7-4BC6-844F-2CC6262095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57025" y="6542088"/>
            <a:ext cx="2133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April 26, 2016</a:t>
            </a:r>
            <a:endParaRPr lang="en-US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860" y="6542088"/>
            <a:ext cx="28956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7350" y="274638"/>
            <a:ext cx="8288338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311275"/>
            <a:ext cx="8288338" cy="427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92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0813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189361-D804-43FE-B652-F2376E35F0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Arial" charset="0"/>
        </a:defRPr>
      </a:lvl9pPr>
    </p:titleStyle>
    <p:bodyStyle>
      <a:lvl1pPr marL="254000" indent="-254000" algn="l" rtl="0" eaLnBrk="1" fontAlgn="base" hangingPunct="1">
        <a:lnSpc>
          <a:spcPct val="105000"/>
        </a:lnSpc>
        <a:spcBef>
          <a:spcPct val="45000"/>
        </a:spcBef>
        <a:spcAft>
          <a:spcPct val="0"/>
        </a:spcAft>
        <a:buClrTx/>
        <a:buSzPct val="100000"/>
        <a:buFont typeface="Wingdings" pitchFamily="2" charset="2"/>
        <a:buChar char="q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11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00"/>
          </a:solidFill>
          <a:latin typeface="+mn-lt"/>
        </a:defRPr>
      </a:lvl2pPr>
      <a:lvl3pPr marL="1168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600">
          <a:solidFill>
            <a:srgbClr val="000000"/>
          </a:solidFill>
          <a:latin typeface="+mn-lt"/>
        </a:defRPr>
      </a:lvl3pPr>
      <a:lvl4pPr marL="1625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400">
          <a:solidFill>
            <a:srgbClr val="000000"/>
          </a:solidFill>
          <a:latin typeface="+mn-lt"/>
        </a:defRPr>
      </a:lvl4pPr>
      <a:lvl5pPr marL="20828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5pPr>
      <a:lvl6pPr marL="25400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6pPr>
      <a:lvl7pPr marL="29972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7pPr>
      <a:lvl8pPr marL="34544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8pPr>
      <a:lvl9pPr marL="3911600" indent="-2540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450376" y="2036250"/>
            <a:ext cx="8106770" cy="1112838"/>
          </a:xfrm>
        </p:spPr>
        <p:txBody>
          <a:bodyPr/>
          <a:lstStyle/>
          <a:p>
            <a:pPr algn="ctr"/>
            <a:r>
              <a:rPr lang="fr-FR" dirty="0"/>
              <a:t>projet</a:t>
            </a:r>
            <a:endParaRPr lang="fr-FR" sz="2000" dirty="0"/>
          </a:p>
        </p:txBody>
      </p:sp>
      <p:sp>
        <p:nvSpPr>
          <p:cNvPr id="29185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799134" y="3941849"/>
            <a:ext cx="7758011" cy="1752600"/>
          </a:xfrm>
        </p:spPr>
        <p:txBody>
          <a:bodyPr/>
          <a:lstStyle/>
          <a:p>
            <a:r>
              <a:rPr lang="en-US" dirty="0"/>
              <a:t>Groupe et roles</a:t>
            </a:r>
          </a:p>
          <a:p>
            <a:endParaRPr lang="en-US" dirty="0"/>
          </a:p>
          <a:p>
            <a:r>
              <a:rPr lang="en-US" dirty="0"/>
              <a:t>2022 - 2023</a:t>
            </a:r>
          </a:p>
          <a:p>
            <a:endParaRPr lang="en-US" dirty="0"/>
          </a:p>
        </p:txBody>
      </p:sp>
    </p:spTree>
  </p:cSld>
  <p:clrMapOvr>
    <a:masterClrMapping/>
  </p:clrMapOvr>
  <p:transition advTm="140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Motivations 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1C932-824D-42F6-A731-D89D0D7AF433}"/>
              </a:ext>
            </a:extLst>
          </p:cNvPr>
          <p:cNvSpPr txBox="1"/>
          <p:nvPr/>
        </p:nvSpPr>
        <p:spPr>
          <a:xfrm>
            <a:off x="-209791" y="4273731"/>
            <a:ext cx="92555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functionalization can introduce peaks in the DOS at the band edge resulting in a large enhancement in the </a:t>
            </a:r>
            <a:r>
              <a:rPr lang="en-US" sz="2000" dirty="0" err="1"/>
              <a:t>Seebeck</a:t>
            </a:r>
            <a:r>
              <a:rPr lang="en-US" sz="2000" dirty="0"/>
              <a:t> coefficient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sz="2000" dirty="0"/>
              <a:t>ntercalate atoms/ions to induce energy filtering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superlattice materials, nano structuring, resonant states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band convergence for multivalley materials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Electrothermal characterization on submicronic samples</a:t>
            </a:r>
            <a:endParaRPr lang="en-US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78C7C-CF77-428D-BA03-DAE0B194C338}"/>
              </a:ext>
            </a:extLst>
          </p:cNvPr>
          <p:cNvSpPr/>
          <p:nvPr/>
        </p:nvSpPr>
        <p:spPr>
          <a:xfrm>
            <a:off x="3613003" y="722144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latin typeface="Arial" panose="020B0604020202020204" pitchFamily="34" charset="0"/>
                <a:ea typeface="Times New Roman" panose="02020603050405020304" pitchFamily="18" charset="0"/>
              </a:rPr>
              <a:t>Nature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900" b="1" dirty="0">
                <a:latin typeface="Arial" panose="020B0604020202020204" pitchFamily="34" charset="0"/>
                <a:ea typeface="Times New Roman" panose="02020603050405020304" pitchFamily="18" charset="0"/>
              </a:rPr>
              <a:t>556</a:t>
            </a:r>
            <a:r>
              <a:rPr lang="en-US" sz="900" dirty="0">
                <a:latin typeface="Arial" panose="020B0604020202020204" pitchFamily="34" charset="0"/>
                <a:ea typeface="Times New Roman" panose="02020603050405020304" pitchFamily="18" charset="0"/>
              </a:rPr>
              <a:t> 355–9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ACB8F-45DD-40BA-B95A-B3B194B9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19" y="1041609"/>
            <a:ext cx="3931425" cy="24907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32C287D-267C-457C-8AD0-DEB1381CA658}"/>
              </a:ext>
            </a:extLst>
          </p:cNvPr>
          <p:cNvGrpSpPr/>
          <p:nvPr/>
        </p:nvGrpSpPr>
        <p:grpSpPr>
          <a:xfrm>
            <a:off x="10029" y="723900"/>
            <a:ext cx="4710970" cy="3549831"/>
            <a:chOff x="10029" y="723900"/>
            <a:chExt cx="4710970" cy="35498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943030-4080-4739-AAD6-9CDA375E06E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029" y="916774"/>
              <a:ext cx="4710970" cy="335695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C71A17-A651-473C-8AC7-C443C1EDA484}"/>
                </a:ext>
              </a:extLst>
            </p:cNvPr>
            <p:cNvSpPr/>
            <p:nvPr/>
          </p:nvSpPr>
          <p:spPr>
            <a:xfrm>
              <a:off x="3613003" y="723900"/>
              <a:ext cx="110799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i="1" dirty="0">
                  <a:latin typeface="Arial" panose="020B0604020202020204" pitchFamily="34" charset="0"/>
                  <a:ea typeface="Times New Roman" panose="02020603050405020304" pitchFamily="18" charset="0"/>
                </a:rPr>
                <a:t>Nature</a:t>
              </a:r>
              <a:r>
                <a:rPr lang="en-US" sz="900" dirty="0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9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556</a:t>
              </a:r>
              <a:r>
                <a:rPr lang="en-US" sz="900" dirty="0">
                  <a:latin typeface="Arial" panose="020B0604020202020204" pitchFamily="34" charset="0"/>
                  <a:ea typeface="Times New Roman" panose="02020603050405020304" pitchFamily="18" charset="0"/>
                </a:rPr>
                <a:t> 355–9</a:t>
              </a:r>
              <a:endParaRPr lang="en-US" sz="900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CB1D599-406F-4177-AA19-9B93B2788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44" y="3148264"/>
            <a:ext cx="1076154" cy="5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Cross plane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k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by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 3w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029104"/>
            <a:ext cx="925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2000" dirty="0"/>
              <a:t> thin metallic line is deposited onto the sample serves as a heater and temperature sensor.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thermal penetration depth with </a:t>
            </a:r>
            <a:r>
              <a:rPr lang="en-US" dirty="0">
                <a:latin typeface="Symbol" panose="05050102010706020507" pitchFamily="18" charset="2"/>
              </a:rPr>
              <a:t>w</a:t>
            </a:r>
            <a:endParaRPr lang="en-US" sz="2000" dirty="0">
              <a:latin typeface="Symbol" panose="05050102010706020507" pitchFamily="18" charset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C18DEF-C35B-47B4-A9D9-8010CDD8AC65}"/>
              </a:ext>
            </a:extLst>
          </p:cNvPr>
          <p:cNvGrpSpPr/>
          <p:nvPr/>
        </p:nvGrpSpPr>
        <p:grpSpPr>
          <a:xfrm>
            <a:off x="137196" y="1334989"/>
            <a:ext cx="4703779" cy="2827809"/>
            <a:chOff x="3774610" y="444780"/>
            <a:chExt cx="5347165" cy="31662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0ACAF3-BC03-4530-B195-5745D4FFD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475"/>
            <a:stretch/>
          </p:blipFill>
          <p:spPr>
            <a:xfrm>
              <a:off x="3774610" y="444780"/>
              <a:ext cx="5347165" cy="316626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37CB1D-E424-4196-8D0A-5C62A518A584}"/>
                </a:ext>
              </a:extLst>
            </p:cNvPr>
            <p:cNvSpPr txBox="1"/>
            <p:nvPr/>
          </p:nvSpPr>
          <p:spPr>
            <a:xfrm>
              <a:off x="4048018" y="444780"/>
              <a:ext cx="739739" cy="4079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C526EE-9E5D-46AD-B6D0-DC44D8C40912}"/>
              </a:ext>
            </a:extLst>
          </p:cNvPr>
          <p:cNvGrpSpPr/>
          <p:nvPr/>
        </p:nvGrpSpPr>
        <p:grpSpPr>
          <a:xfrm>
            <a:off x="5018564" y="1601478"/>
            <a:ext cx="4017594" cy="2543459"/>
            <a:chOff x="8066171" y="503000"/>
            <a:chExt cx="4586287" cy="29761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5DA6DB-63FB-4A33-A0F1-36BC1B0DDF7B}"/>
                </a:ext>
              </a:extLst>
            </p:cNvPr>
            <p:cNvGrpSpPr/>
            <p:nvPr/>
          </p:nvGrpSpPr>
          <p:grpSpPr>
            <a:xfrm>
              <a:off x="8066171" y="503000"/>
              <a:ext cx="4586287" cy="2581275"/>
              <a:chOff x="7028574" y="1342159"/>
              <a:chExt cx="4586287" cy="258127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817F6AC-0395-438F-8AB6-DBF528055849}"/>
                  </a:ext>
                </a:extLst>
              </p:cNvPr>
              <p:cNvGrpSpPr/>
              <p:nvPr/>
            </p:nvGrpSpPr>
            <p:grpSpPr>
              <a:xfrm>
                <a:off x="7028574" y="1342159"/>
                <a:ext cx="4586287" cy="2581275"/>
                <a:chOff x="7028574" y="1342159"/>
                <a:chExt cx="4586287" cy="258127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0FCBA49-3208-4FD5-AD0A-C8CDF565A435}"/>
                    </a:ext>
                  </a:extLst>
                </p:cNvPr>
                <p:cNvGrpSpPr/>
                <p:nvPr/>
              </p:nvGrpSpPr>
              <p:grpSpPr>
                <a:xfrm>
                  <a:off x="7028574" y="1342159"/>
                  <a:ext cx="4586287" cy="2581275"/>
                  <a:chOff x="7028574" y="1342159"/>
                  <a:chExt cx="4586287" cy="2581275"/>
                </a:xfrm>
              </p:grpSpPr>
              <p:pic>
                <p:nvPicPr>
                  <p:cNvPr id="24" name="Picture 23">
                    <a:extLst>
                      <a:ext uri="{FF2B5EF4-FFF2-40B4-BE49-F238E27FC236}">
                        <a16:creationId xmlns:a16="http://schemas.microsoft.com/office/drawing/2014/main" id="{54E7CFE1-4478-4E4E-B22E-970AF900B9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0000"/>
                  <a:stretch/>
                </p:blipFill>
                <p:spPr>
                  <a:xfrm>
                    <a:off x="7028574" y="1342159"/>
                    <a:ext cx="4586287" cy="2581275"/>
                  </a:xfrm>
                  <a:prstGeom prst="rect">
                    <a:avLst/>
                  </a:prstGeom>
                </p:spPr>
              </p:pic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CB385F5-7FD8-4947-BA15-13B529F8DD8A}"/>
                      </a:ext>
                    </a:extLst>
                  </p:cNvPr>
                  <p:cNvSpPr/>
                  <p:nvPr/>
                </p:nvSpPr>
                <p:spPr>
                  <a:xfrm>
                    <a:off x="7649570" y="1378424"/>
                    <a:ext cx="355186" cy="3138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D5076BC-87F4-4B5B-A52B-6502228B3B7D}"/>
                    </a:ext>
                  </a:extLst>
                </p:cNvPr>
                <p:cNvSpPr/>
                <p:nvPr/>
              </p:nvSpPr>
              <p:spPr>
                <a:xfrm>
                  <a:off x="10438360" y="2326943"/>
                  <a:ext cx="1176501" cy="225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7ECFC1-B157-47FA-9CC2-AA0C4DEFE4EC}"/>
                  </a:ext>
                </a:extLst>
              </p:cNvPr>
              <p:cNvSpPr/>
              <p:nvPr/>
            </p:nvSpPr>
            <p:spPr>
              <a:xfrm>
                <a:off x="9498842" y="1746913"/>
                <a:ext cx="696036" cy="2115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9690A0-0EE9-4B7A-8811-161C7E65A361}"/>
                </a:ext>
              </a:extLst>
            </p:cNvPr>
            <p:cNvSpPr txBox="1"/>
            <p:nvPr/>
          </p:nvSpPr>
          <p:spPr>
            <a:xfrm>
              <a:off x="9033310" y="3083015"/>
              <a:ext cx="1861384" cy="396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Penetration depth</a:t>
              </a:r>
              <a:endParaRPr lang="en-SG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Parametrage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du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modele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et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librairies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029104"/>
            <a:ext cx="925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2000" dirty="0"/>
              <a:t> thin metallic line is deposited onto the sample serves as a heater and temperature sensor.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thermal penetration depth with </a:t>
            </a:r>
            <a:r>
              <a:rPr lang="en-US" dirty="0">
                <a:latin typeface="Symbol" panose="05050102010706020507" pitchFamily="18" charset="2"/>
              </a:rPr>
              <a:t>w</a:t>
            </a:r>
            <a:endParaRPr lang="en-US" sz="2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75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Resultats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et discussions 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029104"/>
            <a:ext cx="925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2000" dirty="0"/>
              <a:t> thin metallic line is deposited onto the sample serves as a heater and temperature sensor.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thermal penetration depth with </a:t>
            </a:r>
            <a:r>
              <a:rPr lang="en-US" dirty="0">
                <a:latin typeface="Symbol" panose="05050102010706020507" pitchFamily="18" charset="2"/>
              </a:rPr>
              <a:t>w</a:t>
            </a:r>
            <a:endParaRPr lang="en-US" sz="2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3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Validation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experimentale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029104"/>
            <a:ext cx="92555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2000" dirty="0"/>
              <a:t> thin metallic line is deposited onto the sample serves as a heater and temperature sensor.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tuning thermal penetration depth with </a:t>
            </a:r>
            <a:r>
              <a:rPr lang="en-US" dirty="0">
                <a:latin typeface="Symbol" panose="05050102010706020507" pitchFamily="18" charset="2"/>
              </a:rPr>
              <a:t>w</a:t>
            </a:r>
            <a:endParaRPr lang="en-US" sz="2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73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Validation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experimentale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374544"/>
            <a:ext cx="92555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Cross plane k by 3w method 10 – 475 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Thermoelectric coefficient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I-V</a:t>
            </a:r>
            <a:r>
              <a:rPr lang="en-US" baseline="30000" dirty="0"/>
              <a:t>  </a:t>
            </a:r>
            <a:r>
              <a:rPr lang="en-US" dirty="0"/>
              <a:t>and PC</a:t>
            </a: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picture containing text, indoor, table, floor&#10;&#10;Description automatically generated">
            <a:extLst>
              <a:ext uri="{FF2B5EF4-FFF2-40B4-BE49-F238E27FC236}">
                <a16:creationId xmlns:a16="http://schemas.microsoft.com/office/drawing/2014/main" id="{C63E252A-FE33-566A-CEE2-F894432D38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835789"/>
            <a:ext cx="5700186" cy="4275138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C6DFE97-33C5-5283-5950-A6FEA36B3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76" y="851744"/>
            <a:ext cx="1947825" cy="259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F4EF7-53BA-9DD8-1002-9750CECE87EF}"/>
              </a:ext>
            </a:extLst>
          </p:cNvPr>
          <p:cNvSpPr txBox="1"/>
          <p:nvPr/>
        </p:nvSpPr>
        <p:spPr>
          <a:xfrm>
            <a:off x="6710085" y="352890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Seebeck</a:t>
            </a:r>
            <a:r>
              <a:rPr lang="en-US" sz="1400" dirty="0"/>
              <a:t> test structure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8301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Cross plane </a:t>
            </a:r>
            <a:r>
              <a:rPr lang="en-US" dirty="0">
                <a:latin typeface="Symbol" panose="05050102010706020507" pitchFamily="18" charset="2"/>
                <a:ea typeface="Times New Roman" panose="02020603050405020304" pitchFamily="18" charset="0"/>
              </a:rPr>
              <a:t>k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255607"/>
            <a:ext cx="9255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differential measurement for submicronic films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on going measurement on Bi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Se 3</a:t>
            </a:r>
            <a:r>
              <a:rPr lang="en-US" dirty="0">
                <a:latin typeface="Symbol" panose="05050102010706020507" pitchFamily="18" charset="2"/>
              </a:rPr>
              <a:t>w</a:t>
            </a:r>
            <a:r>
              <a:rPr lang="en-US" dirty="0"/>
              <a:t> at CINTRA and TDTR at INSP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B057A-07E0-4B3F-97ED-407B753041BB}"/>
              </a:ext>
            </a:extLst>
          </p:cNvPr>
          <p:cNvGrpSpPr/>
          <p:nvPr/>
        </p:nvGrpSpPr>
        <p:grpSpPr>
          <a:xfrm>
            <a:off x="30846" y="842251"/>
            <a:ext cx="8824390" cy="4278392"/>
            <a:chOff x="1080000" y="900000"/>
            <a:chExt cx="10637403" cy="4896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515B54-A46B-4137-AEB2-9605887561B8}"/>
                </a:ext>
              </a:extLst>
            </p:cNvPr>
            <p:cNvGrpSpPr/>
            <p:nvPr/>
          </p:nvGrpSpPr>
          <p:grpSpPr>
            <a:xfrm>
              <a:off x="1080000" y="900000"/>
              <a:ext cx="10637403" cy="4896000"/>
              <a:chOff x="1080000" y="900000"/>
              <a:chExt cx="10637403" cy="4896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B0B03E-E632-44BC-A127-7D23F01C5784}"/>
                  </a:ext>
                </a:extLst>
              </p:cNvPr>
              <p:cNvGrpSpPr/>
              <p:nvPr/>
            </p:nvGrpSpPr>
            <p:grpSpPr>
              <a:xfrm>
                <a:off x="1080000" y="900000"/>
                <a:ext cx="5040071" cy="4896000"/>
                <a:chOff x="1080000" y="900000"/>
                <a:chExt cx="5148265" cy="5316074"/>
              </a:xfrm>
            </p:grpSpPr>
            <p:pic>
              <p:nvPicPr>
                <p:cNvPr id="38" name="Picture 37" descr="Chart&#10;&#10;Description automatically generated">
                  <a:extLst>
                    <a:ext uri="{FF2B5EF4-FFF2-40B4-BE49-F238E27FC236}">
                      <a16:creationId xmlns:a16="http://schemas.microsoft.com/office/drawing/2014/main" id="{9B28E100-9B7B-4172-89BD-ED95E5EC31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59" t="9484" r="48915" b="5350"/>
                <a:stretch/>
              </p:blipFill>
              <p:spPr>
                <a:xfrm>
                  <a:off x="1080000" y="900000"/>
                  <a:ext cx="5148265" cy="5316074"/>
                </a:xfrm>
                <a:prstGeom prst="rect">
                  <a:avLst/>
                </a:prstGeom>
              </p:spPr>
            </p:pic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DD8B6B6-4C17-4F16-BD58-E56C319A4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2590" y="1468582"/>
                  <a:ext cx="0" cy="2846891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43E293B4-0258-4A65-A8F6-36A2D1114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9801" y="3880455"/>
                      <a:ext cx="1901903" cy="70589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𝑟𝑚𝑠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SG" sz="1400" dirty="0"/>
                    </a:p>
                  </p:txBody>
                </p:sp>
              </mc:Choice>
              <mc:Fallback xmlns=""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43E293B4-0258-4A65-A8F6-36A2D11146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49801" y="3880455"/>
                      <a:ext cx="1901903" cy="70589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A04DBF6-824D-4715-BB32-09E5F96A3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4743" y="3066473"/>
                  <a:ext cx="0" cy="1678491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BC3C964-51FB-4016-BDEA-E87365D27F33}"/>
                    </a:ext>
                  </a:extLst>
                </p:cNvPr>
                <p:cNvSpPr txBox="1"/>
                <p:nvPr/>
              </p:nvSpPr>
              <p:spPr>
                <a:xfrm>
                  <a:off x="3931534" y="2984534"/>
                  <a:ext cx="1184693" cy="382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</a:t>
                  </a:r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50nm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D11B6A0-A8F3-42D7-89CD-AD2EB64548CF}"/>
                    </a:ext>
                  </a:extLst>
                </p:cNvPr>
                <p:cNvSpPr txBox="1"/>
                <p:nvPr/>
              </p:nvSpPr>
              <p:spPr>
                <a:xfrm>
                  <a:off x="4381160" y="1954548"/>
                  <a:ext cx="1295227" cy="3824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SiN</a:t>
                  </a:r>
                  <a:r>
                    <a:rPr lang="en-SG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100nm</a:t>
                  </a:r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26EFC1D3-4AC8-46D8-A2A7-A10427DC3A52}"/>
                    </a:ext>
                  </a:extLst>
                </p:cNvPr>
                <p:cNvSpPr/>
                <p:nvPr/>
              </p:nvSpPr>
              <p:spPr>
                <a:xfrm>
                  <a:off x="2518499" y="3458662"/>
                  <a:ext cx="327540" cy="424546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4532AE6-32F6-43BB-AC68-CC4704E84943}"/>
                    </a:ext>
                  </a:extLst>
                </p:cNvPr>
                <p:cNvSpPr/>
                <p:nvPr/>
              </p:nvSpPr>
              <p:spPr>
                <a:xfrm>
                  <a:off x="2602813" y="3181573"/>
                  <a:ext cx="158912" cy="7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73A1238-A54B-4E1D-BBB3-EA158DA529B7}"/>
                    </a:ext>
                  </a:extLst>
                </p:cNvPr>
                <p:cNvSpPr/>
                <p:nvPr/>
              </p:nvSpPr>
              <p:spPr>
                <a:xfrm>
                  <a:off x="2602813" y="3302117"/>
                  <a:ext cx="158912" cy="1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9344289-0A6D-4678-80E6-07AACB5E598B}"/>
                  </a:ext>
                </a:extLst>
              </p:cNvPr>
              <p:cNvGrpSpPr/>
              <p:nvPr/>
            </p:nvGrpSpPr>
            <p:grpSpPr>
              <a:xfrm>
                <a:off x="5917921" y="900000"/>
                <a:ext cx="5799482" cy="4896000"/>
                <a:chOff x="6117238" y="1119924"/>
                <a:chExt cx="5799482" cy="48960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4407B95-1FBE-4A60-BEFB-896E12694024}"/>
                    </a:ext>
                  </a:extLst>
                </p:cNvPr>
                <p:cNvSpPr/>
                <p:nvPr/>
              </p:nvSpPr>
              <p:spPr>
                <a:xfrm>
                  <a:off x="6117238" y="1119924"/>
                  <a:ext cx="5799481" cy="3200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65EB7A9-0D85-4FA6-AE1F-DF2F129C8BBB}"/>
                    </a:ext>
                  </a:extLst>
                </p:cNvPr>
                <p:cNvSpPr/>
                <p:nvPr/>
              </p:nvSpPr>
              <p:spPr>
                <a:xfrm>
                  <a:off x="6117238" y="5430157"/>
                  <a:ext cx="5799482" cy="585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232E06-7C58-4594-8D26-F016240EF931}"/>
                </a:ext>
              </a:extLst>
            </p:cNvPr>
            <p:cNvSpPr txBox="1"/>
            <p:nvPr/>
          </p:nvSpPr>
          <p:spPr>
            <a:xfrm>
              <a:off x="2319154" y="4676092"/>
              <a:ext cx="1870900" cy="38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Silicon substrate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04270D-9D47-4185-8C84-86C680BB43E1}"/>
              </a:ext>
            </a:extLst>
          </p:cNvPr>
          <p:cNvGrpSpPr/>
          <p:nvPr/>
        </p:nvGrpSpPr>
        <p:grpSpPr>
          <a:xfrm>
            <a:off x="4295530" y="842251"/>
            <a:ext cx="4848470" cy="4278392"/>
            <a:chOff x="12892331" y="900000"/>
            <a:chExt cx="5949805" cy="4896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89D1C12-DD48-4658-A7A2-E41F02E8E2A4}"/>
                </a:ext>
              </a:extLst>
            </p:cNvPr>
            <p:cNvGrpSpPr/>
            <p:nvPr/>
          </p:nvGrpSpPr>
          <p:grpSpPr>
            <a:xfrm>
              <a:off x="13271695" y="900000"/>
              <a:ext cx="4889568" cy="4896000"/>
              <a:chOff x="12525070" y="1003977"/>
              <a:chExt cx="4889568" cy="4896000"/>
            </a:xfrm>
          </p:grpSpPr>
          <p:pic>
            <p:nvPicPr>
              <p:cNvPr id="52" name="Picture 51" descr="Chart&#10;&#10;Description automatically generated">
                <a:extLst>
                  <a:ext uri="{FF2B5EF4-FFF2-40B4-BE49-F238E27FC236}">
                    <a16:creationId xmlns:a16="http://schemas.microsoft.com/office/drawing/2014/main" id="{F3110BB0-50D0-4BB2-A942-BEA9B3642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837" t="9484" r="8197" b="5350"/>
              <a:stretch/>
            </p:blipFill>
            <p:spPr>
              <a:xfrm>
                <a:off x="12525070" y="1003977"/>
                <a:ext cx="4889568" cy="4896000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C4B72F-C45B-4B27-A9B8-63F6897304D4}"/>
                  </a:ext>
                </a:extLst>
              </p:cNvPr>
              <p:cNvSpPr/>
              <p:nvPr/>
            </p:nvSpPr>
            <p:spPr>
              <a:xfrm>
                <a:off x="13803989" y="3676252"/>
                <a:ext cx="2274313" cy="35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=50nm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1.136 W/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SG" sz="1400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89C934-E516-48B6-8AFA-3002C955352B}"/>
                  </a:ext>
                </a:extLst>
              </p:cNvPr>
              <p:cNvSpPr/>
              <p:nvPr/>
            </p:nvSpPr>
            <p:spPr>
              <a:xfrm>
                <a:off x="13492008" y="2779180"/>
                <a:ext cx="2347097" cy="3522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=100nm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1.428 W/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SG" sz="1400" dirty="0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6EBC089-D30C-4313-8092-B4CFA74BA399}"/>
                  </a:ext>
                </a:extLst>
              </p:cNvPr>
              <p:cNvGrpSpPr/>
              <p:nvPr/>
            </p:nvGrpSpPr>
            <p:grpSpPr>
              <a:xfrm>
                <a:off x="16468940" y="3196097"/>
                <a:ext cx="327540" cy="701636"/>
                <a:chOff x="10428658" y="3308456"/>
                <a:chExt cx="327540" cy="70163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1F274558-FC68-4B41-AEF2-8720FDE3897A}"/>
                    </a:ext>
                  </a:extLst>
                </p:cNvPr>
                <p:cNvSpPr/>
                <p:nvPr/>
              </p:nvSpPr>
              <p:spPr>
                <a:xfrm>
                  <a:off x="10512972" y="3308456"/>
                  <a:ext cx="158912" cy="7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BE31063-AC24-4DF0-A945-55DD29504343}"/>
                    </a:ext>
                  </a:extLst>
                </p:cNvPr>
                <p:cNvGrpSpPr/>
                <p:nvPr/>
              </p:nvGrpSpPr>
              <p:grpSpPr>
                <a:xfrm>
                  <a:off x="10428658" y="3429000"/>
                  <a:ext cx="327540" cy="581092"/>
                  <a:chOff x="10428658" y="3429000"/>
                  <a:chExt cx="327540" cy="581092"/>
                </a:xfrm>
              </p:grpSpPr>
              <p:sp>
                <p:nvSpPr>
                  <p:cNvPr id="58" name="Arrow: Down 57">
                    <a:extLst>
                      <a:ext uri="{FF2B5EF4-FFF2-40B4-BE49-F238E27FC236}">
                        <a16:creationId xmlns:a16="http://schemas.microsoft.com/office/drawing/2014/main" id="{334D383B-B8E2-479E-8551-00DF4B5D477A}"/>
                      </a:ext>
                    </a:extLst>
                  </p:cNvPr>
                  <p:cNvSpPr/>
                  <p:nvPr/>
                </p:nvSpPr>
                <p:spPr>
                  <a:xfrm>
                    <a:off x="10428658" y="3585545"/>
                    <a:ext cx="327540" cy="424547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D00E1310-A4C9-485C-A717-7A990B4959C9}"/>
                      </a:ext>
                    </a:extLst>
                  </p:cNvPr>
                  <p:cNvSpPr/>
                  <p:nvPr/>
                </p:nvSpPr>
                <p:spPr>
                  <a:xfrm>
                    <a:off x="10512972" y="3429000"/>
                    <a:ext cx="158912" cy="108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</p:grp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2AB550-9BB2-4356-BCD5-E06E7B1AE736}"/>
                </a:ext>
              </a:extLst>
            </p:cNvPr>
            <p:cNvSpPr/>
            <p:nvPr/>
          </p:nvSpPr>
          <p:spPr>
            <a:xfrm>
              <a:off x="12892331" y="900000"/>
              <a:ext cx="415531" cy="48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E4C739D-B5A3-4600-8F62-30410F4B3E26}"/>
                </a:ext>
              </a:extLst>
            </p:cNvPr>
            <p:cNvSpPr/>
            <p:nvPr/>
          </p:nvSpPr>
          <p:spPr>
            <a:xfrm>
              <a:off x="18161264" y="900000"/>
              <a:ext cx="680872" cy="48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86000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Conclusions et perspectives</a:t>
            </a:r>
            <a:endParaRPr lang="fr-FR" sz="1400" i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43860" y="6542088"/>
            <a:ext cx="4320000" cy="160337"/>
          </a:xfrm>
        </p:spPr>
        <p:txBody>
          <a:bodyPr/>
          <a:lstStyle/>
          <a:p>
            <a:r>
              <a:rPr lang="fr-FR"/>
              <a:t>Modélisation pluridisciplinaire - 2022/2023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41498" y="6541200"/>
            <a:ext cx="438150" cy="357187"/>
          </a:xfrm>
        </p:spPr>
        <p:txBody>
          <a:bodyPr/>
          <a:lstStyle/>
          <a:p>
            <a:fld id="{65EE60C6-1172-4251-9A30-B9F54B1703D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F1CCA-E871-458D-8370-DDB2E3D7D864}"/>
              </a:ext>
            </a:extLst>
          </p:cNvPr>
          <p:cNvSpPr/>
          <p:nvPr/>
        </p:nvSpPr>
        <p:spPr>
          <a:xfrm>
            <a:off x="162746" y="997732"/>
            <a:ext cx="321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1BDB2-CF64-4C7A-BBB3-95C8B39A3CFA}"/>
              </a:ext>
            </a:extLst>
          </p:cNvPr>
          <p:cNvSpPr txBox="1"/>
          <p:nvPr/>
        </p:nvSpPr>
        <p:spPr>
          <a:xfrm>
            <a:off x="-209791" y="5255607"/>
            <a:ext cx="9255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xxxxxxxxxxxxxxxxxxxxxxxx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6165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  <p:tag name="WMTOOLS" val="&lt;WMTools ver=&quot;1.0&quot;&gt;&lt;Timings time=&quot;8-9-2006 13:30:50&quot;&gt;&lt;Slide id=&quot;330&quot; dur=&quot;1.406&quot;/&gt;&lt;/Timings&gt;&lt;/WMTools&gt;"/>
</p:tagLst>
</file>

<file path=ppt/theme/theme1.xml><?xml version="1.0" encoding="utf-8"?>
<a:theme xmlns:a="http://schemas.openxmlformats.org/drawingml/2006/main" name="NXP PowerPoint template">
  <a:themeElements>
    <a:clrScheme name="NXP PowerPoint template 1">
      <a:dk1>
        <a:srgbClr val="000000"/>
      </a:dk1>
      <a:lt1>
        <a:srgbClr val="FFFFFF"/>
      </a:lt1>
      <a:dk2>
        <a:srgbClr val="000000"/>
      </a:dk2>
      <a:lt2>
        <a:srgbClr val="9EA1B2"/>
      </a:lt2>
      <a:accent1>
        <a:srgbClr val="88DBFC"/>
      </a:accent1>
      <a:accent2>
        <a:srgbClr val="B7F000"/>
      </a:accent2>
      <a:accent3>
        <a:srgbClr val="FFFFFF"/>
      </a:accent3>
      <a:accent4>
        <a:srgbClr val="000000"/>
      </a:accent4>
      <a:accent5>
        <a:srgbClr val="C3EAFD"/>
      </a:accent5>
      <a:accent6>
        <a:srgbClr val="A6D900"/>
      </a:accent6>
      <a:hlink>
        <a:srgbClr val="FFAD3F"/>
      </a:hlink>
      <a:folHlink>
        <a:srgbClr val="00B4B0"/>
      </a:folHlink>
    </a:clrScheme>
    <a:fontScheme name="NXP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XP PowerPoint template 1">
        <a:dk1>
          <a:srgbClr val="000000"/>
        </a:dk1>
        <a:lt1>
          <a:srgbClr val="FFFFFF"/>
        </a:lt1>
        <a:dk2>
          <a:srgbClr val="000000"/>
        </a:dk2>
        <a:lt2>
          <a:srgbClr val="9EA1B2"/>
        </a:lt2>
        <a:accent1>
          <a:srgbClr val="88DBFC"/>
        </a:accent1>
        <a:accent2>
          <a:srgbClr val="B7F000"/>
        </a:accent2>
        <a:accent3>
          <a:srgbClr val="FFFFFF"/>
        </a:accent3>
        <a:accent4>
          <a:srgbClr val="000000"/>
        </a:accent4>
        <a:accent5>
          <a:srgbClr val="C3EAFD"/>
        </a:accent5>
        <a:accent6>
          <a:srgbClr val="A6D900"/>
        </a:accent6>
        <a:hlink>
          <a:srgbClr val="FFAD3F"/>
        </a:hlink>
        <a:folHlink>
          <a:srgbClr val="00B4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NXP PowerPoint template</Template>
  <TotalTime>0</TotalTime>
  <Words>290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Symbol</vt:lpstr>
      <vt:lpstr>Times New Roman</vt:lpstr>
      <vt:lpstr>Wingdings</vt:lpstr>
      <vt:lpstr>NXP PowerPoint template</vt:lpstr>
      <vt:lpstr>projet</vt:lpstr>
      <vt:lpstr>Motivations </vt:lpstr>
      <vt:lpstr>Cross plane k by 3w</vt:lpstr>
      <vt:lpstr>Parametrage du modele et librairies</vt:lpstr>
      <vt:lpstr>Resultats et discussions </vt:lpstr>
      <vt:lpstr>Validation experimentale</vt:lpstr>
      <vt:lpstr>Validation experimentale</vt:lpstr>
      <vt:lpstr>Cross plane k</vt:lpstr>
      <vt:lpstr>Conclusions et 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Guidelines for presentations</dc:subject>
  <dc:creator/>
  <cp:lastModifiedBy/>
  <cp:revision>1</cp:revision>
  <dcterms:created xsi:type="dcterms:W3CDTF">2014-10-10T02:53:09Z</dcterms:created>
  <dcterms:modified xsi:type="dcterms:W3CDTF">2023-01-04T20:07:04Z</dcterms:modified>
</cp:coreProperties>
</file>