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6" r:id="rId8"/>
    <p:sldId id="259" r:id="rId9"/>
    <p:sldId id="269" r:id="rId10"/>
    <p:sldId id="270" r:id="rId11"/>
    <p:sldId id="268" r:id="rId12"/>
    <p:sldId id="260" r:id="rId13"/>
    <p:sldId id="264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14"/>
    <a:srgbClr val="04D9FF"/>
    <a:srgbClr val="1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3" autoAdjust="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97AD-F765-4A9D-9FB9-FA01CA989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STRING PATTERN MATCHING</a:t>
            </a:r>
            <a:endParaRPr lang="vi-VN" sz="540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76BE-CCB2-4F2F-B896-578B6A13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349" y="4700659"/>
            <a:ext cx="5135651" cy="16042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Team 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19552477 – Nguyễn trung tuấn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19522312 – Dương nguyễn thuận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19522179 – trịnh nhật tân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B727720-8C64-4008-9071-6FEDBCB8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8967"/>
            <a:ext cx="5562600" cy="1988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18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788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Skipping Positions</a:t>
            </a:r>
            <a:endParaRPr lang="en-US" b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08D4D05-C624-4CDE-95E1-A95685EBC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84275"/>
              </p:ext>
            </p:extLst>
          </p:nvPr>
        </p:nvGraphicFramePr>
        <p:xfrm>
          <a:off x="2312622" y="1790200"/>
          <a:ext cx="7566756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03AEB-D782-4ED9-B04A-B352C693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49726"/>
              </p:ext>
            </p:extLst>
          </p:nvPr>
        </p:nvGraphicFramePr>
        <p:xfrm>
          <a:off x="2312622" y="3087321"/>
          <a:ext cx="5044504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2372822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278483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76255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9144563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017184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58783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3464250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4040156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573922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0224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F503AE3-A6BD-46FF-8BE5-DA9C485E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20355"/>
              </p:ext>
            </p:extLst>
          </p:nvPr>
        </p:nvGraphicFramePr>
        <p:xfrm>
          <a:off x="2312622" y="2447927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0155927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5649205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1409757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1200656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087399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4724628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999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23C982B-0941-459E-87D9-95979C09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13195"/>
              </p:ext>
            </p:extLst>
          </p:nvPr>
        </p:nvGraphicFramePr>
        <p:xfrm>
          <a:off x="2312622" y="3745048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0155927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5649205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1409757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1200656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087399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4724628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999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D04B56-143E-4FC2-B7D9-E40723B41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32015"/>
              </p:ext>
            </p:extLst>
          </p:nvPr>
        </p:nvGraphicFramePr>
        <p:xfrm>
          <a:off x="3573748" y="2448875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0851710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548144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3152283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817482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917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779AD7C-9934-4803-A122-C1C74E60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32015"/>
              </p:ext>
            </p:extLst>
          </p:nvPr>
        </p:nvGraphicFramePr>
        <p:xfrm>
          <a:off x="2312622" y="3744100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0851710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548144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3152283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817482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917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B6577-FC06-48B6-8A1D-5D385E3F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06466"/>
              </p:ext>
            </p:extLst>
          </p:nvPr>
        </p:nvGraphicFramePr>
        <p:xfrm>
          <a:off x="3573748" y="3744099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5569979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13169179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78606642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11932372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452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C4FC77-22B3-4D6E-917A-3D79E965D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4839"/>
              </p:ext>
            </p:extLst>
          </p:nvPr>
        </p:nvGraphicFramePr>
        <p:xfrm>
          <a:off x="3573748" y="3743150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8557417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131141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36074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052984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11286597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1405490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0221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7C3088C-CD61-445A-A9F9-7DC9530A2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45285"/>
              </p:ext>
            </p:extLst>
          </p:nvPr>
        </p:nvGraphicFramePr>
        <p:xfrm>
          <a:off x="3573748" y="2448288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8557417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131141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36074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052984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11286597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1405490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022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9EED1B-4FCF-4396-A56B-024F93A7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20461"/>
              </p:ext>
            </p:extLst>
          </p:nvPr>
        </p:nvGraphicFramePr>
        <p:xfrm>
          <a:off x="4834874" y="2447927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8971156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0445604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6150529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924069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64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FD52EF1-3D5A-4214-BA31-048C84EF3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3873"/>
              </p:ext>
            </p:extLst>
          </p:nvPr>
        </p:nvGraphicFramePr>
        <p:xfrm>
          <a:off x="3573748" y="3743150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8971156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0445604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6150529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924069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64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6F8623-7ECF-4ED5-972D-066BAE4C0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29916"/>
              </p:ext>
            </p:extLst>
          </p:nvPr>
        </p:nvGraphicFramePr>
        <p:xfrm>
          <a:off x="3573748" y="3085423"/>
          <a:ext cx="5044504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2372822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278483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76255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9144563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017184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58783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3464250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4040156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573922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02247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CFB15CB-8E7C-4F6B-B34C-3754D1DE8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07104"/>
              </p:ext>
            </p:extLst>
          </p:nvPr>
        </p:nvGraphicFramePr>
        <p:xfrm>
          <a:off x="4834874" y="3743150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8971156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0445604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6150529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924069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6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AEC984-868F-45CA-AAC4-B3ED1F590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8056"/>
              </p:ext>
            </p:extLst>
          </p:nvPr>
        </p:nvGraphicFramePr>
        <p:xfrm>
          <a:off x="4834874" y="3743150"/>
          <a:ext cx="5044504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4057324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201139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807069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41990078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6752787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13019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0750578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2336292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010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5D67E5-5819-4CBE-B8DD-3E1DFD70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69139"/>
              </p:ext>
            </p:extLst>
          </p:nvPr>
        </p:nvGraphicFramePr>
        <p:xfrm>
          <a:off x="4834874" y="2447926"/>
          <a:ext cx="5044504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4057324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201139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807069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41990078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6752787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713019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0750578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2336292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10352 -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10339 -0.000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788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Definitions:</a:t>
            </a:r>
          </a:p>
          <a:p>
            <a:pPr marL="342900" indent="-342900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a substring of 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when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sequence of consecutive characters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-342900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prefix of 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when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substring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presents at the beginning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0">
              <a:buNone/>
            </a:pP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proper prefix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prefix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different from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-342900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suffix of string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when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substring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presents at the end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0">
              <a:buNone/>
            </a:pP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proper suffix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suffix of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different from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25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85F214-8A55-4B0B-B24F-D960827C9FE6}"/>
              </a:ext>
            </a:extLst>
          </p:cNvPr>
          <p:cNvSpPr txBox="1"/>
          <p:nvPr/>
        </p:nvSpPr>
        <p:spPr>
          <a:xfrm>
            <a:off x="1143001" y="2098478"/>
            <a:ext cx="211015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Substring: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Prefix:</a:t>
            </a:r>
          </a:p>
          <a:p>
            <a:pPr marL="290513">
              <a:lnSpc>
                <a:spcPct val="200000"/>
              </a:lnSpc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Proper prefix: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Suffix:</a:t>
            </a:r>
          </a:p>
          <a:p>
            <a:pPr marL="290513">
              <a:lnSpc>
                <a:spcPct val="200000"/>
              </a:lnSpc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Proper suffix:</a:t>
            </a:r>
            <a:endParaRPr lang="vi-VN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31890ED-FB5A-4362-BC8F-2C3B5999D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011291"/>
              </p:ext>
            </p:extLst>
          </p:nvPr>
        </p:nvGraphicFramePr>
        <p:xfrm>
          <a:off x="3253155" y="2337598"/>
          <a:ext cx="12098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B9EEA7-C3E3-437D-AA35-650A53D30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0933"/>
              </p:ext>
            </p:extLst>
          </p:nvPr>
        </p:nvGraphicFramePr>
        <p:xfrm>
          <a:off x="4716799" y="2337598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991587673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5959453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13235494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981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D555FE23-BCA5-44C8-B972-EBD6064AB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747989"/>
              </p:ext>
            </p:extLst>
          </p:nvPr>
        </p:nvGraphicFramePr>
        <p:xfrm>
          <a:off x="6785372" y="2337598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7248778-1FEA-4F11-AC33-797249F0E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29137"/>
              </p:ext>
            </p:extLst>
          </p:nvPr>
        </p:nvGraphicFramePr>
        <p:xfrm>
          <a:off x="3253155" y="2943341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54DF861-3023-4845-AFD4-1941432A7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62428"/>
              </p:ext>
            </p:extLst>
          </p:nvPr>
        </p:nvGraphicFramePr>
        <p:xfrm>
          <a:off x="4111870" y="2942478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361245952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89000929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97568464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1945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A7384A0A-C901-4376-BD37-7C0D086FB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343329"/>
              </p:ext>
            </p:extLst>
          </p:nvPr>
        </p:nvGraphicFramePr>
        <p:xfrm>
          <a:off x="6180443" y="2942248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61C0093-383B-4FA7-8020-14738EB35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52488"/>
              </p:ext>
            </p:extLst>
          </p:nvPr>
        </p:nvGraphicFramePr>
        <p:xfrm>
          <a:off x="3253155" y="3533492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EF139FF-BEF3-4729-9CD7-9C013F23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49118"/>
              </p:ext>
            </p:extLst>
          </p:nvPr>
        </p:nvGraphicFramePr>
        <p:xfrm>
          <a:off x="4111870" y="3533492"/>
          <a:ext cx="24197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145448101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32360159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9718102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78181654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906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8EB873-101B-4CF3-9D55-78906B6C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73240"/>
              </p:ext>
            </p:extLst>
          </p:nvPr>
        </p:nvGraphicFramePr>
        <p:xfrm>
          <a:off x="6785372" y="3533492"/>
          <a:ext cx="362957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1495666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12252114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86328775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4549037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11595078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477580965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550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40F123-C755-4F94-A19E-96E82B32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5543"/>
              </p:ext>
            </p:extLst>
          </p:nvPr>
        </p:nvGraphicFramePr>
        <p:xfrm>
          <a:off x="3253155" y="4106677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2A992CE-4874-43E7-BADE-55EADF7A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2665"/>
              </p:ext>
            </p:extLst>
          </p:nvPr>
        </p:nvGraphicFramePr>
        <p:xfrm>
          <a:off x="4111870" y="4106677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65969329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37548151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59327493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5540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FD838453-0974-4B0D-B322-B29F7EC3E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775392"/>
              </p:ext>
            </p:extLst>
          </p:nvPr>
        </p:nvGraphicFramePr>
        <p:xfrm>
          <a:off x="6180443" y="4097894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EB99F35-9C4D-444A-B628-73A8ED81D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72139"/>
              </p:ext>
            </p:extLst>
          </p:nvPr>
        </p:nvGraphicFramePr>
        <p:xfrm>
          <a:off x="3253154" y="4689397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13AF34F-016F-4AA6-9B8C-F729BFD5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50284"/>
              </p:ext>
            </p:extLst>
          </p:nvPr>
        </p:nvGraphicFramePr>
        <p:xfrm>
          <a:off x="6785372" y="4684485"/>
          <a:ext cx="362957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05674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413570476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765842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58775743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456576015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36548047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37524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7DB209D-7B6A-4B83-BE94-58DB26F0C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429"/>
              </p:ext>
            </p:extLst>
          </p:nvPr>
        </p:nvGraphicFramePr>
        <p:xfrm>
          <a:off x="4111869" y="4684485"/>
          <a:ext cx="24197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00843999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62003188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21164671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144941265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934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C75AB7-5159-4B09-A68C-2B7706BB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69127"/>
              </p:ext>
            </p:extLst>
          </p:nvPr>
        </p:nvGraphicFramePr>
        <p:xfrm>
          <a:off x="4281213" y="1431428"/>
          <a:ext cx="120985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610459794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595380773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597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6B5595-B96E-48FB-949E-32B282CDC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61478"/>
              </p:ext>
            </p:extLst>
          </p:nvPr>
        </p:nvGraphicFramePr>
        <p:xfrm>
          <a:off x="5491071" y="1429080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53959818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9084457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736749217"/>
                    </a:ext>
                  </a:extLst>
                </a:gridCol>
              </a:tblGrid>
              <a:tr h="1300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37275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D9F287EA-7034-4452-A5B7-D0D8F43A1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53744"/>
              </p:ext>
            </p:extLst>
          </p:nvPr>
        </p:nvGraphicFramePr>
        <p:xfrm>
          <a:off x="4281213" y="1429863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94CB0FE-E0D6-4E57-8498-E8D624457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69371"/>
              </p:ext>
            </p:extLst>
          </p:nvPr>
        </p:nvGraphicFramePr>
        <p:xfrm>
          <a:off x="4281213" y="1432602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18024E2-077D-4440-BD25-C30576A4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87074"/>
              </p:ext>
            </p:extLst>
          </p:nvPr>
        </p:nvGraphicFramePr>
        <p:xfrm>
          <a:off x="4281213" y="1431820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361245952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89000929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97568464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9455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3290A468-5FDA-471E-8C8B-B61D52C6B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315241"/>
              </p:ext>
            </p:extLst>
          </p:nvPr>
        </p:nvGraphicFramePr>
        <p:xfrm>
          <a:off x="4281212" y="1436132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85A17E2-7909-4B91-B702-EAAC15B19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6176"/>
              </p:ext>
            </p:extLst>
          </p:nvPr>
        </p:nvGraphicFramePr>
        <p:xfrm>
          <a:off x="4281213" y="1429080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DFDC68E-BE4F-4160-8FB0-554DE989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48518"/>
              </p:ext>
            </p:extLst>
          </p:nvPr>
        </p:nvGraphicFramePr>
        <p:xfrm>
          <a:off x="4272158" y="1431820"/>
          <a:ext cx="24197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145448101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32360159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9718102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78181654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0603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A467C5B-CE69-4AC9-B2A8-8C846312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8018"/>
              </p:ext>
            </p:extLst>
          </p:nvPr>
        </p:nvGraphicFramePr>
        <p:xfrm>
          <a:off x="4281211" y="1429080"/>
          <a:ext cx="362957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1495666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12252114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86328775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45490370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11595078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477580965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5505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80876EA-642F-4BC9-BF59-175CA06F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0473"/>
              </p:ext>
            </p:extLst>
          </p:nvPr>
        </p:nvGraphicFramePr>
        <p:xfrm>
          <a:off x="7919838" y="1432602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2E2C27F-F409-4EEB-A3AE-483CEC023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957"/>
              </p:ext>
            </p:extLst>
          </p:nvPr>
        </p:nvGraphicFramePr>
        <p:xfrm>
          <a:off x="6700927" y="1425167"/>
          <a:ext cx="181478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65969329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37548151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59327493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055400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C56DFDAD-D902-48B1-B3D4-61491BA46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17932"/>
              </p:ext>
            </p:extLst>
          </p:nvPr>
        </p:nvGraphicFramePr>
        <p:xfrm>
          <a:off x="4290264" y="1427123"/>
          <a:ext cx="423450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9AABE20-8F63-42B7-9D60-889D031D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8162"/>
              </p:ext>
            </p:extLst>
          </p:nvPr>
        </p:nvGraphicFramePr>
        <p:xfrm>
          <a:off x="7924364" y="1425167"/>
          <a:ext cx="60492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230440594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800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3BCABF-FD28-4C28-B7CA-39B4570F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06971"/>
              </p:ext>
            </p:extLst>
          </p:nvPr>
        </p:nvGraphicFramePr>
        <p:xfrm>
          <a:off x="6098262" y="1427661"/>
          <a:ext cx="24197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3598234891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13762095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8639317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43777796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034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A8A247E-4C67-4162-8F04-9533A95E5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85967"/>
              </p:ext>
            </p:extLst>
          </p:nvPr>
        </p:nvGraphicFramePr>
        <p:xfrm>
          <a:off x="4889526" y="1428002"/>
          <a:ext cx="362957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05674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413570476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765842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58775743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456576015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536548047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7524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FEBDF-BF8A-465E-99D0-3E0C0FAC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02105"/>
              </p:ext>
            </p:extLst>
          </p:nvPr>
        </p:nvGraphicFramePr>
        <p:xfrm>
          <a:off x="3676284" y="1433776"/>
          <a:ext cx="483943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929">
                  <a:extLst>
                    <a:ext uri="{9D8B030D-6E8A-4147-A177-3AD203B41FA5}">
                      <a16:colId xmlns:a16="http://schemas.microsoft.com/office/drawing/2014/main" val="2458094557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04929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 = 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1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0.08437 0.1303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06745 0.13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20846 0.13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08424 0.2201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1354 0.219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15573 0.2201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0845 0.3071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01315 0.3067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92 L 0.20586 0.3078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38255 0.3893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21224 0.39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2" y="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15456 0.39028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37 L -0.38333 0.4761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2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6289 0.47477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15547 0.47477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788"/>
            <a:ext cx="9906000" cy="4024424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Border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string T is a prefix of T which is equal to a suffix of T, but not equal to the whole T.</a:t>
            </a:r>
          </a:p>
          <a:p>
            <a:pPr marL="342900" indent="-342900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E.g:</a:t>
            </a:r>
          </a:p>
          <a:p>
            <a:pPr marL="0" indent="0">
              <a:buNone/>
            </a:pP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7BA2F-475E-437A-A73F-84C0E67C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653443"/>
              </p:ext>
            </p:extLst>
          </p:nvPr>
        </p:nvGraphicFramePr>
        <p:xfrm>
          <a:off x="1474838" y="2836234"/>
          <a:ext cx="79552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809455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4199455882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 = 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 sz="2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“a” is a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border</a:t>
                      </a:r>
                      <a:endParaRPr lang="vi-VN" sz="2400" b="1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E0B221-1CD9-431A-B5F4-57E1D3CDD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883727"/>
              </p:ext>
            </p:extLst>
          </p:nvPr>
        </p:nvGraphicFramePr>
        <p:xfrm>
          <a:off x="1474838" y="3498572"/>
          <a:ext cx="79552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809455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627927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407214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99455882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 = 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 sz="2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“ab” is a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border</a:t>
                      </a:r>
                      <a:endParaRPr lang="vi-VN" sz="2400" b="1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38362-F63F-42F2-B60B-35421A69F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287886"/>
              </p:ext>
            </p:extLst>
          </p:nvPr>
        </p:nvGraphicFramePr>
        <p:xfrm>
          <a:off x="1474839" y="4160910"/>
          <a:ext cx="79552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809455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627927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407214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99455882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 = 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C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FFC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C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rgbClr val="FFC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rgbClr val="00B05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“abab” is a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border</a:t>
                      </a:r>
                      <a:endParaRPr lang="vi-VN" sz="2400" b="1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A7FD9A-8893-49E1-B759-E4FF9444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992607"/>
              </p:ext>
            </p:extLst>
          </p:nvPr>
        </p:nvGraphicFramePr>
        <p:xfrm>
          <a:off x="1474838" y="4823248"/>
          <a:ext cx="79552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809455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4199455882"/>
                    </a:ext>
                  </a:extLst>
                </a:gridCol>
              </a:tblGrid>
              <a:tr h="244084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 = </a:t>
                      </a:r>
                      <a:endParaRPr lang="vi-VN" sz="2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 sz="2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 sz="2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“ab” is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not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a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border</a:t>
                      </a:r>
                      <a:endParaRPr lang="vi-VN" sz="24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41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Knuth – morris – Pratt (KMP)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50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original idea, due to </a:t>
            </a:r>
            <a:r>
              <a:rPr lang="en-US" sz="22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Morris and Pratt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is: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817F3-0180-4A13-B9DF-B1AD91F19278}"/>
              </a:ext>
            </a:extLst>
          </p:cNvPr>
          <p:cNvSpPr txBox="1"/>
          <p:nvPr/>
        </p:nvSpPr>
        <p:spPr>
          <a:xfrm>
            <a:off x="1143000" y="4395100"/>
            <a:ext cx="9906000" cy="20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longest common prefix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the longest border of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Move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such that prefix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aligns with suffix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</a:t>
            </a:r>
            <a:r>
              <a:rPr lang="en-US" sz="22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sz="2200" b="1" i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>
              <a:lnSpc>
                <a:spcPct val="150000"/>
              </a:lnSpc>
            </a:pPr>
            <a:endParaRPr lang="vi-VN" sz="220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BC87D90-DCD4-4E58-89BF-A60B6CAA8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190692"/>
              </p:ext>
            </p:extLst>
          </p:nvPr>
        </p:nvGraphicFramePr>
        <p:xfrm>
          <a:off x="2312622" y="2611054"/>
          <a:ext cx="756675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9687A97-97F9-4BF4-9CB9-5CBD6488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3630"/>
              </p:ext>
            </p:extLst>
          </p:nvPr>
        </p:nvGraphicFramePr>
        <p:xfrm>
          <a:off x="2943225" y="3589218"/>
          <a:ext cx="4413941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91096861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5645992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261944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8569939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051873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60538349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49016611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8458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8D993E-677E-4005-A433-F2F034668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66744"/>
              </p:ext>
            </p:extLst>
          </p:nvPr>
        </p:nvGraphicFramePr>
        <p:xfrm>
          <a:off x="2943225" y="3586415"/>
          <a:ext cx="3152815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8891162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48881375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524864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48729723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7439950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591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CA5D005-E9D2-425A-A748-AD11F7DB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022"/>
              </p:ext>
            </p:extLst>
          </p:nvPr>
        </p:nvGraphicFramePr>
        <p:xfrm>
          <a:off x="2943225" y="2611054"/>
          <a:ext cx="3152815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8891162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48881375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524864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48729723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7439950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5914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914B0E-A1B1-49AA-B157-907EEB822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525"/>
              </p:ext>
            </p:extLst>
          </p:nvPr>
        </p:nvGraphicFramePr>
        <p:xfrm>
          <a:off x="5465437" y="261105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7419479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9800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7839097-1DBD-41B2-A278-FA21AC99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67636"/>
              </p:ext>
            </p:extLst>
          </p:nvPr>
        </p:nvGraphicFramePr>
        <p:xfrm>
          <a:off x="2943225" y="261105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7419479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9800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679BE8A-02A6-422D-BF39-32505CF3A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13906"/>
              </p:ext>
            </p:extLst>
          </p:nvPr>
        </p:nvGraphicFramePr>
        <p:xfrm>
          <a:off x="2943225" y="358921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7419479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9800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6328CA4-E1FC-4D70-B16B-7755E7912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69379"/>
              </p:ext>
            </p:extLst>
          </p:nvPr>
        </p:nvGraphicFramePr>
        <p:xfrm>
          <a:off x="5465437" y="3592022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7419479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9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20729 -0.000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0716 3.7037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20677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20716 -0.000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0986"/>
            <a:ext cx="9906000" cy="4024424"/>
          </a:xfrm>
        </p:spPr>
        <p:txBody>
          <a:bodyPr>
            <a:norm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Now we know how to skip some of the comparisions.</a:t>
            </a:r>
          </a:p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 we shouldn’t miss any of the pattern occurrences in the text.</a:t>
            </a:r>
          </a:p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it </a:t>
            </a:r>
            <a:r>
              <a:rPr lang="en-US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safe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shift the pattern this way?</a:t>
            </a:r>
            <a:endParaRPr lang="en-US" i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8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Knuth – morris – Pratt (KMP)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8830"/>
            <a:ext cx="9906000" cy="45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Safe shift: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22379D-045D-4E1C-8783-60BA4C316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109225"/>
              </p:ext>
            </p:extLst>
          </p:nvPr>
        </p:nvGraphicFramePr>
        <p:xfrm>
          <a:off x="2312622" y="2315357"/>
          <a:ext cx="756675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CD3504-77C7-4C83-A7F8-752F301CE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33608"/>
              </p:ext>
            </p:extLst>
          </p:nvPr>
        </p:nvGraphicFramePr>
        <p:xfrm>
          <a:off x="2938466" y="3132034"/>
          <a:ext cx="4413941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91096861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5645992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261944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8569939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051873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60538349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49016611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845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77546C-BE5D-4923-A280-204EB13CF5CA}"/>
              </a:ext>
            </a:extLst>
          </p:cNvPr>
          <p:cNvSpPr txBox="1"/>
          <p:nvPr/>
        </p:nvSpPr>
        <p:spPr>
          <a:xfrm>
            <a:off x="762924" y="3920344"/>
            <a:ext cx="10724781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lnSpc>
                <a:spcPct val="150000"/>
              </a:lnSpc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Suppose that: 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 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the longest common prefix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suffix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000" b="1" i="1" baseline="-25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sz="2000" b="1" i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the longest border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Then there are no occurrences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starting between positions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(k + |u| - |w|) 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– the start of suffix </a:t>
            </a:r>
            <a:r>
              <a:rPr lang="en-US"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prefix </a:t>
            </a:r>
            <a:r>
              <a:rPr lang="en-US"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000" b="1" i="1" baseline="-25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vi-VN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CF275A-AC3B-45AD-BD3D-78BAB1C5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4945"/>
              </p:ext>
            </p:extLst>
          </p:nvPr>
        </p:nvGraphicFramePr>
        <p:xfrm>
          <a:off x="2938466" y="3130157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1652756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4470633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7992508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497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AEF50F6-EF4F-44AC-B84B-CBCBB81D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30137"/>
              </p:ext>
            </p:extLst>
          </p:nvPr>
        </p:nvGraphicFramePr>
        <p:xfrm>
          <a:off x="2938466" y="3134857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6627057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049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9FA83A-A4AF-4062-A256-0EB6E9BB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1585"/>
              </p:ext>
            </p:extLst>
          </p:nvPr>
        </p:nvGraphicFramePr>
        <p:xfrm>
          <a:off x="4199592" y="3134857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6627057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0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E14D5A-1FBA-406C-A37E-C073C5CB6B96}"/>
              </a:ext>
            </a:extLst>
          </p:cNvPr>
          <p:cNvSpPr txBox="1"/>
          <p:nvPr/>
        </p:nvSpPr>
        <p:spPr>
          <a:xfrm>
            <a:off x="2957730" y="1961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D06EB-A266-4F39-BBDD-B661AAD0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78766"/>
              </p:ext>
            </p:extLst>
          </p:nvPr>
        </p:nvGraphicFramePr>
        <p:xfrm>
          <a:off x="2943224" y="2313150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1652756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4470633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7992508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449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B12CC1-FDDF-4EA9-A71B-7C7A0A5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47979"/>
              </p:ext>
            </p:extLst>
          </p:nvPr>
        </p:nvGraphicFramePr>
        <p:xfrm>
          <a:off x="2938466" y="2315357"/>
          <a:ext cx="320040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3029798297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3014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99A482-7A15-4720-BF7A-C3BC7116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80143"/>
              </p:ext>
            </p:extLst>
          </p:nvPr>
        </p:nvGraphicFramePr>
        <p:xfrm>
          <a:off x="2938465" y="2314291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6627057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04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E57C0E-4B62-436D-902C-18611885D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91290"/>
              </p:ext>
            </p:extLst>
          </p:nvPr>
        </p:nvGraphicFramePr>
        <p:xfrm>
          <a:off x="4199596" y="2313150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6627057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04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B6C63-C2FA-4C9A-824B-D3FE2372C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80218"/>
              </p:ext>
            </p:extLst>
          </p:nvPr>
        </p:nvGraphicFramePr>
        <p:xfrm>
          <a:off x="3258322" y="2315357"/>
          <a:ext cx="94145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896">
                  <a:extLst>
                    <a:ext uri="{9D8B030D-6E8A-4147-A177-3AD203B41FA5}">
                      <a16:colId xmlns:a16="http://schemas.microsoft.com/office/drawing/2014/main" val="66485578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7993848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4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3414"/>
            <a:ext cx="9906000" cy="45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Safe shift: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7546C-BE5D-4923-A280-204EB13CF5CA}"/>
              </a:ext>
            </a:extLst>
          </p:cNvPr>
          <p:cNvSpPr txBox="1"/>
          <p:nvPr/>
        </p:nvSpPr>
        <p:spPr>
          <a:xfrm>
            <a:off x="762924" y="3920344"/>
            <a:ext cx="10724781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lnSpc>
                <a:spcPct val="150000"/>
              </a:lnSpc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Proof: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occurs in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position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between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start of suffix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Then there is prefix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equal to suffix in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longer 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Because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border longer than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but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the longest border of </a:t>
            </a:r>
            <a:r>
              <a:rPr lang="en-US" sz="2000" b="1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</a:t>
            </a: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which leads to contradiction.</a:t>
            </a:r>
          </a:p>
          <a:p>
            <a:pPr marL="346075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9DBEFF-0E21-45C0-9414-1F429F7F4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8185"/>
              </p:ext>
            </p:extLst>
          </p:nvPr>
        </p:nvGraphicFramePr>
        <p:xfrm>
          <a:off x="2312622" y="2155950"/>
          <a:ext cx="756675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5842139-A274-4EE9-88CB-2687D1543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66219"/>
              </p:ext>
            </p:extLst>
          </p:nvPr>
        </p:nvGraphicFramePr>
        <p:xfrm>
          <a:off x="2938466" y="2972627"/>
          <a:ext cx="4413941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91096861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5645992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261944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8569939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051873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60538349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49016611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6845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A2006E-7700-422E-9952-048A14BD8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8696"/>
              </p:ext>
            </p:extLst>
          </p:nvPr>
        </p:nvGraphicFramePr>
        <p:xfrm>
          <a:off x="2938466" y="2972626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92398197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5359716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21113180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4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0B34F70-92CC-4CDA-8598-E008781F5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76937"/>
              </p:ext>
            </p:extLst>
          </p:nvPr>
        </p:nvGraphicFramePr>
        <p:xfrm>
          <a:off x="2938465" y="2155949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92398197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5359716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21113180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4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0EC3AEB-483E-4289-A9FE-E099B18B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30792"/>
              </p:ext>
            </p:extLst>
          </p:nvPr>
        </p:nvGraphicFramePr>
        <p:xfrm>
          <a:off x="4000256" y="2155948"/>
          <a:ext cx="21031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4195634775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1091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156E087-038D-4789-B822-3F7EB8821A69}"/>
              </a:ext>
            </a:extLst>
          </p:cNvPr>
          <p:cNvSpPr txBox="1"/>
          <p:nvPr/>
        </p:nvSpPr>
        <p:spPr>
          <a:xfrm>
            <a:off x="2849945" y="1812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D72E37-CDBA-44B7-A5EC-5F098C2D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35251"/>
              </p:ext>
            </p:extLst>
          </p:nvPr>
        </p:nvGraphicFramePr>
        <p:xfrm>
          <a:off x="5900773" y="2972625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82542211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5466455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89006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84665477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4728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BD8572-69A9-446A-BD0A-90BBAF43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11607"/>
              </p:ext>
            </p:extLst>
          </p:nvPr>
        </p:nvGraphicFramePr>
        <p:xfrm>
          <a:off x="4830154" y="2155947"/>
          <a:ext cx="357343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91096861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5645992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261944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8569939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0518735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60538349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8458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D5256B7-E5C2-4107-B706-BB76B82E66F0}"/>
              </a:ext>
            </a:extLst>
          </p:cNvPr>
          <p:cNvSpPr txBox="1"/>
          <p:nvPr/>
        </p:nvSpPr>
        <p:spPr>
          <a:xfrm>
            <a:off x="3971215" y="18123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1196C2-7438-41B1-A0E2-741FCEC3C89C}"/>
              </a:ext>
            </a:extLst>
          </p:cNvPr>
          <p:cNvSpPr txBox="1"/>
          <p:nvPr/>
        </p:nvSpPr>
        <p:spPr>
          <a:xfrm>
            <a:off x="5651987" y="16812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1B2101B-E513-4DBA-99E4-B995DB83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9923"/>
              </p:ext>
            </p:extLst>
          </p:nvPr>
        </p:nvGraphicFramePr>
        <p:xfrm>
          <a:off x="4000256" y="2155947"/>
          <a:ext cx="840875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264673056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1612953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V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074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3E346A7-99BB-44D0-A7D3-616D66BE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9923"/>
              </p:ext>
            </p:extLst>
          </p:nvPr>
        </p:nvGraphicFramePr>
        <p:xfrm>
          <a:off x="4000256" y="2972624"/>
          <a:ext cx="840875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264673056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1612953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V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07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8956AB7-D9B7-4212-8EC7-016C6702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60811"/>
              </p:ext>
            </p:extLst>
          </p:nvPr>
        </p:nvGraphicFramePr>
        <p:xfrm>
          <a:off x="4839870" y="2972621"/>
          <a:ext cx="1051187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624">
                  <a:extLst>
                    <a:ext uri="{9D8B030D-6E8A-4147-A177-3AD203B41FA5}">
                      <a16:colId xmlns:a16="http://schemas.microsoft.com/office/drawing/2014/main" val="91899917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86991898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FF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V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9 0.0007 L 0.08854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8763 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0986"/>
            <a:ext cx="9906000" cy="1509514"/>
          </a:xfrm>
        </p:spPr>
        <p:txBody>
          <a:bodyPr>
            <a:normAutofit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Now we know it is possible to avoid many of the comparisions which naïve approach (Brute Force) algorithm does.</a:t>
            </a:r>
          </a:p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But how to determine the best pattern shifts?</a:t>
            </a:r>
          </a:p>
        </p:txBody>
      </p:sp>
    </p:spTree>
    <p:extLst>
      <p:ext uri="{BB962C8B-B14F-4D97-AF65-F5344CB8AC3E}">
        <p14:creationId xmlns:p14="http://schemas.microsoft.com/office/powerpoint/2010/main" val="245792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Knuth – morris – Pratt (KMP)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AD87D-EC9B-465A-B78A-01E6AB70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Prefix function: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Content: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Knuth-Morris-Pratt (KMP)</a:t>
            </a:r>
          </a:p>
          <a:p>
            <a:pPr>
              <a:lnSpc>
                <a:spcPct val="150000"/>
              </a:lnSpc>
            </a:pP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Rabin Karp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5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Overview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F98C1-57FF-4B40-BADF-BD8DB6B1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Searching for occurrences of agiven pattern as a substring of larger text string.</a:t>
                </a:r>
              </a:p>
              <a:p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This </a:t>
                </a:r>
                <a:r>
                  <a:rPr lang="en-US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String-Matching Problem 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may be formulated as follows:</a:t>
                </a:r>
              </a:p>
              <a:p>
                <a:pPr lvl="1"/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Giving pattern string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 </a:t>
                </a:r>
                <a:r>
                  <a:rPr lang="en-US" b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|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 b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|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= m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and text string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with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|y| = n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where  </a:t>
                </a:r>
                <a:r>
                  <a:rPr lang="en-US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m, n &gt; 0 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and </a:t>
                </a:r>
                <a:r>
                  <a:rPr lang="en-US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" panose="02000603000000000000" pitchFamily="2" charset="0"/>
                      </a:rPr>
                      <m:t>≤</m:t>
                    </m:r>
                  </m:oMath>
                </a14:m>
                <a:r>
                  <a:rPr lang="en-US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n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lvl="1"/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If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occurs as a substring of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then determine the position within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of the first occurrence of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</a:t>
                </a:r>
              </a:p>
              <a:p>
                <a:pPr lvl="1"/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Return the least value of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such that </a:t>
                </a:r>
                <a:r>
                  <a:rPr lang="en-US" b="1" i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y(i, i + m – 1) = x(1, m)</a:t>
                </a:r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</a:t>
                </a:r>
                <a:endParaRPr lang="vi-VN" b="1" i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F98C1-57FF-4B40-BADF-BD8DB6B1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2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54C7-FCE3-4E4C-9156-E494FD7A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Overview</a:t>
            </a:r>
            <a:endParaRPr lang="vi-VN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5"/>
            <a:ext cx="9906000" cy="452291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Problem:</a:t>
            </a:r>
            <a:endParaRPr lang="vi-V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446345-1D1E-4F95-A1EF-FD03E2B7D9E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37077" y="1916776"/>
            <a:ext cx="3182815" cy="1419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Input: txt[] = "AABAACAADAABAABA"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latin typeface="Consolas" panose="020B0609020204030204" pitchFamily="49" charset="0"/>
              </a:rPr>
              <a:t>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pat[] = "AABA"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Output: Pattern found at index 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Pattern found at index 9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Pattern found at index 12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8871B1-1470-4AE0-A99C-68E6D896E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8712"/>
              </p:ext>
            </p:extLst>
          </p:nvPr>
        </p:nvGraphicFramePr>
        <p:xfrm>
          <a:off x="1143000" y="3819794"/>
          <a:ext cx="10089008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3504765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3894567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4027903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8434807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9B4ACC-EA1F-40F3-967B-3E828A74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4445"/>
              </p:ext>
            </p:extLst>
          </p:nvPr>
        </p:nvGraphicFramePr>
        <p:xfrm>
          <a:off x="1143000" y="5009145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915E9F-CA34-4C91-9286-7B69B4559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96462"/>
              </p:ext>
            </p:extLst>
          </p:nvPr>
        </p:nvGraphicFramePr>
        <p:xfrm>
          <a:off x="1143000" y="3815832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35325957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21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C03B18-32F2-49F5-8E4B-EA0EF9CC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80056"/>
              </p:ext>
            </p:extLst>
          </p:nvPr>
        </p:nvGraphicFramePr>
        <p:xfrm>
          <a:off x="6820694" y="3815831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35325957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21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D56B79-0F64-4925-A7D2-D7A14D55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8512"/>
              </p:ext>
            </p:extLst>
          </p:nvPr>
        </p:nvGraphicFramePr>
        <p:xfrm>
          <a:off x="8711069" y="3815831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35325957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</a:t>
                      </a:r>
                      <a:endParaRPr lang="vi-VN" sz="140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21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5B304D-1941-42A8-BF95-67C34E19D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5256"/>
              </p:ext>
            </p:extLst>
          </p:nvPr>
        </p:nvGraphicFramePr>
        <p:xfrm>
          <a:off x="1143000" y="4479091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740758-D198-453D-97A0-44D6F2919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89966"/>
              </p:ext>
            </p:extLst>
          </p:nvPr>
        </p:nvGraphicFramePr>
        <p:xfrm>
          <a:off x="6819892" y="4478321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198E3AE-4F7F-45D6-AA45-6AD6EA4F0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20565"/>
              </p:ext>
            </p:extLst>
          </p:nvPr>
        </p:nvGraphicFramePr>
        <p:xfrm>
          <a:off x="8710924" y="4479908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9305"/>
            <a:ext cx="2321169" cy="365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Naive approach:</a:t>
            </a:r>
          </a:p>
          <a:p>
            <a:pPr marL="0" indent="0">
              <a:buNone/>
            </a:pPr>
            <a:endParaRPr lang="vi-VN" sz="2000" b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D48D14-B27A-4568-A5E6-69013B727D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3000" y="572727"/>
            <a:ext cx="3182815" cy="1419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Input: txt[] = "AABAACAADAABAABA"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latin typeface="Consolas" panose="020B0609020204030204" pitchFamily="49" charset="0"/>
              </a:rPr>
              <a:t>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pat[] = "AABA"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Output: Pattern found at index 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Pattern found at index 9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Pattern found at index 12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95A389-CE00-4E6B-AA60-766E95B67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626570"/>
              </p:ext>
            </p:extLst>
          </p:nvPr>
        </p:nvGraphicFramePr>
        <p:xfrm>
          <a:off x="1142999" y="2797239"/>
          <a:ext cx="10089008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3504765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3894567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4027903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8434807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446B3F-461D-4813-877E-18154CB199A5}"/>
              </a:ext>
            </a:extLst>
          </p:cNvPr>
          <p:cNvSpPr txBox="1">
            <a:spLocks/>
          </p:cNvSpPr>
          <p:nvPr/>
        </p:nvSpPr>
        <p:spPr>
          <a:xfrm>
            <a:off x="1143001" y="2684605"/>
            <a:ext cx="1428750" cy="365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txt → 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 sz="2000" b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8C15B3-95BD-4EF1-A079-3F510DD9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09053"/>
              </p:ext>
            </p:extLst>
          </p:nvPr>
        </p:nvGraphicFramePr>
        <p:xfrm>
          <a:off x="1142999" y="4453014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10180D-F322-4507-B4FD-A663648555A2}"/>
              </a:ext>
            </a:extLst>
          </p:cNvPr>
          <p:cNvSpPr txBox="1">
            <a:spLocks/>
          </p:cNvSpPr>
          <p:nvPr/>
        </p:nvSpPr>
        <p:spPr>
          <a:xfrm>
            <a:off x="1142999" y="4317759"/>
            <a:ext cx="191452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pattern</a:t>
            </a:r>
            <a:r>
              <a:rPr lang="en-US" sz="200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→ 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79231D-7C98-4AD6-9B37-74A42F7DE06F}"/>
              </a:ext>
            </a:extLst>
          </p:cNvPr>
          <p:cNvSpPr/>
          <p:nvPr/>
        </p:nvSpPr>
        <p:spPr>
          <a:xfrm>
            <a:off x="5191125" y="5222124"/>
            <a:ext cx="1809750" cy="4476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375C5F-C592-4570-8A40-2DF3CC828101}"/>
              </a:ext>
            </a:extLst>
          </p:cNvPr>
          <p:cNvSpPr txBox="1">
            <a:spLocks/>
          </p:cNvSpPr>
          <p:nvPr/>
        </p:nvSpPr>
        <p:spPr>
          <a:xfrm>
            <a:off x="8105774" y="5263081"/>
            <a:ext cx="2266951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Window size: 4</a:t>
            </a:r>
          </a:p>
        </p:txBody>
      </p:sp>
    </p:spTree>
    <p:extLst>
      <p:ext uri="{BB962C8B-B14F-4D97-AF65-F5344CB8AC3E}">
        <p14:creationId xmlns:p14="http://schemas.microsoft.com/office/powerpoint/2010/main" val="198375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95A389-CE00-4E6B-AA60-766E95B67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765752"/>
              </p:ext>
            </p:extLst>
          </p:nvPr>
        </p:nvGraphicFramePr>
        <p:xfrm>
          <a:off x="1070900" y="977777"/>
          <a:ext cx="10089008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3504765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3894567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4027903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8434807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795F1-3948-40DD-B2A7-9F302714E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73586"/>
              </p:ext>
            </p:extLst>
          </p:nvPr>
        </p:nvGraphicFramePr>
        <p:xfrm>
          <a:off x="1070900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0736558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404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AD9EA0-4D36-4CFA-A5EE-3554A260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77378"/>
              </p:ext>
            </p:extLst>
          </p:nvPr>
        </p:nvGraphicFramePr>
        <p:xfrm>
          <a:off x="1060705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60736558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404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1FCD9B-6DB4-4BD1-A2D1-698332B9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36554"/>
              </p:ext>
            </p:extLst>
          </p:nvPr>
        </p:nvGraphicFramePr>
        <p:xfrm>
          <a:off x="1060705" y="2950958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1D09CEF-1340-41CD-94DF-D3BB6E23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92869"/>
              </p:ext>
            </p:extLst>
          </p:nvPr>
        </p:nvGraphicFramePr>
        <p:xfrm>
          <a:off x="1070899" y="1635504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2B4C5E1-D3A5-4AC0-B658-90A3DF22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8725"/>
              </p:ext>
            </p:extLst>
          </p:nvPr>
        </p:nvGraphicFramePr>
        <p:xfrm>
          <a:off x="2321828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9FD85B5-CD40-491A-B0B3-CA6CA8C3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84422"/>
              </p:ext>
            </p:extLst>
          </p:nvPr>
        </p:nvGraphicFramePr>
        <p:xfrm>
          <a:off x="1701461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D540577-66D3-40E7-93DD-412985CF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7461"/>
              </p:ext>
            </p:extLst>
          </p:nvPr>
        </p:nvGraphicFramePr>
        <p:xfrm>
          <a:off x="1691268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5523E0-52E7-42F2-B9A6-234104AA7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41839"/>
              </p:ext>
            </p:extLst>
          </p:nvPr>
        </p:nvGraphicFramePr>
        <p:xfrm>
          <a:off x="2332022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FC8018-8E4D-4B01-8AE4-44E3171D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52544"/>
              </p:ext>
            </p:extLst>
          </p:nvPr>
        </p:nvGraphicFramePr>
        <p:xfrm>
          <a:off x="1068815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98081BC-4E98-4CAA-8E0B-B41713348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5395"/>
              </p:ext>
            </p:extLst>
          </p:nvPr>
        </p:nvGraphicFramePr>
        <p:xfrm>
          <a:off x="1699374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8F7B7A-5F49-4BEE-BBB0-ABF3902D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49107"/>
              </p:ext>
            </p:extLst>
          </p:nvPr>
        </p:nvGraphicFramePr>
        <p:xfrm>
          <a:off x="2321825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0146FA-5867-4586-828A-FF5CA6047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9136"/>
              </p:ext>
            </p:extLst>
          </p:nvPr>
        </p:nvGraphicFramePr>
        <p:xfrm>
          <a:off x="2332020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E6718F4-D011-4A58-9E0B-799596A6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0125"/>
              </p:ext>
            </p:extLst>
          </p:nvPr>
        </p:nvGraphicFramePr>
        <p:xfrm>
          <a:off x="2329928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84A260F-3CF4-4AA6-8FD0-22D667E1F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88606"/>
              </p:ext>
            </p:extLst>
          </p:nvPr>
        </p:nvGraphicFramePr>
        <p:xfrm>
          <a:off x="3582938" y="2950958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4F3158F-4B33-4E8B-948A-71498C04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06286"/>
              </p:ext>
            </p:extLst>
          </p:nvPr>
        </p:nvGraphicFramePr>
        <p:xfrm>
          <a:off x="3593135" y="1635504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C8AEA7-C2FE-41A2-9D6A-EFA1FC0C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77691"/>
              </p:ext>
            </p:extLst>
          </p:nvPr>
        </p:nvGraphicFramePr>
        <p:xfrm>
          <a:off x="2952368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C37E203-5F3D-43F3-9E59-859D2296F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05573"/>
              </p:ext>
            </p:extLst>
          </p:nvPr>
        </p:nvGraphicFramePr>
        <p:xfrm>
          <a:off x="2962568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29E06FC-8000-4875-A07E-960C877C2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08158"/>
              </p:ext>
            </p:extLst>
          </p:nvPr>
        </p:nvGraphicFramePr>
        <p:xfrm>
          <a:off x="2960470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249979-578A-41A5-8095-FC342C34C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51330"/>
              </p:ext>
            </p:extLst>
          </p:nvPr>
        </p:nvGraphicFramePr>
        <p:xfrm>
          <a:off x="421350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55115034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4523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F59D72B-E7C8-4A99-AA5E-E29696DA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37929"/>
              </p:ext>
            </p:extLst>
          </p:nvPr>
        </p:nvGraphicFramePr>
        <p:xfrm>
          <a:off x="3590951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1D6DB4E-B2F1-46EC-9E22-676B9321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98970"/>
              </p:ext>
            </p:extLst>
          </p:nvPr>
        </p:nvGraphicFramePr>
        <p:xfrm>
          <a:off x="3593098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17F6A53-2894-4BD6-AD65-8E2A9A7CD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76145"/>
              </p:ext>
            </p:extLst>
          </p:nvPr>
        </p:nvGraphicFramePr>
        <p:xfrm>
          <a:off x="358290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122E104-CD06-4123-98BE-B682F6EE0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1718"/>
              </p:ext>
            </p:extLst>
          </p:nvPr>
        </p:nvGraphicFramePr>
        <p:xfrm>
          <a:off x="4223611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55115034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4523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9A67A1-F052-4C8B-8DAC-780601ED3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52892"/>
              </p:ext>
            </p:extLst>
          </p:nvPr>
        </p:nvGraphicFramePr>
        <p:xfrm>
          <a:off x="4221491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CC92E9B-A3E3-49E5-8FB6-D28CDC49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3750"/>
              </p:ext>
            </p:extLst>
          </p:nvPr>
        </p:nvGraphicFramePr>
        <p:xfrm>
          <a:off x="421341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55115034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4523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CFF5EFD-D851-4F29-B45F-70A6DE0E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3566"/>
              </p:ext>
            </p:extLst>
          </p:nvPr>
        </p:nvGraphicFramePr>
        <p:xfrm>
          <a:off x="4223609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55115034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4523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8C9830E-F42C-4D1B-9C0E-353A75D6A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4581"/>
              </p:ext>
            </p:extLst>
          </p:nvPr>
        </p:nvGraphicFramePr>
        <p:xfrm>
          <a:off x="4857391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73F1759-0196-4B8F-BF0F-CDA5B040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77199"/>
              </p:ext>
            </p:extLst>
          </p:nvPr>
        </p:nvGraphicFramePr>
        <p:xfrm>
          <a:off x="484392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0D70CE-AF88-427E-8F8B-45C290D77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031"/>
              </p:ext>
            </p:extLst>
          </p:nvPr>
        </p:nvGraphicFramePr>
        <p:xfrm>
          <a:off x="5477760" y="2950958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1995835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902291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68551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B45D3AF-9FD3-4436-A05A-C0C4D83D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18076"/>
              </p:ext>
            </p:extLst>
          </p:nvPr>
        </p:nvGraphicFramePr>
        <p:xfrm>
          <a:off x="5481289" y="1635504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1995835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902291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68551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27E1C8A-F23E-4DAD-A076-6D1D9807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18914"/>
              </p:ext>
            </p:extLst>
          </p:nvPr>
        </p:nvGraphicFramePr>
        <p:xfrm>
          <a:off x="4848641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67F6D5C-9205-45AC-9D5D-37E3BC48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06558"/>
              </p:ext>
            </p:extLst>
          </p:nvPr>
        </p:nvGraphicFramePr>
        <p:xfrm>
          <a:off x="5470939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F451695-6784-4D32-BD0E-A7FE6451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02439"/>
              </p:ext>
            </p:extLst>
          </p:nvPr>
        </p:nvGraphicFramePr>
        <p:xfrm>
          <a:off x="5491084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A33B53D-40DD-44FA-BBC4-621CE14B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3798"/>
              </p:ext>
            </p:extLst>
          </p:nvPr>
        </p:nvGraphicFramePr>
        <p:xfrm>
          <a:off x="6111337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F17F86E-DCC9-434B-A06B-30403567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29"/>
              </p:ext>
            </p:extLst>
          </p:nvPr>
        </p:nvGraphicFramePr>
        <p:xfrm>
          <a:off x="6131442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B196F33D-4175-4C4E-A48F-34C958BA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02291"/>
              </p:ext>
            </p:extLst>
          </p:nvPr>
        </p:nvGraphicFramePr>
        <p:xfrm>
          <a:off x="5479014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C7D79F8-78A0-4905-859D-8A42FCC9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38691"/>
              </p:ext>
            </p:extLst>
          </p:nvPr>
        </p:nvGraphicFramePr>
        <p:xfrm>
          <a:off x="6127907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0466A89-6371-411D-A269-45949AE73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21277"/>
              </p:ext>
            </p:extLst>
          </p:nvPr>
        </p:nvGraphicFramePr>
        <p:xfrm>
          <a:off x="611133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C29355A-8F55-4347-B5F0-653B0CFD9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60188"/>
              </p:ext>
            </p:extLst>
          </p:nvPr>
        </p:nvGraphicFramePr>
        <p:xfrm>
          <a:off x="6116350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4CAC9AF-CCA4-4A9A-97E6-06E96353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56428"/>
              </p:ext>
            </p:extLst>
          </p:nvPr>
        </p:nvGraphicFramePr>
        <p:xfrm>
          <a:off x="6757920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993052E-FBD0-4EB0-B9C5-837E2A1C3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4486"/>
              </p:ext>
            </p:extLst>
          </p:nvPr>
        </p:nvGraphicFramePr>
        <p:xfrm>
          <a:off x="6741897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84A0604-C785-48C2-8A93-B9B7312F4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9758"/>
              </p:ext>
            </p:extLst>
          </p:nvPr>
        </p:nvGraphicFramePr>
        <p:xfrm>
          <a:off x="7396050" y="1635504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9182286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3049491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717454685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6435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B32FAD4-9BD0-4C52-BBFE-434ABDCA0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74258"/>
              </p:ext>
            </p:extLst>
          </p:nvPr>
        </p:nvGraphicFramePr>
        <p:xfrm>
          <a:off x="7372460" y="2950958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91822861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3049491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717454685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6435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D0DA42E-2609-4D71-B601-16B98A90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55708"/>
              </p:ext>
            </p:extLst>
          </p:nvPr>
        </p:nvGraphicFramePr>
        <p:xfrm>
          <a:off x="6747838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D5AF9B9-B914-4642-B2FB-B6C598BC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85200"/>
              </p:ext>
            </p:extLst>
          </p:nvPr>
        </p:nvGraphicFramePr>
        <p:xfrm>
          <a:off x="7387880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1A71F4ED-FE91-4877-878A-F2B5B2BF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92489"/>
              </p:ext>
            </p:extLst>
          </p:nvPr>
        </p:nvGraphicFramePr>
        <p:xfrm>
          <a:off x="737256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918A818-A7FD-408C-A170-605B20C47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00474"/>
              </p:ext>
            </p:extLst>
          </p:nvPr>
        </p:nvGraphicFramePr>
        <p:xfrm>
          <a:off x="8024703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E969825-A266-4AE6-9708-BA978DDC0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81272"/>
              </p:ext>
            </p:extLst>
          </p:nvPr>
        </p:nvGraphicFramePr>
        <p:xfrm>
          <a:off x="8000034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93365812-6FEB-49E2-B91C-1356B7E2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93523"/>
              </p:ext>
            </p:extLst>
          </p:nvPr>
        </p:nvGraphicFramePr>
        <p:xfrm>
          <a:off x="7381571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08D8658-6214-4D17-82D7-E48A9EEC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73499"/>
              </p:ext>
            </p:extLst>
          </p:nvPr>
        </p:nvGraphicFramePr>
        <p:xfrm>
          <a:off x="8009463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7788899-1F62-4CC6-ACE2-9F8CDDF0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71155"/>
              </p:ext>
            </p:extLst>
          </p:nvPr>
        </p:nvGraphicFramePr>
        <p:xfrm>
          <a:off x="8008133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38502026-1C04-41F4-9E85-054C80A19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03824"/>
              </p:ext>
            </p:extLst>
          </p:nvPr>
        </p:nvGraphicFramePr>
        <p:xfrm>
          <a:off x="8011474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F7BF1278-60F9-4E42-8A82-83992938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98508"/>
              </p:ext>
            </p:extLst>
          </p:nvPr>
        </p:nvGraphicFramePr>
        <p:xfrm>
          <a:off x="8646866" y="1635504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7278F54-938B-495C-B945-A202DFE2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16853"/>
              </p:ext>
            </p:extLst>
          </p:nvPr>
        </p:nvGraphicFramePr>
        <p:xfrm>
          <a:off x="9277429" y="2950958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3725441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0634870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7340094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14EE251-18AB-419C-91DF-BA5B08D68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02961"/>
              </p:ext>
            </p:extLst>
          </p:nvPr>
        </p:nvGraphicFramePr>
        <p:xfrm>
          <a:off x="8640463" y="2950958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EF7608CE-2916-4A5E-ABCB-D1843A0B0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6328"/>
              </p:ext>
            </p:extLst>
          </p:nvPr>
        </p:nvGraphicFramePr>
        <p:xfrm>
          <a:off x="9282683" y="1635504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37254415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0634870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7340094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16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3339766-385D-4C42-B0A4-22C89203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8900"/>
              </p:ext>
            </p:extLst>
          </p:nvPr>
        </p:nvGraphicFramePr>
        <p:xfrm>
          <a:off x="8646474" y="2293231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A39078CA-C09C-4B6E-85A7-2A2B60603599}"/>
              </a:ext>
            </a:extLst>
          </p:cNvPr>
          <p:cNvSpPr txBox="1"/>
          <p:nvPr/>
        </p:nvSpPr>
        <p:spPr>
          <a:xfrm>
            <a:off x="1051495" y="3982183"/>
            <a:ext cx="592997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Pattern is found at index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Pattern is found at index 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Pattern is found at index 12</a:t>
            </a:r>
          </a:p>
        </p:txBody>
      </p:sp>
    </p:spTree>
    <p:extLst>
      <p:ext uri="{BB962C8B-B14F-4D97-AF65-F5344CB8AC3E}">
        <p14:creationId xmlns:p14="http://schemas.microsoft.com/office/powerpoint/2010/main" val="9734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517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05169 0.002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05169 0.0020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5169 0.0020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517 0.0020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5169 0.0020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5169 0.0020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05169 0.0020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5169 0.00209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05169 0.00209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5169 0.00209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517 0.00209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93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62214 0.00186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07" y="93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9A37A4-29AC-4736-8B7B-248F68C5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8" y="68189"/>
            <a:ext cx="10069922" cy="5666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D5321-C745-482C-BA9E-B2EEEFE54F96}"/>
              </a:ext>
            </a:extLst>
          </p:cNvPr>
          <p:cNvSpPr txBox="1"/>
          <p:nvPr/>
        </p:nvSpPr>
        <p:spPr>
          <a:xfrm>
            <a:off x="1671484" y="4290584"/>
            <a:ext cx="884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we avoid matching the characters that we know they will match anyway?</a:t>
            </a:r>
            <a:endParaRPr lang="vi-VN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788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Skipping Positions</a:t>
            </a:r>
            <a:endParaRPr lang="en-US" b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EAEF7D-506E-4155-AF65-5FBB1DA1D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881374"/>
              </p:ext>
            </p:extLst>
          </p:nvPr>
        </p:nvGraphicFramePr>
        <p:xfrm>
          <a:off x="2627903" y="1800032"/>
          <a:ext cx="6936193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6036BB-08C3-47BB-AC61-B2C8E9E4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55819"/>
              </p:ext>
            </p:extLst>
          </p:nvPr>
        </p:nvGraphicFramePr>
        <p:xfrm>
          <a:off x="2627903" y="3115486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5BDEF2-E8C4-41AF-9E8F-6D81790D4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17434"/>
              </p:ext>
            </p:extLst>
          </p:nvPr>
        </p:nvGraphicFramePr>
        <p:xfrm>
          <a:off x="2627903" y="2457759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6494323-C4EF-4967-971F-8F4E57363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17434"/>
              </p:ext>
            </p:extLst>
          </p:nvPr>
        </p:nvGraphicFramePr>
        <p:xfrm>
          <a:off x="2627903" y="3773213"/>
          <a:ext cx="2522252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0DB635-935A-4090-9959-555BA527D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5362"/>
              </p:ext>
            </p:extLst>
          </p:nvPr>
        </p:nvGraphicFramePr>
        <p:xfrm>
          <a:off x="2627903" y="4430940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B823F9-31B9-475A-815E-79271990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94505"/>
              </p:ext>
            </p:extLst>
          </p:nvPr>
        </p:nvGraphicFramePr>
        <p:xfrm>
          <a:off x="3258215" y="5088667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0791769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42759956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6187535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1072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39809F-C4FE-4E42-A2D0-BD82E9D0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19547"/>
              </p:ext>
            </p:extLst>
          </p:nvPr>
        </p:nvGraphicFramePr>
        <p:xfrm>
          <a:off x="3258214" y="2457759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12933706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7204192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8737421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021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66852B-C337-4FBA-B716-C47EB2548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19547"/>
              </p:ext>
            </p:extLst>
          </p:nvPr>
        </p:nvGraphicFramePr>
        <p:xfrm>
          <a:off x="3258213" y="3773212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12933706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77204192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8737421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0219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3F2BBF-CC35-4AC0-B698-8C461CE4C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07922"/>
              </p:ext>
            </p:extLst>
          </p:nvPr>
        </p:nvGraphicFramePr>
        <p:xfrm>
          <a:off x="3257960" y="3773212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9655789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747466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47331786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4219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684963F-311D-440A-8828-B57BA72A7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18755"/>
              </p:ext>
            </p:extLst>
          </p:nvPr>
        </p:nvGraphicFramePr>
        <p:xfrm>
          <a:off x="3257964" y="5088666"/>
          <a:ext cx="1891689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87214884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169594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94283896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164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CF0D340-6E23-459B-B282-58B2F489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60243"/>
              </p:ext>
            </p:extLst>
          </p:nvPr>
        </p:nvGraphicFramePr>
        <p:xfrm>
          <a:off x="3257960" y="4430937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E6F2442-8A10-44E8-A720-3617A8AEC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98717"/>
              </p:ext>
            </p:extLst>
          </p:nvPr>
        </p:nvGraphicFramePr>
        <p:xfrm>
          <a:off x="3888523" y="3773211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046740277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122190459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518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43F0B2-821B-44AD-A3BD-0B9DFF7F6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21206"/>
              </p:ext>
            </p:extLst>
          </p:nvPr>
        </p:nvGraphicFramePr>
        <p:xfrm>
          <a:off x="3888523" y="5088664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336373775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5983028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561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97D3CD7-815A-44FF-AE14-06817D02B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01635"/>
              </p:ext>
            </p:extLst>
          </p:nvPr>
        </p:nvGraphicFramePr>
        <p:xfrm>
          <a:off x="3888523" y="4430934"/>
          <a:ext cx="2522252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5181052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240627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605302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301559691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545567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7956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6DFE8A3-1D6C-4F86-9B03-061AAC34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2514"/>
              </p:ext>
            </p:extLst>
          </p:nvPr>
        </p:nvGraphicFramePr>
        <p:xfrm>
          <a:off x="4519212" y="3773207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70398980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7988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8B021A1-4C3C-42FE-BB22-8C9DEAB2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21917"/>
              </p:ext>
            </p:extLst>
          </p:nvPr>
        </p:nvGraphicFramePr>
        <p:xfrm>
          <a:off x="4518833" y="5088655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70398980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7988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C812C8F-7D05-4762-94C7-9667A8BD0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5134"/>
              </p:ext>
            </p:extLst>
          </p:nvPr>
        </p:nvGraphicFramePr>
        <p:xfrm>
          <a:off x="4518832" y="2457753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70398980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7988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7CA6C4B-0E45-4EDC-8A0F-FAE76BF7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5134"/>
              </p:ext>
            </p:extLst>
          </p:nvPr>
        </p:nvGraphicFramePr>
        <p:xfrm>
          <a:off x="4518832" y="3773195"/>
          <a:ext cx="630563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703989803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7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5208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05183 1.85185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5182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5521 -1.48148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8C1-57FF-4B40-BADF-BD8DB6B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6788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Example: </a:t>
            </a:r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Skipping Positions</a:t>
            </a:r>
            <a:endParaRPr lang="en-US" b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08D4D05-C624-4CDE-95E1-A95685EBC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04842"/>
              </p:ext>
            </p:extLst>
          </p:nvPr>
        </p:nvGraphicFramePr>
        <p:xfrm>
          <a:off x="2312622" y="1790200"/>
          <a:ext cx="7566756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4994436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0804194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57976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83647813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3452514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04962890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2895348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647325716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1599422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7284061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280258421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8528980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04125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6290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03AEB-D782-4ED9-B04A-B352C693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91840"/>
              </p:ext>
            </p:extLst>
          </p:nvPr>
        </p:nvGraphicFramePr>
        <p:xfrm>
          <a:off x="2312622" y="3087321"/>
          <a:ext cx="5044504" cy="131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2372822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278483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76255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9144563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017184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58783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3464250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4040156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</a:t>
                      </a:r>
                      <a:endParaRPr lang="vi-VN" sz="140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573922"/>
                  </a:ext>
                </a:extLst>
              </a:tr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0224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A00BA9C-2CE9-48E7-940F-C568FFE1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07732"/>
              </p:ext>
            </p:extLst>
          </p:nvPr>
        </p:nvGraphicFramePr>
        <p:xfrm>
          <a:off x="2312622" y="2447927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0155927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5649205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1409757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1200656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087399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4724628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999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F503AE3-A6BD-46FF-8BE5-DA9C485E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04213"/>
              </p:ext>
            </p:extLst>
          </p:nvPr>
        </p:nvGraphicFramePr>
        <p:xfrm>
          <a:off x="2312622" y="3745048"/>
          <a:ext cx="3783378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2015592702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56492054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914097570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51200656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208739999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04724628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99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09F37B-6906-4F56-B191-7DE0D2C5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8847"/>
              </p:ext>
            </p:extLst>
          </p:nvPr>
        </p:nvGraphicFramePr>
        <p:xfrm>
          <a:off x="2312622" y="2447927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32EA18C-CC07-4DE5-A1B6-119E3B8E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71351"/>
              </p:ext>
            </p:extLst>
          </p:nvPr>
        </p:nvGraphicFramePr>
        <p:xfrm>
          <a:off x="4834874" y="2447927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ED992FF-D4E7-4138-9974-95B2E5D48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29593"/>
              </p:ext>
            </p:extLst>
          </p:nvPr>
        </p:nvGraphicFramePr>
        <p:xfrm>
          <a:off x="2312622" y="3742736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FAE138-9F60-47D0-B98E-4BB2123FD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7844"/>
              </p:ext>
            </p:extLst>
          </p:nvPr>
        </p:nvGraphicFramePr>
        <p:xfrm>
          <a:off x="4834874" y="3742736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7F6B595-4237-47CA-A9CD-0ED9A4D24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36137"/>
              </p:ext>
            </p:extLst>
          </p:nvPr>
        </p:nvGraphicFramePr>
        <p:xfrm>
          <a:off x="7357126" y="3745116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9D713B5-00AD-407D-A363-2921B6E9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66828"/>
              </p:ext>
            </p:extLst>
          </p:nvPr>
        </p:nvGraphicFramePr>
        <p:xfrm>
          <a:off x="4834874" y="3747499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ECD7F46-649C-4F01-94A5-12AFC967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16444"/>
              </p:ext>
            </p:extLst>
          </p:nvPr>
        </p:nvGraphicFramePr>
        <p:xfrm>
          <a:off x="7357126" y="2448219"/>
          <a:ext cx="1261126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406941127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525457592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9945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0AE7E16-B55B-4055-A6DA-BD7354911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1277"/>
              </p:ext>
            </p:extLst>
          </p:nvPr>
        </p:nvGraphicFramePr>
        <p:xfrm>
          <a:off x="4834874" y="2447927"/>
          <a:ext cx="5044504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2372822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278483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76255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9144563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017184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58783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3464250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4040156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2247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9010270-CB34-436B-ADEA-F0C2EEE2B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1277"/>
              </p:ext>
            </p:extLst>
          </p:nvPr>
        </p:nvGraphicFramePr>
        <p:xfrm>
          <a:off x="4834874" y="3742736"/>
          <a:ext cx="5044504" cy="657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63">
                  <a:extLst>
                    <a:ext uri="{9D8B030D-6E8A-4147-A177-3AD203B41FA5}">
                      <a16:colId xmlns:a16="http://schemas.microsoft.com/office/drawing/2014/main" val="12372822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027848345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287625591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59144563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90171841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315878318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1134642503"/>
                    </a:ext>
                  </a:extLst>
                </a:gridCol>
                <a:gridCol w="630563">
                  <a:extLst>
                    <a:ext uri="{9D8B030D-6E8A-4147-A177-3AD203B41FA5}">
                      <a16:colId xmlns:a16="http://schemas.microsoft.com/office/drawing/2014/main" val="4040401568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</a:t>
                      </a:r>
                      <a:endParaRPr lang="vi-VN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2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69 L 0.20691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1460</Words>
  <Application>Microsoft Office PowerPoint</Application>
  <PresentationFormat>Widescreen</PresentationFormat>
  <Paragraphs>833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Cambria Math</vt:lpstr>
      <vt:lpstr>CMU Serif</vt:lpstr>
      <vt:lpstr>CMU Serif Extra</vt:lpstr>
      <vt:lpstr>Consolas</vt:lpstr>
      <vt:lpstr>Times New Roman</vt:lpstr>
      <vt:lpstr>Univers Condensed Light</vt:lpstr>
      <vt:lpstr>Walbaum Display Light</vt:lpstr>
      <vt:lpstr>AngleLinesVTI</vt:lpstr>
      <vt:lpstr>STRING PATTERN MATCHING</vt:lpstr>
      <vt:lpstr>Content: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Knuth – morris – Pratt (KMP)</vt:lpstr>
      <vt:lpstr>PowerPoint Presentation</vt:lpstr>
      <vt:lpstr>Knuth – morris – Pratt (KMP)</vt:lpstr>
      <vt:lpstr>PowerPoint Presentation</vt:lpstr>
      <vt:lpstr>PowerPoint Presentation</vt:lpstr>
      <vt:lpstr>Knuth – morris – Pratt (KMP)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Nhật Tân</dc:creator>
  <cp:lastModifiedBy>Trịnh Nhật Tân</cp:lastModifiedBy>
  <cp:revision>83</cp:revision>
  <dcterms:created xsi:type="dcterms:W3CDTF">2021-04-19T05:47:42Z</dcterms:created>
  <dcterms:modified xsi:type="dcterms:W3CDTF">2021-04-26T07:13:18Z</dcterms:modified>
</cp:coreProperties>
</file>