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9" r:id="rId4"/>
    <p:sldId id="280" r:id="rId5"/>
    <p:sldId id="282" r:id="rId6"/>
    <p:sldId id="281" r:id="rId7"/>
    <p:sldId id="283" r:id="rId8"/>
    <p:sldId id="284" r:id="rId9"/>
    <p:sldId id="286" r:id="rId10"/>
    <p:sldId id="285" r:id="rId11"/>
    <p:sldId id="287" r:id="rId12"/>
    <p:sldId id="288" r:id="rId13"/>
    <p:sldId id="291" r:id="rId14"/>
    <p:sldId id="290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4D082-8C6E-4A6A-8B0D-C7A7BF39723E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68988-E052-4C79-BE5D-D279FB565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68988-E052-4C79-BE5D-D279FB56556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5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625BA6-6E26-4F3C-90DB-784F8D7568F1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03988B-EB12-467D-9A4A-5A9311970BB8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Cleanipedia</a:t>
            </a:r>
          </a:p>
          <a:p>
            <a:pPr algn="ctr"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Solutions Provided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Social Analytics Dashboard, Recommendation Engine and E-commerce Links aggregator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128791" y="4771800"/>
            <a:ext cx="9143640" cy="96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Brogrammers</a:t>
            </a:r>
          </a:p>
          <a:p>
            <a:pPr algn="r"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IIIT Bangalore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E6E3-A40A-4412-B17D-B370622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365040"/>
            <a:ext cx="11704320" cy="953335"/>
          </a:xfrm>
        </p:spPr>
        <p:txBody>
          <a:bodyPr/>
          <a:lstStyle/>
          <a:p>
            <a:r>
              <a:rPr lang="en-IN" dirty="0"/>
              <a:t>Module 3 : Integrated Performance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6481-B714-4B3E-8A77-CFCF201F390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C150-0789-4876-A964-0DDFAB81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9" y="1909748"/>
            <a:ext cx="14192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E4C5F-D0D4-452A-B87C-A8AB3648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26" y="3719528"/>
            <a:ext cx="99060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3A2AF-E6F2-41A3-984B-41270B20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39" y="2671672"/>
            <a:ext cx="96202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49D3B-5253-4A15-B093-A0694B75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5" y="4938652"/>
            <a:ext cx="2124222" cy="157591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7257C9C9-AFAD-4422-96CC-7451B5687205}"/>
              </a:ext>
            </a:extLst>
          </p:cNvPr>
          <p:cNvSpPr/>
          <p:nvPr/>
        </p:nvSpPr>
        <p:spPr>
          <a:xfrm>
            <a:off x="5136190" y="3278945"/>
            <a:ext cx="1378634" cy="131734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66C27-869F-4141-976D-77703645326A}"/>
              </a:ext>
            </a:extLst>
          </p:cNvPr>
          <p:cNvCxnSpPr/>
          <p:nvPr/>
        </p:nvCxnSpPr>
        <p:spPr>
          <a:xfrm>
            <a:off x="2954215" y="2384223"/>
            <a:ext cx="1674056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6F3A2-D809-429D-A290-51400C903F91}"/>
              </a:ext>
            </a:extLst>
          </p:cNvPr>
          <p:cNvCxnSpPr>
            <a:cxnSpLocks/>
          </p:cNvCxnSpPr>
          <p:nvPr/>
        </p:nvCxnSpPr>
        <p:spPr>
          <a:xfrm>
            <a:off x="2311572" y="3278945"/>
            <a:ext cx="2366301" cy="36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A5F4C-DA6B-4F6B-89B3-CEEAD1B0C65B}"/>
              </a:ext>
            </a:extLst>
          </p:cNvPr>
          <p:cNvCxnSpPr>
            <a:cxnSpLocks/>
          </p:cNvCxnSpPr>
          <p:nvPr/>
        </p:nvCxnSpPr>
        <p:spPr>
          <a:xfrm flipV="1">
            <a:off x="2311572" y="3890796"/>
            <a:ext cx="2316699" cy="5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BBD1E5-33D6-4F73-85B3-BE991A4AC225}"/>
              </a:ext>
            </a:extLst>
          </p:cNvPr>
          <p:cNvCxnSpPr/>
          <p:nvPr/>
        </p:nvCxnSpPr>
        <p:spPr>
          <a:xfrm flipV="1">
            <a:off x="2654764" y="4184716"/>
            <a:ext cx="1973507" cy="155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C78047-B4E7-42E0-829B-7180F680DE09}"/>
              </a:ext>
            </a:extLst>
          </p:cNvPr>
          <p:cNvSpPr/>
          <p:nvPr/>
        </p:nvSpPr>
        <p:spPr>
          <a:xfrm>
            <a:off x="6836898" y="3755436"/>
            <a:ext cx="970671" cy="29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764296BB-8F50-4D20-BF10-AE35993E07AC}"/>
              </a:ext>
            </a:extLst>
          </p:cNvPr>
          <p:cNvSpPr/>
          <p:nvPr/>
        </p:nvSpPr>
        <p:spPr>
          <a:xfrm>
            <a:off x="8287055" y="2822351"/>
            <a:ext cx="2587665" cy="1960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Aggregated Data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99669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0A70-0189-4BAE-8DD1-6C8ECB58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-180042"/>
            <a:ext cx="10515240" cy="132516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77E0-B12E-466B-A585-AC3B18D325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364566"/>
            <a:ext cx="10515240" cy="48119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83E26-7C5C-458F-A36C-2D7950C114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4160" y="2250830"/>
            <a:ext cx="10162800" cy="4520049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42B4C2-673C-4D0D-9DB7-E63388885E9D}"/>
              </a:ext>
            </a:extLst>
          </p:cNvPr>
          <p:cNvSpPr/>
          <p:nvPr/>
        </p:nvSpPr>
        <p:spPr>
          <a:xfrm>
            <a:off x="1055077" y="2321169"/>
            <a:ext cx="1463040" cy="15896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/>
              <a:t>Data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466FE-3DF7-4B68-8D9F-433482F60A4D}"/>
              </a:ext>
            </a:extLst>
          </p:cNvPr>
          <p:cNvSpPr/>
          <p:nvPr/>
        </p:nvSpPr>
        <p:spPr>
          <a:xfrm>
            <a:off x="7498080" y="4023360"/>
            <a:ext cx="2813538" cy="128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7A3CE-F665-4D79-9F58-A6E807883457}"/>
              </a:ext>
            </a:extLst>
          </p:cNvPr>
          <p:cNvSpPr/>
          <p:nvPr/>
        </p:nvSpPr>
        <p:spPr>
          <a:xfrm>
            <a:off x="5992837" y="5725551"/>
            <a:ext cx="3713871" cy="886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B3D2A-ED34-45BE-9E31-6F49B724528B}"/>
              </a:ext>
            </a:extLst>
          </p:cNvPr>
          <p:cNvSpPr/>
          <p:nvPr/>
        </p:nvSpPr>
        <p:spPr>
          <a:xfrm>
            <a:off x="4951828" y="6063176"/>
            <a:ext cx="1144172" cy="707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5742C84-E0C9-478A-8421-DF4EF9B55FFD}"/>
              </a:ext>
            </a:extLst>
          </p:cNvPr>
          <p:cNvSpPr/>
          <p:nvPr/>
        </p:nvSpPr>
        <p:spPr>
          <a:xfrm>
            <a:off x="1603717" y="3429000"/>
            <a:ext cx="70338" cy="4818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9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3DA8-669B-4239-A5FB-4ACD0D85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IN" sz="3700" b="1"/>
              <a:t>Data Visualisations that matter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5175-B095-4340-9FE3-8B0298D4932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800" dirty="0"/>
              <a:t>Better insights into data.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Consolidated performances of campaigns across dashboards.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Sentiment Analysis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Userbase evaluation</a:t>
            </a:r>
          </a:p>
          <a:p>
            <a:pPr>
              <a:spcAft>
                <a:spcPts val="600"/>
              </a:spcAft>
            </a:pPr>
            <a:endParaRPr lang="en-IN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D4D231-4544-4534-AC17-A1D81A962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44" b="-3"/>
          <a:stretch/>
        </p:blipFill>
        <p:spPr>
          <a:xfrm>
            <a:off x="5009463" y="571782"/>
            <a:ext cx="3775899" cy="316628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accessory, umbrella, vector graphics&#10;&#10;Description generated with very high confidence">
            <a:extLst>
              <a:ext uri="{FF2B5EF4-FFF2-40B4-BE49-F238E27FC236}">
                <a16:creationId xmlns:a16="http://schemas.microsoft.com/office/drawing/2014/main" id="{623BCF14-D7F0-48F1-AFA7-E7EE9C531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99"/>
          <a:stretch/>
        </p:blipFill>
        <p:spPr>
          <a:xfrm>
            <a:off x="9279639" y="787321"/>
            <a:ext cx="2438503" cy="20914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50566-FE2A-46B9-B130-31F383591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58" r="26142"/>
          <a:stretch/>
        </p:blipFill>
        <p:spPr>
          <a:xfrm>
            <a:off x="5864635" y="4318312"/>
            <a:ext cx="2065554" cy="206555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CE1374-BA07-4D56-893E-34EA2ABA9C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6" r="31785" b="2"/>
          <a:stretch/>
        </p:blipFill>
        <p:spPr>
          <a:xfrm>
            <a:off x="9279639" y="3807835"/>
            <a:ext cx="2438503" cy="24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7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7F11-58A9-4782-910F-3D8F7F5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9F8AE-CDE5-4E73-93B8-A03CF237EC0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530139"/>
            <a:ext cx="10515240" cy="4350960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7757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1B9C8-4EF6-4F3C-B048-E7BDE515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68ED-667B-46D9-808D-4ED281B2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88" y="2980788"/>
            <a:ext cx="2791401" cy="21539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345C32-F348-40DD-9767-D7D470BD1C46}"/>
              </a:ext>
            </a:extLst>
          </p:cNvPr>
          <p:cNvSpPr/>
          <p:nvPr/>
        </p:nvSpPr>
        <p:spPr>
          <a:xfrm>
            <a:off x="7730196" y="2501838"/>
            <a:ext cx="351693" cy="26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5A2D4-1158-4226-BD00-5466B90BA186}"/>
              </a:ext>
            </a:extLst>
          </p:cNvPr>
          <p:cNvSpPr/>
          <p:nvPr/>
        </p:nvSpPr>
        <p:spPr>
          <a:xfrm>
            <a:off x="7941212" y="1856936"/>
            <a:ext cx="597877" cy="43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768C1C-2AD8-497D-8FAE-8C4A9281F5D9}"/>
              </a:ext>
            </a:extLst>
          </p:cNvPr>
          <p:cNvSpPr/>
          <p:nvPr/>
        </p:nvSpPr>
        <p:spPr>
          <a:xfrm>
            <a:off x="8424204" y="851554"/>
            <a:ext cx="2393852" cy="1005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What is best for me?</a:t>
            </a:r>
          </a:p>
        </p:txBody>
      </p:sp>
    </p:spTree>
    <p:extLst>
      <p:ext uri="{BB962C8B-B14F-4D97-AF65-F5344CB8AC3E}">
        <p14:creationId xmlns:p14="http://schemas.microsoft.com/office/powerpoint/2010/main" val="24309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A950-CBE4-407F-B99C-CFA4140F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132480"/>
            <a:ext cx="10515240" cy="1098000"/>
          </a:xfrm>
        </p:spPr>
        <p:txBody>
          <a:bodyPr/>
          <a:lstStyle/>
          <a:p>
            <a:r>
              <a:rPr lang="en-IN" dirty="0"/>
              <a:t> Lots of data getting generated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33724-E312-4B97-8BCC-EF572CE4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05" y="3160097"/>
            <a:ext cx="607695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ECF4D-03C3-445D-8D57-114A8BAA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7" y="2092423"/>
            <a:ext cx="14192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33874-7B81-410B-B915-DD2F34E4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7" y="5077147"/>
            <a:ext cx="9906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FB6AA-005C-4613-AB0A-6037DA7A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7" y="3150129"/>
            <a:ext cx="9620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6591A-7B42-4ABD-A1A9-C796E95B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05" y="1597123"/>
            <a:ext cx="33147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12C117-10AF-49C5-97ED-AF13BC195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305" y="4898340"/>
            <a:ext cx="7410450" cy="12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3E6B06-3E49-4E9B-85F4-0C3FD2B94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5612" y="1695226"/>
            <a:ext cx="1638300" cy="1000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3D73C6-9178-4C29-A950-26829FCC0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259" y="2697729"/>
            <a:ext cx="1685565" cy="20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E16C-65E4-480C-B533-E482D4C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convince Bob that he is buying the best?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0BB61-D97F-460C-85BF-CB1DECB37AD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997613"/>
            <a:ext cx="10515240" cy="4698610"/>
          </a:xfrm>
        </p:spPr>
        <p:txBody>
          <a:bodyPr/>
          <a:lstStyle/>
          <a:p>
            <a:endParaRPr lang="en-IN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Give him more insights into the product. But how?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Try to engage him by generating personalized Recommendations !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/>
              <a:t>GOALS 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IN" sz="3000" dirty="0"/>
              <a:t>Increasing customer session duration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IN" sz="3000" dirty="0"/>
              <a:t>Targeted Product Marketing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IN" sz="3000" dirty="0"/>
              <a:t>Building user base for Cleanipedia.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3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4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B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43324-B8F9-4CAC-B4EA-414F2D2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Module 1: 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Consumer Engagement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92C7CE-1D52-4481-B948-166477951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7FC3-19F8-4675-AA49-D09BB4A0B8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34178" y="562708"/>
            <a:ext cx="3446586" cy="5134707"/>
          </a:xfrm>
        </p:spPr>
        <p:txBody>
          <a:bodyPr anchor="ctr">
            <a:normAutofit/>
          </a:bodyPr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Recommendations based on what?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user reads (content of the article)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others read with similar reading habits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user’s personal and demographic data</a:t>
            </a:r>
          </a:p>
          <a:p>
            <a:pPr>
              <a:spcAft>
                <a:spcPts val="600"/>
              </a:spcAft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92880"/>
            <a:ext cx="10515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 of Recommendation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2" name="Content Placeholder 25"/>
          <p:cNvPicPr/>
          <p:nvPr/>
        </p:nvPicPr>
        <p:blipFill>
          <a:blip r:embed="rId2"/>
          <a:stretch/>
        </p:blipFill>
        <p:spPr>
          <a:xfrm>
            <a:off x="3097080" y="3399480"/>
            <a:ext cx="5943240" cy="64728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84480" y="1292040"/>
            <a:ext cx="10969200" cy="4635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1099800" y="1815480"/>
            <a:ext cx="215964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1421280" y="190152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Articles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406520" y="262080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Profiles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406520" y="398448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Habits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1406520" y="3291840"/>
            <a:ext cx="1417680" cy="53316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3346200" y="3470760"/>
            <a:ext cx="1258560" cy="460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4943160" y="1815480"/>
            <a:ext cx="584208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1" name="CustomShape 10"/>
          <p:cNvSpPr/>
          <p:nvPr/>
        </p:nvSpPr>
        <p:spPr>
          <a:xfrm>
            <a:off x="530100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2" name="CustomShape 11"/>
          <p:cNvSpPr/>
          <p:nvPr/>
        </p:nvSpPr>
        <p:spPr>
          <a:xfrm>
            <a:off x="827856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5539320" y="22662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LDA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5532840" y="397224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TF-IDF with NER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8454960" y="4020480"/>
            <a:ext cx="198756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K-prototypes Clustering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8490960" y="23076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Spectral Clustering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1406520" y="488160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Pickled Models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7"/>
          <p:cNvSpPr/>
          <p:nvPr/>
        </p:nvSpPr>
        <p:spPr>
          <a:xfrm>
            <a:off x="4629960" y="743400"/>
            <a:ext cx="314280" cy="4608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8"/>
          <p:cNvSpPr/>
          <p:nvPr/>
        </p:nvSpPr>
        <p:spPr>
          <a:xfrm>
            <a:off x="4943160" y="770760"/>
            <a:ext cx="1589760" cy="345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Identifier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9"/>
          <p:cNvSpPr/>
          <p:nvPr/>
        </p:nvSpPr>
        <p:spPr>
          <a:xfrm>
            <a:off x="3074400" y="1292040"/>
            <a:ext cx="4797000" cy="363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 REST SERVER HOSTED ON CLOUD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0"/>
          <p:cNvSpPr/>
          <p:nvPr/>
        </p:nvSpPr>
        <p:spPr>
          <a:xfrm>
            <a:off x="4628160" y="5790600"/>
            <a:ext cx="314280" cy="3855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Picture 26"/>
          <p:cNvPicPr/>
          <p:nvPr/>
        </p:nvPicPr>
        <p:blipFill>
          <a:blip r:embed="rId3"/>
          <a:stretch/>
        </p:blipFill>
        <p:spPr>
          <a:xfrm>
            <a:off x="2525040" y="6241680"/>
            <a:ext cx="5895720" cy="599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8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5E2-8C09-453E-9476-9ABC7F34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/>
              <a:t>Bob is now convinced 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1A5B-B9EC-46B9-BE8B-5E970C5C4D1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532184"/>
            <a:ext cx="5314543" cy="312275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Can we help him to buy the product?</a:t>
            </a:r>
          </a:p>
          <a:p>
            <a:endParaRPr lang="en-IN" sz="2400" b="1" dirty="0"/>
          </a:p>
          <a:p>
            <a:r>
              <a:rPr lang="en-IN" sz="2400" b="1" dirty="0"/>
              <a:t>Data Aggregator seems to be an ideal choice.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C35-31D6-4C79-AAA8-6AC15FC8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59" y="623916"/>
            <a:ext cx="3468385" cy="38349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D2B170-48D9-4A84-A4D4-0DD30BA2062D}"/>
              </a:ext>
            </a:extLst>
          </p:cNvPr>
          <p:cNvSpPr txBox="1">
            <a:spLocks/>
          </p:cNvSpPr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>
                <a:solidFill>
                  <a:srgbClr val="FFFFFF"/>
                </a:solidFill>
              </a:rPr>
              <a:t>Module 2: Integration with Ecommerce Link</a:t>
            </a:r>
          </a:p>
        </p:txBody>
      </p:sp>
    </p:spTree>
    <p:extLst>
      <p:ext uri="{BB962C8B-B14F-4D97-AF65-F5344CB8AC3E}">
        <p14:creationId xmlns:p14="http://schemas.microsoft.com/office/powerpoint/2010/main" val="424519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31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10"/>
          <p:cNvSpPr txBox="1"/>
          <p:nvPr/>
        </p:nvSpPr>
        <p:spPr>
          <a:xfrm>
            <a:off x="838080" y="3148200"/>
            <a:ext cx="6582600" cy="3028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945907-907E-4DCB-933C-04BBD87532D1}"/>
              </a:ext>
            </a:extLst>
          </p:cNvPr>
          <p:cNvSpPr/>
          <p:nvPr/>
        </p:nvSpPr>
        <p:spPr>
          <a:xfrm>
            <a:off x="8880231" y="939132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Custom Search Engine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ECFDC2-1239-4A9D-BCEE-4340675A6C20}"/>
              </a:ext>
            </a:extLst>
          </p:cNvPr>
          <p:cNvSpPr/>
          <p:nvPr/>
        </p:nvSpPr>
        <p:spPr>
          <a:xfrm>
            <a:off x="8903677" y="2382954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Search API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5F5248-20F5-462B-B955-55A3C6C3D5B7}"/>
              </a:ext>
            </a:extLst>
          </p:cNvPr>
          <p:cNvSpPr/>
          <p:nvPr/>
        </p:nvSpPr>
        <p:spPr>
          <a:xfrm>
            <a:off x="8911883" y="3938152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27F30B-55E7-40E6-BA9F-5D29FDB51562}"/>
              </a:ext>
            </a:extLst>
          </p:cNvPr>
          <p:cNvSpPr/>
          <p:nvPr/>
        </p:nvSpPr>
        <p:spPr>
          <a:xfrm>
            <a:off x="8891954" y="5419464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B079B4-8031-4A18-A62E-8FD4B6F33BD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10209628" y="1937939"/>
            <a:ext cx="23446" cy="4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3656D-72B2-4A79-ABA8-2835371A70D2}"/>
              </a:ext>
            </a:extLst>
          </p:cNvPr>
          <p:cNvCxnSpPr/>
          <p:nvPr/>
        </p:nvCxnSpPr>
        <p:spPr>
          <a:xfrm>
            <a:off x="10705514" y="2398542"/>
            <a:ext cx="0" cy="2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399CED-EFFB-4472-8577-1372D0BDC7F6}"/>
              </a:ext>
            </a:extLst>
          </p:cNvPr>
          <p:cNvCxnSpPr/>
          <p:nvPr/>
        </p:nvCxnSpPr>
        <p:spPr>
          <a:xfrm flipV="1">
            <a:off x="267286" y="-14068"/>
            <a:ext cx="0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F5E62-F0E1-44C9-A35A-0C4C6F2CD0A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233074" y="3381761"/>
            <a:ext cx="8206" cy="55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439B68-C66B-4A93-85C8-CF488B21913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0221351" y="4936959"/>
            <a:ext cx="19929" cy="4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D4CE12F-73DD-4E55-9A89-325DEF34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365041"/>
            <a:ext cx="8398409" cy="60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9044-C0F4-474F-BC1F-D3BE39F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Rob : A data analyst at Cleanipedia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3C10A-9E06-4D37-8820-607B41BC5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FD6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E927-06BA-4780-AD81-825BF789E5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03805" y="2438401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b="1" dirty="0"/>
              <a:t>What he wants ?</a:t>
            </a:r>
          </a:p>
          <a:p>
            <a:pPr lvl="1"/>
            <a:r>
              <a:rPr lang="en-IN" sz="1600" dirty="0"/>
              <a:t>To capture all such journeys like that of Bob.</a:t>
            </a:r>
          </a:p>
          <a:p>
            <a:pPr lvl="1"/>
            <a:r>
              <a:rPr lang="en-IN" sz="1600" dirty="0"/>
              <a:t>To improve Success Rate of  several product campaigns</a:t>
            </a:r>
          </a:p>
          <a:p>
            <a:pPr lvl="1"/>
            <a:r>
              <a:rPr lang="en-IN" sz="1600" dirty="0"/>
              <a:t>Analysing the GBs of data coming from Social Media</a:t>
            </a:r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  <a:p>
            <a:r>
              <a:rPr lang="en-IN" sz="2000" dirty="0"/>
              <a:t>  </a:t>
            </a:r>
            <a:r>
              <a:rPr lang="en-IN" sz="2000" b="1" dirty="0"/>
              <a:t>Pain Points ?</a:t>
            </a:r>
          </a:p>
          <a:p>
            <a:pPr lvl="1"/>
            <a:r>
              <a:rPr lang="en-IN" sz="1600" dirty="0"/>
              <a:t>Each platform has it’s own analytics dashboard.</a:t>
            </a:r>
          </a:p>
          <a:p>
            <a:pPr lvl="1"/>
            <a:r>
              <a:rPr lang="en-IN" sz="1600" dirty="0"/>
              <a:t>Determining where and how much to spend on social platforms?</a:t>
            </a:r>
          </a:p>
          <a:p>
            <a:pPr lvl="1"/>
            <a:r>
              <a:rPr lang="en-IN" sz="1600" dirty="0"/>
              <a:t>Aggregating data and summarising it.</a:t>
            </a:r>
          </a:p>
          <a:p>
            <a:pPr lvl="1"/>
            <a:r>
              <a:rPr lang="en-IN" sz="1600" dirty="0"/>
              <a:t>Summarising customer response across platforms.</a:t>
            </a:r>
          </a:p>
          <a:p>
            <a:pPr lvl="1"/>
            <a:r>
              <a:rPr lang="en-IN" sz="1600" dirty="0"/>
              <a:t>Calculating KPIs.</a:t>
            </a:r>
          </a:p>
        </p:txBody>
      </p:sp>
    </p:spTree>
    <p:extLst>
      <p:ext uri="{BB962C8B-B14F-4D97-AF65-F5344CB8AC3E}">
        <p14:creationId xmlns:p14="http://schemas.microsoft.com/office/powerpoint/2010/main" val="17315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298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Problem Statement</vt:lpstr>
      <vt:lpstr> Lots of data getting generated !</vt:lpstr>
      <vt:lpstr>How to convince Bob that he is buying the best?</vt:lpstr>
      <vt:lpstr>Module 1:  Consumer Engagement</vt:lpstr>
      <vt:lpstr>PowerPoint Presentation</vt:lpstr>
      <vt:lpstr>Bob is now convinced !</vt:lpstr>
      <vt:lpstr>PowerPoint Presentation</vt:lpstr>
      <vt:lpstr>Rob : A data analyst at Cleanipedia</vt:lpstr>
      <vt:lpstr>Module 3 : Integrated Performance Dashboard</vt:lpstr>
      <vt:lpstr>Architecture</vt:lpstr>
      <vt:lpstr>Data Visualisations that matter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MT2017018 Amitabh Tiwari</dc:creator>
  <cp:lastModifiedBy>MT2017018 Amitabh Tiwari</cp:lastModifiedBy>
  <cp:revision>13</cp:revision>
  <dcterms:created xsi:type="dcterms:W3CDTF">2018-08-25T19:22:28Z</dcterms:created>
  <dcterms:modified xsi:type="dcterms:W3CDTF">2018-08-26T15:22:07Z</dcterms:modified>
</cp:coreProperties>
</file>