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79" r:id="rId4"/>
    <p:sldId id="280" r:id="rId5"/>
    <p:sldId id="282" r:id="rId6"/>
    <p:sldId id="281" r:id="rId7"/>
    <p:sldId id="283" r:id="rId8"/>
    <p:sldId id="284" r:id="rId9"/>
    <p:sldId id="286" r:id="rId10"/>
    <p:sldId id="285" r:id="rId11"/>
    <p:sldId id="287" r:id="rId12"/>
    <p:sldId id="288" r:id="rId13"/>
    <p:sldId id="291" r:id="rId14"/>
    <p:sldId id="290" r:id="rId15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24/08/18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B625BA6-6E26-4F3C-90DB-784F8D7568F1}" type="slidenum">
              <a:rPr lang="en-IN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LevelEdit Master text styles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24/08/18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303988B-EB12-467D-9A4A-5A9311970BB8}" type="slidenum">
              <a:rPr lang="en-IN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Cleanipedia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523880" y="4293720"/>
            <a:ext cx="9143640" cy="963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Team Brogrammers</a:t>
            </a:r>
          </a:p>
          <a:p>
            <a:pPr algn="r">
              <a:lnSpc>
                <a:spcPct val="100000"/>
              </a:lnSpc>
            </a:pPr>
            <a:r>
              <a:rPr lang="en-I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IIIT Bangalore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4E6E3-A40A-4412-B17D-B370622FB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354" y="365040"/>
            <a:ext cx="11704320" cy="953335"/>
          </a:xfrm>
        </p:spPr>
        <p:txBody>
          <a:bodyPr/>
          <a:lstStyle/>
          <a:p>
            <a:r>
              <a:rPr lang="en-IN" dirty="0"/>
              <a:t>Module 3 : Integrated Performance Dashboard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7B6481-B714-4B3E-8A77-CFCF201F390D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41C150-0789-4876-A964-0DDFAB81A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539" y="1909748"/>
            <a:ext cx="1419225" cy="381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1E4C5F-D0D4-452A-B87C-A8AB36485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526" y="3719528"/>
            <a:ext cx="990600" cy="8477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D3A2AF-E6F2-41A3-984B-41270B2003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5539" y="2671672"/>
            <a:ext cx="962025" cy="838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849D3B-5253-4A15-B093-A0694B759F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825" y="4938652"/>
            <a:ext cx="2124222" cy="1575914"/>
          </a:xfrm>
          <a:prstGeom prst="rect">
            <a:avLst/>
          </a:prstGeom>
        </p:spPr>
      </p:pic>
      <p:sp>
        <p:nvSpPr>
          <p:cNvPr id="8" name="Cross 7">
            <a:extLst>
              <a:ext uri="{FF2B5EF4-FFF2-40B4-BE49-F238E27FC236}">
                <a16:creationId xmlns:a16="http://schemas.microsoft.com/office/drawing/2014/main" id="{7257C9C9-AFAD-4422-96CC-7451B5687205}"/>
              </a:ext>
            </a:extLst>
          </p:cNvPr>
          <p:cNvSpPr/>
          <p:nvPr/>
        </p:nvSpPr>
        <p:spPr>
          <a:xfrm>
            <a:off x="5136190" y="3278945"/>
            <a:ext cx="1378634" cy="1317347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A866C27-869F-4141-976D-77703645326A}"/>
              </a:ext>
            </a:extLst>
          </p:cNvPr>
          <p:cNvCxnSpPr/>
          <p:nvPr/>
        </p:nvCxnSpPr>
        <p:spPr>
          <a:xfrm>
            <a:off x="2954215" y="2384223"/>
            <a:ext cx="1674056" cy="876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436F3A2-D809-429D-A290-51400C903F91}"/>
              </a:ext>
            </a:extLst>
          </p:cNvPr>
          <p:cNvCxnSpPr>
            <a:cxnSpLocks/>
          </p:cNvCxnSpPr>
          <p:nvPr/>
        </p:nvCxnSpPr>
        <p:spPr>
          <a:xfrm>
            <a:off x="2311572" y="3278945"/>
            <a:ext cx="2366301" cy="369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DCA5F4C-DA6B-4F6B-89B3-CEEAD1B0C65B}"/>
              </a:ext>
            </a:extLst>
          </p:cNvPr>
          <p:cNvCxnSpPr>
            <a:cxnSpLocks/>
          </p:cNvCxnSpPr>
          <p:nvPr/>
        </p:nvCxnSpPr>
        <p:spPr>
          <a:xfrm flipV="1">
            <a:off x="2311572" y="3890796"/>
            <a:ext cx="2316699" cy="540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1BBD1E5-33D6-4F73-85B3-BE991A4AC225}"/>
              </a:ext>
            </a:extLst>
          </p:cNvPr>
          <p:cNvCxnSpPr/>
          <p:nvPr/>
        </p:nvCxnSpPr>
        <p:spPr>
          <a:xfrm flipV="1">
            <a:off x="2654764" y="4184716"/>
            <a:ext cx="1973507" cy="1554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81C78047-B4E7-42E0-829B-7180F680DE09}"/>
              </a:ext>
            </a:extLst>
          </p:cNvPr>
          <p:cNvSpPr/>
          <p:nvPr/>
        </p:nvSpPr>
        <p:spPr>
          <a:xfrm>
            <a:off x="6836898" y="3755436"/>
            <a:ext cx="970671" cy="293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Flowchart: Multidocument 21">
            <a:extLst>
              <a:ext uri="{FF2B5EF4-FFF2-40B4-BE49-F238E27FC236}">
                <a16:creationId xmlns:a16="http://schemas.microsoft.com/office/drawing/2014/main" id="{764296BB-8F50-4D20-BF10-AE35993E07AC}"/>
              </a:ext>
            </a:extLst>
          </p:cNvPr>
          <p:cNvSpPr/>
          <p:nvPr/>
        </p:nvSpPr>
        <p:spPr>
          <a:xfrm>
            <a:off x="8287055" y="2822351"/>
            <a:ext cx="2587665" cy="196066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Aggregated Data Visualisations</a:t>
            </a:r>
          </a:p>
        </p:txBody>
      </p:sp>
    </p:spTree>
    <p:extLst>
      <p:ext uri="{BB962C8B-B14F-4D97-AF65-F5344CB8AC3E}">
        <p14:creationId xmlns:p14="http://schemas.microsoft.com/office/powerpoint/2010/main" val="1996690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A0A70-0189-4BAE-8DD1-6C8ECB587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-180042"/>
            <a:ext cx="10515240" cy="1325160"/>
          </a:xfrm>
        </p:spPr>
        <p:txBody>
          <a:bodyPr/>
          <a:lstStyle/>
          <a:p>
            <a:pPr algn="ctr"/>
            <a:r>
              <a:rPr lang="en-IN" dirty="0"/>
              <a:t>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B77E0-B12E-466B-A585-AC3B18D3253A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838080" y="1364566"/>
            <a:ext cx="10515240" cy="4811954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483E26-7C5C-458F-A36C-2D7950C11412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884160" y="2250830"/>
            <a:ext cx="10162800" cy="4520049"/>
          </a:xfrm>
          <a:prstGeom prst="rect">
            <a:avLst/>
          </a:prstGeom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E42B4C2-673C-4D0D-9DB7-E63388885E9D}"/>
              </a:ext>
            </a:extLst>
          </p:cNvPr>
          <p:cNvSpPr/>
          <p:nvPr/>
        </p:nvSpPr>
        <p:spPr>
          <a:xfrm>
            <a:off x="1055077" y="2321169"/>
            <a:ext cx="1463040" cy="15896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b="1" dirty="0"/>
              <a:t>Data Source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A466FE-3DF7-4B68-8D9F-433482F60A4D}"/>
              </a:ext>
            </a:extLst>
          </p:cNvPr>
          <p:cNvSpPr/>
          <p:nvPr/>
        </p:nvSpPr>
        <p:spPr>
          <a:xfrm>
            <a:off x="7498080" y="4023360"/>
            <a:ext cx="2813538" cy="128016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27A3CE-F665-4D79-9F58-A6E807883457}"/>
              </a:ext>
            </a:extLst>
          </p:cNvPr>
          <p:cNvSpPr/>
          <p:nvPr/>
        </p:nvSpPr>
        <p:spPr>
          <a:xfrm>
            <a:off x="5992837" y="5725551"/>
            <a:ext cx="3713871" cy="8862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1B3D2A-ED34-45BE-9E31-6F49B724528B}"/>
              </a:ext>
            </a:extLst>
          </p:cNvPr>
          <p:cNvSpPr/>
          <p:nvPr/>
        </p:nvSpPr>
        <p:spPr>
          <a:xfrm>
            <a:off x="4951828" y="6063176"/>
            <a:ext cx="1144172" cy="70770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5742C84-E0C9-478A-8421-DF4EF9B55FFD}"/>
              </a:ext>
            </a:extLst>
          </p:cNvPr>
          <p:cNvSpPr/>
          <p:nvPr/>
        </p:nvSpPr>
        <p:spPr>
          <a:xfrm>
            <a:off x="1603717" y="3429000"/>
            <a:ext cx="70338" cy="48181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198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53DA8-669B-4239-A5FB-4ACD0D853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723578"/>
            <a:ext cx="3387106" cy="1645501"/>
          </a:xfrm>
        </p:spPr>
        <p:txBody>
          <a:bodyPr>
            <a:normAutofit/>
          </a:bodyPr>
          <a:lstStyle/>
          <a:p>
            <a:r>
              <a:rPr lang="en-IN" sz="3700" b="1"/>
              <a:t>Data Visualisations that matter 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05175-B095-4340-9FE3-8B0298D4932D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804672" y="2548467"/>
            <a:ext cx="3387105" cy="362849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 sz="1800" dirty="0"/>
              <a:t>Better insights into data.</a:t>
            </a:r>
          </a:p>
          <a:p>
            <a:pPr>
              <a:spcAft>
                <a:spcPts val="600"/>
              </a:spcAft>
            </a:pPr>
            <a:r>
              <a:rPr lang="en-IN" sz="1800" dirty="0"/>
              <a:t>Consolidated performances of campaigns across dashboards.</a:t>
            </a:r>
          </a:p>
          <a:p>
            <a:pPr>
              <a:spcAft>
                <a:spcPts val="600"/>
              </a:spcAft>
            </a:pPr>
            <a:r>
              <a:rPr lang="en-IN" sz="1800" dirty="0"/>
              <a:t>Sentiment Analysis</a:t>
            </a:r>
          </a:p>
          <a:p>
            <a:pPr>
              <a:spcAft>
                <a:spcPts val="600"/>
              </a:spcAft>
            </a:pPr>
            <a:r>
              <a:rPr lang="en-IN" sz="1800" dirty="0"/>
              <a:t>Userbase evaluation</a:t>
            </a:r>
          </a:p>
          <a:p>
            <a:pPr>
              <a:spcAft>
                <a:spcPts val="600"/>
              </a:spcAft>
            </a:pPr>
            <a:endParaRPr lang="en-IN" sz="1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BB6D9F6-3E47-45AD-8461-718A3C87E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8409" y="0"/>
            <a:ext cx="7653591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3B16A00-A549-4B07-B8C2-4B3A966D9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0141" y="321732"/>
            <a:ext cx="4111054" cy="3674848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7D4D231-4544-4534-AC17-A1D81A9627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744" b="-3"/>
          <a:stretch/>
        </p:blipFill>
        <p:spPr>
          <a:xfrm>
            <a:off x="5009463" y="571782"/>
            <a:ext cx="3775899" cy="3166284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33B86BAE-87B4-4192-ABB2-627FFC965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8156" y="321732"/>
            <a:ext cx="2766017" cy="3026832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picture containing accessory, umbrella, vector graphics&#10;&#10;Description generated with very high confidence">
            <a:extLst>
              <a:ext uri="{FF2B5EF4-FFF2-40B4-BE49-F238E27FC236}">
                <a16:creationId xmlns:a16="http://schemas.microsoft.com/office/drawing/2014/main" id="{623BCF14-D7F0-48F1-AFA7-E7EE9C5314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599"/>
          <a:stretch/>
        </p:blipFill>
        <p:spPr>
          <a:xfrm>
            <a:off x="9279639" y="787321"/>
            <a:ext cx="2438503" cy="2091424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22BB4F03-4463-45CC-89A7-8E03412ED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0141" y="4155753"/>
            <a:ext cx="4111054" cy="2380509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A50566-FE2A-46B9-B130-31F3835914B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358" r="26142"/>
          <a:stretch/>
        </p:blipFill>
        <p:spPr>
          <a:xfrm>
            <a:off x="5864635" y="4318312"/>
            <a:ext cx="2065554" cy="2065554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80E1AEAE-1F52-4C29-925C-27738417E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8156" y="3509431"/>
            <a:ext cx="2766017" cy="3026832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F9CE1374-BA07-4D56-893E-34EA2ABA9CB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466" r="31785" b="2"/>
          <a:stretch/>
        </p:blipFill>
        <p:spPr>
          <a:xfrm>
            <a:off x="9279639" y="3807835"/>
            <a:ext cx="2438503" cy="243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275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17F11-58A9-4782-910F-3D8F7F54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39F8AE-CDE5-4E73-93B8-A03CF237EC09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838080" y="1530139"/>
            <a:ext cx="10515240" cy="4350960"/>
          </a:xfrm>
        </p:spPr>
        <p:txBody>
          <a:bodyPr/>
          <a:lstStyle/>
          <a:p>
            <a:pPr marL="0" indent="0" algn="ctr">
              <a:buNone/>
            </a:pPr>
            <a:r>
              <a:rPr lang="en-IN" sz="6600" b="1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577578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61B9C8-4EF6-4F3C-B048-E7BDE515A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 Statement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B368ED-667B-46D9-808D-4ED281B23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7688" y="2980788"/>
            <a:ext cx="2791401" cy="215392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1E345C32-F348-40DD-9767-D7D470BD1C46}"/>
              </a:ext>
            </a:extLst>
          </p:cNvPr>
          <p:cNvSpPr/>
          <p:nvPr/>
        </p:nvSpPr>
        <p:spPr>
          <a:xfrm>
            <a:off x="7730196" y="2501838"/>
            <a:ext cx="351693" cy="2694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545A2D4-1158-4226-BD00-5466B90BA186}"/>
              </a:ext>
            </a:extLst>
          </p:cNvPr>
          <p:cNvSpPr/>
          <p:nvPr/>
        </p:nvSpPr>
        <p:spPr>
          <a:xfrm>
            <a:off x="7941212" y="1856936"/>
            <a:ext cx="597877" cy="435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7768C1C-2AD8-497D-8FAE-8C4A9281F5D9}"/>
              </a:ext>
            </a:extLst>
          </p:cNvPr>
          <p:cNvSpPr/>
          <p:nvPr/>
        </p:nvSpPr>
        <p:spPr>
          <a:xfrm>
            <a:off x="8424204" y="851554"/>
            <a:ext cx="2393852" cy="1005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What is best for me?</a:t>
            </a:r>
          </a:p>
        </p:txBody>
      </p:sp>
    </p:spTree>
    <p:extLst>
      <p:ext uri="{BB962C8B-B14F-4D97-AF65-F5344CB8AC3E}">
        <p14:creationId xmlns:p14="http://schemas.microsoft.com/office/powerpoint/2010/main" val="2430980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8A950-CBE4-407F-B99C-CFA4140FD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132480"/>
            <a:ext cx="10515240" cy="1098000"/>
          </a:xfrm>
        </p:spPr>
        <p:txBody>
          <a:bodyPr/>
          <a:lstStyle/>
          <a:p>
            <a:r>
              <a:rPr lang="en-IN" dirty="0"/>
              <a:t> Lots of data getting generated !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A33724-E312-4B97-8BCC-EF572CE45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305" y="3160097"/>
            <a:ext cx="6076950" cy="1371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6ECF4D-03C3-445D-8D57-114A8BAA4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87" y="2092423"/>
            <a:ext cx="1419225" cy="381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533874-7B81-410B-B915-DD2F34E442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087" y="5077147"/>
            <a:ext cx="990600" cy="847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6FB6AA-005C-4613-AB0A-6037DA7A95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087" y="3150129"/>
            <a:ext cx="962025" cy="838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A16591A-7B42-4ABD-A1A9-C796E95B7E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305" y="1597123"/>
            <a:ext cx="3314700" cy="1371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E12C117-10AF-49C5-97ED-AF13BC195D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57305" y="4898340"/>
            <a:ext cx="7410450" cy="1295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B3E6B06-3E49-4E9B-85F4-0C3FD2B948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35612" y="1695226"/>
            <a:ext cx="1638300" cy="10001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F3D73C6-9178-4C29-A950-26829FCC05E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88259" y="2697729"/>
            <a:ext cx="1685565" cy="202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317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9E16C-65E4-480C-B533-E482D4C44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convince Bob that he is buying the best?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0BB61-D97F-460C-85BF-CB1DECB37AD6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838080" y="1690200"/>
            <a:ext cx="10515240" cy="5006022"/>
          </a:xfrm>
        </p:spPr>
        <p:txBody>
          <a:bodyPr/>
          <a:lstStyle/>
          <a:p>
            <a:endParaRPr lang="en-IN" dirty="0"/>
          </a:p>
          <a:p>
            <a:r>
              <a:rPr lang="en-IN" dirty="0"/>
              <a:t>Give him more insights into the product. But how?</a:t>
            </a:r>
          </a:p>
          <a:p>
            <a:r>
              <a:rPr lang="en-IN" dirty="0"/>
              <a:t>Try to engage him by generating personalized Recommendations !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3200" b="1" dirty="0"/>
              <a:t>GOALS :</a:t>
            </a:r>
          </a:p>
          <a:p>
            <a:pPr lvl="2"/>
            <a:r>
              <a:rPr lang="en-IN" sz="3000" dirty="0"/>
              <a:t>Increasing customer session duration</a:t>
            </a:r>
          </a:p>
          <a:p>
            <a:pPr lvl="2"/>
            <a:r>
              <a:rPr lang="en-IN" sz="3000" dirty="0"/>
              <a:t>Targeted Product Marketing</a:t>
            </a:r>
          </a:p>
          <a:p>
            <a:pPr lvl="2"/>
            <a:r>
              <a:rPr lang="en-IN" sz="3000" dirty="0"/>
              <a:t>Building user base for </a:t>
            </a:r>
            <a:r>
              <a:rPr lang="en-IN" sz="3000" dirty="0" err="1"/>
              <a:t>Cleanipedia</a:t>
            </a:r>
            <a:endParaRPr lang="en-IN" sz="3000" dirty="0"/>
          </a:p>
          <a:p>
            <a:pPr lvl="2">
              <a:buFont typeface="Wingdings" panose="05000000000000000000" pitchFamily="2" charset="2"/>
              <a:buChar char="Ø"/>
            </a:pPr>
            <a:endParaRPr lang="en-IN" sz="3600" b="1" dirty="0"/>
          </a:p>
          <a:p>
            <a:pPr lvl="1">
              <a:buFont typeface="Wingdings" panose="05000000000000000000" pitchFamily="2" charset="2"/>
              <a:buChar char="Ø"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3453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6B48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F43324-B8F9-4CAC-B4EA-414F2D230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en-IN" dirty="0">
                <a:solidFill>
                  <a:srgbClr val="FFFFFF"/>
                </a:solidFill>
              </a:rPr>
              <a:t>Module 1: </a:t>
            </a:r>
            <a:br>
              <a:rPr lang="en-IN" dirty="0">
                <a:solidFill>
                  <a:srgbClr val="FFFFFF"/>
                </a:solidFill>
              </a:rPr>
            </a:br>
            <a:r>
              <a:rPr lang="en-IN" dirty="0">
                <a:solidFill>
                  <a:srgbClr val="FFFFFF"/>
                </a:solidFill>
              </a:rPr>
              <a:t>Consumer Engagement</a:t>
            </a:r>
          </a:p>
        </p:txBody>
      </p:sp>
      <p:pic>
        <p:nvPicPr>
          <p:cNvPr id="5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3B92C7CE-1D52-4481-B948-166477951A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86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17FC3-19F8-4675-AA49-D09BB4A0B804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934178" y="562708"/>
            <a:ext cx="3446586" cy="5134707"/>
          </a:xfrm>
        </p:spPr>
        <p:txBody>
          <a:bodyPr anchor="ctr">
            <a:normAutofit/>
          </a:bodyPr>
          <a:lstStyle/>
          <a:p>
            <a:pPr indent="-228240"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Recommendations based on what?</a:t>
            </a:r>
            <a:endParaRPr lang="en-US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0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Based on what user reads (content of the article)</a:t>
            </a:r>
          </a:p>
          <a:p>
            <a:pPr lvl="1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0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Based on what others read with similar reading habits</a:t>
            </a:r>
          </a:p>
          <a:p>
            <a:pPr lvl="1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0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Based on user’s personal and demographic data</a:t>
            </a:r>
          </a:p>
          <a:p>
            <a:pPr>
              <a:spcAft>
                <a:spcPts val="600"/>
              </a:spcAft>
            </a:pP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133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838080" y="92880"/>
            <a:ext cx="10515240" cy="587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Architecture of Recommendation System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82" name="Content Placeholder 25"/>
          <p:cNvPicPr/>
          <p:nvPr/>
        </p:nvPicPr>
        <p:blipFill>
          <a:blip r:embed="rId2"/>
          <a:stretch/>
        </p:blipFill>
        <p:spPr>
          <a:xfrm>
            <a:off x="3097080" y="3399480"/>
            <a:ext cx="5943240" cy="647280"/>
          </a:xfrm>
          <a:prstGeom prst="rect">
            <a:avLst/>
          </a:prstGeom>
          <a:ln>
            <a:noFill/>
          </a:ln>
        </p:spPr>
      </p:pic>
      <p:sp>
        <p:nvSpPr>
          <p:cNvPr id="183" name="CustomShape 2"/>
          <p:cNvSpPr/>
          <p:nvPr/>
        </p:nvSpPr>
        <p:spPr>
          <a:xfrm>
            <a:off x="384480" y="1292040"/>
            <a:ext cx="10969200" cy="463500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84" name="CustomShape 3"/>
          <p:cNvSpPr/>
          <p:nvPr/>
        </p:nvSpPr>
        <p:spPr>
          <a:xfrm>
            <a:off x="1099800" y="1815480"/>
            <a:ext cx="2159640" cy="390888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85" name="CustomShape 4"/>
          <p:cNvSpPr/>
          <p:nvPr/>
        </p:nvSpPr>
        <p:spPr>
          <a:xfrm>
            <a:off x="1421280" y="1901520"/>
            <a:ext cx="1417680" cy="536400"/>
          </a:xfrm>
          <a:prstGeom prst="snip1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Articles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5"/>
          <p:cNvSpPr/>
          <p:nvPr/>
        </p:nvSpPr>
        <p:spPr>
          <a:xfrm>
            <a:off x="1406520" y="2620800"/>
            <a:ext cx="1417680" cy="536400"/>
          </a:xfrm>
          <a:prstGeom prst="snip1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User Profiles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6"/>
          <p:cNvSpPr/>
          <p:nvPr/>
        </p:nvSpPr>
        <p:spPr>
          <a:xfrm>
            <a:off x="1406520" y="3984480"/>
            <a:ext cx="1417680" cy="728640"/>
          </a:xfrm>
          <a:prstGeom prst="snip1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Reading Habits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7"/>
          <p:cNvSpPr/>
          <p:nvPr/>
        </p:nvSpPr>
        <p:spPr>
          <a:xfrm>
            <a:off x="1406520" y="3291840"/>
            <a:ext cx="1417680" cy="533160"/>
          </a:xfrm>
          <a:prstGeom prst="snip1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Rules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8"/>
          <p:cNvSpPr/>
          <p:nvPr/>
        </p:nvSpPr>
        <p:spPr>
          <a:xfrm>
            <a:off x="3346200" y="3470760"/>
            <a:ext cx="1258560" cy="46008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9"/>
          <p:cNvSpPr/>
          <p:nvPr/>
        </p:nvSpPr>
        <p:spPr>
          <a:xfrm>
            <a:off x="4943160" y="1815480"/>
            <a:ext cx="5842080" cy="390888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91" name="CustomShape 10"/>
          <p:cNvSpPr/>
          <p:nvPr/>
        </p:nvSpPr>
        <p:spPr>
          <a:xfrm>
            <a:off x="5301000" y="2027520"/>
            <a:ext cx="2239200" cy="353808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92" name="CustomShape 11"/>
          <p:cNvSpPr/>
          <p:nvPr/>
        </p:nvSpPr>
        <p:spPr>
          <a:xfrm>
            <a:off x="8278560" y="2027520"/>
            <a:ext cx="2239200" cy="353808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93" name="CustomShape 12"/>
          <p:cNvSpPr/>
          <p:nvPr/>
        </p:nvSpPr>
        <p:spPr>
          <a:xfrm>
            <a:off x="5539320" y="2266200"/>
            <a:ext cx="1775520" cy="116244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LDA Model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13"/>
          <p:cNvSpPr/>
          <p:nvPr/>
        </p:nvSpPr>
        <p:spPr>
          <a:xfrm>
            <a:off x="5532840" y="3972240"/>
            <a:ext cx="1775520" cy="116244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TF-IDF with NER Model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14"/>
          <p:cNvSpPr/>
          <p:nvPr/>
        </p:nvSpPr>
        <p:spPr>
          <a:xfrm>
            <a:off x="8454960" y="4020480"/>
            <a:ext cx="1987560" cy="116244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K-prototypes Clustering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15"/>
          <p:cNvSpPr/>
          <p:nvPr/>
        </p:nvSpPr>
        <p:spPr>
          <a:xfrm>
            <a:off x="8490960" y="2307600"/>
            <a:ext cx="1775520" cy="116244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Spectral Clustering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16"/>
          <p:cNvSpPr/>
          <p:nvPr/>
        </p:nvSpPr>
        <p:spPr>
          <a:xfrm>
            <a:off x="1406520" y="4881600"/>
            <a:ext cx="1417680" cy="728640"/>
          </a:xfrm>
          <a:prstGeom prst="snip1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Pickled Models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17"/>
          <p:cNvSpPr/>
          <p:nvPr/>
        </p:nvSpPr>
        <p:spPr>
          <a:xfrm>
            <a:off x="4629960" y="743400"/>
            <a:ext cx="314280" cy="460800"/>
          </a:xfrm>
          <a:prstGeom prst="down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18"/>
          <p:cNvSpPr/>
          <p:nvPr/>
        </p:nvSpPr>
        <p:spPr>
          <a:xfrm>
            <a:off x="4943160" y="770760"/>
            <a:ext cx="1589760" cy="34596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User Identifier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19"/>
          <p:cNvSpPr/>
          <p:nvPr/>
        </p:nvSpPr>
        <p:spPr>
          <a:xfrm>
            <a:off x="3074400" y="1292040"/>
            <a:ext cx="4797000" cy="36396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FLASK REST SERVER HOSTED ON CLOUD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20"/>
          <p:cNvSpPr/>
          <p:nvPr/>
        </p:nvSpPr>
        <p:spPr>
          <a:xfrm>
            <a:off x="4628160" y="5790600"/>
            <a:ext cx="314280" cy="385560"/>
          </a:xfrm>
          <a:prstGeom prst="down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2" name="Picture 26"/>
          <p:cNvPicPr/>
          <p:nvPr/>
        </p:nvPicPr>
        <p:blipFill>
          <a:blip r:embed="rId3"/>
          <a:stretch/>
        </p:blipFill>
        <p:spPr>
          <a:xfrm>
            <a:off x="2525040" y="6241680"/>
            <a:ext cx="5895720" cy="5997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908827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CC5E2-8C09-453E-9476-9ABC7F348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IN"/>
              <a:t>Bob is now convinced !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E61A5B-B9EC-46B9-BE8B-5E970C5C4D13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62000" y="2532184"/>
            <a:ext cx="5314543" cy="3122753"/>
          </a:xfrm>
        </p:spPr>
        <p:txBody>
          <a:bodyPr anchor="t">
            <a:normAutofit/>
          </a:bodyPr>
          <a:lstStyle/>
          <a:p>
            <a:r>
              <a:rPr lang="en-IN" sz="2400" b="1" dirty="0"/>
              <a:t>Can we help him to buy the product?</a:t>
            </a:r>
          </a:p>
          <a:p>
            <a:endParaRPr lang="en-IN" sz="2400" b="1" dirty="0"/>
          </a:p>
          <a:p>
            <a:r>
              <a:rPr lang="en-IN" sz="2400" b="1" dirty="0"/>
              <a:t>Data Aggregator seems to be an ideal choice.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DC4C35-31D6-4C79-AAA8-6AC15FC8C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259" y="623916"/>
            <a:ext cx="3468385" cy="3834963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38D2B170-48D9-4A84-A4D4-0DD30BA2062D}"/>
              </a:ext>
            </a:extLst>
          </p:cNvPr>
          <p:cNvSpPr txBox="1">
            <a:spLocks/>
          </p:cNvSpPr>
          <p:nvPr/>
        </p:nvSpPr>
        <p:spPr>
          <a:xfrm>
            <a:off x="524256" y="4767072"/>
            <a:ext cx="6594189" cy="162521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IN" dirty="0">
                <a:solidFill>
                  <a:srgbClr val="FFFFFF"/>
                </a:solidFill>
              </a:rPr>
              <a:t>Module 2: Integration with Ecommerce Link</a:t>
            </a:r>
          </a:p>
        </p:txBody>
      </p:sp>
    </p:spTree>
    <p:extLst>
      <p:ext uri="{BB962C8B-B14F-4D97-AF65-F5344CB8AC3E}">
        <p14:creationId xmlns:p14="http://schemas.microsoft.com/office/powerpoint/2010/main" val="42451931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838080" y="365040"/>
            <a:ext cx="10515240" cy="315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6" name="TextShape 10"/>
          <p:cNvSpPr txBox="1"/>
          <p:nvPr/>
        </p:nvSpPr>
        <p:spPr>
          <a:xfrm>
            <a:off x="838080" y="3148200"/>
            <a:ext cx="6582600" cy="30286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7945907-907E-4DCB-933C-04BBD87532D1}"/>
              </a:ext>
            </a:extLst>
          </p:cNvPr>
          <p:cNvSpPr/>
          <p:nvPr/>
        </p:nvSpPr>
        <p:spPr>
          <a:xfrm>
            <a:off x="8880231" y="939132"/>
            <a:ext cx="2658794" cy="9988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Google Custom Search Engine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1ECFDC2-1239-4A9D-BCEE-4340675A6C20}"/>
              </a:ext>
            </a:extLst>
          </p:cNvPr>
          <p:cNvSpPr/>
          <p:nvPr/>
        </p:nvSpPr>
        <p:spPr>
          <a:xfrm>
            <a:off x="8903677" y="2382954"/>
            <a:ext cx="2658794" cy="9988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Custom Search API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05F5248-20F5-462B-B955-55A3C6C3D5B7}"/>
              </a:ext>
            </a:extLst>
          </p:cNvPr>
          <p:cNvSpPr/>
          <p:nvPr/>
        </p:nvSpPr>
        <p:spPr>
          <a:xfrm>
            <a:off x="8911883" y="3938152"/>
            <a:ext cx="2658794" cy="9988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REST Server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827F30B-55E7-40E6-BA9F-5D29FDB51562}"/>
              </a:ext>
            </a:extLst>
          </p:cNvPr>
          <p:cNvSpPr/>
          <p:nvPr/>
        </p:nvSpPr>
        <p:spPr>
          <a:xfrm>
            <a:off x="8891954" y="5419464"/>
            <a:ext cx="2658794" cy="9988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 Interface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7B079B4-8031-4A18-A62E-8FD4B6F33BD7}"/>
              </a:ext>
            </a:extLst>
          </p:cNvPr>
          <p:cNvCxnSpPr>
            <a:cxnSpLocks/>
            <a:stCxn id="4" idx="2"/>
            <a:endCxn id="19" idx="0"/>
          </p:cNvCxnSpPr>
          <p:nvPr/>
        </p:nvCxnSpPr>
        <p:spPr>
          <a:xfrm>
            <a:off x="10209628" y="1937939"/>
            <a:ext cx="23446" cy="445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803656D-72B2-4A79-ABA8-2835371A70D2}"/>
              </a:ext>
            </a:extLst>
          </p:cNvPr>
          <p:cNvCxnSpPr/>
          <p:nvPr/>
        </p:nvCxnSpPr>
        <p:spPr>
          <a:xfrm>
            <a:off x="10705514" y="2398542"/>
            <a:ext cx="0" cy="262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F399CED-EFFB-4472-8577-1372D0BDC7F6}"/>
              </a:ext>
            </a:extLst>
          </p:cNvPr>
          <p:cNvCxnSpPr/>
          <p:nvPr/>
        </p:nvCxnSpPr>
        <p:spPr>
          <a:xfrm flipV="1">
            <a:off x="267286" y="-14068"/>
            <a:ext cx="0" cy="14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E2F5E62-F0E1-44C9-A35A-0C4C6F2CD0A3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10233074" y="3381761"/>
            <a:ext cx="8206" cy="557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9439B68-C66B-4A93-85C8-CF488B219137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10221351" y="4936959"/>
            <a:ext cx="19929" cy="482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CD4CE12F-73DD-4E55-9A89-325DEF34E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85" y="365041"/>
            <a:ext cx="8398409" cy="605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17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09044-C0F4-474F-BC1F-D3BE39F1C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IN" dirty="0"/>
              <a:t>Rob : A data analyst at </a:t>
            </a:r>
            <a:r>
              <a:rPr lang="en-IN" dirty="0" err="1"/>
              <a:t>Cleanipedia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83C10A-9E06-4D37-8820-607B41BC58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96" b="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>
            <a:solidFill>
              <a:srgbClr val="FD6F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FE927-06BA-4780-AD81-825BF789E5D1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4803805" y="2438401"/>
            <a:ext cx="6586489" cy="3785419"/>
          </a:xfrm>
        </p:spPr>
        <p:txBody>
          <a:bodyPr>
            <a:normAutofit/>
          </a:bodyPr>
          <a:lstStyle/>
          <a:p>
            <a:r>
              <a:rPr lang="en-IN" sz="2000" b="1" dirty="0"/>
              <a:t>What he wants ?</a:t>
            </a:r>
          </a:p>
          <a:p>
            <a:pPr lvl="1"/>
            <a:r>
              <a:rPr lang="en-IN" sz="1600" dirty="0"/>
              <a:t>To capture all such journeys like that of Bob.</a:t>
            </a:r>
          </a:p>
          <a:p>
            <a:pPr lvl="1"/>
            <a:r>
              <a:rPr lang="en-IN" sz="1600" dirty="0"/>
              <a:t>To improve Success Rate of  several product campaigns</a:t>
            </a:r>
          </a:p>
          <a:p>
            <a:pPr lvl="1"/>
            <a:r>
              <a:rPr lang="en-IN" sz="1600" dirty="0"/>
              <a:t>Analysing the GBs of data coming from Social Media</a:t>
            </a:r>
          </a:p>
          <a:p>
            <a:pPr lvl="1"/>
            <a:endParaRPr lang="en-IN" sz="1600" dirty="0"/>
          </a:p>
          <a:p>
            <a:pPr marL="457200" lvl="1" indent="0">
              <a:buNone/>
            </a:pPr>
            <a:endParaRPr lang="en-IN" sz="1600" dirty="0"/>
          </a:p>
          <a:p>
            <a:r>
              <a:rPr lang="en-IN" sz="2000" dirty="0"/>
              <a:t>  </a:t>
            </a:r>
            <a:r>
              <a:rPr lang="en-IN" sz="2000" b="1" dirty="0"/>
              <a:t>Pain Points ?</a:t>
            </a:r>
          </a:p>
          <a:p>
            <a:pPr lvl="1"/>
            <a:r>
              <a:rPr lang="en-IN" sz="1600" dirty="0"/>
              <a:t>Each platform has it’s own analytics dashboard.</a:t>
            </a:r>
          </a:p>
          <a:p>
            <a:pPr lvl="1"/>
            <a:r>
              <a:rPr lang="en-IN" sz="1600" dirty="0"/>
              <a:t>Determining where and how much to spend on social platforms?</a:t>
            </a:r>
          </a:p>
          <a:p>
            <a:pPr lvl="1"/>
            <a:r>
              <a:rPr lang="en-IN" sz="1600" dirty="0"/>
              <a:t>Aggregating data and summarising it.</a:t>
            </a:r>
          </a:p>
          <a:p>
            <a:pPr lvl="1"/>
            <a:r>
              <a:rPr lang="en-IN" sz="1600" dirty="0"/>
              <a:t>Summarising customer response across platforms.</a:t>
            </a:r>
          </a:p>
          <a:p>
            <a:pPr lvl="1"/>
            <a:r>
              <a:rPr lang="en-IN" sz="1600" dirty="0"/>
              <a:t>Calculating KPIs.</a:t>
            </a:r>
          </a:p>
        </p:txBody>
      </p:sp>
    </p:spTree>
    <p:extLst>
      <p:ext uri="{BB962C8B-B14F-4D97-AF65-F5344CB8AC3E}">
        <p14:creationId xmlns:p14="http://schemas.microsoft.com/office/powerpoint/2010/main" val="1731549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283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DejaVu Sans</vt:lpstr>
      <vt:lpstr>Symbol</vt:lpstr>
      <vt:lpstr>Times New Roman</vt:lpstr>
      <vt:lpstr>Wingdings</vt:lpstr>
      <vt:lpstr>Office Theme</vt:lpstr>
      <vt:lpstr>Office Theme</vt:lpstr>
      <vt:lpstr>PowerPoint Presentation</vt:lpstr>
      <vt:lpstr>Problem Statement</vt:lpstr>
      <vt:lpstr> Lots of data getting generated !</vt:lpstr>
      <vt:lpstr>How to convince Bob that he is buying the best?</vt:lpstr>
      <vt:lpstr>Module 1:  Consumer Engagement</vt:lpstr>
      <vt:lpstr>PowerPoint Presentation</vt:lpstr>
      <vt:lpstr>Bob is now convinced !</vt:lpstr>
      <vt:lpstr>PowerPoint Presentation</vt:lpstr>
      <vt:lpstr>Rob : A data analyst at Cleanipedia</vt:lpstr>
      <vt:lpstr>Module 3 : Integrated Performance Dashboard</vt:lpstr>
      <vt:lpstr>Architecture</vt:lpstr>
      <vt:lpstr>Data Visualisations that matter 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MT2017018 Amitabh Tiwari</dc:creator>
  <cp:lastModifiedBy>MT2017018 Amitabh Tiwari</cp:lastModifiedBy>
  <cp:revision>9</cp:revision>
  <dcterms:created xsi:type="dcterms:W3CDTF">2018-08-25T19:22:28Z</dcterms:created>
  <dcterms:modified xsi:type="dcterms:W3CDTF">2018-08-26T05:07:48Z</dcterms:modified>
</cp:coreProperties>
</file>