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22.png" ContentType="image/png"/>
  <Override PartName="/ppt/media/image2.png" ContentType="image/png"/>
  <Override PartName="/ppt/media/image5.gif" ContentType="image/gif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24/08/18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B625BA6-6E26-4F3C-90DB-784F8D7568F1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24/08/18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03988B-EB12-467D-9A4A-5A9311970BB8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Cleanipedia – Hindustan Unilever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293720"/>
            <a:ext cx="9143640" cy="96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Brogrammers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516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Module 2 : Consumer 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4611600"/>
            <a:ext cx="10515240" cy="156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681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431360"/>
            <a:ext cx="10515240" cy="474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 Scenario 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HUL has several articles on it’s website talking about the products they sell. How can we make use of them in cleanipedia and increase customer engagement.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Solution 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come up with a discussion forum which will be powered up by a Recommendation Engine to come up with articles that are user-centric and slowly propel the prospects to be our customers.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Recommendations based on what?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what user reads (content of the article)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what others read with similar reading habits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user’s personal and demographic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95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95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95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95">
                                            <p:txEl>
                                              <p:pRg st="20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95">
                                            <p:txEl>
                                              <p:pRg st="2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95">
                                            <p:txEl>
                                              <p:pRg st="2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7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95">
                                            <p:txEl>
                                              <p:pRg st="177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95">
                                            <p:txEl>
                                              <p:pRg st="17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95">
                                            <p:txEl>
                                              <p:pRg st="17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98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95">
                                            <p:txEl>
                                              <p:pRg st="198" end="3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95">
                                            <p:txEl>
                                              <p:pRg st="198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95">
                                            <p:txEl>
                                              <p:pRg st="198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90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95">
                                            <p:txEl>
                                              <p:pRg st="390" end="4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95">
                                            <p:txEl>
                                              <p:pRg st="390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95">
                                            <p:txEl>
                                              <p:pRg st="390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21" end="4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71" end="5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25" end="5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Content Based Filtering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LDA and TF-IDF with NER Models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933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LDA (Latent Dirichlet Allocation)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92880" y="1298880"/>
            <a:ext cx="11695320" cy="543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113120" y="1418040"/>
            <a:ext cx="197424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Corpus of Articles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087720" y="1825200"/>
            <a:ext cx="37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3571560" y="1418040"/>
            <a:ext cx="197424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Tokenization and Stemming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5546160" y="1825200"/>
            <a:ext cx="41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6095880" y="1418040"/>
            <a:ext cx="197424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Vectorization of data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8070480" y="1825200"/>
            <a:ext cx="152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CustomShape 9"/>
          <p:cNvSpPr/>
          <p:nvPr/>
        </p:nvSpPr>
        <p:spPr>
          <a:xfrm>
            <a:off x="9799920" y="1447560"/>
            <a:ext cx="197424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LDA Model training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10760760" y="2268360"/>
            <a:ext cx="360" cy="40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CustomShape 11"/>
          <p:cNvSpPr/>
          <p:nvPr/>
        </p:nvSpPr>
        <p:spPr>
          <a:xfrm>
            <a:off x="9799920" y="2793960"/>
            <a:ext cx="197424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Grid Search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 flipH="1">
            <a:off x="9400680" y="3201120"/>
            <a:ext cx="39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185400" y="2434680"/>
            <a:ext cx="9199080" cy="41644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pic>
        <p:nvPicPr>
          <p:cNvPr id="111" name="Picture 23" descr=""/>
          <p:cNvPicPr/>
          <p:nvPr/>
        </p:nvPicPr>
        <p:blipFill>
          <a:blip r:embed="rId1"/>
          <a:stretch/>
        </p:blipFill>
        <p:spPr>
          <a:xfrm>
            <a:off x="349200" y="2499120"/>
            <a:ext cx="8807760" cy="1024920"/>
          </a:xfrm>
          <a:prstGeom prst="rect">
            <a:avLst/>
          </a:prstGeom>
          <a:ln>
            <a:noFill/>
          </a:ln>
        </p:spPr>
      </p:pic>
      <p:pic>
        <p:nvPicPr>
          <p:cNvPr id="112" name="Picture 25" descr=""/>
          <p:cNvPicPr/>
          <p:nvPr/>
        </p:nvPicPr>
        <p:blipFill>
          <a:blip r:embed="rId2"/>
          <a:stretch/>
        </p:blipFill>
        <p:spPr>
          <a:xfrm>
            <a:off x="349200" y="3633480"/>
            <a:ext cx="3076200" cy="2859120"/>
          </a:xfrm>
          <a:prstGeom prst="rect">
            <a:avLst/>
          </a:prstGeom>
          <a:ln>
            <a:noFill/>
          </a:ln>
        </p:spPr>
      </p:pic>
      <p:pic>
        <p:nvPicPr>
          <p:cNvPr id="113" name="Picture 26" descr=""/>
          <p:cNvPicPr/>
          <p:nvPr/>
        </p:nvPicPr>
        <p:blipFill>
          <a:blip r:embed="rId3"/>
          <a:stretch/>
        </p:blipFill>
        <p:spPr>
          <a:xfrm>
            <a:off x="5082840" y="3975480"/>
            <a:ext cx="2669400" cy="146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90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NER (Named Entity Recognition)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Content Placeholder 14" descr=""/>
          <p:cNvPicPr/>
          <p:nvPr/>
        </p:nvPicPr>
        <p:blipFill>
          <a:blip r:embed="rId1"/>
          <a:stretch/>
        </p:blipFill>
        <p:spPr>
          <a:xfrm>
            <a:off x="72720" y="3112200"/>
            <a:ext cx="8467920" cy="280008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1113120" y="1418040"/>
            <a:ext cx="197424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Article 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087720" y="1825200"/>
            <a:ext cx="37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3571560" y="1418040"/>
            <a:ext cx="197424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Tokenization and Stemming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5546160" y="1825200"/>
            <a:ext cx="41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5963400" y="1418040"/>
            <a:ext cx="197424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7938000" y="1825200"/>
            <a:ext cx="41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8348760" y="1418040"/>
            <a:ext cx="197424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 the chunked tree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 flipV="1">
            <a:off x="10323360" y="1824480"/>
            <a:ext cx="31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10"/>
          <p:cNvSpPr/>
          <p:nvPr/>
        </p:nvSpPr>
        <p:spPr>
          <a:xfrm>
            <a:off x="10641600" y="1418040"/>
            <a:ext cx="1324800" cy="813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Named Entities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16" descr=""/>
          <p:cNvPicPr/>
          <p:nvPr/>
        </p:nvPicPr>
        <p:blipFill>
          <a:blip r:embed="rId2"/>
          <a:stretch/>
        </p:blipFill>
        <p:spPr>
          <a:xfrm>
            <a:off x="8958600" y="2378160"/>
            <a:ext cx="3365640" cy="4247640"/>
          </a:xfrm>
          <a:prstGeom prst="rect">
            <a:avLst/>
          </a:prstGeom>
          <a:ln>
            <a:noFill/>
          </a:ln>
        </p:spPr>
      </p:pic>
      <p:sp>
        <p:nvSpPr>
          <p:cNvPr id="126" name="CustomShape 11"/>
          <p:cNvSpPr/>
          <p:nvPr/>
        </p:nvSpPr>
        <p:spPr>
          <a:xfrm>
            <a:off x="8541000" y="4412880"/>
            <a:ext cx="437040" cy="2383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25360" y="365040"/>
            <a:ext cx="1175436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TF-IDF (Term Frequency – Inverse Document Frequency)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179360"/>
            <a:ext cx="10515240" cy="551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a pair of documents, it tries to find the similarity between them.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us consider a term “product”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Cosine Similarity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133720" y="2882160"/>
            <a:ext cx="3332160" cy="1648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0" name="Line 4"/>
          <p:cNvSpPr/>
          <p:nvPr/>
        </p:nvSpPr>
        <p:spPr>
          <a:xfrm>
            <a:off x="7076520" y="2398320"/>
            <a:ext cx="360" cy="2383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8309160" y="2769840"/>
            <a:ext cx="2284560" cy="173592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2220840" y="3318480"/>
            <a:ext cx="176400" cy="1382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5050080" y="3251880"/>
            <a:ext cx="176400" cy="1382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CustomShape 8"/>
          <p:cNvSpPr/>
          <p:nvPr/>
        </p:nvSpPr>
        <p:spPr>
          <a:xfrm>
            <a:off x="3459960" y="3450960"/>
            <a:ext cx="176400" cy="1382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4894560" y="4218840"/>
            <a:ext cx="176400" cy="1382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CustomShape 10"/>
          <p:cNvSpPr/>
          <p:nvPr/>
        </p:nvSpPr>
        <p:spPr>
          <a:xfrm>
            <a:off x="2804040" y="4237560"/>
            <a:ext cx="176400" cy="1382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4005000" y="3692520"/>
            <a:ext cx="176400" cy="1382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12"/>
          <p:cNvSpPr/>
          <p:nvPr/>
        </p:nvSpPr>
        <p:spPr>
          <a:xfrm>
            <a:off x="2667240" y="4505760"/>
            <a:ext cx="1761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 Frequency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7948440" y="4466880"/>
            <a:ext cx="3152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Inverse Document Frequency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Picture 17" descr=""/>
          <p:cNvPicPr/>
          <p:nvPr/>
        </p:nvPicPr>
        <p:blipFill>
          <a:blip r:embed="rId1"/>
          <a:stretch/>
        </p:blipFill>
        <p:spPr>
          <a:xfrm>
            <a:off x="838080" y="4892400"/>
            <a:ext cx="10515240" cy="1468080"/>
          </a:xfrm>
          <a:prstGeom prst="rect">
            <a:avLst/>
          </a:prstGeom>
          <a:ln>
            <a:noFill/>
          </a:ln>
        </p:spPr>
      </p:pic>
      <p:sp>
        <p:nvSpPr>
          <p:cNvPr id="141" name="CustomShape 14"/>
          <p:cNvSpPr/>
          <p:nvPr/>
        </p:nvSpPr>
        <p:spPr>
          <a:xfrm>
            <a:off x="4186080" y="6291360"/>
            <a:ext cx="3854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 representation of article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172440"/>
            <a:ext cx="10515240" cy="482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3" name="Content Placeholder 3" descr=""/>
          <p:cNvPicPr/>
          <p:nvPr/>
        </p:nvPicPr>
        <p:blipFill>
          <a:blip r:embed="rId1"/>
          <a:stretch/>
        </p:blipFill>
        <p:spPr>
          <a:xfrm>
            <a:off x="2438280" y="932040"/>
            <a:ext cx="6051240" cy="606240"/>
          </a:xfrm>
          <a:prstGeom prst="rect">
            <a:avLst/>
          </a:prstGeom>
          <a:ln>
            <a:noFill/>
          </a:ln>
        </p:spPr>
      </p:pic>
      <p:pic>
        <p:nvPicPr>
          <p:cNvPr id="144" name="Picture 4" descr=""/>
          <p:cNvPicPr/>
          <p:nvPr/>
        </p:nvPicPr>
        <p:blipFill>
          <a:blip r:embed="rId2"/>
          <a:stretch/>
        </p:blipFill>
        <p:spPr>
          <a:xfrm>
            <a:off x="1170720" y="2414520"/>
            <a:ext cx="9505440" cy="952200"/>
          </a:xfrm>
          <a:prstGeom prst="rect">
            <a:avLst/>
          </a:prstGeom>
          <a:ln>
            <a:noFill/>
          </a:ln>
        </p:spPr>
      </p:pic>
      <p:pic>
        <p:nvPicPr>
          <p:cNvPr id="145" name="Picture 5" descr=""/>
          <p:cNvPicPr/>
          <p:nvPr/>
        </p:nvPicPr>
        <p:blipFill>
          <a:blip r:embed="rId3"/>
          <a:stretch/>
        </p:blipFill>
        <p:spPr>
          <a:xfrm>
            <a:off x="1271520" y="4443480"/>
            <a:ext cx="9648360" cy="186660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5464080" y="1630800"/>
            <a:ext cx="360" cy="62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5565960" y="3366720"/>
            <a:ext cx="360" cy="80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Collaborative Filtering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Spectral and K-prototypes Clustering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5" dur="indefinite" restart="never" nodeType="tmRoot">
          <p:childTnLst>
            <p:seq>
              <p:cTn id="3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Spectral 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351800" y="2120400"/>
            <a:ext cx="2358360" cy="966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Article Read-History of users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3710520" y="2603880"/>
            <a:ext cx="54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4280400" y="2120400"/>
            <a:ext cx="2358360" cy="966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Spectral Clustering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6639480" y="2603880"/>
            <a:ext cx="66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7"/>
          <p:cNvSpPr/>
          <p:nvPr/>
        </p:nvSpPr>
        <p:spPr>
          <a:xfrm>
            <a:off x="7301880" y="2120400"/>
            <a:ext cx="2212920" cy="966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Clusters of user profiles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8415000" y="3087720"/>
            <a:ext cx="36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CustomShape 9"/>
          <p:cNvSpPr/>
          <p:nvPr/>
        </p:nvSpPr>
        <p:spPr>
          <a:xfrm>
            <a:off x="7262280" y="3892680"/>
            <a:ext cx="2305440" cy="834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the trending article in user’s cluster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 flipH="1">
            <a:off x="6427440" y="4254120"/>
            <a:ext cx="83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ustomShape 11"/>
          <p:cNvSpPr/>
          <p:nvPr/>
        </p:nvSpPr>
        <p:spPr>
          <a:xfrm>
            <a:off x="3710520" y="3760200"/>
            <a:ext cx="2610360" cy="96696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Recommendation made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91640" y="-30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K-prototypes 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2" name="Content Placeholder 9" descr=""/>
          <p:cNvPicPr/>
          <p:nvPr/>
        </p:nvPicPr>
        <p:blipFill>
          <a:blip r:embed="rId1"/>
          <a:stretch/>
        </p:blipFill>
        <p:spPr>
          <a:xfrm>
            <a:off x="6361200" y="3067920"/>
            <a:ext cx="5806440" cy="381600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317880" y="1596960"/>
            <a:ext cx="2358360" cy="966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User’s Personal and Demographic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769840" y="2047320"/>
            <a:ext cx="54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3472200" y="1596960"/>
            <a:ext cx="2358360" cy="966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Pre-processing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830920" y="2080440"/>
            <a:ext cx="66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7" name="CustomShape 6"/>
          <p:cNvSpPr/>
          <p:nvPr/>
        </p:nvSpPr>
        <p:spPr>
          <a:xfrm>
            <a:off x="6639480" y="1590480"/>
            <a:ext cx="2212920" cy="9669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ideal value of 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9568080" y="1630080"/>
            <a:ext cx="2305440" cy="834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K-protypes Clustering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8852400" y="2047320"/>
            <a:ext cx="71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0" name="CustomShape 9"/>
          <p:cNvSpPr/>
          <p:nvPr/>
        </p:nvSpPr>
        <p:spPr>
          <a:xfrm>
            <a:off x="10721160" y="2557800"/>
            <a:ext cx="251280" cy="3906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10"/>
          <p:cNvSpPr/>
          <p:nvPr/>
        </p:nvSpPr>
        <p:spPr>
          <a:xfrm flipH="1">
            <a:off x="5896440" y="4949640"/>
            <a:ext cx="52956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2" name="CustomShape 11"/>
          <p:cNvSpPr/>
          <p:nvPr/>
        </p:nvSpPr>
        <p:spPr>
          <a:xfrm>
            <a:off x="3975480" y="4538160"/>
            <a:ext cx="1855080" cy="822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user’s cluster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2"/>
          <p:cNvSpPr/>
          <p:nvPr/>
        </p:nvSpPr>
        <p:spPr>
          <a:xfrm>
            <a:off x="4439520" y="3269160"/>
            <a:ext cx="900720" cy="65556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3"/>
          <p:cNvSpPr/>
          <p:nvPr/>
        </p:nvSpPr>
        <p:spPr>
          <a:xfrm>
            <a:off x="1590120" y="4544640"/>
            <a:ext cx="1855080" cy="8226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Keywords Generation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4"/>
          <p:cNvSpPr/>
          <p:nvPr/>
        </p:nvSpPr>
        <p:spPr>
          <a:xfrm flipH="1">
            <a:off x="3431520" y="4943160"/>
            <a:ext cx="529560" cy="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6" name="CustomShape 15"/>
          <p:cNvSpPr/>
          <p:nvPr/>
        </p:nvSpPr>
        <p:spPr>
          <a:xfrm>
            <a:off x="2517840" y="5367960"/>
            <a:ext cx="360" cy="31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7" name="CustomShape 16"/>
          <p:cNvSpPr/>
          <p:nvPr/>
        </p:nvSpPr>
        <p:spPr>
          <a:xfrm>
            <a:off x="4889880" y="3925440"/>
            <a:ext cx="360" cy="5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7"/>
          <p:cNvSpPr/>
          <p:nvPr/>
        </p:nvSpPr>
        <p:spPr>
          <a:xfrm>
            <a:off x="1590120" y="5711760"/>
            <a:ext cx="1841760" cy="5000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Pickled LDA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8"/>
          <p:cNvSpPr/>
          <p:nvPr/>
        </p:nvSpPr>
        <p:spPr>
          <a:xfrm>
            <a:off x="2511360" y="6212160"/>
            <a:ext cx="612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CustomShape 19"/>
          <p:cNvSpPr/>
          <p:nvPr/>
        </p:nvSpPr>
        <p:spPr>
          <a:xfrm>
            <a:off x="1132920" y="6440400"/>
            <a:ext cx="371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Recommendation Generated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516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Module 1 : Integrated Performance Dashboard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4611600"/>
            <a:ext cx="10515240" cy="156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92880"/>
            <a:ext cx="10515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 of Recommendation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2" name="Content Placeholder 25" descr=""/>
          <p:cNvPicPr/>
          <p:nvPr/>
        </p:nvPicPr>
        <p:blipFill>
          <a:blip r:embed="rId1"/>
          <a:stretch/>
        </p:blipFill>
        <p:spPr>
          <a:xfrm>
            <a:off x="3097080" y="3399480"/>
            <a:ext cx="5943240" cy="64728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84480" y="1292040"/>
            <a:ext cx="10969200" cy="4635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1099800" y="1815480"/>
            <a:ext cx="2159640" cy="3908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1421280" y="1901520"/>
            <a:ext cx="1417680" cy="53640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Articles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406520" y="2620800"/>
            <a:ext cx="1417680" cy="53640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Profiles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1406520" y="3984480"/>
            <a:ext cx="1417680" cy="72864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 Habits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1406520" y="3291840"/>
            <a:ext cx="1417680" cy="53316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3346200" y="3470760"/>
            <a:ext cx="1258560" cy="4600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9"/>
          <p:cNvSpPr/>
          <p:nvPr/>
        </p:nvSpPr>
        <p:spPr>
          <a:xfrm>
            <a:off x="4943160" y="1815480"/>
            <a:ext cx="5842080" cy="3908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1" name="CustomShape 10"/>
          <p:cNvSpPr/>
          <p:nvPr/>
        </p:nvSpPr>
        <p:spPr>
          <a:xfrm>
            <a:off x="5301000" y="2027520"/>
            <a:ext cx="2239200" cy="35380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2" name="CustomShape 11"/>
          <p:cNvSpPr/>
          <p:nvPr/>
        </p:nvSpPr>
        <p:spPr>
          <a:xfrm>
            <a:off x="8278560" y="2027520"/>
            <a:ext cx="2239200" cy="35380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" name="CustomShape 12"/>
          <p:cNvSpPr/>
          <p:nvPr/>
        </p:nvSpPr>
        <p:spPr>
          <a:xfrm>
            <a:off x="5539320" y="2266200"/>
            <a:ext cx="177552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LDA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3"/>
          <p:cNvSpPr/>
          <p:nvPr/>
        </p:nvSpPr>
        <p:spPr>
          <a:xfrm>
            <a:off x="5532840" y="3972240"/>
            <a:ext cx="177552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TF-IDF with NER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4"/>
          <p:cNvSpPr/>
          <p:nvPr/>
        </p:nvSpPr>
        <p:spPr>
          <a:xfrm>
            <a:off x="8454960" y="4020480"/>
            <a:ext cx="198756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K-prototypes Clustering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5"/>
          <p:cNvSpPr/>
          <p:nvPr/>
        </p:nvSpPr>
        <p:spPr>
          <a:xfrm>
            <a:off x="8490960" y="2307600"/>
            <a:ext cx="177552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Spectral Clustering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6"/>
          <p:cNvSpPr/>
          <p:nvPr/>
        </p:nvSpPr>
        <p:spPr>
          <a:xfrm>
            <a:off x="1406520" y="4881600"/>
            <a:ext cx="1417680" cy="72864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Pickled Models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7"/>
          <p:cNvSpPr/>
          <p:nvPr/>
        </p:nvSpPr>
        <p:spPr>
          <a:xfrm>
            <a:off x="4629960" y="743400"/>
            <a:ext cx="314280" cy="4608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8"/>
          <p:cNvSpPr/>
          <p:nvPr/>
        </p:nvSpPr>
        <p:spPr>
          <a:xfrm>
            <a:off x="4943160" y="770760"/>
            <a:ext cx="1589760" cy="3459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Identifier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9"/>
          <p:cNvSpPr/>
          <p:nvPr/>
        </p:nvSpPr>
        <p:spPr>
          <a:xfrm>
            <a:off x="3074400" y="1292040"/>
            <a:ext cx="4797000" cy="363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FLASK REST SERVER HOSTED ON CLOUD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0"/>
          <p:cNvSpPr/>
          <p:nvPr/>
        </p:nvSpPr>
        <p:spPr>
          <a:xfrm>
            <a:off x="4628160" y="5790600"/>
            <a:ext cx="314280" cy="3855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2" name="Picture 26" descr=""/>
          <p:cNvPicPr/>
          <p:nvPr/>
        </p:nvPicPr>
        <p:blipFill>
          <a:blip r:embed="rId2"/>
          <a:stretch/>
        </p:blipFill>
        <p:spPr>
          <a:xfrm>
            <a:off x="2525040" y="6241680"/>
            <a:ext cx="5895720" cy="5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9" dur="indefinite" restart="never" nodeType="tmRoot">
          <p:childTnLst>
            <p:seq>
              <p:cTn id="4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365040"/>
            <a:ext cx="10515240" cy="516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Module 3 : Integration with Ecommerce 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21" dur="indefinite" restart="never" nodeType="tmRoot">
          <p:childTnLst>
            <p:seq>
              <p:cTn id="4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38080" y="325440"/>
            <a:ext cx="10515240" cy="694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38080" y="1285560"/>
            <a:ext cx="10515240" cy="489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 Scenario 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HUL products are scattered across the web and it becomes difficult for the users to go to different merchant websites and search for the same.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Solution 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of Google Custom Search Engine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Benefits 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Stop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Saves Customer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Increases sale of the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23" dur="indefinite" restart="never" nodeType="tmRoot">
          <p:childTnLst>
            <p:seq>
              <p:cTn id="424" dur="indefinite" nodeType="mainSeq">
                <p:childTnLst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" dur="1000"/>
                                        <p:tgtEl>
                                          <p:spTgt spid="20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0" dur="1000" fill="hold"/>
                                        <p:tgtEl>
                                          <p:spTgt spid="20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1000" fill="hold"/>
                                        <p:tgtEl>
                                          <p:spTgt spid="20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0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1000"/>
                                        <p:tgtEl>
                                          <p:spTgt spid="206">
                                            <p:txEl>
                                              <p:pRg st="20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5" dur="1000" fill="hold"/>
                                        <p:tgtEl>
                                          <p:spTgt spid="206">
                                            <p:txEl>
                                              <p:pRg st="20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1000" fill="hold"/>
                                        <p:tgtEl>
                                          <p:spTgt spid="206">
                                            <p:txEl>
                                              <p:pRg st="20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6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88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2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35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3" dur="1000"/>
                                        <p:tgtEl>
                                          <p:spTgt spid="206">
                                            <p:txEl>
                                              <p:pRg st="235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4" dur="1000" fill="hold"/>
                                        <p:tgtEl>
                                          <p:spTgt spid="206">
                                            <p:txEl>
                                              <p:pRg st="235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5" dur="1000" fill="hold"/>
                                        <p:tgtEl>
                                          <p:spTgt spid="206">
                                            <p:txEl>
                                              <p:pRg st="235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5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0" dur="1000"/>
                                        <p:tgtEl>
                                          <p:spTgt spid="206">
                                            <p:txEl>
                                              <p:pRg st="253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1" dur="1000" fill="hold"/>
                                        <p:tgtEl>
                                          <p:spTgt spid="206">
                                            <p:txEl>
                                              <p:pRg st="25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2" dur="1000" fill="hold"/>
                                        <p:tgtEl>
                                          <p:spTgt spid="206">
                                            <p:txEl>
                                              <p:pRg st="25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7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1000"/>
                                        <p:tgtEl>
                                          <p:spTgt spid="206">
                                            <p:txEl>
                                              <p:pRg st="273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8" dur="1000" fill="hold"/>
                                        <p:tgtEl>
                                          <p:spTgt spid="206">
                                            <p:txEl>
                                              <p:pRg st="27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9" dur="1000" fill="hold"/>
                                        <p:tgtEl>
                                          <p:spTgt spid="206">
                                            <p:txEl>
                                              <p:pRg st="27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000440" y="1568520"/>
            <a:ext cx="2292120" cy="108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 Custom Search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392640" y="2054160"/>
            <a:ext cx="1033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4525560" y="1549800"/>
            <a:ext cx="2424960" cy="108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 Search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7122960" y="2067480"/>
            <a:ext cx="82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2" name="CustomShape 6"/>
          <p:cNvSpPr/>
          <p:nvPr/>
        </p:nvSpPr>
        <p:spPr>
          <a:xfrm>
            <a:off x="8077320" y="1484280"/>
            <a:ext cx="3114000" cy="1086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hindustanunilever.herokuapp.com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[REST Server - NodeJS]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9833040" y="2570760"/>
            <a:ext cx="360" cy="88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CustomShape 8"/>
          <p:cNvSpPr/>
          <p:nvPr/>
        </p:nvSpPr>
        <p:spPr>
          <a:xfrm>
            <a:off x="8411760" y="3518280"/>
            <a:ext cx="2941560" cy="1258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Formatted JSON Response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 flipH="1">
            <a:off x="8076600" y="4147560"/>
            <a:ext cx="33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6" name="TextShape 10"/>
          <p:cNvSpPr txBox="1"/>
          <p:nvPr/>
        </p:nvSpPr>
        <p:spPr>
          <a:xfrm>
            <a:off x="838080" y="3148200"/>
            <a:ext cx="6582600" cy="302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7" name="Picture 22" descr=""/>
          <p:cNvPicPr/>
          <p:nvPr/>
        </p:nvPicPr>
        <p:blipFill>
          <a:blip r:embed="rId1"/>
          <a:stretch/>
        </p:blipFill>
        <p:spPr>
          <a:xfrm>
            <a:off x="623880" y="2771280"/>
            <a:ext cx="7320600" cy="361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0" dur="indefinite" restart="never" nodeType="tmRoot">
          <p:childTnLst>
            <p:seq>
              <p:cTn id="471" dur="indefinite" nodeType="mainSeq">
                <p:childTnLst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440" y="365040"/>
            <a:ext cx="10515240" cy="681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440" y="1431360"/>
            <a:ext cx="10515240" cy="474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 Scenario 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HUL has different modes of communicating with the user using social media. Every social media platform provides its own analytics. In Cleanipedia we aim to provide a single dashboard for all social media platforms.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Solution 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create a single platform using AWS and analytics API of social media platforms to help in the analysis of performance of running campaigns and company’s user base demographics.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Platform we have covered?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Youtube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0"/>
            <a:ext cx="914364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84160" y="1080000"/>
            <a:ext cx="10162800" cy="56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84000" y="60840"/>
            <a:ext cx="9143640" cy="116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Youtube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youtube video URL, corresponding metadata is extracted.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PAFY library we have taken out the features like - video duration, view count, number of likes, rating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864360"/>
            <a:ext cx="12192120" cy="5732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720000"/>
            <a:ext cx="12191760" cy="57466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0" y="936000"/>
            <a:ext cx="12191760" cy="5767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60" y="865440"/>
            <a:ext cx="12191760" cy="57700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LibreOffice/5.1.6.2$Linux_X86_64 LibreOffice_project/10m0$Build-2</Application>
  <Words>376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2018-08-24T10:51:39Z</dcterms:created>
  <dc:creator>MT2017018 Amitabh Tiwari</dc:creator>
  <dc:description/>
  <dc:language>en-IN</dc:language>
  <cp:lastModifiedBy/>
  <dcterms:modified xsi:type="dcterms:W3CDTF">2018-08-24T21:43:58Z</dcterms:modified>
  <cp:revision>24</cp:revision>
  <dc:subject/>
  <dc:title>Ideathon – Hindustan Unilever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