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58" r:id="rId2"/>
    <p:sldId id="259" r:id="rId3"/>
    <p:sldId id="270" r:id="rId4"/>
    <p:sldId id="271" r:id="rId5"/>
    <p:sldId id="261" r:id="rId6"/>
    <p:sldId id="269" r:id="rId7"/>
    <p:sldId id="275" r:id="rId8"/>
    <p:sldId id="276" r:id="rId9"/>
    <p:sldId id="272" r:id="rId10"/>
    <p:sldId id="274" r:id="rId1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EC3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2" y="7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D827-4CFB-44D2-8537-B159EBF9CE76}" type="datetimeFigureOut">
              <a:rPr lang="en-HK" smtClean="0"/>
              <a:t>25/7/2018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D9C33-C637-407B-94B6-BD8D3C2C67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965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07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42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36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3"/>
          <p:cNvSpPr>
            <a:spLocks noGrp="1"/>
          </p:cNvSpPr>
          <p:nvPr>
            <p:ph idx="1"/>
          </p:nvPr>
        </p:nvSpPr>
        <p:spPr>
          <a:xfrm>
            <a:off x="1646582" y="2289452"/>
            <a:ext cx="10515600" cy="4351338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ts val="4500"/>
              </a:lnSpc>
            </a:pPr>
            <a:r>
              <a:rPr lang="en-US" altLang="zh-HK" sz="30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lvl="1">
              <a:lnSpc>
                <a:spcPts val="4500"/>
              </a:lnSpc>
            </a:pPr>
            <a:r>
              <a:rPr lang="en-US" altLang="zh-HK" sz="3000"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lvl="2">
              <a:lnSpc>
                <a:spcPts val="4500"/>
              </a:lnSpc>
            </a:pPr>
            <a:r>
              <a:rPr lang="en-US" altLang="zh-HK" sz="3000"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lvl="3">
              <a:lnSpc>
                <a:spcPts val="4500"/>
              </a:lnSpc>
            </a:pPr>
            <a:r>
              <a:rPr lang="en-US" altLang="zh-HK" sz="3000"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7647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78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4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Arial" panose="020B0604020202020204" pitchFamily="34" charset="0"/>
                <a:ea typeface="華康儷粗黑(P)" panose="020B0700000000000000" pitchFamily="34" charset="-120"/>
                <a:cs typeface="Arial" panose="020B0604020202020204" pitchFamily="34" charset="0"/>
              </a:rPr>
              <a:t>Modelling and Simulation of the Growth of Viruses</a:t>
            </a:r>
            <a:endParaRPr lang="zh-TW" altLang="en-US" sz="6000" b="1" dirty="0">
              <a:solidFill>
                <a:srgbClr val="0070C0"/>
              </a:solidFill>
              <a:latin typeface="Arial" panose="020B0604020202020204" pitchFamily="34" charset="0"/>
              <a:ea typeface="華康儷粗黑(P)" panose="020B07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899036" y="3183313"/>
            <a:ext cx="6947355" cy="1610710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66FF"/>
                </a:solidFill>
                <a:latin typeface="華康儷粗黑(P)" panose="020B0700000000000000" pitchFamily="34" charset="-120"/>
                <a:ea typeface="華康儷粗黑(P)" panose="020B07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華康儷細黑(P)" panose="020B0300000000000000" pitchFamily="34" charset="-120"/>
                <a:ea typeface="華康儷細黑(P)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儷細黑(P)" panose="020B0300000000000000" pitchFamily="34" charset="-120"/>
                <a:ea typeface="華康儷細黑(P)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華康儷細黑(P)" panose="020B0300000000000000" pitchFamily="34" charset="-120"/>
                <a:ea typeface="華康儷細黑(P)" panose="020B03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華康儷細黑(P)" panose="020B0300000000000000" pitchFamily="34" charset="-120"/>
                <a:ea typeface="華康儷細黑(P)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HK" sz="4800" spc="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ELEC 6910S</a:t>
            </a:r>
          </a:p>
          <a:p>
            <a:pPr marL="0" indent="0" algn="ctr">
              <a:buNone/>
            </a:pPr>
            <a:r>
              <a:rPr lang="en-US" altLang="zh-HK" sz="4800" spc="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Prof. Luca Daniel</a:t>
            </a:r>
            <a:endParaRPr lang="zh-HK" altLang="en-US" sz="4800" spc="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4243058" y="5880312"/>
            <a:ext cx="7902743" cy="3463894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66FF"/>
                </a:solidFill>
                <a:latin typeface="華康儷粗黑(P)" panose="020B0700000000000000" pitchFamily="34" charset="-120"/>
                <a:ea typeface="華康儷粗黑(P)" panose="020B07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華康儷細黑(P)" panose="020B0300000000000000" pitchFamily="34" charset="-120"/>
                <a:ea typeface="華康儷細黑(P)" panose="020B03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儷細黑(P)" panose="020B0300000000000000" pitchFamily="34" charset="-120"/>
                <a:ea typeface="華康儷細黑(P)" panose="020B03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華康儷細黑(P)" panose="020B0300000000000000" pitchFamily="34" charset="-120"/>
                <a:ea typeface="華康儷細黑(P)" panose="020B03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華康儷細黑(P)" panose="020B0300000000000000" pitchFamily="34" charset="-120"/>
                <a:ea typeface="華康儷細黑(P)" panose="020B03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4800" spc="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Thomas Narayana Swamy</a:t>
            </a:r>
          </a:p>
          <a:p>
            <a:pPr marL="0" indent="0">
              <a:buNone/>
            </a:pPr>
            <a:r>
              <a:rPr lang="en-US" altLang="zh-HK" sz="4800" spc="15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Umer</a:t>
            </a:r>
            <a:r>
              <a:rPr lang="en-US" altLang="zh-HK" sz="4800" spc="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Abdullah</a:t>
            </a:r>
          </a:p>
          <a:p>
            <a:pPr marL="0" indent="0">
              <a:buNone/>
            </a:pPr>
            <a:r>
              <a:rPr lang="en-US" altLang="zh-HK" sz="4800" spc="15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Srazhidinov</a:t>
            </a:r>
            <a:r>
              <a:rPr lang="en-US" altLang="zh-HK" sz="4800" spc="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4800" spc="15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Radik</a:t>
            </a:r>
            <a:endParaRPr lang="zh-HK" altLang="en-US" sz="4800" spc="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virus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712" y="368061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-US" sz="60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Reduction using SVD</a:t>
            </a:r>
            <a:endParaRPr sz="60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3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57300" y="2705982"/>
                <a:ext cx="15773400" cy="75810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 smtClean="0">
                    <a:latin typeface="Cambria Math" panose="02040503050406030204" pitchFamily="18" charset="0"/>
                  </a:rPr>
                  <a:t>Inputs:                          </a:t>
                </a:r>
                <a14:m>
                  <m:oMath xmlns:m="http://schemas.openxmlformats.org/officeDocument/2006/math"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HK" sz="28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 smtClean="0">
                    <a:latin typeface="Cambria Math" panose="02040503050406030204" pitchFamily="18" charset="0"/>
                  </a:rPr>
                  <a:t>Compute: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, 1:10: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𝑐𝑒𝑖𝑙</m:t>
                        </m:r>
                        <m:d>
                          <m:dPr>
                            <m:ctrlPr>
                              <a:rPr lang="en-US" altLang="zh-HK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HK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HK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HK" sz="2800" b="0" i="1" smtClean="0">
                                        <a:latin typeface="Cambria Math" panose="02040503050406030204" pitchFamily="18" charset="0"/>
                                      </a:rPr>
                                      <m:t>𝑠𝑡𝑜𝑝</m:t>
                                    </m:r>
                                  </m:sub>
                                </m:sSub>
                                <m:r>
                                  <a:rPr lang="en-US" altLang="zh-HK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HK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HK" sz="2800" b="0" i="1" smtClean="0">
                                        <a:latin typeface="Cambria Math" panose="02040503050406030204" pitchFamily="18" charset="0"/>
                                      </a:rPr>
                                      <m:t>𝑠𝑡𝑎𝑟𝑡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H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HK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HK" sz="2800" b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 smtClean="0">
                    <a:latin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𝑠𝑣𝑑</m:t>
                    </m:r>
                    <m:d>
                      <m:d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sz="2800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HK" sz="2800" b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 smtClean="0">
                    <a:latin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(1: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r>
                  <a:rPr lang="en-US" altLang="zh-HK" sz="28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HK" sz="2800" dirty="0" smtClean="0">
                    <a:latin typeface="Cambria Math" panose="020405030504060302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HK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HK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altLang="zh-HK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HK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HK" sz="28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HK" sz="2800" dirty="0" smtClean="0">
                    <a:latin typeface="Cambria Math" panose="020405030504060302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altLang="zh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HK" sz="2800" dirty="0" smtClean="0">
                    <a:latin typeface="Cambria Math" panose="02040503050406030204" pitchFamily="18" charset="0"/>
                  </a:rPr>
                  <a:t>U1,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 smtClean="0">
                    <a:latin typeface="Cambria Math" panose="02040503050406030204" pitchFamily="18" charset="0"/>
                  </a:rPr>
                  <a:t>Output: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altLang="zh-HK" sz="2800" dirty="0" smtClean="0">
                    <a:latin typeface="Cambria Math" panose="02040503050406030204" pitchFamily="18" charset="0"/>
                  </a:rPr>
                  <a:t>.</a:t>
                </a:r>
                <a:endParaRPr lang="ar-AE" altLang="zh-HK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57300" y="2705982"/>
                <a:ext cx="15773400" cy="7581018"/>
              </a:xfrm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4294967295"/>
          </p:nvPr>
        </p:nvSpPr>
        <p:spPr>
          <a:xfrm>
            <a:off x="1257300" y="2657856"/>
            <a:ext cx="15773400" cy="7095744"/>
          </a:xfrm>
        </p:spPr>
        <p:txBody>
          <a:bodyPr>
            <a:normAutofit/>
          </a:bodyPr>
          <a:lstStyle/>
          <a:p>
            <a:pPr>
              <a:lnSpc>
                <a:spcPts val="6750"/>
              </a:lnSpc>
            </a:pPr>
            <a:r>
              <a:rPr lang="en-US" altLang="zh-HK" sz="4500" dirty="0"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  <a:r>
              <a:rPr lang="zh-HK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4500" dirty="0">
                <a:latin typeface="Arial" panose="020B0604020202020204" pitchFamily="34" charset="0"/>
                <a:cs typeface="Arial" panose="020B0604020202020204" pitchFamily="34" charset="0"/>
              </a:rPr>
              <a:t>Growth (Conservations and Constitute Laws)</a:t>
            </a:r>
          </a:p>
          <a:p>
            <a:pPr>
              <a:lnSpc>
                <a:spcPts val="6750"/>
              </a:lnSpc>
            </a:pPr>
            <a:r>
              <a:rPr lang="en-US" altLang="zh-HK" sz="4500" dirty="0">
                <a:latin typeface="Arial" panose="020B0604020202020204" pitchFamily="34" charset="0"/>
                <a:cs typeface="Arial" panose="020B0604020202020204" pitchFamily="34" charset="0"/>
              </a:rPr>
              <a:t>Investigation of Numerical Integration Techniques:</a:t>
            </a:r>
          </a:p>
          <a:p>
            <a:pPr lvl="1">
              <a:lnSpc>
                <a:spcPts val="6750"/>
              </a:lnSpc>
            </a:pPr>
            <a:r>
              <a:rPr lang="en-US" altLang="zh-HK" sz="3900" dirty="0">
                <a:latin typeface="Arial" panose="020B0604020202020204" pitchFamily="34" charset="0"/>
                <a:cs typeface="Arial" panose="020B0604020202020204" pitchFamily="34" charset="0"/>
              </a:rPr>
              <a:t>Forward Euler Approximation</a:t>
            </a:r>
          </a:p>
          <a:p>
            <a:pPr lvl="1">
              <a:lnSpc>
                <a:spcPts val="6750"/>
              </a:lnSpc>
            </a:pPr>
            <a:r>
              <a:rPr lang="en-US" altLang="zh-HK" sz="3900" dirty="0">
                <a:latin typeface="Arial" panose="020B0604020202020204" pitchFamily="34" charset="0"/>
                <a:cs typeface="Arial" panose="020B0604020202020204" pitchFamily="34" charset="0"/>
              </a:rPr>
              <a:t>Backward Euler Approximation</a:t>
            </a:r>
          </a:p>
          <a:p>
            <a:pPr lvl="1">
              <a:lnSpc>
                <a:spcPts val="6750"/>
              </a:lnSpc>
            </a:pPr>
            <a:r>
              <a:rPr lang="en-US" altLang="zh-HK" sz="3900" dirty="0">
                <a:latin typeface="Arial" panose="020B0604020202020204" pitchFamily="34" charset="0"/>
                <a:cs typeface="Arial" panose="020B0604020202020204" pitchFamily="34" charset="0"/>
              </a:rPr>
              <a:t>Trapezoidal Rule Approximation</a:t>
            </a:r>
          </a:p>
          <a:p>
            <a:pPr>
              <a:lnSpc>
                <a:spcPts val="6750"/>
              </a:lnSpc>
            </a:pPr>
            <a:r>
              <a:rPr lang="en-US" altLang="zh-HK" sz="4500" dirty="0">
                <a:latin typeface="Arial" panose="020B0604020202020204" pitchFamily="34" charset="0"/>
                <a:cs typeface="Arial" panose="020B0604020202020204" pitchFamily="34" charset="0"/>
              </a:rPr>
              <a:t>Model Reduction </a:t>
            </a:r>
            <a:r>
              <a:rPr lang="en-US" altLang="zh-HK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(SDV</a:t>
            </a:r>
            <a:r>
              <a:rPr lang="en-US" altLang="zh-HK" sz="4500" dirty="0">
                <a:latin typeface="Arial" panose="020B0604020202020204" pitchFamily="34" charset="0"/>
                <a:cs typeface="Arial" panose="020B0604020202020204" pitchFamily="34" charset="0"/>
              </a:rPr>
              <a:t>, TBR, </a:t>
            </a:r>
            <a:r>
              <a:rPr lang="en-US" altLang="zh-HK" sz="4500" dirty="0" err="1">
                <a:latin typeface="Arial" panose="020B0604020202020204" pitchFamily="34" charset="0"/>
                <a:cs typeface="Arial" panose="020B0604020202020204" pitchFamily="34" charset="0"/>
              </a:rPr>
              <a:t>Krylov</a:t>
            </a:r>
            <a:r>
              <a:rPr lang="en-US" altLang="zh-HK" sz="4500" dirty="0">
                <a:latin typeface="Arial" panose="020B0604020202020204" pitchFamily="34" charset="0"/>
                <a:cs typeface="Arial" panose="020B0604020202020204" pitchFamily="34" charset="0"/>
              </a:rPr>
              <a:t> subspace </a:t>
            </a:r>
            <a:r>
              <a:rPr lang="en-US" altLang="zh-HK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analysis)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Arial" panose="020B0604020202020204" pitchFamily="34" charset="0"/>
                <a:ea typeface="華康儷粗黑(P)" panose="020B0700000000000000" pitchFamily="34" charset="-120"/>
                <a:cs typeface="Arial" panose="020B0604020202020204" pitchFamily="34" charset="0"/>
              </a:rPr>
              <a:t>Content</a:t>
            </a:r>
            <a:endParaRPr lang="zh-TW" altLang="en-US" sz="6000" b="1" dirty="0">
              <a:solidFill>
                <a:srgbClr val="0070C0"/>
              </a:solidFill>
              <a:latin typeface="Arial" panose="020B0604020202020204" pitchFamily="34" charset="0"/>
              <a:ea typeface="華康儷粗黑(P)" panose="020B0700000000000000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57300" y="1968743"/>
                <a:ext cx="15773400" cy="709574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ts val="6750"/>
                  </a:lnSpc>
                  <a:buNone/>
                </a:pP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altLang="zh-HK" sz="4500" b="0" baseline="-250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(t)= Concentration of the </a:t>
                </a:r>
                <a:r>
                  <a:rPr lang="en-US" altLang="zh-HK" sz="4500" b="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i-th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strain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altLang="zh-HK" sz="4500" baseline="-250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= Replication rate of the </a:t>
                </a:r>
                <a:r>
                  <a:rPr lang="en-US" altLang="zh-HK" sz="450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i-th</a:t>
                </a: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strain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D</a:t>
                </a:r>
                <a:r>
                  <a:rPr lang="en-US" altLang="zh-HK" sz="4500" b="0" baseline="-250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Replication rate of the </a:t>
                </a:r>
                <a:r>
                  <a:rPr lang="en-US" altLang="zh-HK" sz="450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i-th</a:t>
                </a: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strain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HK" sz="4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  <m:r>
                      <a:rPr lang="en-HK" altLang="zh-HK" sz="45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𝑖𝑗</m:t>
                    </m:r>
                  </m:oMath>
                </a14:m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= Mutation rate from </a:t>
                </a:r>
                <a:r>
                  <a:rPr lang="en-US" altLang="zh-HK" sz="4500" b="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i-th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to j-</a:t>
                </a:r>
                <a:r>
                  <a:rPr lang="en-US" altLang="zh-HK" sz="4500" b="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th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strain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:endParaRPr lang="en-US" altLang="zh-HK" sz="45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ts val="675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  <m:r>
                            <a:rPr lang="en-HK" altLang="zh-HK" sz="6000" b="0" i="1" baseline="-250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HK" altLang="zh-HK" sz="6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HK" altLang="zh-HK" sz="6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HK" altLang="zh-HK" sz="6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d>
                        <m:dPr>
                          <m:ctrlPr>
                            <a:rPr lang="en-HK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HK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  <m:r>
                            <a:rPr lang="en-HK" altLang="zh-HK" sz="6000" b="0" i="1" baseline="-250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HK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HK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𝐷𝑖</m:t>
                          </m:r>
                        </m:e>
                      </m:d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r>
                        <a:rPr lang="en-US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µ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𝑖𝑗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HK" sz="6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r>
                        <a:rPr lang="en-US" altLang="zh-HK" sz="6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µ</m:t>
                      </m:r>
                      <m:r>
                        <a:rPr lang="en-HK" altLang="zh-HK" sz="6000" i="1" baseline="-250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  <m:r>
                        <a:rPr lang="en-US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d>
                        <m:dPr>
                          <m:ctrlP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HK" sz="6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ts val="6750"/>
                  </a:lnSpc>
                  <a:buNone/>
                </a:pPr>
                <a:endParaRPr lang="en-US" altLang="zh-HK" sz="45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57300" y="1968743"/>
                <a:ext cx="15773400" cy="7095744"/>
              </a:xfrm>
              <a:blipFill>
                <a:blip r:embed="rId2"/>
                <a:stretch>
                  <a:fillRect l="-1623"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Arial" panose="020B0604020202020204" pitchFamily="34" charset="0"/>
                <a:ea typeface="華康儷粗黑(P)" panose="020B0700000000000000" pitchFamily="34" charset="-120"/>
                <a:cs typeface="Arial" panose="020B0604020202020204" pitchFamily="34" charset="0"/>
              </a:rPr>
              <a:t>System</a:t>
            </a:r>
            <a:endParaRPr lang="zh-TW" altLang="en-US" sz="6000" b="1" dirty="0">
              <a:solidFill>
                <a:srgbClr val="0070C0"/>
              </a:solidFill>
              <a:latin typeface="Arial" panose="020B0604020202020204" pitchFamily="34" charset="0"/>
              <a:ea typeface="華康儷粗黑(P)" panose="020B07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28665-C500-4FBA-9EB0-AB35130038CE}"/>
              </a:ext>
            </a:extLst>
          </p:cNvPr>
          <p:cNvSpPr txBox="1"/>
          <p:nvPr/>
        </p:nvSpPr>
        <p:spPr>
          <a:xfrm>
            <a:off x="848139" y="9568934"/>
            <a:ext cx="1717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Domingo E, Sheldon J, Perales C. Viral </a:t>
            </a:r>
            <a:r>
              <a:rPr lang="en-HK" sz="2400" dirty="0" err="1"/>
              <a:t>Quasispecies</a:t>
            </a:r>
            <a:r>
              <a:rPr lang="en-HK" sz="2400" dirty="0"/>
              <a:t> Evolution. </a:t>
            </a:r>
            <a:r>
              <a:rPr lang="en-HK" sz="2400" i="1" dirty="0"/>
              <a:t>Microbiology and Molecular Biology Reviews : MMBR</a:t>
            </a:r>
            <a:r>
              <a:rPr lang="en-HK" sz="2400" dirty="0"/>
              <a:t>. 2012;76(2):159-216</a:t>
            </a:r>
          </a:p>
        </p:txBody>
      </p:sp>
    </p:spTree>
    <p:extLst>
      <p:ext uri="{BB962C8B-B14F-4D97-AF65-F5344CB8AC3E}">
        <p14:creationId xmlns:p14="http://schemas.microsoft.com/office/powerpoint/2010/main" val="18998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57300" y="1968743"/>
                <a:ext cx="15773400" cy="709574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ts val="6750"/>
                  </a:lnSpc>
                  <a:buNone/>
                </a:pP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altLang="zh-HK" sz="4500" b="0" baseline="-250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(t)= Concentration of the </a:t>
                </a:r>
                <a:r>
                  <a:rPr lang="en-US" altLang="zh-HK" sz="4500" b="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i-th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strain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altLang="zh-HK" sz="4500" baseline="-250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= Replication rate of the </a:t>
                </a:r>
                <a:r>
                  <a:rPr lang="en-US" altLang="zh-HK" sz="450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i-th</a:t>
                </a: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strain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D</a:t>
                </a:r>
                <a:r>
                  <a:rPr lang="en-US" altLang="zh-HK" sz="4500" b="0" baseline="-250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Replication rate of the </a:t>
                </a:r>
                <a:r>
                  <a:rPr lang="en-US" altLang="zh-HK" sz="450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i-th</a:t>
                </a: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strain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HK" sz="4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  <m:r>
                      <a:rPr lang="en-HK" altLang="zh-HK" sz="45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𝑖𝑗</m:t>
                    </m:r>
                  </m:oMath>
                </a14:m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= Mutation rate from </a:t>
                </a:r>
                <a:r>
                  <a:rPr lang="en-US" altLang="zh-HK" sz="4500" b="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i-th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to j-</a:t>
                </a:r>
                <a:r>
                  <a:rPr lang="en-US" altLang="zh-HK" sz="4500" b="0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th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strain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:endParaRPr lang="en-US" altLang="zh-HK" sz="45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ts val="675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  <m:r>
                            <a:rPr lang="en-HK" altLang="zh-HK" sz="6000" b="0" i="1" baseline="-250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HK" altLang="zh-HK" sz="6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HK" altLang="zh-HK" sz="6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HK" altLang="zh-HK" sz="6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d>
                        <m:dPr>
                          <m:ctrlPr>
                            <a:rPr lang="en-HK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HK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  <m:r>
                            <a:rPr lang="en-HK" altLang="zh-HK" sz="6000" b="0" i="1" baseline="-250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HK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HK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𝐷𝑖</m:t>
                          </m:r>
                        </m:e>
                      </m:d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r>
                        <a:rPr lang="en-US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µ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𝑖𝑗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HK" sz="6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r>
                        <a:rPr lang="en-US" altLang="zh-HK" sz="6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µ</m:t>
                      </m:r>
                      <m:r>
                        <a:rPr lang="en-HK" altLang="zh-HK" sz="6000" i="1" baseline="-250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HK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  <m:r>
                        <a:rPr lang="en-US" altLang="zh-HK" sz="6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HK" altLang="zh-HK" sz="60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d>
                        <m:dPr>
                          <m:ctrlP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HK" sz="6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HK" sz="6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ts val="6750"/>
                  </a:lnSpc>
                  <a:buNone/>
                </a:pPr>
                <a:endParaRPr lang="en-US" altLang="zh-HK" sz="45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57300" y="1968743"/>
                <a:ext cx="15773400" cy="7095744"/>
              </a:xfrm>
              <a:blipFill>
                <a:blip r:embed="rId2"/>
                <a:stretch>
                  <a:fillRect l="-1623" t="-51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Arial" panose="020B0604020202020204" pitchFamily="34" charset="0"/>
                <a:ea typeface="華康儷粗黑(P)" panose="020B0700000000000000" pitchFamily="34" charset="-120"/>
                <a:cs typeface="Arial" panose="020B0604020202020204" pitchFamily="34" charset="0"/>
              </a:rPr>
              <a:t>System</a:t>
            </a:r>
            <a:endParaRPr lang="zh-TW" altLang="en-US" sz="6000" b="1" dirty="0">
              <a:solidFill>
                <a:srgbClr val="0070C0"/>
              </a:solidFill>
              <a:latin typeface="Arial" panose="020B0604020202020204" pitchFamily="34" charset="0"/>
              <a:ea typeface="華康儷粗黑(P)" panose="020B07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BF69A2-C377-4375-8C19-8EF8ACBF4EA6}"/>
              </a:ext>
            </a:extLst>
          </p:cNvPr>
          <p:cNvSpPr/>
          <p:nvPr/>
        </p:nvSpPr>
        <p:spPr>
          <a:xfrm>
            <a:off x="5314122" y="6639339"/>
            <a:ext cx="8998226" cy="1470991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28665-C500-4FBA-9EB0-AB35130038CE}"/>
              </a:ext>
            </a:extLst>
          </p:cNvPr>
          <p:cNvSpPr txBox="1"/>
          <p:nvPr/>
        </p:nvSpPr>
        <p:spPr>
          <a:xfrm>
            <a:off x="848139" y="9568934"/>
            <a:ext cx="1717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Domingo E, Sheldon J, Perales C. Viral </a:t>
            </a:r>
            <a:r>
              <a:rPr lang="en-HK" sz="2400" dirty="0" err="1"/>
              <a:t>Quasispecies</a:t>
            </a:r>
            <a:r>
              <a:rPr lang="en-HK" sz="2400" dirty="0"/>
              <a:t> Evolution. </a:t>
            </a:r>
            <a:r>
              <a:rPr lang="en-HK" sz="2400" i="1" dirty="0"/>
              <a:t>Microbiology and Molecular Biology Reviews : MMBR</a:t>
            </a:r>
            <a:r>
              <a:rPr lang="en-HK" sz="2400" dirty="0"/>
              <a:t>. 2012;76(2):159-216</a:t>
            </a:r>
          </a:p>
        </p:txBody>
      </p:sp>
    </p:spTree>
    <p:extLst>
      <p:ext uri="{BB962C8B-B14F-4D97-AF65-F5344CB8AC3E}">
        <p14:creationId xmlns:p14="http://schemas.microsoft.com/office/powerpoint/2010/main" val="32192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57300" y="2657856"/>
                <a:ext cx="15773400" cy="709574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ts val="6750"/>
                  </a:lnSpc>
                  <a:buNone/>
                </a:pP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x(t)= Vector </a:t>
                </a: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of vi</a:t>
                </a:r>
                <a:r>
                  <a:rPr lang="en-US" altLang="zh-HK" sz="4500" b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ral concentrations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:r>
                  <a:rPr lang="en-US" altLang="zh-HK" sz="45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y(t) = Concentration of the fittest strain</a:t>
                </a:r>
              </a:p>
              <a:p>
                <a:pPr marL="0" indent="0">
                  <a:lnSpc>
                    <a:spcPts val="6750"/>
                  </a:lnSpc>
                  <a:buNone/>
                </a:pPr>
                <a:endParaRPr lang="en-US" altLang="zh-HK" sz="45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ts val="675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HK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𝐵𝑢</m:t>
                      </m:r>
                      <m:d>
                        <m:dPr>
                          <m:ctrlP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altLang="zh-HK" sz="45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ts val="675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𝐶𝑥</m:t>
                      </m:r>
                      <m:d>
                        <m:dPr>
                          <m:ctrlP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𝐷𝑢</m:t>
                      </m:r>
                      <m:d>
                        <m:dPr>
                          <m:ctrlP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altLang="zh-HK" sz="45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ts val="675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HK" sz="4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K" sz="4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HK" sz="45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ts val="6750"/>
                  </a:lnSpc>
                  <a:buNone/>
                </a:pPr>
                <a:endParaRPr lang="en-US" altLang="zh-HK" sz="45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57300" y="2657856"/>
                <a:ext cx="15773400" cy="7095744"/>
              </a:xfrm>
              <a:blipFill>
                <a:blip r:embed="rId2"/>
                <a:stretch>
                  <a:fillRect l="-1623" t="-51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Arial" panose="020B0604020202020204" pitchFamily="34" charset="0"/>
                <a:ea typeface="華康儷粗黑(P)" panose="020B0700000000000000" pitchFamily="34" charset="-120"/>
                <a:cs typeface="Arial" panose="020B0604020202020204" pitchFamily="34" charset="0"/>
              </a:rPr>
              <a:t>Framework</a:t>
            </a:r>
            <a:endParaRPr lang="zh-TW" altLang="en-US" sz="6000" b="1" dirty="0">
              <a:solidFill>
                <a:srgbClr val="0070C0"/>
              </a:solidFill>
              <a:latin typeface="Arial" panose="020B0604020202020204" pitchFamily="34" charset="0"/>
              <a:ea typeface="華康儷粗黑(P)" panose="020B07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F76988-71CE-4B4A-8360-6E3A9EF3D38E}"/>
              </a:ext>
            </a:extLst>
          </p:cNvPr>
          <p:cNvSpPr/>
          <p:nvPr/>
        </p:nvSpPr>
        <p:spPr>
          <a:xfrm>
            <a:off x="7881258" y="5826541"/>
            <a:ext cx="580570" cy="47266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40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4294967295"/>
          </p:nvPr>
        </p:nvSpPr>
        <p:spPr>
          <a:xfrm>
            <a:off x="1257300" y="2975020"/>
            <a:ext cx="15773400" cy="6778580"/>
          </a:xfrm>
        </p:spPr>
        <p:txBody>
          <a:bodyPr>
            <a:noAutofit/>
          </a:bodyPr>
          <a:lstStyle/>
          <a:p>
            <a:pPr marL="0" indent="0">
              <a:lnSpc>
                <a:spcPts val="6750"/>
              </a:lnSpc>
              <a:buNone/>
            </a:pPr>
            <a:endParaRPr lang="en-US" altLang="zh-HK" sz="4800" b="0" dirty="0" smtClean="0"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ts val="6750"/>
              </a:lnSpc>
              <a:buNone/>
            </a:pPr>
            <a:endParaRPr lang="en-US" altLang="zh-HK" sz="4800" dirty="0"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ts val="6750"/>
              </a:lnSpc>
              <a:buNone/>
            </a:pPr>
            <a:r>
              <a:rPr lang="en-US" altLang="zh-HK" sz="4800" b="0" dirty="0" smtClean="0">
                <a:latin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altLang="zh-HK" sz="4800" b="0" dirty="0">
                <a:latin typeface="Cambria Math" panose="02040503050406030204" pitchFamily="18" charset="0"/>
                <a:cs typeface="Arial" panose="020B0604020202020204" pitchFamily="34" charset="0"/>
              </a:rPr>
              <a:t>=							B=[1 1 1 1 1]</a:t>
            </a:r>
            <a:r>
              <a:rPr lang="en-US" altLang="zh-HK" sz="4800" b="0" baseline="30000" dirty="0">
                <a:latin typeface="Cambria Math" panose="02040503050406030204" pitchFamily="18" charset="0"/>
                <a:cs typeface="Arial" panose="020B0604020202020204" pitchFamily="34" charset="0"/>
              </a:rPr>
              <a:t>t</a:t>
            </a:r>
          </a:p>
          <a:p>
            <a:pPr marL="0" indent="0">
              <a:lnSpc>
                <a:spcPts val="6750"/>
              </a:lnSpc>
              <a:buNone/>
            </a:pPr>
            <a:r>
              <a:rPr lang="en-US" altLang="zh-HK" sz="4800" dirty="0">
                <a:latin typeface="Cambria Math" panose="02040503050406030204" pitchFamily="18" charset="0"/>
                <a:cs typeface="Arial" panose="020B0604020202020204" pitchFamily="34" charset="0"/>
              </a:rPr>
              <a:t>							C=[0 0 0 0 1]</a:t>
            </a:r>
            <a:endParaRPr lang="en-US" altLang="zh-HK" sz="4800" i="1" dirty="0"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ts val="6750"/>
              </a:lnSpc>
              <a:buNone/>
            </a:pPr>
            <a:r>
              <a:rPr lang="en-US" altLang="zh-HK" sz="4800" dirty="0">
                <a:latin typeface="Cambria Math" panose="02040503050406030204" pitchFamily="18" charset="0"/>
                <a:cs typeface="Arial" panose="020B0604020202020204" pitchFamily="34" charset="0"/>
              </a:rPr>
              <a:t>							D=[0]</a:t>
            </a:r>
            <a:endParaRPr lang="en-US" altLang="zh-HK" sz="4800" i="1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Arial" panose="020B0604020202020204" pitchFamily="34" charset="0"/>
                <a:ea typeface="華康儷粗黑(P)" panose="020B0700000000000000" pitchFamily="34" charset="-120"/>
                <a:cs typeface="Arial" panose="020B0604020202020204" pitchFamily="34" charset="0"/>
              </a:rPr>
              <a:t>Framework</a:t>
            </a:r>
            <a:endParaRPr lang="zh-TW" altLang="en-US" sz="6000" b="1" dirty="0">
              <a:solidFill>
                <a:srgbClr val="0070C0"/>
              </a:solidFill>
              <a:latin typeface="Arial" panose="020B0604020202020204" pitchFamily="34" charset="0"/>
              <a:ea typeface="華康儷粗黑(P)" panose="020B0700000000000000" pitchFamily="34" charset="-12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2F8F6-D7F0-46B8-9F05-D107A1BFA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t="6344" r="12176" b="9879"/>
          <a:stretch/>
        </p:blipFill>
        <p:spPr>
          <a:xfrm>
            <a:off x="2554514" y="3104343"/>
            <a:ext cx="6973168" cy="59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Fast Backward Euler Approximation</a:t>
            </a:r>
            <a:endParaRPr sz="60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83" y="1840317"/>
            <a:ext cx="10558354" cy="84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Fast Backward Euler Approximation</a:t>
            </a:r>
            <a:endParaRPr sz="60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3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57300" y="2705982"/>
                <a:ext cx="15773400" cy="75810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 smtClean="0">
                    <a:latin typeface="Cambria Math" panose="02040503050406030204" pitchFamily="18" charset="0"/>
                  </a:rPr>
                  <a:t>Inputs:                         </a:t>
                </a:r>
                <a14:m>
                  <m:oMath xmlns:m="http://schemas.openxmlformats.org/officeDocument/2006/math"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HK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HK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HK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HK" sz="28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 smtClean="0">
                    <a:latin typeface="Cambria Math" panose="02040503050406030204" pitchFamily="18" charset="0"/>
                  </a:rPr>
                  <a:t>Compute: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𝑙𝑒𝑛𝑔𝑡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:∆</m:t>
                        </m:r>
                        <m:sSub>
                          <m:sSubPr>
                            <m:ctrlPr>
                              <a:rPr lang="en-US" altLang="zh-H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HK" sz="28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b="0" dirty="0" smtClean="0">
                    <a:latin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800" i="1">
                        <a:latin typeface="Cambria Math" panose="02040503050406030204" pitchFamily="18" charset="0"/>
                      </a:rPr>
                      <m:t>𝑙𝑒𝑛𝑔𝑡</m:t>
                    </m:r>
                    <m:r>
                      <a:rPr lang="en-US" altLang="zh-HK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:∆</m:t>
                        </m:r>
                        <m:sSub>
                          <m:sSubPr>
                            <m:ctrlPr>
                              <a:rPr lang="en-US" altLang="zh-HK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𝑠𝑡𝑜𝑝</m:t>
                            </m:r>
                          </m:sub>
                        </m:s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HK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HK" sz="28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b="0" dirty="0" smtClean="0">
                    <a:latin typeface="Cambria Math" panose="02040503050406030204" pitchFamily="18" charset="0"/>
                  </a:rPr>
                  <a:t>For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sz="2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HK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800" dirty="0" smtClean="0">
                    <a:latin typeface="Cambria Math" panose="02040503050406030204" pitchFamily="18" charset="0"/>
                  </a:rPr>
                  <a:t>                                                                           </a:t>
                </a:r>
                <a:r>
                  <a:rPr lang="en-US" altLang="zh-HK" sz="2800" dirty="0">
                    <a:latin typeface="Cambria Math" panose="02040503050406030204" pitchFamily="18" charset="0"/>
                  </a:rPr>
                  <a:t>For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sz="28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HK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sz="2800" dirty="0" smtClean="0">
                    <a:latin typeface="Cambria Math" panose="02040503050406030204" pitchFamily="18" charset="0"/>
                  </a:rPr>
                  <a:t>        </a:t>
                </a:r>
                <a:endParaRPr lang="en-US" altLang="zh-HK" sz="28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000" dirty="0" smtClean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latin typeface="Cambria Math" panose="02040503050406030204" pitchFamily="18" charset="0"/>
                  </a:rPr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⁡(∆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HK" sz="20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000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d>
                      <m:d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−∆</m:t>
                        </m:r>
                        <m:sSub>
                          <m:sSubPr>
                            <m:ctrlPr>
                              <a:rPr lang="en-US" altLang="zh-HK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d>
                      <m:d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HK" sz="20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sz="2000" b="0" dirty="0" smtClean="0">
                    <a:latin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HK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−∆</m:t>
                        </m:r>
                        <m:sSub>
                          <m:sSubPr>
                            <m:ctrlPr>
                              <a:rPr lang="en-US" altLang="zh-HK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HK" sz="20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HK" sz="20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000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HK" sz="2000" dirty="0" smtClean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000" b="0" dirty="0" smtClean="0">
                    <a:latin typeface="Cambria Math" panose="02040503050406030204" pitchFamily="18" charset="0"/>
                  </a:rPr>
                  <a:t>     </a:t>
                </a:r>
                <a:r>
                  <a:rPr lang="en-US" altLang="zh-HK" sz="2000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HK" sz="2000" b="0" dirty="0" smtClean="0">
                    <a:latin typeface="Cambria Math" panose="02040503050406030204" pitchFamily="18" charset="0"/>
                  </a:rPr>
                  <a:t>     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HK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HK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HK" sz="28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HK" sz="2800" dirty="0" smtClean="0">
                    <a:latin typeface="Cambria Math" panose="02040503050406030204" pitchFamily="18" charset="0"/>
                  </a:rPr>
                  <a:t>Output: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endParaRPr lang="ar-AE" altLang="zh-HK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57300" y="2705982"/>
                <a:ext cx="15773400" cy="7581018"/>
              </a:xfrm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57300" y="5370490"/>
            <a:ext cx="15498114" cy="2678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8757634" y="5370490"/>
            <a:ext cx="0" cy="2678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23286" y="5499278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Transient response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98907" y="5495121"/>
            <a:ext cx="25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Steady-state response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body" idx="4294967295"/>
          </p:nvPr>
        </p:nvSpPr>
        <p:spPr>
          <a:xfrm>
            <a:off x="1257300" y="2657856"/>
            <a:ext cx="15773400" cy="7095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4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51" name="Google Shape;51;p8"/>
          <p:cNvSpPr txBox="1"/>
          <p:nvPr/>
        </p:nvSpPr>
        <p:spPr>
          <a:xfrm>
            <a:off x="1257300" y="452438"/>
            <a:ext cx="15773400" cy="164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Model Reduction</a:t>
            </a:r>
            <a:endParaRPr sz="6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1941095" y="3248525"/>
            <a:ext cx="2598821" cy="28635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6487494" y="3248525"/>
            <a:ext cx="2558716" cy="286351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 rot="5400000">
            <a:off x="4097769" y="6706769"/>
            <a:ext cx="2329841" cy="1327759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1408128" y="7170593"/>
            <a:ext cx="31906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the number of states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0910-03</Template>
  <TotalTime>168</TotalTime>
  <Words>212</Words>
  <Application>Microsoft Office PowerPoint</Application>
  <PresentationFormat>Custom</PresentationFormat>
  <Paragraphs>68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新細明體</vt:lpstr>
      <vt:lpstr>華康儷粗黑(P)</vt:lpstr>
      <vt:lpstr>Arial</vt:lpstr>
      <vt:lpstr>Calibri</vt:lpstr>
      <vt:lpstr>Calibri Light</vt:lpstr>
      <vt:lpstr>Cambria Math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HKUST</dc:creator>
  <cp:lastModifiedBy>Computer Barn Users</cp:lastModifiedBy>
  <cp:revision>30</cp:revision>
  <dcterms:created xsi:type="dcterms:W3CDTF">2018-07-23T01:28:46Z</dcterms:created>
  <dcterms:modified xsi:type="dcterms:W3CDTF">2018-07-25T08:47:12Z</dcterms:modified>
</cp:coreProperties>
</file>