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MontserratMedium-bold.fntdata"/><Relationship Id="rId21" Type="http://schemas.openxmlformats.org/officeDocument/2006/relationships/slide" Target="slides/slide16.xml"/><Relationship Id="rId43" Type="http://schemas.openxmlformats.org/officeDocument/2006/relationships/font" Target="fonts/MontserratMedium-regular.fntdata"/><Relationship Id="rId24" Type="http://schemas.openxmlformats.org/officeDocument/2006/relationships/slide" Target="slides/slide19.xml"/><Relationship Id="rId46" Type="http://schemas.openxmlformats.org/officeDocument/2006/relationships/font" Target="fonts/MontserratMedium-boldItalic.fntdata"/><Relationship Id="rId23" Type="http://schemas.openxmlformats.org/officeDocument/2006/relationships/slide" Target="slides/slide18.xml"/><Relationship Id="rId45"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cce67f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cce67fd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da154e0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da154e0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cce67fdd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cce67fdd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cce67fdd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cce67fdd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ce67fdd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ce67fdd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cce67fdd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cce67fdd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cce67fdd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cce67fdd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cce67fdd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cce67fdd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cce67fdd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cce67fdd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ce67fdd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cce67fdd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eaf983b6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eaf983b6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cce67fdd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cce67fdd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eaf983b6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eaf983b6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eaf983b6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eaf983b6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eaf983b63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eaf983b63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ea48f3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ea48f3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ea48f30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ea48f30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ea48f3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ea48f3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cce67fdd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cce67fdd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cce67fdd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cce67fdd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ce67fdd3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ce67fdd3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ce67fdd3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ce67fdd3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da154e0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da154e0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ce67fdd3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cce67fdd3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da154e0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da154e0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522125" y="1648175"/>
            <a:ext cx="455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000">
                <a:solidFill>
                  <a:schemeClr val="lt1"/>
                </a:solidFill>
                <a:latin typeface="Montserrat SemiBold"/>
                <a:ea typeface="Montserrat SemiBold"/>
                <a:cs typeface="Montserrat SemiBold"/>
                <a:sym typeface="Montserrat SemiBold"/>
              </a:rPr>
              <a:t>Airline Passenger Satisfaction</a:t>
            </a:r>
            <a:endParaRPr sz="2000">
              <a:solidFill>
                <a:schemeClr val="lt1"/>
              </a:solidFill>
              <a:latin typeface="Montserrat SemiBold"/>
              <a:ea typeface="Montserrat SemiBold"/>
              <a:cs typeface="Montserrat SemiBold"/>
              <a:sym typeface="Montserrat SemiBold"/>
            </a:endParaRPr>
          </a:p>
        </p:txBody>
      </p:sp>
      <p:sp>
        <p:nvSpPr>
          <p:cNvPr id="135" name="Google Shape;135;p13"/>
          <p:cNvSpPr txBox="1"/>
          <p:nvPr/>
        </p:nvSpPr>
        <p:spPr>
          <a:xfrm>
            <a:off x="3522125" y="2571750"/>
            <a:ext cx="403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Thành viên: </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Nguyễn Thành Duy		17021221</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Vũ Trung Kiên			20021381</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Trần Thanh Sơn		20021432</a:t>
            </a:r>
            <a:endParaRPr>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vi">
                <a:solidFill>
                  <a:schemeClr val="lt1"/>
                </a:solidFill>
                <a:latin typeface="Montserrat Medium"/>
                <a:ea typeface="Montserrat Medium"/>
                <a:cs typeface="Montserrat Medium"/>
                <a:sym typeface="Montserrat Medium"/>
              </a:rPr>
              <a:t>	Nguyễn Minh Trung		20021456</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1297500" y="705500"/>
            <a:ext cx="7038900" cy="377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AUC - ROC curve thể hiện mô hình đã thỏa mãn tính generalize</a:t>
            </a:r>
            <a:endParaRPr/>
          </a:p>
          <a:p>
            <a:pPr indent="0" lvl="0" marL="914400" rtl="0" algn="l">
              <a:spcBef>
                <a:spcPts val="120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2695575" y="1693725"/>
            <a:ext cx="375285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a:t>
            </a:r>
            <a:r>
              <a:rPr lang="vi"/>
              <a:t>Regression From Scratch</a:t>
            </a:r>
            <a:endParaRPr/>
          </a:p>
        </p:txBody>
      </p:sp>
      <p:sp>
        <p:nvSpPr>
          <p:cNvPr id="200" name="Google Shape;200;p23"/>
          <p:cNvSpPr txBox="1"/>
          <p:nvPr>
            <p:ph idx="1" type="body"/>
          </p:nvPr>
        </p:nvSpPr>
        <p:spPr>
          <a:xfrm>
            <a:off x="1342650" y="1018150"/>
            <a:ext cx="7038900" cy="14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Khái niệm hồi quy logistic: là một giải thuật phân loại bằng cách học một hàm ước lượng xác suất</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Mô hình:</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201" name="Google Shape;201;p23"/>
          <p:cNvPicPr preferRelativeResize="0"/>
          <p:nvPr/>
        </p:nvPicPr>
        <p:blipFill>
          <a:blip r:embed="rId3">
            <a:alphaModFix/>
          </a:blip>
          <a:stretch>
            <a:fillRect/>
          </a:stretch>
        </p:blipFill>
        <p:spPr>
          <a:xfrm>
            <a:off x="1439325" y="2090100"/>
            <a:ext cx="6530625" cy="25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07" name="Google Shape;207;p24"/>
          <p:cNvSpPr txBox="1"/>
          <p:nvPr>
            <p:ph idx="1" type="body"/>
          </p:nvPr>
        </p:nvSpPr>
        <p:spPr>
          <a:xfrm>
            <a:off x="1297500" y="1307850"/>
            <a:ext cx="7038900" cy="7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Xây dựng hàm mất mát và phương pháp tối ưu:</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pic>
        <p:nvPicPr>
          <p:cNvPr id="208" name="Google Shape;208;p24"/>
          <p:cNvPicPr preferRelativeResize="0"/>
          <p:nvPr/>
        </p:nvPicPr>
        <p:blipFill>
          <a:blip r:embed="rId3">
            <a:alphaModFix/>
          </a:blip>
          <a:stretch>
            <a:fillRect/>
          </a:stretch>
        </p:blipFill>
        <p:spPr>
          <a:xfrm>
            <a:off x="1297500" y="1727200"/>
            <a:ext cx="7481549" cy="240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14" name="Google Shape;214;p25"/>
          <p:cNvSpPr txBox="1"/>
          <p:nvPr>
            <p:ph idx="1" type="body"/>
          </p:nvPr>
        </p:nvSpPr>
        <p:spPr>
          <a:xfrm>
            <a:off x="1297500" y="1567550"/>
            <a:ext cx="70389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Tối ưu hàm mất mát</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Gradient Descent</a:t>
            </a:r>
            <a:endParaRPr>
              <a:latin typeface="Montserrat"/>
              <a:ea typeface="Montserrat"/>
              <a:cs typeface="Montserrat"/>
              <a:sym typeface="Montserrat"/>
            </a:endParaRPr>
          </a:p>
        </p:txBody>
      </p:sp>
      <p:pic>
        <p:nvPicPr>
          <p:cNvPr id="215" name="Google Shape;215;p25"/>
          <p:cNvPicPr preferRelativeResize="0"/>
          <p:nvPr/>
        </p:nvPicPr>
        <p:blipFill>
          <a:blip r:embed="rId3">
            <a:alphaModFix/>
          </a:blip>
          <a:stretch>
            <a:fillRect/>
          </a:stretch>
        </p:blipFill>
        <p:spPr>
          <a:xfrm>
            <a:off x="1356550" y="2333150"/>
            <a:ext cx="7097474" cy="165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
        <p:nvSpPr>
          <p:cNvPr id="221" name="Google Shape;221;p26"/>
          <p:cNvSpPr txBox="1"/>
          <p:nvPr>
            <p:ph idx="1" type="body"/>
          </p:nvPr>
        </p:nvSpPr>
        <p:spPr>
          <a:xfrm>
            <a:off x="1297500" y="1567550"/>
            <a:ext cx="70389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Tối ưu hàm mất mát</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Gradient Descent with Adam Optimizer</a:t>
            </a:r>
            <a:endParaRPr>
              <a:latin typeface="Montserrat"/>
              <a:ea typeface="Montserrat"/>
              <a:cs typeface="Montserrat"/>
              <a:sym typeface="Montserrat"/>
            </a:endParaRPr>
          </a:p>
        </p:txBody>
      </p:sp>
      <p:pic>
        <p:nvPicPr>
          <p:cNvPr id="222" name="Google Shape;222;p26"/>
          <p:cNvPicPr preferRelativeResize="0"/>
          <p:nvPr/>
        </p:nvPicPr>
        <p:blipFill>
          <a:blip r:embed="rId3">
            <a:alphaModFix/>
          </a:blip>
          <a:stretch>
            <a:fillRect/>
          </a:stretch>
        </p:blipFill>
        <p:spPr>
          <a:xfrm>
            <a:off x="1297500" y="2333150"/>
            <a:ext cx="7200426" cy="209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pic>
        <p:nvPicPr>
          <p:cNvPr id="228" name="Google Shape;228;p27"/>
          <p:cNvPicPr preferRelativeResize="0"/>
          <p:nvPr/>
        </p:nvPicPr>
        <p:blipFill>
          <a:blip r:embed="rId3">
            <a:alphaModFix/>
          </a:blip>
          <a:stretch>
            <a:fillRect/>
          </a:stretch>
        </p:blipFill>
        <p:spPr>
          <a:xfrm>
            <a:off x="5593650" y="918375"/>
            <a:ext cx="3277136" cy="3530850"/>
          </a:xfrm>
          <a:prstGeom prst="rect">
            <a:avLst/>
          </a:prstGeom>
          <a:noFill/>
          <a:ln>
            <a:noFill/>
          </a:ln>
        </p:spPr>
      </p:pic>
      <p:sp>
        <p:nvSpPr>
          <p:cNvPr id="229" name="Google Shape;229;p27"/>
          <p:cNvSpPr txBox="1"/>
          <p:nvPr/>
        </p:nvSpPr>
        <p:spPr>
          <a:xfrm>
            <a:off x="1399800" y="1106300"/>
            <a:ext cx="22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Quá trình training</a:t>
            </a:r>
            <a:endParaRPr>
              <a:solidFill>
                <a:schemeClr val="lt1"/>
              </a:solidFill>
              <a:latin typeface="Montserrat"/>
              <a:ea typeface="Montserrat"/>
              <a:cs typeface="Montserrat"/>
              <a:sym typeface="Montserrat"/>
            </a:endParaRPr>
          </a:p>
        </p:txBody>
      </p:sp>
      <p:sp>
        <p:nvSpPr>
          <p:cNvPr id="230" name="Google Shape;230;p27"/>
          <p:cNvSpPr txBox="1"/>
          <p:nvPr/>
        </p:nvSpPr>
        <p:spPr>
          <a:xfrm>
            <a:off x="2957700" y="1806225"/>
            <a:ext cx="24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Normal Gradient Descent</a:t>
            </a:r>
            <a:endParaRPr>
              <a:solidFill>
                <a:schemeClr val="lt1"/>
              </a:solidFill>
              <a:latin typeface="Montserrat"/>
              <a:ea typeface="Montserrat"/>
              <a:cs typeface="Montserrat"/>
              <a:sym typeface="Montserrat"/>
            </a:endParaRPr>
          </a:p>
        </p:txBody>
      </p:sp>
      <p:sp>
        <p:nvSpPr>
          <p:cNvPr id="231" name="Google Shape;231;p27"/>
          <p:cNvSpPr txBox="1"/>
          <p:nvPr/>
        </p:nvSpPr>
        <p:spPr>
          <a:xfrm>
            <a:off x="2733750" y="2817900"/>
            <a:ext cx="28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Gradient Descent with Adam</a:t>
            </a:r>
            <a:endParaRPr>
              <a:solidFill>
                <a:schemeClr val="lt1"/>
              </a:solidFill>
              <a:latin typeface="Montserrat"/>
              <a:ea typeface="Montserrat"/>
              <a:cs typeface="Montserrat"/>
              <a:sym typeface="Montserrat"/>
            </a:endParaRPr>
          </a:p>
        </p:txBody>
      </p:sp>
      <p:sp>
        <p:nvSpPr>
          <p:cNvPr id="232" name="Google Shape;232;p27"/>
          <p:cNvSpPr txBox="1"/>
          <p:nvPr/>
        </p:nvSpPr>
        <p:spPr>
          <a:xfrm>
            <a:off x="490650" y="3547975"/>
            <a:ext cx="403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=&gt; Tốc độ hội tụ của gradient descent tối ưu bằng adam có tốc độ nhanh hơn là gradient descent cơ bản</a:t>
            </a:r>
            <a:endParaRPr>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40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pic>
        <p:nvPicPr>
          <p:cNvPr id="238" name="Google Shape;238;p28"/>
          <p:cNvPicPr preferRelativeResize="0"/>
          <p:nvPr/>
        </p:nvPicPr>
        <p:blipFill>
          <a:blip r:embed="rId3">
            <a:alphaModFix/>
          </a:blip>
          <a:stretch>
            <a:fillRect/>
          </a:stretch>
        </p:blipFill>
        <p:spPr>
          <a:xfrm>
            <a:off x="5548475" y="1242025"/>
            <a:ext cx="3300159" cy="3530849"/>
          </a:xfrm>
          <a:prstGeom prst="rect">
            <a:avLst/>
          </a:prstGeom>
          <a:noFill/>
          <a:ln>
            <a:noFill/>
          </a:ln>
        </p:spPr>
      </p:pic>
      <p:sp>
        <p:nvSpPr>
          <p:cNvPr id="239" name="Google Shape;239;p28"/>
          <p:cNvSpPr txBox="1"/>
          <p:nvPr/>
        </p:nvSpPr>
        <p:spPr>
          <a:xfrm>
            <a:off x="1297500" y="1467550"/>
            <a:ext cx="389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Đánh giá độ chính xác của mô hình qua 2 phương pháp tối ưu mất mát</a:t>
            </a:r>
            <a:endParaRPr>
              <a:solidFill>
                <a:schemeClr val="lt1"/>
              </a:solidFill>
              <a:latin typeface="Montserrat"/>
              <a:ea typeface="Montserrat"/>
              <a:cs typeface="Montserrat"/>
              <a:sym typeface="Montserrat"/>
            </a:endParaRPr>
          </a:p>
        </p:txBody>
      </p:sp>
      <p:sp>
        <p:nvSpPr>
          <p:cNvPr id="240" name="Google Shape;240;p28"/>
          <p:cNvSpPr txBox="1"/>
          <p:nvPr/>
        </p:nvSpPr>
        <p:spPr>
          <a:xfrm>
            <a:off x="1297500" y="3058100"/>
            <a:ext cx="403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=&gt; Độ chính xác của gradient descent tối ưu bằng adam cao hơn</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a:blip r:embed="rId3">
            <a:alphaModFix/>
          </a:blip>
          <a:stretch>
            <a:fillRect/>
          </a:stretch>
        </p:blipFill>
        <p:spPr>
          <a:xfrm>
            <a:off x="3810000" y="2402713"/>
            <a:ext cx="5057775" cy="1933575"/>
          </a:xfrm>
          <a:prstGeom prst="rect">
            <a:avLst/>
          </a:prstGeom>
          <a:noFill/>
          <a:ln>
            <a:noFill/>
          </a:ln>
        </p:spPr>
      </p:pic>
      <p:sp>
        <p:nvSpPr>
          <p:cNvPr id="246" name="Google Shape;246;p29"/>
          <p:cNvSpPr txBox="1"/>
          <p:nvPr/>
        </p:nvSpPr>
        <p:spPr>
          <a:xfrm>
            <a:off x="1407350" y="1475300"/>
            <a:ext cx="43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Đánh giá độ chính xác của mô hình build-in</a:t>
            </a:r>
            <a:endParaRPr>
              <a:solidFill>
                <a:schemeClr val="lt1"/>
              </a:solidFill>
              <a:latin typeface="Montserrat"/>
              <a:ea typeface="Montserrat"/>
              <a:cs typeface="Montserrat"/>
              <a:sym typeface="Montserrat"/>
            </a:endParaRPr>
          </a:p>
        </p:txBody>
      </p:sp>
      <p:sp>
        <p:nvSpPr>
          <p:cNvPr id="247" name="Google Shape;247;p29"/>
          <p:cNvSpPr txBox="1"/>
          <p:nvPr>
            <p:ph type="title"/>
          </p:nvPr>
        </p:nvSpPr>
        <p:spPr>
          <a:xfrm>
            <a:off x="1297500" y="40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Logistic Regression From Scratch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a:t>
            </a:r>
            <a:r>
              <a:rPr lang="vi"/>
              <a:t> From Scratch</a:t>
            </a:r>
            <a:endParaRPr/>
          </a:p>
          <a:p>
            <a:pPr indent="0" lvl="0" marL="0" rtl="0" algn="l">
              <a:spcBef>
                <a:spcPts val="0"/>
              </a:spcBef>
              <a:spcAft>
                <a:spcPts val="0"/>
              </a:spcAft>
              <a:buNone/>
            </a:pPr>
            <a:r>
              <a:t/>
            </a:r>
            <a:endParaRPr/>
          </a:p>
        </p:txBody>
      </p:sp>
      <p:sp>
        <p:nvSpPr>
          <p:cNvPr id="253" name="Google Shape;253;p30"/>
          <p:cNvSpPr txBox="1"/>
          <p:nvPr>
            <p:ph idx="1" type="body"/>
          </p:nvPr>
        </p:nvSpPr>
        <p:spPr>
          <a:xfrm>
            <a:off x="1253075" y="1478700"/>
            <a:ext cx="7038900" cy="109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vi">
                <a:solidFill>
                  <a:srgbClr val="FFFFFF"/>
                </a:solidFill>
              </a:rPr>
              <a:t>Khái niệm mô hình Naive Bayes: một thuật toán phân lớp được mô hình hóa dựa trên Bayes trong xác suất thống kê.</a:t>
            </a:r>
            <a:endParaRPr>
              <a:solidFill>
                <a:srgbClr val="FFFFFF"/>
              </a:solidFill>
            </a:endParaRPr>
          </a:p>
          <a:p>
            <a:pPr indent="0" lvl="0" marL="0" rtl="0" algn="l">
              <a:spcBef>
                <a:spcPts val="1200"/>
              </a:spcBef>
              <a:spcAft>
                <a:spcPts val="1200"/>
              </a:spcAft>
              <a:buNone/>
            </a:pPr>
            <a:r>
              <a:t/>
            </a:r>
            <a:endParaRPr/>
          </a:p>
        </p:txBody>
      </p:sp>
      <p:pic>
        <p:nvPicPr>
          <p:cNvPr id="254" name="Google Shape;254;p30"/>
          <p:cNvPicPr preferRelativeResize="0"/>
          <p:nvPr/>
        </p:nvPicPr>
        <p:blipFill>
          <a:blip r:embed="rId3">
            <a:alphaModFix/>
          </a:blip>
          <a:stretch>
            <a:fillRect/>
          </a:stretch>
        </p:blipFill>
        <p:spPr>
          <a:xfrm>
            <a:off x="1448850" y="2154775"/>
            <a:ext cx="6471076" cy="258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pic>
        <p:nvPicPr>
          <p:cNvPr id="260" name="Google Shape;260;p31"/>
          <p:cNvPicPr preferRelativeResize="0"/>
          <p:nvPr/>
        </p:nvPicPr>
        <p:blipFill>
          <a:blip r:embed="rId3">
            <a:alphaModFix/>
          </a:blip>
          <a:stretch>
            <a:fillRect/>
          </a:stretch>
        </p:blipFill>
        <p:spPr>
          <a:xfrm>
            <a:off x="1101100" y="1469550"/>
            <a:ext cx="7229025" cy="2074992"/>
          </a:xfrm>
          <a:prstGeom prst="rect">
            <a:avLst/>
          </a:prstGeom>
          <a:noFill/>
          <a:ln>
            <a:noFill/>
          </a:ln>
        </p:spPr>
      </p:pic>
      <p:pic>
        <p:nvPicPr>
          <p:cNvPr id="261" name="Google Shape;261;p31"/>
          <p:cNvPicPr preferRelativeResize="0"/>
          <p:nvPr/>
        </p:nvPicPr>
        <p:blipFill>
          <a:blip r:embed="rId4">
            <a:alphaModFix/>
          </a:blip>
          <a:stretch>
            <a:fillRect/>
          </a:stretch>
        </p:blipFill>
        <p:spPr>
          <a:xfrm>
            <a:off x="1101100" y="3513650"/>
            <a:ext cx="7229029" cy="91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Phân công công việc</a:t>
            </a:r>
            <a:endParaRPr/>
          </a:p>
        </p:txBody>
      </p:sp>
      <p:sp>
        <p:nvSpPr>
          <p:cNvPr id="141" name="Google Shape;141;p14"/>
          <p:cNvSpPr txBox="1"/>
          <p:nvPr>
            <p:ph idx="1" type="body"/>
          </p:nvPr>
        </p:nvSpPr>
        <p:spPr>
          <a:xfrm>
            <a:off x="1297500" y="1958900"/>
            <a:ext cx="7038900" cy="19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Xây dựng các mô hình</a:t>
            </a:r>
            <a:endParaRPr>
              <a:latin typeface="Montserrat"/>
              <a:ea typeface="Montserrat"/>
              <a:cs typeface="Montserrat"/>
              <a:sym typeface="Montserrat"/>
            </a:endParaRPr>
          </a:p>
          <a:p>
            <a:pPr indent="457200" lvl="0" marL="0" rtl="0" algn="l">
              <a:spcBef>
                <a:spcPts val="1200"/>
              </a:spcBef>
              <a:spcAft>
                <a:spcPts val="0"/>
              </a:spcAft>
              <a:buNone/>
            </a:pPr>
            <a:r>
              <a:rPr lang="vi">
                <a:latin typeface="Montserrat"/>
                <a:ea typeface="Montserrat"/>
                <a:cs typeface="Montserrat"/>
                <a:sym typeface="Montserrat"/>
              </a:rPr>
              <a:t>MLP: Nguyễn Thành Duy</a:t>
            </a:r>
            <a:endParaRPr>
              <a:latin typeface="Montserrat"/>
              <a:ea typeface="Montserrat"/>
              <a:cs typeface="Montserrat"/>
              <a:sym typeface="Montserrat"/>
            </a:endParaRPr>
          </a:p>
          <a:p>
            <a:pPr indent="457200" lvl="0" marL="0" rtl="0" algn="l">
              <a:spcBef>
                <a:spcPts val="1200"/>
              </a:spcBef>
              <a:spcAft>
                <a:spcPts val="0"/>
              </a:spcAft>
              <a:buNone/>
            </a:pPr>
            <a:r>
              <a:rPr lang="vi">
                <a:latin typeface="Montserrat"/>
                <a:ea typeface="Montserrat"/>
                <a:cs typeface="Montserrat"/>
                <a:sym typeface="Montserrat"/>
              </a:rPr>
              <a:t>Decision Tree </a:t>
            </a:r>
            <a:r>
              <a:rPr lang="vi">
                <a:latin typeface="Montserrat"/>
                <a:ea typeface="Montserrat"/>
                <a:cs typeface="Montserrat"/>
                <a:sym typeface="Montserrat"/>
              </a:rPr>
              <a:t>Classifier</a:t>
            </a:r>
            <a:r>
              <a:rPr lang="vi">
                <a:latin typeface="Montserrat"/>
                <a:ea typeface="Montserrat"/>
                <a:cs typeface="Montserrat"/>
                <a:sym typeface="Montserrat"/>
              </a:rPr>
              <a:t>: Vũ Trung Kiên</a:t>
            </a:r>
            <a:endParaRPr>
              <a:latin typeface="Montserrat"/>
              <a:ea typeface="Montserrat"/>
              <a:cs typeface="Montserrat"/>
              <a:sym typeface="Montserrat"/>
            </a:endParaRPr>
          </a:p>
          <a:p>
            <a:pPr indent="457200" lvl="0" marL="0" rtl="0" algn="l">
              <a:spcBef>
                <a:spcPts val="1200"/>
              </a:spcBef>
              <a:spcAft>
                <a:spcPts val="0"/>
              </a:spcAft>
              <a:buNone/>
            </a:pPr>
            <a:r>
              <a:rPr lang="vi">
                <a:latin typeface="Montserrat"/>
                <a:ea typeface="Montserrat"/>
                <a:cs typeface="Montserrat"/>
                <a:sym typeface="Montserrat"/>
              </a:rPr>
              <a:t>Logistic Regression: Trần Thanh Sơn</a:t>
            </a:r>
            <a:endParaRPr>
              <a:latin typeface="Montserrat"/>
              <a:ea typeface="Montserrat"/>
              <a:cs typeface="Montserrat"/>
              <a:sym typeface="Montserrat"/>
            </a:endParaRPr>
          </a:p>
          <a:p>
            <a:pPr indent="457200" lvl="0" marL="0" rtl="0" algn="l">
              <a:spcBef>
                <a:spcPts val="1200"/>
              </a:spcBef>
              <a:spcAft>
                <a:spcPts val="1200"/>
              </a:spcAft>
              <a:buNone/>
            </a:pPr>
            <a:r>
              <a:rPr lang="vi">
                <a:latin typeface="Montserrat"/>
                <a:ea typeface="Montserrat"/>
                <a:cs typeface="Montserrat"/>
                <a:sym typeface="Montserrat"/>
              </a:rPr>
              <a:t>Gaussian Naive Bayes: Nguyễn Minh Trung</a:t>
            </a:r>
            <a:endParaRPr>
              <a:latin typeface="Montserrat"/>
              <a:ea typeface="Montserrat"/>
              <a:cs typeface="Montserrat"/>
              <a:sym typeface="Montserrat"/>
            </a:endParaRPr>
          </a:p>
        </p:txBody>
      </p:sp>
      <p:sp>
        <p:nvSpPr>
          <p:cNvPr id="142" name="Google Shape;142;p14"/>
          <p:cNvSpPr txBox="1"/>
          <p:nvPr/>
        </p:nvSpPr>
        <p:spPr>
          <a:xfrm>
            <a:off x="1297500" y="1219200"/>
            <a:ext cx="43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Xử lý dữ liệu: Cả nhóm thống nhất</a:t>
            </a:r>
            <a:endParaRPr>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67" name="Google Shape;267;p32"/>
          <p:cNvSpPr txBox="1"/>
          <p:nvPr>
            <p:ph idx="1" type="body"/>
          </p:nvPr>
        </p:nvSpPr>
        <p:spPr>
          <a:xfrm>
            <a:off x="1004850" y="1478550"/>
            <a:ext cx="7134300" cy="271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vi" sz="5600">
                <a:solidFill>
                  <a:srgbClr val="FFFFFF"/>
                </a:solidFill>
                <a:latin typeface="Montserrat"/>
                <a:ea typeface="Montserrat"/>
                <a:cs typeface="Montserrat"/>
                <a:sym typeface="Montserrat"/>
              </a:rPr>
              <a:t>Trong mô hình Naive Bayes, có 2 giả thiết được đặt ra:</a:t>
            </a:r>
            <a:endParaRPr sz="5600">
              <a:solidFill>
                <a:srgbClr val="FFFFFF"/>
              </a:solidFill>
              <a:latin typeface="Montserrat"/>
              <a:ea typeface="Montserrat"/>
              <a:cs typeface="Montserrat"/>
              <a:sym typeface="Montserrat"/>
            </a:endParaRPr>
          </a:p>
          <a:p>
            <a:pPr indent="-317500" lvl="0" marL="457200" rtl="0" algn="l">
              <a:lnSpc>
                <a:spcPct val="115000"/>
              </a:lnSpc>
              <a:spcBef>
                <a:spcPts val="1200"/>
              </a:spcBef>
              <a:spcAft>
                <a:spcPts val="0"/>
              </a:spcAft>
              <a:buClr>
                <a:srgbClr val="FFFFFF"/>
              </a:buClr>
              <a:buSzPct val="100000"/>
              <a:buFont typeface="Montserrat"/>
              <a:buAutoNum type="arabicPeriod"/>
            </a:pPr>
            <a:r>
              <a:rPr lang="vi" sz="5600">
                <a:solidFill>
                  <a:srgbClr val="FFFFFF"/>
                </a:solidFill>
                <a:latin typeface="Montserrat"/>
                <a:ea typeface="Montserrat"/>
                <a:cs typeface="Montserrat"/>
                <a:sym typeface="Montserrat"/>
              </a:rPr>
              <a:t>Các đặc trưng đưa vào mô hình là độc lập với nhau. Tức là sự thay đổi giá trị của một đặc trưng không ảnh hướng đến các đặc trưng còn lại </a:t>
            </a:r>
            <a:endParaRPr sz="5600">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ct val="100000"/>
              <a:buFont typeface="Montserrat"/>
              <a:buAutoNum type="arabicPeriod"/>
            </a:pPr>
            <a:r>
              <a:rPr lang="vi" sz="5600">
                <a:solidFill>
                  <a:srgbClr val="FFFFFF"/>
                </a:solidFill>
                <a:latin typeface="Montserrat"/>
                <a:ea typeface="Montserrat"/>
                <a:cs typeface="Montserrat"/>
                <a:sym typeface="Montserrat"/>
              </a:rPr>
              <a:t>Các đặc trưng đưa vào mô hình ảnh hưởng ngang nhau đối với đầu ra mục tiêu</a:t>
            </a:r>
            <a:endParaRPr>
              <a:solidFill>
                <a:srgbClr val="FFFFFF"/>
              </a:solidFill>
              <a:latin typeface="Montserrat"/>
              <a:ea typeface="Montserrat"/>
              <a:cs typeface="Montserrat"/>
              <a:sym typeface="Montserrat"/>
            </a:endParaRPr>
          </a:p>
          <a:p>
            <a:pPr indent="0" lvl="0" marL="0" rtl="0" algn="l">
              <a:spcBef>
                <a:spcPts val="1200"/>
              </a:spcBef>
              <a:spcAft>
                <a:spcPts val="1200"/>
              </a:spcAft>
              <a:buNone/>
            </a:pPr>
            <a:r>
              <a:rPr lang="vi" sz="5600">
                <a:latin typeface="Montserrat"/>
                <a:ea typeface="Montserrat"/>
                <a:cs typeface="Montserrat"/>
                <a:sym typeface="Montserrat"/>
              </a:rPr>
              <a:t>Chính vì hai giả thiết gần như không tồn tại trong thực tế trên, mô hình này mới được gọi là Naive (ngây thơ). Tuy nhiên chính sự đơn giản của nó với việc dự đoán rất nhanh ra kết quả đầu ra . Nó được sử dụng rất nhiều trong thực tế trên những bộ dữ liệu lớn, đem lại kết quả khả quan. Một vài ứng dụng của Naive Bayes có thể đến như: lọc thư rác, phân loại văn bản, dự đoán sắc thái văn bản</a:t>
            </a:r>
            <a:endParaRPr sz="56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73" name="Google Shape;273;p33"/>
          <p:cNvSpPr txBox="1"/>
          <p:nvPr>
            <p:ph idx="1" type="body"/>
          </p:nvPr>
        </p:nvSpPr>
        <p:spPr>
          <a:xfrm>
            <a:off x="1208700" y="1042350"/>
            <a:ext cx="7127700" cy="152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Mô hình Gaussian Naive Bayes:</a:t>
            </a:r>
            <a:endParaRPr>
              <a:solidFill>
                <a:srgbClr val="FFFFFF"/>
              </a:solidFill>
              <a:latin typeface="Montserrat"/>
              <a:ea typeface="Montserrat"/>
              <a:cs typeface="Montserrat"/>
              <a:sym typeface="Montserrat"/>
            </a:endParaRPr>
          </a:p>
          <a:p>
            <a:pPr indent="0" lvl="0" marL="0" rtl="0" algn="l">
              <a:spcBef>
                <a:spcPts val="1200"/>
              </a:spcBef>
              <a:spcAft>
                <a:spcPts val="1200"/>
              </a:spcAft>
              <a:buNone/>
            </a:pPr>
            <a:r>
              <a:rPr lang="vi">
                <a:solidFill>
                  <a:srgbClr val="FFFFFF"/>
                </a:solidFill>
                <a:latin typeface="Montserrat"/>
                <a:ea typeface="Montserrat"/>
                <a:cs typeface="Montserrat"/>
                <a:sym typeface="Montserrat"/>
              </a:rPr>
              <a:t>Các hàm khác sử dụng để ước tính phân phối dữ liệu, nhưng Gaussian (hoặc phân bố chuẩn) là dễ nhất để làm việc vì bạn chỉ cần ước tính giá trị trung bình và độ lệch chuẩn từ dữ liệu đào tạo của bạn.Điều này có nghĩa là ngoài các xác suất của mỗi lớp, chúng ta cũng phải lưu trữ độ lệch trung bình và độ lệch chuẩn cho từng biến đầu vào mỗi lớp</a:t>
            </a:r>
            <a:endParaRPr>
              <a:solidFill>
                <a:srgbClr val="FFFFFF"/>
              </a:solidFill>
              <a:latin typeface="Montserrat"/>
              <a:ea typeface="Montserrat"/>
              <a:cs typeface="Montserrat"/>
              <a:sym typeface="Montserrat"/>
            </a:endParaRPr>
          </a:p>
        </p:txBody>
      </p:sp>
      <p:pic>
        <p:nvPicPr>
          <p:cNvPr id="274" name="Google Shape;274;p33"/>
          <p:cNvPicPr preferRelativeResize="0"/>
          <p:nvPr/>
        </p:nvPicPr>
        <p:blipFill>
          <a:blip r:embed="rId3">
            <a:alphaModFix/>
          </a:blip>
          <a:stretch>
            <a:fillRect/>
          </a:stretch>
        </p:blipFill>
        <p:spPr>
          <a:xfrm>
            <a:off x="1297500" y="2776550"/>
            <a:ext cx="6361500" cy="1836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Gaussian Naive Bayes From Scratch</a:t>
            </a:r>
            <a:endParaRPr/>
          </a:p>
          <a:p>
            <a:pPr indent="0" lvl="0" marL="0" rtl="0" algn="l">
              <a:spcBef>
                <a:spcPts val="0"/>
              </a:spcBef>
              <a:spcAft>
                <a:spcPts val="0"/>
              </a:spcAft>
              <a:buNone/>
            </a:pPr>
            <a:r>
              <a:t/>
            </a:r>
            <a:endParaRPr/>
          </a:p>
        </p:txBody>
      </p:sp>
      <p:sp>
        <p:nvSpPr>
          <p:cNvPr id="280" name="Google Shape;280;p34"/>
          <p:cNvSpPr txBox="1"/>
          <p:nvPr>
            <p:ph idx="1" type="body"/>
          </p:nvPr>
        </p:nvSpPr>
        <p:spPr>
          <a:xfrm>
            <a:off x="1173100" y="962250"/>
            <a:ext cx="4575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t>Nghiệm thu</a:t>
            </a:r>
            <a:endParaRPr>
              <a:latin typeface="Montserrat"/>
              <a:ea typeface="Montserrat"/>
              <a:cs typeface="Montserrat"/>
              <a:sym typeface="Montserrat"/>
            </a:endParaRPr>
          </a:p>
        </p:txBody>
      </p:sp>
      <p:sp>
        <p:nvSpPr>
          <p:cNvPr id="281" name="Google Shape;281;p34"/>
          <p:cNvSpPr txBox="1"/>
          <p:nvPr/>
        </p:nvSpPr>
        <p:spPr>
          <a:xfrm>
            <a:off x="1634025" y="2959100"/>
            <a:ext cx="29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Lato"/>
                <a:ea typeface="Lato"/>
                <a:cs typeface="Lato"/>
                <a:sym typeface="Lato"/>
              </a:rPr>
              <a:t>Trên tập test </a:t>
            </a:r>
            <a:endParaRPr>
              <a:solidFill>
                <a:schemeClr val="lt1"/>
              </a:solidFill>
              <a:latin typeface="Lato"/>
              <a:ea typeface="Lato"/>
              <a:cs typeface="Lato"/>
              <a:sym typeface="Lato"/>
            </a:endParaRPr>
          </a:p>
        </p:txBody>
      </p:sp>
      <p:pic>
        <p:nvPicPr>
          <p:cNvPr id="282" name="Google Shape;282;p34"/>
          <p:cNvPicPr preferRelativeResize="0"/>
          <p:nvPr/>
        </p:nvPicPr>
        <p:blipFill>
          <a:blip r:embed="rId3">
            <a:alphaModFix/>
          </a:blip>
          <a:stretch>
            <a:fillRect/>
          </a:stretch>
        </p:blipFill>
        <p:spPr>
          <a:xfrm>
            <a:off x="1646125" y="3359300"/>
            <a:ext cx="3629550" cy="1431375"/>
          </a:xfrm>
          <a:prstGeom prst="rect">
            <a:avLst/>
          </a:prstGeom>
          <a:noFill/>
          <a:ln>
            <a:noFill/>
          </a:ln>
        </p:spPr>
      </p:pic>
      <p:sp>
        <p:nvSpPr>
          <p:cNvPr id="283" name="Google Shape;283;p34"/>
          <p:cNvSpPr txBox="1"/>
          <p:nvPr/>
        </p:nvSpPr>
        <p:spPr>
          <a:xfrm>
            <a:off x="1530600" y="1236638"/>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Montserrat"/>
                <a:ea typeface="Montserrat"/>
                <a:cs typeface="Montserrat"/>
                <a:sym typeface="Montserrat"/>
              </a:rPr>
              <a:t>Trên tập validation</a:t>
            </a:r>
            <a:endParaRPr>
              <a:solidFill>
                <a:schemeClr val="lt1"/>
              </a:solidFill>
              <a:latin typeface="Montserrat"/>
              <a:ea typeface="Montserrat"/>
              <a:cs typeface="Montserrat"/>
              <a:sym typeface="Montserrat"/>
            </a:endParaRPr>
          </a:p>
        </p:txBody>
      </p:sp>
      <p:pic>
        <p:nvPicPr>
          <p:cNvPr id="284" name="Google Shape;284;p34"/>
          <p:cNvPicPr preferRelativeResize="0"/>
          <p:nvPr/>
        </p:nvPicPr>
        <p:blipFill>
          <a:blip r:embed="rId4">
            <a:alphaModFix/>
          </a:blip>
          <a:stretch>
            <a:fillRect/>
          </a:stretch>
        </p:blipFill>
        <p:spPr>
          <a:xfrm>
            <a:off x="1646124" y="1610512"/>
            <a:ext cx="3629550" cy="134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a:t>
            </a:r>
            <a:r>
              <a:rPr lang="vi"/>
              <a:t>ecision Tree Classifier</a:t>
            </a:r>
            <a:endParaRPr/>
          </a:p>
        </p:txBody>
      </p:sp>
      <p:sp>
        <p:nvSpPr>
          <p:cNvPr id="290" name="Google Shape;290;p35"/>
          <p:cNvSpPr txBox="1"/>
          <p:nvPr>
            <p:ph idx="1" type="body"/>
          </p:nvPr>
        </p:nvSpPr>
        <p:spPr>
          <a:xfrm>
            <a:off x="1297500" y="1179250"/>
            <a:ext cx="7038900" cy="387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Khái niệm</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Cây quyết định là một mô hình Học máy có giám sát, được xây dựng dựa trên bộ quy tắc cơ bản về định lượng các yếu tố để đưa ra quyết định cuối cùng:</a:t>
            </a:r>
            <a:endParaRPr>
              <a:latin typeface="Montserrat"/>
              <a:ea typeface="Montserrat"/>
              <a:cs typeface="Montserrat"/>
              <a:sym typeface="Montserrat"/>
            </a:endParaRPr>
          </a:p>
          <a:p>
            <a:pPr indent="-311150" lvl="0" marL="914400" rtl="0" algn="l">
              <a:spcBef>
                <a:spcPts val="0"/>
              </a:spcBef>
              <a:spcAft>
                <a:spcPts val="0"/>
              </a:spcAft>
              <a:buSzPts val="1300"/>
              <a:buFont typeface="Montserrat"/>
              <a:buChar char="+"/>
            </a:pPr>
            <a:r>
              <a:rPr lang="vi">
                <a:latin typeface="Montserrat"/>
                <a:ea typeface="Montserrat"/>
                <a:cs typeface="Montserrat"/>
                <a:sym typeface="Montserrat"/>
              </a:rPr>
              <a:t>Hôm nay trời mưa, có sấm chớp -&gt; Không đi chơi</a:t>
            </a:r>
            <a:endParaRPr>
              <a:latin typeface="Montserrat"/>
              <a:ea typeface="Montserrat"/>
              <a:cs typeface="Montserrat"/>
              <a:sym typeface="Montserrat"/>
            </a:endParaRPr>
          </a:p>
          <a:p>
            <a:pPr indent="-311150" lvl="0" marL="914400" rtl="0" algn="l">
              <a:spcBef>
                <a:spcPts val="0"/>
              </a:spcBef>
              <a:spcAft>
                <a:spcPts val="0"/>
              </a:spcAft>
              <a:buSzPts val="1300"/>
              <a:buFont typeface="Montserrat"/>
              <a:buChar char="+"/>
            </a:pPr>
            <a:r>
              <a:rPr lang="vi">
                <a:latin typeface="Montserrat"/>
                <a:ea typeface="Montserrat"/>
                <a:cs typeface="Montserrat"/>
                <a:sym typeface="Montserrat"/>
              </a:rPr>
              <a:t>Hôm nay trời đẹp, không có sấm chớp -&gt; Đi chơi</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Cây quyết định được ưa chuộng trong thực tế vì tính khách quan, đơn giản và hiệu quả của nó. Nguyên lý hoạt động khá giống cách mà con người đưa ra quyết định. Do đó ta có thể trả lời cho câu hỏi: “Tại sao mô hình lại đưa ra được quyết định như vậy?”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Chiến lược</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Thực hiện chia mẫu dữ liệu thành các mẫu nhỏ hơn có độ ổn định cao dựa trên chỉ số </a:t>
            </a:r>
            <a:r>
              <a:rPr i="1" lang="vi">
                <a:latin typeface="Montserrat"/>
                <a:ea typeface="Montserrat"/>
                <a:cs typeface="Montserrat"/>
                <a:sym typeface="Montserrat"/>
              </a:rPr>
              <a:t>Information Gain Ratio</a:t>
            </a:r>
            <a:r>
              <a:rPr lang="vi">
                <a:latin typeface="Montserrat"/>
                <a:ea typeface="Montserrat"/>
                <a:cs typeface="Montserrat"/>
                <a:sym typeface="Montserrat"/>
              </a:rPr>
              <a:t> với cách chia lựa chọn.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vi">
                <a:latin typeface="Montserrat"/>
                <a:ea typeface="Montserrat"/>
                <a:cs typeface="Montserrat"/>
                <a:sym typeface="Montserrat"/>
              </a:rPr>
              <a:t>Entropy: </a:t>
            </a:r>
            <a:r>
              <a:rPr lang="vi">
                <a:latin typeface="Montserrat"/>
                <a:ea typeface="Montserrat"/>
                <a:cs typeface="Montserrat"/>
                <a:sym typeface="Montserrat"/>
              </a:rPr>
              <a:t>Trong Xác suất &amp; Thống kê, chỉ số </a:t>
            </a:r>
            <a:r>
              <a:rPr i="1" lang="vi">
                <a:latin typeface="Montserrat"/>
                <a:ea typeface="Montserrat"/>
                <a:cs typeface="Montserrat"/>
                <a:sym typeface="Montserrat"/>
              </a:rPr>
              <a:t>entropy </a:t>
            </a:r>
            <a:r>
              <a:rPr lang="vi">
                <a:latin typeface="Montserrat"/>
                <a:ea typeface="Montserrat"/>
                <a:cs typeface="Montserrat"/>
                <a:sym typeface="Montserrat"/>
              </a:rPr>
              <a:t>thể hiện sự hỗn độn của mẫu dữ liệu</a:t>
            </a:r>
            <a:endParaRPr>
              <a:latin typeface="Montserrat"/>
              <a:ea typeface="Montserrat"/>
              <a:cs typeface="Montserrat"/>
              <a:sym typeface="Montserrat"/>
            </a:endParaRPr>
          </a:p>
        </p:txBody>
      </p:sp>
      <p:pic>
        <p:nvPicPr>
          <p:cNvPr id="291" name="Google Shape;291;p35"/>
          <p:cNvPicPr preferRelativeResize="0"/>
          <p:nvPr/>
        </p:nvPicPr>
        <p:blipFill>
          <a:blip r:embed="rId3">
            <a:alphaModFix/>
          </a:blip>
          <a:stretch>
            <a:fillRect/>
          </a:stretch>
        </p:blipFill>
        <p:spPr>
          <a:xfrm>
            <a:off x="3411650" y="4352075"/>
            <a:ext cx="2486200" cy="59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Decision Tree Classifier </a:t>
            </a:r>
            <a:endParaRPr/>
          </a:p>
        </p:txBody>
      </p:sp>
      <p:sp>
        <p:nvSpPr>
          <p:cNvPr id="297" name="Google Shape;297;p36"/>
          <p:cNvSpPr txBox="1"/>
          <p:nvPr>
            <p:ph idx="1" type="body"/>
          </p:nvPr>
        </p:nvSpPr>
        <p:spPr>
          <a:xfrm>
            <a:off x="1297500" y="1102850"/>
            <a:ext cx="7038900" cy="392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vi" sz="1305">
                <a:latin typeface="Montserrat"/>
                <a:ea typeface="Montserrat"/>
                <a:cs typeface="Montserrat"/>
                <a:sym typeface="Montserrat"/>
              </a:rPr>
              <a:t>  Thực hiện tính trên 3 mẫu dữ liệu:</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=&gt; Nhận thấy entropy càng nhỏ thì độ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ổn định càng cao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a:t>
            </a:r>
            <a:r>
              <a:rPr i="1" lang="vi" sz="1305">
                <a:latin typeface="Montserrat"/>
                <a:ea typeface="Montserrat"/>
                <a:cs typeface="Montserrat"/>
                <a:sym typeface="Montserrat"/>
              </a:rPr>
              <a:t>Information Gain</a:t>
            </a:r>
            <a:r>
              <a:rPr lang="vi" sz="1305">
                <a:latin typeface="Montserrat"/>
                <a:ea typeface="Montserrat"/>
                <a:cs typeface="Montserrat"/>
                <a:sym typeface="Montserrat"/>
              </a:rPr>
              <a:t>: Thể hiện độ tăng thông tin(tăng tính ổn định) của các mẫu con so với mẫu cha ban đầu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a:t>
            </a:r>
            <a:r>
              <a:rPr i="1" lang="vi" sz="1305">
                <a:latin typeface="Montserrat"/>
                <a:ea typeface="Montserrat"/>
                <a:cs typeface="Montserrat"/>
                <a:sym typeface="Montserrat"/>
              </a:rPr>
              <a:t>Information Gain Ratio: </a:t>
            </a:r>
            <a:r>
              <a:rPr lang="vi" sz="1305">
                <a:latin typeface="Montserrat"/>
                <a:ea typeface="Montserrat"/>
                <a:cs typeface="Montserrat"/>
                <a:sym typeface="Montserrat"/>
              </a:rPr>
              <a:t>Chỉ số tăng thông tin so với quy mô mẫu dữ liệu của chính nó</a:t>
            </a:r>
            <a:endParaRPr sz="1305">
              <a:latin typeface="Montserrat"/>
              <a:ea typeface="Montserrat"/>
              <a:cs typeface="Montserrat"/>
              <a:sym typeface="Montserrat"/>
            </a:endParaRPr>
          </a:p>
          <a:p>
            <a:pPr indent="457200" lvl="0" marL="457200" rtl="0" algn="l">
              <a:lnSpc>
                <a:spcPct val="95000"/>
              </a:lnSpc>
              <a:spcBef>
                <a:spcPts val="1200"/>
              </a:spcBef>
              <a:spcAft>
                <a:spcPts val="0"/>
              </a:spcAft>
              <a:buSzPts val="935"/>
              <a:buNone/>
            </a:pPr>
            <a:r>
              <a:rPr lang="vi" sz="1305">
                <a:latin typeface="Montserrat"/>
                <a:ea typeface="Montserrat"/>
                <a:cs typeface="Montserrat"/>
                <a:sym typeface="Montserrat"/>
              </a:rPr>
              <a:t>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vi" sz="1305">
                <a:latin typeface="Montserrat"/>
                <a:ea typeface="Montserrat"/>
                <a:cs typeface="Montserrat"/>
                <a:sym typeface="Montserrat"/>
              </a:rPr>
              <a:t>  SplitInfo là chỉ số </a:t>
            </a:r>
            <a:r>
              <a:rPr i="1" lang="vi" sz="1305">
                <a:latin typeface="Montserrat"/>
                <a:ea typeface="Montserrat"/>
                <a:cs typeface="Montserrat"/>
                <a:sym typeface="Montserrat"/>
              </a:rPr>
              <a:t>Entropy </a:t>
            </a:r>
            <a:r>
              <a:rPr lang="vi" sz="1305">
                <a:latin typeface="Montserrat"/>
                <a:ea typeface="Montserrat"/>
                <a:cs typeface="Montserrat"/>
                <a:sym typeface="Montserrat"/>
              </a:rPr>
              <a:t>của mẫu cha khi ta coi các thành phần trong mỗi mẫu con là tương đồng</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t/>
            </a:r>
            <a:endParaRPr sz="1305">
              <a:latin typeface="Montserrat"/>
              <a:ea typeface="Montserrat"/>
              <a:cs typeface="Montserrat"/>
              <a:sym typeface="Montserrat"/>
            </a:endParaRPr>
          </a:p>
          <a:p>
            <a:pPr indent="0" lvl="0" marL="0" rtl="0" algn="l">
              <a:lnSpc>
                <a:spcPct val="95000"/>
              </a:lnSpc>
              <a:spcBef>
                <a:spcPts val="1200"/>
              </a:spcBef>
              <a:spcAft>
                <a:spcPts val="1200"/>
              </a:spcAft>
              <a:buSzPts val="935"/>
              <a:buNone/>
            </a:pPr>
            <a:r>
              <a:t/>
            </a:r>
            <a:endParaRPr sz="1305">
              <a:latin typeface="Montserrat"/>
              <a:ea typeface="Montserrat"/>
              <a:cs typeface="Montserrat"/>
              <a:sym typeface="Montserrat"/>
            </a:endParaRPr>
          </a:p>
        </p:txBody>
      </p:sp>
      <p:pic>
        <p:nvPicPr>
          <p:cNvPr id="298" name="Google Shape;298;p36"/>
          <p:cNvPicPr preferRelativeResize="0"/>
          <p:nvPr/>
        </p:nvPicPr>
        <p:blipFill>
          <a:blip r:embed="rId3">
            <a:alphaModFix/>
          </a:blip>
          <a:stretch>
            <a:fillRect/>
          </a:stretch>
        </p:blipFill>
        <p:spPr>
          <a:xfrm>
            <a:off x="4764425" y="1155050"/>
            <a:ext cx="3175798" cy="1263900"/>
          </a:xfrm>
          <a:prstGeom prst="rect">
            <a:avLst/>
          </a:prstGeom>
          <a:noFill/>
          <a:ln>
            <a:noFill/>
          </a:ln>
        </p:spPr>
      </p:pic>
      <p:pic>
        <p:nvPicPr>
          <p:cNvPr id="299" name="Google Shape;299;p36"/>
          <p:cNvPicPr preferRelativeResize="0"/>
          <p:nvPr/>
        </p:nvPicPr>
        <p:blipFill>
          <a:blip r:embed="rId4">
            <a:alphaModFix/>
          </a:blip>
          <a:stretch>
            <a:fillRect/>
          </a:stretch>
        </p:blipFill>
        <p:spPr>
          <a:xfrm>
            <a:off x="2278550" y="2995150"/>
            <a:ext cx="4883096" cy="359950"/>
          </a:xfrm>
          <a:prstGeom prst="rect">
            <a:avLst/>
          </a:prstGeom>
          <a:noFill/>
          <a:ln>
            <a:noFill/>
          </a:ln>
        </p:spPr>
      </p:pic>
      <p:pic>
        <p:nvPicPr>
          <p:cNvPr id="300" name="Google Shape;300;p36"/>
          <p:cNvPicPr preferRelativeResize="0"/>
          <p:nvPr/>
        </p:nvPicPr>
        <p:blipFill>
          <a:blip r:embed="rId5">
            <a:alphaModFix/>
          </a:blip>
          <a:stretch>
            <a:fillRect/>
          </a:stretch>
        </p:blipFill>
        <p:spPr>
          <a:xfrm>
            <a:off x="3384163" y="3816375"/>
            <a:ext cx="2375670" cy="359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Decision Tree Classifier </a:t>
            </a:r>
            <a:endParaRPr/>
          </a:p>
        </p:txBody>
      </p:sp>
      <p:sp>
        <p:nvSpPr>
          <p:cNvPr id="306" name="Google Shape;306;p37"/>
          <p:cNvSpPr txBox="1"/>
          <p:nvPr>
            <p:ph idx="1" type="body"/>
          </p:nvPr>
        </p:nvSpPr>
        <p:spPr>
          <a:xfrm>
            <a:off x="1297500" y="1153775"/>
            <a:ext cx="7038900" cy="38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latin typeface="Montserrat"/>
                <a:ea typeface="Montserrat"/>
                <a:cs typeface="Montserrat"/>
                <a:sym typeface="Montserrat"/>
              </a:rPr>
              <a:t>  3.    Triển khai </a:t>
            </a:r>
            <a:endParaRPr b="1">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   -      Sử dụng Cây nhị phân làm bộ khung hoạt động cho Cây quyết định</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   - 	Thực hiện tìm kiếm các ngưỡng chia trong mẫu, thực hiện chia cho đến khi              mẫu dữ liệu đạt đến độ ổn định cao nhất, hình thành nút lá và tính giá trị cho nút.</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   4.    Nghiệm thu </a:t>
            </a:r>
            <a:endParaRPr b="1">
              <a:latin typeface="Montserrat"/>
              <a:ea typeface="Montserrat"/>
              <a:cs typeface="Montserrat"/>
              <a:sym typeface="Montserrat"/>
            </a:endParaRPr>
          </a:p>
          <a:p>
            <a:pPr indent="0" lvl="0" marL="457200" rtl="0" algn="l">
              <a:spcBef>
                <a:spcPts val="1200"/>
              </a:spcBef>
              <a:spcAft>
                <a:spcPts val="1200"/>
              </a:spcAft>
              <a:buNone/>
            </a:pPr>
            <a:r>
              <a:rPr lang="vi">
                <a:latin typeface="Montserrat"/>
                <a:ea typeface="Montserrat"/>
                <a:cs typeface="Montserrat"/>
                <a:sym typeface="Montserrat"/>
              </a:rPr>
              <a:t>Trên tập validation					Trên tập test </a:t>
            </a:r>
            <a:endParaRPr>
              <a:latin typeface="Montserrat"/>
              <a:ea typeface="Montserrat"/>
              <a:cs typeface="Montserrat"/>
              <a:sym typeface="Montserrat"/>
            </a:endParaRPr>
          </a:p>
        </p:txBody>
      </p:sp>
      <p:pic>
        <p:nvPicPr>
          <p:cNvPr id="307" name="Google Shape;307;p37"/>
          <p:cNvPicPr preferRelativeResize="0"/>
          <p:nvPr/>
        </p:nvPicPr>
        <p:blipFill>
          <a:blip r:embed="rId3">
            <a:alphaModFix/>
          </a:blip>
          <a:stretch>
            <a:fillRect/>
          </a:stretch>
        </p:blipFill>
        <p:spPr>
          <a:xfrm>
            <a:off x="1440100" y="3322725"/>
            <a:ext cx="3131900" cy="1433275"/>
          </a:xfrm>
          <a:prstGeom prst="rect">
            <a:avLst/>
          </a:prstGeom>
          <a:noFill/>
          <a:ln>
            <a:noFill/>
          </a:ln>
        </p:spPr>
      </p:pic>
      <p:pic>
        <p:nvPicPr>
          <p:cNvPr id="308" name="Google Shape;308;p37"/>
          <p:cNvPicPr preferRelativeResize="0"/>
          <p:nvPr/>
        </p:nvPicPr>
        <p:blipFill>
          <a:blip r:embed="rId4">
            <a:alphaModFix/>
          </a:blip>
          <a:stretch>
            <a:fillRect/>
          </a:stretch>
        </p:blipFill>
        <p:spPr>
          <a:xfrm>
            <a:off x="5072175" y="3357675"/>
            <a:ext cx="3073724" cy="139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Tiền xử lý dữ liệu</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Visualize dữ liệu để chọn metrics phù hợp đánh giá mô hình, chọn phương pháp trích chọn đặc trưng phù hợp.</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Encoding: label encoding.</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Imputation: Sau khi encoding ta sẽ dựa vào phương sai có sẵn của cột dữ liệu để điền mean vào các giá trị thiếu.</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Correlation: Gộp đặc trưng cộng tuyến với nhau bằng PCA.</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Split dữ liệu thành train set và validation test để có thể triển khai xác thực chéo</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vi" sz="1400">
                <a:latin typeface="Montserrat"/>
                <a:ea typeface="Montserrat"/>
                <a:cs typeface="Montserrat"/>
                <a:sym typeface="Montserrat"/>
              </a:rPr>
              <a:t>Normalize tập train, sau đó normalize tập test theo phương sai của tập train để có thể đưa vào những mô hình học sâu phi tuyến.</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Mô Hình mạng Neural code from Scratch</a:t>
            </a:r>
            <a:endParaRPr/>
          </a:p>
        </p:txBody>
      </p:sp>
      <p:sp>
        <p:nvSpPr>
          <p:cNvPr id="154" name="Google Shape;154;p16"/>
          <p:cNvSpPr txBox="1"/>
          <p:nvPr>
            <p:ph idx="1" type="body"/>
          </p:nvPr>
        </p:nvSpPr>
        <p:spPr>
          <a:xfrm>
            <a:off x="1297500" y="1116150"/>
            <a:ext cx="7038900" cy="381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AutoNum type="arabicPeriod"/>
            </a:pPr>
            <a:r>
              <a:rPr b="1" lang="vi">
                <a:latin typeface="Montserrat"/>
                <a:ea typeface="Montserrat"/>
                <a:cs typeface="Montserrat"/>
                <a:sym typeface="Montserrat"/>
              </a:rPr>
              <a:t>Tổng quan</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Hàm mục tiêu: Với tiêu chí phân loại nhị phân. Ta sử dụng hàm kích hoạt ở tầng cuối cùng là sigmoid để mô hình hóa xác suất. Chính vì thế, làm lỗi tương ứng với hàm mục tiêu sigmoid là Negative Log Likelihood, hàm lỗi để tối ưu sẽ là hàm Binary cross entropy.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Ta sẽ không trực tiếp tính đạo hàm rồi giải phương trình đạo hàm bằng 0 vì mạng neural có nhiều lớp ẩn nên việc tính đạo hàm 1 lớp sẽ dẫn tới việc phải có sẵn kết quả đạo hàm của 1 số layer khác.</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Kiến trúc mạng neural: </a:t>
            </a:r>
            <a:endParaRPr>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đầu tiên: shape: 20, 512</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drop out: xác suất 0.3 tắt ngẫu nhiên trong 512 neurals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1: 512, 256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2: 256, 256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dropout: xác suất 0.3 tắt ngẫu nhiên trong 256 neurals</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3: 256, 128</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vi" sz="1300">
                <a:latin typeface="Montserrat"/>
                <a:ea typeface="Montserrat"/>
                <a:cs typeface="Montserrat"/>
                <a:sym typeface="Montserrat"/>
              </a:rPr>
              <a:t>tầng ẩn 4: 128, 1 ~ sigmoid as output activate function</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1001425"/>
            <a:ext cx="70389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t>2. </a:t>
            </a:r>
            <a:r>
              <a:rPr b="1" lang="vi" sz="1400"/>
              <a:t>Training qua mỗi Iteration (epoch)</a:t>
            </a:r>
            <a:endParaRPr b="1" sz="14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Train theo batchsize là 128 (VP mapping PP)</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Ở mỗi batchsize ta sẽ thực hiện:</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Forward</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Backward</a:t>
            </a:r>
            <a:endParaRPr>
              <a:latin typeface="Montserrat Medium"/>
              <a:ea typeface="Montserrat Medium"/>
              <a:cs typeface="Montserrat Medium"/>
              <a:sym typeface="Montserrat Medium"/>
            </a:endParaRPr>
          </a:p>
          <a:p>
            <a:pPr indent="-298450" lvl="1" marL="914400" rtl="0" algn="l">
              <a:spcBef>
                <a:spcPts val="0"/>
              </a:spcBef>
              <a:spcAft>
                <a:spcPts val="0"/>
              </a:spcAft>
              <a:buSzPts val="1100"/>
              <a:buFont typeface="Montserrat Medium"/>
              <a:buChar char="-"/>
            </a:pPr>
            <a:r>
              <a:rPr lang="vi">
                <a:latin typeface="Montserrat Medium"/>
                <a:ea typeface="Montserrat Medium"/>
                <a:cs typeface="Montserrat Medium"/>
                <a:sym typeface="Montserrat Medium"/>
              </a:rPr>
              <a:t>Adam Optimizer</a:t>
            </a:r>
            <a:endParaRPr>
              <a:latin typeface="Montserrat Medium"/>
              <a:ea typeface="Montserrat Medium"/>
              <a:cs typeface="Montserrat Medium"/>
              <a:sym typeface="Montserrat Medium"/>
            </a:endParaRPr>
          </a:p>
          <a:p>
            <a:pPr indent="-311150" lvl="0" marL="457200" rtl="0" algn="l">
              <a:spcBef>
                <a:spcPts val="0"/>
              </a:spcBef>
              <a:spcAft>
                <a:spcPts val="0"/>
              </a:spcAft>
              <a:buSzPts val="1300"/>
              <a:buFont typeface="Montserrat Medium"/>
              <a:buChar char="-"/>
            </a:pPr>
            <a:r>
              <a:rPr lang="vi">
                <a:latin typeface="Montserrat Medium"/>
                <a:ea typeface="Montserrat Medium"/>
                <a:cs typeface="Montserrat Medium"/>
                <a:sym typeface="Montserrat Medium"/>
              </a:rPr>
              <a:t>Bằng cách </a:t>
            </a:r>
            <a:r>
              <a:rPr lang="vi">
                <a:latin typeface="Montserrat Medium"/>
                <a:ea typeface="Montserrat Medium"/>
                <a:cs typeface="Montserrat Medium"/>
                <a:sym typeface="Montserrat Medium"/>
              </a:rPr>
              <a:t>training</a:t>
            </a:r>
            <a:r>
              <a:rPr lang="vi">
                <a:latin typeface="Montserrat Medium"/>
                <a:ea typeface="Montserrat Medium"/>
                <a:cs typeface="Montserrat Medium"/>
                <a:sym typeface="Montserrat Medium"/>
              </a:rPr>
              <a:t> bằng Stochastic Batch Gradient Descent cùng với 2 đại lượng momentum của Adagrad Motivation Optimizer, ta sẽ không sợ vấn đề gặp phải local minimum, vấn đề điểm giao động quá nhiều quanh cực trị, vấn đề hội tụ lâu và overfitting so với khi lấy stochastic hoặc train trên toàn bộ tập dữ liệu. Loss của của toàn cục vẫn dược minimal qua từng batch, loss giảm chậm hơn tuy nhiên tốc độ hội tụ lại tăng gấp đôi. Với adagrad motivation optimizer thì ta nâng số epochs lên gấp đôi để đảm bảo thuật toán được hội tụ tốt nhất.</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rotWithShape="1">
          <a:blip r:embed="rId3">
            <a:alphaModFix/>
          </a:blip>
          <a:srcRect b="0" l="0" r="0" t="-6496"/>
          <a:stretch/>
        </p:blipFill>
        <p:spPr>
          <a:xfrm>
            <a:off x="1431299" y="3176475"/>
            <a:ext cx="6905099" cy="1901400"/>
          </a:xfrm>
          <a:prstGeom prst="rect">
            <a:avLst/>
          </a:prstGeom>
          <a:noFill/>
          <a:ln>
            <a:noFill/>
          </a:ln>
        </p:spPr>
      </p:pic>
      <p:sp>
        <p:nvSpPr>
          <p:cNvPr id="166" name="Google Shape;166;p18"/>
          <p:cNvSpPr txBox="1"/>
          <p:nvPr/>
        </p:nvSpPr>
        <p:spPr>
          <a:xfrm>
            <a:off x="945550" y="393750"/>
            <a:ext cx="735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solidFill>
                  <a:schemeClr val="lt1"/>
                </a:solidFill>
                <a:latin typeface="Montserrat"/>
                <a:ea typeface="Montserrat"/>
                <a:cs typeface="Montserrat"/>
                <a:sym typeface="Montserrat"/>
              </a:rPr>
              <a:t>3. </a:t>
            </a:r>
            <a:r>
              <a:rPr b="1" lang="vi">
                <a:solidFill>
                  <a:schemeClr val="lt1"/>
                </a:solidFill>
                <a:latin typeface="Montserrat"/>
                <a:ea typeface="Montserrat"/>
                <a:cs typeface="Montserrat"/>
                <a:sym typeface="Montserrat"/>
              </a:rPr>
              <a:t>Feed Forward &amp; Backward (Back Propagation)</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vi">
                <a:solidFill>
                  <a:schemeClr val="lt1"/>
                </a:solidFill>
                <a:latin typeface="Montserrat"/>
                <a:ea typeface="Montserrat"/>
                <a:cs typeface="Montserrat"/>
                <a:sym typeface="Montserrat"/>
              </a:rPr>
              <a:t>Nhận thấy sau khi Feed Forward nếu tính toán gradient từ tầng thứ 5 đầu tiên thì ta sẽ sử dụng được lại chuỗi gradient để tính cho các tầng trước đó. Vậy nên ta sẽ tính ngược đạo hàm từ tầng cuối cùng lên tầng đầu vào, Đó là thuật toán Back Propagation.</a:t>
            </a:r>
            <a:endParaRPr>
              <a:solidFill>
                <a:schemeClr val="lt1"/>
              </a:solidFill>
              <a:latin typeface="Montserrat"/>
              <a:ea typeface="Montserrat"/>
              <a:cs typeface="Montserrat"/>
              <a:sym typeface="Montserrat"/>
            </a:endParaRPr>
          </a:p>
        </p:txBody>
      </p:sp>
      <p:pic>
        <p:nvPicPr>
          <p:cNvPr id="167" name="Google Shape;167;p18"/>
          <p:cNvPicPr preferRelativeResize="0"/>
          <p:nvPr/>
        </p:nvPicPr>
        <p:blipFill>
          <a:blip r:embed="rId4">
            <a:alphaModFix/>
          </a:blip>
          <a:stretch>
            <a:fillRect/>
          </a:stretch>
        </p:blipFill>
        <p:spPr>
          <a:xfrm>
            <a:off x="2762250" y="2025450"/>
            <a:ext cx="3480525" cy="111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ssdsadsad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vi"/>
              <a:t>Nếu ta tính Gradient từ tầng thứ nhất (tầng đầu vào) đầu tiên, ta sẽ phải tính 1 chuỗi các Gradient rất dài mà sẽ được tính ở các tầng tiếp theo. Điều này khiến cho các chuỗi Gradient đó phải tính đi tính lại rất nhiều lần. Ta sẽ sử dụng Dynamic Programing, Giải Gradient từ những tầng cuối cùng trước, sau đó dùng chính các kết quả đó để tính cho những tầng gần với đầu vào hơn. Đây cũng là tư tưởng của </a:t>
            </a:r>
            <a:r>
              <a:rPr i="1" lang="vi"/>
              <a:t>Lan truyền ngược</a:t>
            </a:r>
            <a:r>
              <a:rPr lang="vi"/>
              <a:t>.</a:t>
            </a:r>
            <a:endParaRPr/>
          </a:p>
          <a:p>
            <a:pPr indent="-311150" lvl="0" marL="457200" rtl="0" algn="l">
              <a:spcBef>
                <a:spcPts val="0"/>
              </a:spcBef>
              <a:spcAft>
                <a:spcPts val="0"/>
              </a:spcAft>
              <a:buSzPts val="1300"/>
              <a:buChar char="-"/>
            </a:pPr>
            <a:r>
              <a:rPr lang="vi"/>
              <a:t>Mỗi batch được huấn luyện ở mỗi epoch sẽ được xác thực chéo thông qua tập validation.</a:t>
            </a:r>
            <a:endParaRPr/>
          </a:p>
          <a:p>
            <a:pPr indent="-311150" lvl="0" marL="457200" rtl="0" algn="l">
              <a:spcBef>
                <a:spcPts val="0"/>
              </a:spcBef>
              <a:spcAft>
                <a:spcPts val="0"/>
              </a:spcAft>
              <a:buSzPts val="1300"/>
              <a:buChar char="-"/>
            </a:pPr>
            <a:r>
              <a:rPr lang="vi"/>
              <a:t>Đến cuối cùng ta sẽ có lịch sử loss, căn cứ vào đó sẽ store ra best weight với kết quả loss thấp nhất trên tập validation</a:t>
            </a:r>
            <a:endParaRPr/>
          </a:p>
        </p:txBody>
      </p:sp>
      <p:pic>
        <p:nvPicPr>
          <p:cNvPr id="174" name="Google Shape;174;p19"/>
          <p:cNvPicPr preferRelativeResize="0"/>
          <p:nvPr/>
        </p:nvPicPr>
        <p:blipFill>
          <a:blip r:embed="rId3">
            <a:alphaModFix/>
          </a:blip>
          <a:stretch>
            <a:fillRect/>
          </a:stretch>
        </p:blipFill>
        <p:spPr>
          <a:xfrm>
            <a:off x="496475" y="116000"/>
            <a:ext cx="7981950" cy="192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945075"/>
            <a:ext cx="7038900" cy="5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t>4. </a:t>
            </a:r>
            <a:r>
              <a:rPr b="1" lang="vi" sz="1400"/>
              <a:t>Tối ưu mô hình</a:t>
            </a:r>
            <a:endParaRPr b="1" sz="1400"/>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Phương pháp Gradient descent: cập nhật tham số dựa trên nghịch hướng của Gradient  hàm lỗi Binary Cross Entropy Loss để tìm được local minimum.</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Bổ sung thêm 2 đại lượng momentum cho vận tốc (Gradient tức thời tại bước trước) và cho khối lượng thường gọi là động lượng Nerestov(khối lượng của điểm khi gần tới optimal sẽ nhẹ hơn khối lượng của điểm khi ở sườn dốc của hàm số hay những điểm yên ngựa) giúp cho điểm tối ưu khi lăn xuống sườn dốc local minimum sẽ có vận tốc đủ lớn và trọng lượng đủ nhẹ để vượt qua trap local để tiến tới global optimal.</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Adam optimizer: bản chất là một thuật toán gradient descent based với learning rate tự điều chỉnh. Tuy nhiên ta sẽ phải lưu các vận tốc Gradient tức thời và trọng lượng ảo mà ta gán cho điểm  cần tối ưu trên hàm số.</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Điều kiện tiên quyết vẫn là tính toán Gradient của hàm lỗi theo W và bias</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141850"/>
            <a:ext cx="70389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1460"/>
              <a:t>5. Nghiệm thu</a:t>
            </a:r>
            <a:endParaRPr b="1" sz="1460"/>
          </a:p>
        </p:txBody>
      </p:sp>
      <p:sp>
        <p:nvSpPr>
          <p:cNvPr id="186" name="Google Shape;186;p21"/>
          <p:cNvSpPr txBox="1"/>
          <p:nvPr>
            <p:ph idx="1" type="body"/>
          </p:nvPr>
        </p:nvSpPr>
        <p:spPr>
          <a:xfrm>
            <a:off x="1297500" y="619750"/>
            <a:ext cx="7038900" cy="385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Kết quả của bộ tham số tốt nhất trên tập validation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vi"/>
              <a:t>Kết quả của bộ tham số tốt nhất trên tập test:</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1638213" y="1058813"/>
            <a:ext cx="3133725" cy="1400175"/>
          </a:xfrm>
          <a:prstGeom prst="rect">
            <a:avLst/>
          </a:prstGeom>
          <a:noFill/>
          <a:ln>
            <a:noFill/>
          </a:ln>
        </p:spPr>
      </p:pic>
      <p:pic>
        <p:nvPicPr>
          <p:cNvPr id="188" name="Google Shape;188;p21"/>
          <p:cNvPicPr preferRelativeResize="0"/>
          <p:nvPr/>
        </p:nvPicPr>
        <p:blipFill>
          <a:blip r:embed="rId4">
            <a:alphaModFix/>
          </a:blip>
          <a:stretch>
            <a:fillRect/>
          </a:stretch>
        </p:blipFill>
        <p:spPr>
          <a:xfrm>
            <a:off x="1676325" y="2996575"/>
            <a:ext cx="3133725" cy="154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