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8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Data </a:t>
            </a:r>
            <a:r>
              <a:rPr lang="cs-CZ" dirty="0" err="1" smtClean="0"/>
              <a:t>structures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by Tomas Rolny</a:t>
            </a:r>
            <a:endParaRPr lang="cs-CZ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4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5" y="311895"/>
            <a:ext cx="8596668" cy="717836"/>
          </a:xfrm>
        </p:spPr>
        <p:txBody>
          <a:bodyPr/>
          <a:lstStyle/>
          <a:p>
            <a:r>
              <a:rPr lang="cs-CZ" dirty="0" smtClean="0"/>
              <a:t>Non –primitive data </a:t>
            </a:r>
            <a:r>
              <a:rPr lang="cs-CZ" dirty="0" err="1" smtClean="0"/>
              <a:t>structures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77335" y="1318054"/>
            <a:ext cx="8596668" cy="406979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most commonly used operation on data structure are </a:t>
            </a:r>
            <a:r>
              <a:rPr lang="en-US" dirty="0" smtClean="0"/>
              <a:t>categorized </a:t>
            </a:r>
            <a:r>
              <a:rPr lang="en-US" dirty="0"/>
              <a:t>into </a:t>
            </a:r>
            <a:r>
              <a:rPr lang="cs-CZ" dirty="0" err="1" smtClean="0"/>
              <a:t>following</a:t>
            </a:r>
            <a:r>
              <a:rPr lang="cs-CZ" dirty="0" smtClean="0"/>
              <a:t> </a:t>
            </a:r>
            <a:r>
              <a:rPr lang="cs-CZ" dirty="0" err="1" smtClean="0"/>
              <a:t>types</a:t>
            </a:r>
            <a:r>
              <a:rPr lang="cs-CZ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cs-CZ" dirty="0" err="1" smtClean="0"/>
              <a:t>Insertion</a:t>
            </a:r>
            <a:endParaRPr lang="cs-CZ" dirty="0" smtClean="0"/>
          </a:p>
          <a:p>
            <a:pPr marL="342900" indent="-342900">
              <a:buFontTx/>
              <a:buChar char="-"/>
            </a:pPr>
            <a:r>
              <a:rPr lang="cs-CZ" dirty="0" err="1" smtClean="0"/>
              <a:t>Selection</a:t>
            </a:r>
            <a:endParaRPr lang="cs-CZ" dirty="0" smtClean="0"/>
          </a:p>
          <a:p>
            <a:pPr marL="342900" indent="-342900">
              <a:buFontTx/>
              <a:buChar char="-"/>
            </a:pPr>
            <a:r>
              <a:rPr lang="cs-CZ" dirty="0" err="1" smtClean="0"/>
              <a:t>Searching</a:t>
            </a:r>
            <a:endParaRPr lang="cs-CZ" dirty="0" smtClean="0"/>
          </a:p>
          <a:p>
            <a:pPr marL="342900" indent="-342900">
              <a:buFontTx/>
              <a:buChar char="-"/>
            </a:pPr>
            <a:r>
              <a:rPr lang="cs-CZ" dirty="0" err="1" smtClean="0"/>
              <a:t>Sorting</a:t>
            </a:r>
            <a:endParaRPr lang="cs-CZ" dirty="0" smtClean="0"/>
          </a:p>
          <a:p>
            <a:pPr marL="342900" indent="-342900">
              <a:buFontTx/>
              <a:buChar char="-"/>
            </a:pPr>
            <a:r>
              <a:rPr lang="cs-CZ" dirty="0" err="1" smtClean="0"/>
              <a:t>Merging</a:t>
            </a:r>
            <a:endParaRPr lang="cs-CZ" dirty="0" smtClean="0"/>
          </a:p>
          <a:p>
            <a:pPr marL="342900" indent="-342900">
              <a:buFontTx/>
              <a:buChar char="-"/>
            </a:pPr>
            <a:r>
              <a:rPr lang="cs-CZ" dirty="0" err="1" smtClean="0"/>
              <a:t>Destroy</a:t>
            </a:r>
            <a:r>
              <a:rPr lang="cs-CZ" dirty="0" smtClean="0"/>
              <a:t>, </a:t>
            </a:r>
            <a:r>
              <a:rPr lang="cs-CZ" dirty="0" err="1" smtClean="0"/>
              <a:t>Delete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66641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5" y="311895"/>
            <a:ext cx="8596668" cy="693122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Different</a:t>
            </a:r>
            <a:r>
              <a:rPr lang="cs-CZ" dirty="0" smtClean="0"/>
              <a:t> </a:t>
            </a:r>
            <a:r>
              <a:rPr lang="cs-CZ" dirty="0" err="1" smtClean="0"/>
              <a:t>between</a:t>
            </a:r>
            <a:r>
              <a:rPr lang="cs-CZ" dirty="0" smtClean="0"/>
              <a:t> </a:t>
            </a:r>
            <a:r>
              <a:rPr lang="cs-CZ" dirty="0" err="1" smtClean="0"/>
              <a:t>them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77335" y="1095631"/>
            <a:ext cx="8596668" cy="446490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Primitive </a:t>
            </a:r>
            <a:r>
              <a:rPr lang="en-US" dirty="0"/>
              <a:t>types are predefined </a:t>
            </a:r>
            <a:r>
              <a:rPr lang="en-US" dirty="0" err="1" smtClean="0"/>
              <a:t>i</a:t>
            </a:r>
            <a:r>
              <a:rPr lang="cs-CZ" dirty="0" smtClean="0"/>
              <a:t>n Java, </a:t>
            </a:r>
            <a:r>
              <a:rPr lang="en-US" dirty="0" smtClean="0"/>
              <a:t>Non-primitive </a:t>
            </a:r>
            <a:r>
              <a:rPr lang="en-US" dirty="0"/>
              <a:t>types are created </a:t>
            </a:r>
            <a:r>
              <a:rPr lang="cs-CZ" dirty="0"/>
              <a:t> </a:t>
            </a:r>
            <a:r>
              <a:rPr lang="cs-CZ" dirty="0" smtClean="0"/>
              <a:t>  </a:t>
            </a:r>
            <a:r>
              <a:rPr lang="en-US" dirty="0" smtClean="0"/>
              <a:t>by </a:t>
            </a:r>
            <a:r>
              <a:rPr lang="en-US" dirty="0"/>
              <a:t>the programmer and is not defined by Java</a:t>
            </a:r>
            <a:r>
              <a:rPr lang="en-US" dirty="0" smtClean="0"/>
              <a:t>.</a:t>
            </a:r>
            <a:endParaRPr lang="cs-CZ" dirty="0" smtClean="0"/>
          </a:p>
          <a:p>
            <a:pPr marL="342900" indent="-342900">
              <a:buFontTx/>
              <a:buChar char="-"/>
            </a:pPr>
            <a:r>
              <a:rPr lang="en-US" dirty="0"/>
              <a:t>Non Primitive types can be used to call methods to perform certain operations, while primitive types cannot</a:t>
            </a:r>
            <a:r>
              <a:rPr lang="en-US" dirty="0" smtClean="0"/>
              <a:t>.</a:t>
            </a:r>
            <a:endParaRPr lang="cs-CZ" dirty="0" smtClean="0"/>
          </a:p>
          <a:p>
            <a:pPr marL="342900" indent="-342900">
              <a:buFontTx/>
              <a:buChar char="-"/>
            </a:pPr>
            <a:r>
              <a:rPr lang="en-US" dirty="0"/>
              <a:t>A primitive type always has a value, whereas non-primitive types can be null.</a:t>
            </a:r>
          </a:p>
          <a:p>
            <a:pPr marL="342900" indent="-342900">
              <a:buFontTx/>
              <a:buChar char="-"/>
            </a:pPr>
            <a:r>
              <a:rPr lang="en-US" dirty="0"/>
              <a:t>A primitive type starts with a lowercase letter, while non-primitive types start with an uppercase letter.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size of a primitive type depends on the data type, while non-primitive types have all the same size.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cs-CZ" dirty="0" smtClean="0"/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48157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7291" y="2850292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 err="1" smtClean="0"/>
              <a:t>Descriptions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data </a:t>
            </a:r>
            <a:r>
              <a:rPr lang="cs-CZ" dirty="0" err="1" smtClean="0"/>
              <a:t>structures</a:t>
            </a:r>
            <a:r>
              <a:rPr lang="cs-CZ" dirty="0" smtClean="0"/>
              <a:t>, primitive </a:t>
            </a:r>
            <a:r>
              <a:rPr lang="cs-CZ" dirty="0" err="1" smtClean="0"/>
              <a:t>examples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69477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5" y="402511"/>
            <a:ext cx="8596668" cy="775501"/>
          </a:xfrm>
        </p:spPr>
        <p:txBody>
          <a:bodyPr/>
          <a:lstStyle/>
          <a:p>
            <a:r>
              <a:rPr lang="cs-CZ" dirty="0" err="1"/>
              <a:t>b</a:t>
            </a:r>
            <a:r>
              <a:rPr lang="cs-CZ" dirty="0" err="1" smtClean="0"/>
              <a:t>oolean</a:t>
            </a:r>
            <a:r>
              <a:rPr lang="cs-CZ" dirty="0" smtClean="0"/>
              <a:t> data type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77335" y="1655805"/>
            <a:ext cx="8596668" cy="37320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/>
              <a:t>boolean</a:t>
            </a:r>
            <a:r>
              <a:rPr lang="en-US" dirty="0"/>
              <a:t> data type comprises of a bit of information and can store only </a:t>
            </a:r>
            <a:r>
              <a:rPr lang="en-US" b="1" dirty="0">
                <a:solidFill>
                  <a:schemeClr val="tx1"/>
                </a:solidFill>
              </a:rPr>
              <a:t>true</a:t>
            </a:r>
            <a:r>
              <a:rPr lang="en-US" dirty="0"/>
              <a:t> or </a:t>
            </a:r>
            <a:r>
              <a:rPr lang="en-US" b="1" dirty="0">
                <a:solidFill>
                  <a:schemeClr val="tx1"/>
                </a:solidFill>
              </a:rPr>
              <a:t>false</a:t>
            </a:r>
            <a:r>
              <a:rPr lang="en-US" dirty="0"/>
              <a:t> values. This data type is used to track </a:t>
            </a:r>
            <a:r>
              <a:rPr lang="en-US" b="1" dirty="0"/>
              <a:t>true/false</a:t>
            </a:r>
            <a:r>
              <a:rPr lang="en-US" dirty="0"/>
              <a:t> </a:t>
            </a:r>
            <a:r>
              <a:rPr lang="en-US" b="1" dirty="0"/>
              <a:t>conditions</a:t>
            </a:r>
            <a:r>
              <a:rPr lang="en-US" dirty="0" smtClean="0"/>
              <a:t>.</a:t>
            </a:r>
            <a:endParaRPr lang="cs-CZ" dirty="0" smtClean="0"/>
          </a:p>
          <a:p>
            <a:pPr marL="342900" indent="-342900">
              <a:buFontTx/>
              <a:buChar char="-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7629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5" y="328370"/>
            <a:ext cx="8596668" cy="643695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byte data type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77335" y="1178012"/>
            <a:ext cx="8596668" cy="119448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It </a:t>
            </a:r>
            <a:r>
              <a:rPr lang="en-US" dirty="0"/>
              <a:t>is an 8-bit signed two’s complement integer. It stores whole numbers that lie between -128 to 127. A byte data type is helpful for saving memory in large amounts</a:t>
            </a:r>
            <a:r>
              <a:rPr lang="en-US" dirty="0" smtClean="0"/>
              <a:t>.</a:t>
            </a:r>
            <a:endParaRPr lang="cs-CZ" dirty="0" smtClean="0"/>
          </a:p>
          <a:p>
            <a:pPr marL="342900" indent="-342900">
              <a:buFontTx/>
              <a:buChar char="-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xmlns="" val="229246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5" y="501366"/>
            <a:ext cx="8596668" cy="1434528"/>
          </a:xfrm>
        </p:spPr>
        <p:txBody>
          <a:bodyPr/>
          <a:lstStyle/>
          <a:p>
            <a:r>
              <a:rPr lang="cs-CZ" dirty="0" err="1"/>
              <a:t>short</a:t>
            </a:r>
            <a:r>
              <a:rPr lang="cs-CZ" dirty="0"/>
              <a:t> data type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77335" y="1482812"/>
            <a:ext cx="8596668" cy="132629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A </a:t>
            </a:r>
            <a:r>
              <a:rPr lang="en-US" dirty="0"/>
              <a:t>short data type is greater than byte in terms of size and less than a integer. It stores the value that ranges from  -32,768 to 32767. The default size of this data type: 2 bytes</a:t>
            </a:r>
            <a:r>
              <a:rPr lang="en-US" dirty="0" smtClean="0"/>
              <a:t>.</a:t>
            </a:r>
            <a:endParaRPr lang="cs-CZ" dirty="0" smtClean="0"/>
          </a:p>
          <a:p>
            <a:pPr marL="342900" indent="-342900">
              <a:buFontTx/>
              <a:buChar char="-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8299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1474" y="2603157"/>
            <a:ext cx="8596668" cy="1320800"/>
          </a:xfrm>
        </p:spPr>
        <p:txBody>
          <a:bodyPr/>
          <a:lstStyle/>
          <a:p>
            <a:r>
              <a:rPr lang="cs-CZ" dirty="0" err="1" smtClean="0"/>
              <a:t>Descriptions</a:t>
            </a:r>
            <a:r>
              <a:rPr lang="cs-CZ" dirty="0" smtClean="0"/>
              <a:t> Non – primitive data </a:t>
            </a:r>
            <a:r>
              <a:rPr lang="cs-CZ" dirty="0" err="1" smtClean="0"/>
              <a:t>structures</a:t>
            </a:r>
            <a:r>
              <a:rPr lang="cs-CZ" dirty="0" smtClean="0"/>
              <a:t> </a:t>
            </a:r>
            <a:r>
              <a:rPr lang="cs-CZ" dirty="0" err="1" smtClean="0"/>
              <a:t>examples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35419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5" y="402511"/>
            <a:ext cx="8596668" cy="709598"/>
          </a:xfrm>
        </p:spPr>
        <p:txBody>
          <a:bodyPr/>
          <a:lstStyle/>
          <a:p>
            <a:r>
              <a:rPr lang="cs-CZ" dirty="0" err="1" smtClean="0"/>
              <a:t>Strings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77335" y="1268627"/>
            <a:ext cx="8596668" cy="411922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String</a:t>
            </a:r>
            <a:r>
              <a:rPr lang="en-US" dirty="0"/>
              <a:t> is a sequence of characters. But in Java, a string is an object that represents a sequence of characters. The </a:t>
            </a:r>
            <a:r>
              <a:rPr lang="en-US" i="1" dirty="0" err="1"/>
              <a:t>java.lang.String</a:t>
            </a:r>
            <a:r>
              <a:rPr lang="en-US" dirty="0"/>
              <a:t> class is used to create a string object</a:t>
            </a:r>
            <a:r>
              <a:rPr lang="en-US" dirty="0" smtClean="0"/>
              <a:t>.</a:t>
            </a:r>
            <a:endParaRPr lang="cs-CZ" dirty="0" smtClean="0"/>
          </a:p>
          <a:p>
            <a:pPr marL="342900" indent="-342900">
              <a:buFontTx/>
              <a:buChar char="-"/>
            </a:pPr>
            <a:r>
              <a:rPr lang="en-US" b="1" dirty="0"/>
              <a:t>What is a Java String?</a:t>
            </a:r>
            <a:r>
              <a:rPr lang="en-US" dirty="0"/>
              <a:t> In Java, a string is an object that represents a sequence of characters or char values. The </a:t>
            </a:r>
            <a:r>
              <a:rPr lang="en-US" i="1" dirty="0" err="1"/>
              <a:t>java.lang.String</a:t>
            </a:r>
            <a:r>
              <a:rPr lang="en-US" dirty="0"/>
              <a:t> class is used to create a Java string object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err="1" smtClean="0"/>
              <a:t>How</a:t>
            </a:r>
            <a:r>
              <a:rPr lang="cs-CZ" dirty="0" smtClean="0"/>
              <a:t> to </a:t>
            </a:r>
            <a:r>
              <a:rPr lang="cs-CZ" dirty="0" err="1" smtClean="0"/>
              <a:t>create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 smtClean="0"/>
          </a:p>
          <a:p>
            <a:pPr marL="342900" indent="-342900">
              <a:buFontTx/>
              <a:buChar char="-"/>
            </a:pPr>
            <a:r>
              <a:rPr lang="en-US" b="1" dirty="0" smtClean="0"/>
              <a:t>By </a:t>
            </a:r>
            <a:r>
              <a:rPr lang="en-US" b="1" dirty="0"/>
              <a:t>string literal</a:t>
            </a:r>
            <a:r>
              <a:rPr lang="en-US" dirty="0"/>
              <a:t> : Java String literal is created by using double quotes.</a:t>
            </a:r>
            <a:br>
              <a:rPr lang="en-US" dirty="0"/>
            </a:br>
            <a:r>
              <a:rPr lang="en-US" dirty="0"/>
              <a:t>For Example: String s=“Welcome”; </a:t>
            </a:r>
            <a:endParaRPr lang="cs-CZ" dirty="0" smtClean="0"/>
          </a:p>
          <a:p>
            <a:pPr marL="342900" indent="-342900">
              <a:buFontTx/>
              <a:buChar char="-"/>
            </a:pPr>
            <a:r>
              <a:rPr lang="en-US" b="1" dirty="0"/>
              <a:t>By new keyword</a:t>
            </a:r>
            <a:r>
              <a:rPr lang="en-US" dirty="0"/>
              <a:t> : Java String is created by using a keyword “new”.</a:t>
            </a:r>
            <a:br>
              <a:rPr lang="en-US" dirty="0"/>
            </a:br>
            <a:r>
              <a:rPr lang="en-US" dirty="0"/>
              <a:t>For example: String s=new String(“Welcome”);  </a:t>
            </a:r>
            <a:br>
              <a:rPr lang="en-US" dirty="0"/>
            </a:br>
            <a:r>
              <a:rPr lang="en-US" dirty="0"/>
              <a:t>It creates two objects (in String pool and in heap) and one reference variable where the variable ‘s’ will refer to the object in the heap.</a:t>
            </a:r>
          </a:p>
          <a:p>
            <a:pPr marL="342900" indent="-342900">
              <a:buFontTx/>
              <a:buChar char="-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84295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6719" y="271847"/>
            <a:ext cx="8596668" cy="614475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Arrays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77335" y="886322"/>
            <a:ext cx="8596668" cy="4501526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Arrays </a:t>
            </a:r>
            <a:r>
              <a:rPr lang="en-US" dirty="0"/>
              <a:t>in Java are homogeneous data structures implemented in Java as objects. Arrays store one or more values of a specific data type and provide indexed access to store the same. A specific element in an array is accessed by its index</a:t>
            </a:r>
            <a:r>
              <a:rPr lang="en-US" dirty="0" smtClean="0"/>
              <a:t>.</a:t>
            </a:r>
            <a:endParaRPr lang="cs-CZ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Obtaining </a:t>
            </a:r>
            <a:r>
              <a:rPr lang="en-US" dirty="0"/>
              <a:t>an array is a two-step </a:t>
            </a:r>
            <a:r>
              <a:rPr lang="en-US" dirty="0" err="1" smtClean="0"/>
              <a:t>process.First</a:t>
            </a:r>
            <a:r>
              <a:rPr lang="en-US" dirty="0"/>
              <a:t>, you must declare a variable of the desired array </a:t>
            </a:r>
            <a:r>
              <a:rPr lang="en-US" dirty="0" err="1" smtClean="0"/>
              <a:t>typeSecond</a:t>
            </a:r>
            <a:r>
              <a:rPr lang="en-US" dirty="0"/>
              <a:t>, you must allocate the memory that will hold the array, using </a:t>
            </a:r>
            <a:r>
              <a:rPr lang="en-US" b="1" dirty="0"/>
              <a:t>new</a:t>
            </a:r>
            <a:r>
              <a:rPr lang="en-US" dirty="0"/>
              <a:t>, and assign it to the array </a:t>
            </a:r>
            <a:r>
              <a:rPr lang="en-US" dirty="0" smtClean="0"/>
              <a:t>variable</a:t>
            </a:r>
            <a:endParaRPr lang="cs-CZ" dirty="0" smtClean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cs-CZ" dirty="0" smtClean="0"/>
          </a:p>
          <a:p>
            <a:endParaRPr lang="cs-CZ" dirty="0" smtClean="0"/>
          </a:p>
          <a:p>
            <a:pPr marL="342900" indent="-342900">
              <a:buFontTx/>
              <a:buChar char="-"/>
            </a:pP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1655" y="3530214"/>
            <a:ext cx="408679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361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6719" y="270705"/>
            <a:ext cx="8596668" cy="684884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Classes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77335" y="955589"/>
            <a:ext cx="8596668" cy="51816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cs-CZ" dirty="0" err="1" smtClean="0"/>
              <a:t>class</a:t>
            </a:r>
            <a:r>
              <a:rPr lang="cs-CZ" dirty="0" smtClean="0"/>
              <a:t> in Java</a:t>
            </a:r>
            <a:r>
              <a:rPr lang="en-US" dirty="0"/>
              <a:t> is a blueprint which includes all your data.  A class contains fields(variables) and methods to describe the behavior of an object</a:t>
            </a:r>
            <a:r>
              <a:rPr lang="en-US" dirty="0" smtClean="0"/>
              <a:t>.</a:t>
            </a:r>
            <a:endParaRPr lang="cs-CZ" dirty="0" smtClean="0"/>
          </a:p>
          <a:p>
            <a:pPr marL="342900" indent="-342900">
              <a:buFontTx/>
              <a:buChar char="-"/>
            </a:pPr>
            <a:r>
              <a:rPr lang="en-US" dirty="0"/>
              <a:t>An object is a major element in a class which has a state and </a:t>
            </a:r>
            <a:r>
              <a:rPr lang="en-US" dirty="0" err="1"/>
              <a:t>behaviour</a:t>
            </a:r>
            <a:r>
              <a:rPr lang="en-US" dirty="0"/>
              <a:t>. It is an instance of a class which can access your data</a:t>
            </a:r>
            <a:r>
              <a:rPr lang="en-US" dirty="0" smtClean="0"/>
              <a:t>.</a:t>
            </a:r>
            <a:endParaRPr lang="cs-CZ" dirty="0" smtClean="0"/>
          </a:p>
          <a:p>
            <a:pPr marL="342900" indent="-342900">
              <a:buFontTx/>
              <a:buChar char="-"/>
            </a:pPr>
            <a:r>
              <a:rPr lang="en-US" dirty="0"/>
              <a:t>Here, Student is your class name followed by the name of the object. Then there is a “new” keyword which is used to allocate memory. Finally, there is a call to the constructor. This call initializes the new object.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0410" y="4139300"/>
            <a:ext cx="5029200" cy="17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681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2535" y="171851"/>
            <a:ext cx="8596668" cy="956733"/>
          </a:xfrm>
        </p:spPr>
        <p:txBody>
          <a:bodyPr/>
          <a:lstStyle/>
          <a:p>
            <a:r>
              <a:rPr lang="cs-CZ" dirty="0" err="1" smtClean="0"/>
              <a:t>Definition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72535" y="1524000"/>
            <a:ext cx="8596668" cy="4176584"/>
          </a:xfrm>
        </p:spPr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Data</a:t>
            </a:r>
            <a:r>
              <a:rPr lang="cs-CZ" dirty="0" smtClean="0"/>
              <a:t> – </a:t>
            </a:r>
            <a:r>
              <a:rPr lang="cs-CZ" dirty="0" err="1" smtClean="0"/>
              <a:t>collection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raw</a:t>
            </a:r>
            <a:r>
              <a:rPr lang="cs-CZ" dirty="0" smtClean="0"/>
              <a:t> </a:t>
            </a:r>
            <a:r>
              <a:rPr lang="cs-CZ" dirty="0" err="1" smtClean="0"/>
              <a:t>facts</a:t>
            </a:r>
            <a:endParaRPr lang="cs-CZ" dirty="0" smtClean="0"/>
          </a:p>
          <a:p>
            <a:endParaRPr lang="cs-CZ" dirty="0"/>
          </a:p>
          <a:p>
            <a:r>
              <a:rPr lang="cs-CZ" b="1" dirty="0" smtClean="0">
                <a:solidFill>
                  <a:schemeClr val="tx1"/>
                </a:solidFill>
              </a:rPr>
              <a:t>Data </a:t>
            </a:r>
            <a:r>
              <a:rPr lang="cs-CZ" b="1" dirty="0" err="1" smtClean="0">
                <a:solidFill>
                  <a:schemeClr val="tx1"/>
                </a:solidFill>
              </a:rPr>
              <a:t>structure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representation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logical</a:t>
            </a:r>
            <a:r>
              <a:rPr lang="cs-CZ" dirty="0" smtClean="0"/>
              <a:t> </a:t>
            </a:r>
            <a:r>
              <a:rPr lang="cs-CZ" dirty="0" err="1" smtClean="0"/>
              <a:t>relationship</a:t>
            </a:r>
            <a:r>
              <a:rPr lang="cs-CZ" dirty="0" smtClean="0"/>
              <a:t> </a:t>
            </a:r>
            <a:r>
              <a:rPr lang="cs-CZ" dirty="0" err="1" smtClean="0"/>
              <a:t>existing</a:t>
            </a:r>
            <a:r>
              <a:rPr lang="cs-CZ" dirty="0" smtClean="0"/>
              <a:t> </a:t>
            </a:r>
            <a:r>
              <a:rPr lang="cs-CZ" dirty="0" err="1" smtClean="0"/>
              <a:t>between</a:t>
            </a:r>
            <a:r>
              <a:rPr lang="cs-CZ" dirty="0" smtClean="0"/>
              <a:t> </a:t>
            </a:r>
            <a:r>
              <a:rPr lang="cs-CZ" dirty="0" err="1" smtClean="0"/>
              <a:t>individual</a:t>
            </a:r>
            <a:r>
              <a:rPr lang="cs-CZ" dirty="0" smtClean="0"/>
              <a:t> </a:t>
            </a:r>
            <a:r>
              <a:rPr lang="cs-CZ" dirty="0" err="1" smtClean="0"/>
              <a:t>elements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data.</a:t>
            </a:r>
          </a:p>
          <a:p>
            <a:endParaRPr lang="cs-CZ" dirty="0"/>
          </a:p>
          <a:p>
            <a:r>
              <a:rPr lang="cs-CZ" b="1" dirty="0" smtClean="0">
                <a:solidFill>
                  <a:schemeClr val="tx1"/>
                </a:solidFill>
              </a:rPr>
              <a:t>Data </a:t>
            </a:r>
            <a:r>
              <a:rPr lang="cs-CZ" b="1" dirty="0" err="1" smtClean="0">
                <a:solidFill>
                  <a:schemeClr val="tx1"/>
                </a:solidFill>
              </a:rPr>
              <a:t>structure</a:t>
            </a:r>
            <a:r>
              <a:rPr lang="cs-CZ" b="1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/>
              <a:t>is</a:t>
            </a:r>
            <a:r>
              <a:rPr lang="cs-CZ" dirty="0" smtClean="0"/>
              <a:t> a </a:t>
            </a:r>
            <a:r>
              <a:rPr lang="cs-CZ" dirty="0" err="1" smtClean="0"/>
              <a:t>specialized</a:t>
            </a:r>
            <a:r>
              <a:rPr lang="cs-CZ" dirty="0"/>
              <a:t> </a:t>
            </a:r>
            <a:r>
              <a:rPr lang="cs-CZ" dirty="0" err="1" smtClean="0"/>
              <a:t>format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organizing</a:t>
            </a:r>
            <a:r>
              <a:rPr lang="cs-CZ" dirty="0" smtClean="0"/>
              <a:t> </a:t>
            </a:r>
            <a:r>
              <a:rPr lang="cs-CZ" dirty="0" err="1" smtClean="0"/>
              <a:t>an</a:t>
            </a:r>
            <a:r>
              <a:rPr lang="cs-CZ" dirty="0" smtClean="0"/>
              <a:t> </a:t>
            </a:r>
            <a:r>
              <a:rPr lang="cs-CZ" dirty="0" err="1" smtClean="0"/>
              <a:t>storing</a:t>
            </a:r>
            <a:r>
              <a:rPr lang="cs-CZ" dirty="0" smtClean="0"/>
              <a:t> data in </a:t>
            </a:r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that</a:t>
            </a:r>
            <a:r>
              <a:rPr lang="cs-CZ" dirty="0" smtClean="0"/>
              <a:t> </a:t>
            </a:r>
            <a:r>
              <a:rPr lang="cs-CZ" dirty="0" err="1" smtClean="0"/>
              <a:t>considers</a:t>
            </a:r>
            <a:r>
              <a:rPr lang="cs-CZ" dirty="0" smtClean="0"/>
              <a:t> not </a:t>
            </a:r>
            <a:r>
              <a:rPr lang="cs-CZ" dirty="0" err="1" smtClean="0"/>
              <a:t>only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elements</a:t>
            </a:r>
            <a:r>
              <a:rPr lang="cs-CZ" dirty="0" smtClean="0"/>
              <a:t> </a:t>
            </a:r>
            <a:r>
              <a:rPr lang="cs-CZ" dirty="0" err="1" smtClean="0"/>
              <a:t>stored</a:t>
            </a:r>
            <a:r>
              <a:rPr lang="cs-CZ" dirty="0" smtClean="0"/>
              <a:t> but </a:t>
            </a:r>
            <a:r>
              <a:rPr lang="cs-CZ" dirty="0" err="1" smtClean="0"/>
              <a:t>also</a:t>
            </a:r>
            <a:r>
              <a:rPr lang="cs-CZ" dirty="0" smtClean="0"/>
              <a:t> </a:t>
            </a:r>
            <a:r>
              <a:rPr lang="cs-CZ" dirty="0" err="1" smtClean="0"/>
              <a:t>their</a:t>
            </a:r>
            <a:r>
              <a:rPr lang="cs-CZ" dirty="0" smtClean="0"/>
              <a:t> </a:t>
            </a:r>
            <a:r>
              <a:rPr lang="cs-CZ" dirty="0" err="1" smtClean="0"/>
              <a:t>relationship</a:t>
            </a:r>
            <a:r>
              <a:rPr lang="cs-CZ" dirty="0" smtClean="0"/>
              <a:t> to </a:t>
            </a:r>
            <a:r>
              <a:rPr lang="cs-CZ" dirty="0" err="1" smtClean="0"/>
              <a:t>each</a:t>
            </a:r>
            <a:r>
              <a:rPr lang="cs-CZ" dirty="0" smtClean="0"/>
              <a:t> </a:t>
            </a:r>
            <a:r>
              <a:rPr lang="cs-CZ" dirty="0" err="1" smtClean="0"/>
              <a:t>other</a:t>
            </a:r>
            <a:r>
              <a:rPr lang="cs-CZ" dirty="0" smtClean="0"/>
              <a:t>. </a:t>
            </a:r>
            <a:endParaRPr lang="cs-CZ" b="1" dirty="0" smtClean="0">
              <a:solidFill>
                <a:schemeClr val="tx1"/>
              </a:solidFill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5923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6" y="453080"/>
            <a:ext cx="8227768" cy="1178012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allocation</a:t>
            </a:r>
            <a:r>
              <a:rPr lang="cs-CZ" dirty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data </a:t>
            </a:r>
            <a:r>
              <a:rPr lang="cs-CZ" dirty="0" err="1" smtClean="0"/>
              <a:t>structures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77335" y="1178011"/>
            <a:ext cx="8596668" cy="4967416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divided</a:t>
            </a:r>
            <a:r>
              <a:rPr lang="cs-CZ" dirty="0" smtClean="0"/>
              <a:t> on </a:t>
            </a:r>
            <a:r>
              <a:rPr lang="cs-CZ" dirty="0" err="1" smtClean="0"/>
              <a:t>two</a:t>
            </a:r>
            <a:r>
              <a:rPr lang="cs-CZ" dirty="0" smtClean="0"/>
              <a:t> </a:t>
            </a:r>
            <a:r>
              <a:rPr lang="cs-CZ" dirty="0" err="1" smtClean="0"/>
              <a:t>parts</a:t>
            </a:r>
            <a:r>
              <a:rPr lang="cs-CZ" dirty="0" smtClean="0"/>
              <a:t> </a:t>
            </a:r>
            <a:r>
              <a:rPr lang="cs-CZ" dirty="0" err="1" smtClean="0"/>
              <a:t>stack</a:t>
            </a:r>
            <a:r>
              <a:rPr lang="cs-CZ" dirty="0" smtClean="0"/>
              <a:t> and </a:t>
            </a:r>
            <a:r>
              <a:rPr lang="cs-CZ" dirty="0" err="1" smtClean="0"/>
              <a:t>heap</a:t>
            </a:r>
            <a:r>
              <a:rPr lang="cs-CZ" dirty="0" smtClean="0"/>
              <a:t> </a:t>
            </a:r>
            <a:r>
              <a:rPr lang="cs-CZ" dirty="0" err="1" smtClean="0"/>
              <a:t>both</a:t>
            </a:r>
            <a:r>
              <a:rPr lang="cs-CZ" dirty="0" smtClean="0"/>
              <a:t> are in RAM </a:t>
            </a:r>
            <a:r>
              <a:rPr lang="cs-CZ" dirty="0" err="1" smtClean="0"/>
              <a:t>memory</a:t>
            </a:r>
            <a:r>
              <a:rPr lang="cs-CZ" dirty="0" smtClean="0"/>
              <a:t>, primitive data </a:t>
            </a:r>
            <a:r>
              <a:rPr lang="cs-CZ" dirty="0" err="1" smtClean="0"/>
              <a:t>types</a:t>
            </a:r>
            <a:r>
              <a:rPr lang="cs-CZ" dirty="0" smtClean="0"/>
              <a:t> are in </a:t>
            </a:r>
            <a:r>
              <a:rPr lang="cs-CZ" dirty="0" err="1" smtClean="0"/>
              <a:t>stack</a:t>
            </a:r>
            <a:r>
              <a:rPr lang="cs-CZ" dirty="0" smtClean="0"/>
              <a:t>, non-</a:t>
            </a:r>
            <a:r>
              <a:rPr lang="cs-CZ" dirty="0" err="1" smtClean="0"/>
              <a:t>primitives</a:t>
            </a:r>
            <a:r>
              <a:rPr lang="cs-CZ" dirty="0" smtClean="0"/>
              <a:t> are in </a:t>
            </a:r>
            <a:r>
              <a:rPr lang="cs-CZ" dirty="0" err="1" smtClean="0"/>
              <a:t>heap</a:t>
            </a:r>
            <a:r>
              <a:rPr lang="cs-CZ" dirty="0" smtClean="0"/>
              <a:t>.</a:t>
            </a:r>
          </a:p>
          <a:p>
            <a:pPr marL="342900" indent="-342900">
              <a:buFontTx/>
              <a:buChar char="-"/>
            </a:pP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1985319" y="1968842"/>
            <a:ext cx="5890054" cy="393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3641124" y="2042983"/>
            <a:ext cx="246311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Memory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2636108" y="2529016"/>
            <a:ext cx="1416908" cy="305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int</a:t>
            </a:r>
            <a:r>
              <a:rPr lang="cs-CZ" dirty="0" smtClean="0"/>
              <a:t> a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4703805" y="2529015"/>
            <a:ext cx="2075936" cy="305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 smtClean="0"/>
          </a:p>
          <a:p>
            <a:pPr algn="ctr"/>
            <a:endParaRPr lang="cs-CZ" dirty="0"/>
          </a:p>
          <a:p>
            <a:pPr algn="ctr"/>
            <a:endParaRPr lang="cs-CZ" dirty="0" smtClean="0"/>
          </a:p>
          <a:p>
            <a:pPr algn="ctr"/>
            <a:endParaRPr lang="cs-CZ" dirty="0"/>
          </a:p>
          <a:p>
            <a:pPr algn="ctr"/>
            <a:endParaRPr lang="cs-CZ" dirty="0" smtClean="0"/>
          </a:p>
          <a:p>
            <a:pPr algn="ctr"/>
            <a:r>
              <a:rPr lang="cs-CZ" dirty="0" smtClean="0"/>
              <a:t>John </a:t>
            </a:r>
            <a:r>
              <a:rPr lang="cs-CZ" dirty="0" err="1" smtClean="0"/>
              <a:t>Doe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2887362" y="2611394"/>
            <a:ext cx="914400" cy="21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stack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5033319" y="2619631"/>
            <a:ext cx="1416908" cy="21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heap</a:t>
            </a:r>
            <a:endParaRPr lang="cs-CZ" dirty="0"/>
          </a:p>
        </p:txBody>
      </p:sp>
      <p:sp>
        <p:nvSpPr>
          <p:cNvPr id="10" name="Ovál 9"/>
          <p:cNvSpPr/>
          <p:nvPr/>
        </p:nvSpPr>
        <p:spPr>
          <a:xfrm>
            <a:off x="2982097" y="2982097"/>
            <a:ext cx="716692" cy="50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24</a:t>
            </a:r>
            <a:endParaRPr lang="cs-CZ" dirty="0"/>
          </a:p>
        </p:txBody>
      </p:sp>
      <p:sp>
        <p:nvSpPr>
          <p:cNvPr id="11" name="Ovál 10"/>
          <p:cNvSpPr/>
          <p:nvPr/>
        </p:nvSpPr>
        <p:spPr>
          <a:xfrm>
            <a:off x="2776151" y="4399004"/>
            <a:ext cx="1120346" cy="724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reference</a:t>
            </a:r>
            <a:endParaRPr lang="cs-CZ" dirty="0"/>
          </a:p>
        </p:txBody>
      </p:sp>
      <p:cxnSp>
        <p:nvCxnSpPr>
          <p:cNvPr id="13" name="Přímá spojnice se šipkou 12"/>
          <p:cNvCxnSpPr/>
          <p:nvPr/>
        </p:nvCxnSpPr>
        <p:spPr>
          <a:xfrm>
            <a:off x="3896497" y="4744995"/>
            <a:ext cx="1219200" cy="1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ovéPole 14"/>
          <p:cNvSpPr txBox="1"/>
          <p:nvPr/>
        </p:nvSpPr>
        <p:spPr>
          <a:xfrm>
            <a:off x="2786192" y="5212491"/>
            <a:ext cx="112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student1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676193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1062682" y="3072714"/>
            <a:ext cx="772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</a:t>
            </a:r>
            <a:r>
              <a:rPr lang="cs-CZ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</a:t>
            </a:r>
            <a:r>
              <a:rPr lang="cs-CZ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cs-CZ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your</a:t>
            </a:r>
            <a:r>
              <a:rPr lang="cs-CZ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</a:t>
            </a:r>
            <a:endParaRPr lang="cs-CZ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123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6719" y="180089"/>
            <a:ext cx="8687284" cy="833165"/>
          </a:xfrm>
        </p:spPr>
        <p:txBody>
          <a:bodyPr/>
          <a:lstStyle/>
          <a:p>
            <a:r>
              <a:rPr lang="cs-CZ" dirty="0" err="1" smtClean="0"/>
              <a:t>Introduction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86719" y="1194487"/>
            <a:ext cx="8687284" cy="4193362"/>
          </a:xfrm>
        </p:spPr>
        <p:txBody>
          <a:bodyPr/>
          <a:lstStyle/>
          <a:p>
            <a:r>
              <a:rPr lang="cs-CZ" dirty="0" smtClean="0"/>
              <a:t>Data </a:t>
            </a:r>
            <a:r>
              <a:rPr lang="cs-CZ" dirty="0" err="1" smtClean="0"/>
              <a:t>structures</a:t>
            </a:r>
            <a:r>
              <a:rPr lang="cs-CZ" dirty="0" smtClean="0"/>
              <a:t> </a:t>
            </a:r>
            <a:r>
              <a:rPr lang="cs-CZ" dirty="0" err="1" smtClean="0"/>
              <a:t>affects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design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both</a:t>
            </a:r>
            <a:r>
              <a:rPr lang="cs-CZ" dirty="0" smtClean="0"/>
              <a:t> </a:t>
            </a:r>
            <a:r>
              <a:rPr lang="cs-CZ" dirty="0" err="1" smtClean="0"/>
              <a:t>structural</a:t>
            </a:r>
            <a:r>
              <a:rPr lang="cs-CZ" dirty="0" smtClean="0"/>
              <a:t> and </a:t>
            </a:r>
            <a:r>
              <a:rPr lang="cs-CZ" dirty="0" err="1" smtClean="0"/>
              <a:t>functional</a:t>
            </a:r>
            <a:r>
              <a:rPr lang="cs-CZ" dirty="0" smtClean="0"/>
              <a:t> </a:t>
            </a:r>
            <a:r>
              <a:rPr lang="cs-CZ" dirty="0" err="1" smtClean="0"/>
              <a:t>aspects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a program. </a:t>
            </a:r>
          </a:p>
          <a:p>
            <a:endParaRPr lang="cs-CZ" dirty="0"/>
          </a:p>
          <a:p>
            <a:r>
              <a:rPr lang="cs-CZ" b="1" dirty="0" smtClean="0">
                <a:solidFill>
                  <a:schemeClr val="tx1"/>
                </a:solidFill>
              </a:rPr>
              <a:t>Program </a:t>
            </a:r>
            <a:r>
              <a:rPr lang="cs-CZ" b="1" dirty="0" err="1" smtClean="0">
                <a:solidFill>
                  <a:schemeClr val="tx1"/>
                </a:solidFill>
              </a:rPr>
              <a:t>is</a:t>
            </a:r>
            <a:r>
              <a:rPr lang="cs-CZ" dirty="0" smtClean="0"/>
              <a:t> : </a:t>
            </a:r>
            <a:r>
              <a:rPr lang="cs-CZ" dirty="0" err="1" smtClean="0"/>
              <a:t>algorithm</a:t>
            </a:r>
            <a:r>
              <a:rPr lang="cs-CZ" dirty="0" smtClean="0"/>
              <a:t> + data </a:t>
            </a:r>
            <a:r>
              <a:rPr lang="cs-CZ" dirty="0" err="1" smtClean="0"/>
              <a:t>structure</a:t>
            </a:r>
            <a:endParaRPr lang="cs-CZ" dirty="0" smtClean="0"/>
          </a:p>
          <a:p>
            <a:endParaRPr lang="cs-CZ" dirty="0"/>
          </a:p>
          <a:p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know</a:t>
            </a:r>
            <a:r>
              <a:rPr lang="cs-CZ" dirty="0" smtClean="0"/>
              <a:t> </a:t>
            </a:r>
            <a:r>
              <a:rPr lang="cs-CZ" dirty="0" err="1" smtClean="0"/>
              <a:t>that</a:t>
            </a:r>
            <a:r>
              <a:rPr lang="cs-CZ" dirty="0" smtClean="0"/>
              <a:t> </a:t>
            </a:r>
            <a:r>
              <a:rPr lang="cs-CZ" dirty="0" err="1" smtClean="0"/>
              <a:t>algorithm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step by step </a:t>
            </a:r>
            <a:r>
              <a:rPr lang="cs-CZ" dirty="0" err="1" smtClean="0"/>
              <a:t>procedure</a:t>
            </a:r>
            <a:r>
              <a:rPr lang="cs-CZ" dirty="0" smtClean="0"/>
              <a:t> to </a:t>
            </a:r>
            <a:r>
              <a:rPr lang="cs-CZ" dirty="0" err="1" smtClean="0"/>
              <a:t>solve</a:t>
            </a:r>
            <a:r>
              <a:rPr lang="cs-CZ" dirty="0" smtClean="0"/>
              <a:t> </a:t>
            </a:r>
            <a:r>
              <a:rPr lang="cs-CZ" dirty="0" err="1" smtClean="0"/>
              <a:t>problem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7981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5" y="196565"/>
            <a:ext cx="8596668" cy="1063825"/>
          </a:xfrm>
        </p:spPr>
        <p:txBody>
          <a:bodyPr/>
          <a:lstStyle/>
          <a:p>
            <a:r>
              <a:rPr lang="cs-CZ" dirty="0" err="1" smtClean="0"/>
              <a:t>Classification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data </a:t>
            </a:r>
            <a:r>
              <a:rPr lang="cs-CZ" dirty="0" err="1" smtClean="0"/>
              <a:t>structure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77335" y="1540476"/>
            <a:ext cx="8596668" cy="3847372"/>
          </a:xfrm>
        </p:spPr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Data </a:t>
            </a:r>
            <a:r>
              <a:rPr lang="cs-CZ" b="1" dirty="0" err="1" smtClean="0">
                <a:solidFill>
                  <a:schemeClr val="tx1"/>
                </a:solidFill>
              </a:rPr>
              <a:t>structure</a:t>
            </a:r>
            <a:r>
              <a:rPr lang="cs-CZ" b="1" dirty="0" smtClean="0"/>
              <a:t> </a:t>
            </a:r>
            <a:r>
              <a:rPr lang="cs-CZ" dirty="0" err="1" smtClean="0"/>
              <a:t>structure</a:t>
            </a:r>
            <a:r>
              <a:rPr lang="cs-CZ" dirty="0" smtClean="0"/>
              <a:t> are </a:t>
            </a:r>
            <a:r>
              <a:rPr lang="cs-CZ" dirty="0" err="1" smtClean="0"/>
              <a:t>normally</a:t>
            </a:r>
            <a:r>
              <a:rPr lang="cs-CZ" dirty="0" smtClean="0"/>
              <a:t> </a:t>
            </a:r>
            <a:r>
              <a:rPr lang="cs-CZ" dirty="0" err="1" smtClean="0"/>
              <a:t>divided</a:t>
            </a:r>
            <a:r>
              <a:rPr lang="cs-CZ" dirty="0" smtClean="0"/>
              <a:t> </a:t>
            </a:r>
            <a:r>
              <a:rPr lang="cs-CZ" dirty="0" err="1" smtClean="0"/>
              <a:t>into</a:t>
            </a:r>
            <a:r>
              <a:rPr lang="cs-CZ" dirty="0" smtClean="0"/>
              <a:t> </a:t>
            </a:r>
            <a:r>
              <a:rPr lang="cs-CZ" dirty="0" err="1" smtClean="0"/>
              <a:t>two</a:t>
            </a:r>
            <a:r>
              <a:rPr lang="cs-CZ" dirty="0" smtClean="0"/>
              <a:t> </a:t>
            </a:r>
            <a:r>
              <a:rPr lang="cs-CZ" dirty="0" err="1" smtClean="0"/>
              <a:t>categories</a:t>
            </a:r>
            <a:endParaRPr lang="cs-CZ" dirty="0" smtClean="0"/>
          </a:p>
          <a:p>
            <a:r>
              <a:rPr lang="cs-CZ" dirty="0" smtClean="0"/>
              <a:t>- Primitive data </a:t>
            </a:r>
            <a:r>
              <a:rPr lang="cs-CZ" dirty="0" err="1" smtClean="0"/>
              <a:t>structures</a:t>
            </a:r>
            <a:endParaRPr lang="cs-CZ" dirty="0" smtClean="0"/>
          </a:p>
          <a:p>
            <a:pPr marL="342900" indent="-342900">
              <a:buFontTx/>
              <a:buChar char="-"/>
            </a:pPr>
            <a:endParaRPr lang="cs-CZ" b="1" dirty="0">
              <a:solidFill>
                <a:schemeClr val="tx1"/>
              </a:solidFill>
            </a:endParaRPr>
          </a:p>
          <a:p>
            <a:r>
              <a:rPr lang="cs-CZ" dirty="0" smtClean="0"/>
              <a:t>- Non – Primitive Data </a:t>
            </a:r>
            <a:r>
              <a:rPr lang="cs-CZ" dirty="0" err="1" smtClean="0"/>
              <a:t>Structures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93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924"/>
          </a:xfrm>
        </p:spPr>
        <p:txBody>
          <a:bodyPr/>
          <a:lstStyle/>
          <a:p>
            <a:r>
              <a:rPr lang="cs-CZ" dirty="0" err="1" smtClean="0"/>
              <a:t>Classification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data </a:t>
            </a:r>
            <a:r>
              <a:rPr lang="cs-CZ" dirty="0" err="1" smtClean="0"/>
              <a:t>structure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571" y="1497604"/>
            <a:ext cx="8596668" cy="48932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cs-CZ" dirty="0" err="1" smtClean="0"/>
              <a:t>Schema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3838832" y="1589902"/>
            <a:ext cx="1672281" cy="2636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Data </a:t>
            </a:r>
            <a:r>
              <a:rPr lang="cs-CZ" dirty="0" err="1" smtClean="0"/>
              <a:t>structure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1680518" y="2026507"/>
            <a:ext cx="1285103" cy="28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Primitive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5305168" y="2026507"/>
            <a:ext cx="1820562" cy="28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Non - primitive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1680518" y="2612908"/>
            <a:ext cx="1186250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integer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1680518" y="3124411"/>
            <a:ext cx="1186250" cy="319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float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1680518" y="3716778"/>
            <a:ext cx="1186250" cy="2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character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1680518" y="4193060"/>
            <a:ext cx="1186250" cy="280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boolean</a:t>
            </a:r>
            <a:endParaRPr lang="cs-CZ" dirty="0"/>
          </a:p>
        </p:txBody>
      </p:sp>
      <p:cxnSp>
        <p:nvCxnSpPr>
          <p:cNvPr id="20" name="Přímá spojnice se šipkou 19"/>
          <p:cNvCxnSpPr>
            <a:endCxn id="7" idx="1"/>
          </p:cNvCxnSpPr>
          <p:nvPr/>
        </p:nvCxnSpPr>
        <p:spPr>
          <a:xfrm>
            <a:off x="1400432" y="2757070"/>
            <a:ext cx="28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Přímá spojnice se šipkou 21"/>
          <p:cNvCxnSpPr>
            <a:endCxn id="8" idx="1"/>
          </p:cNvCxnSpPr>
          <p:nvPr/>
        </p:nvCxnSpPr>
        <p:spPr>
          <a:xfrm>
            <a:off x="1400432" y="3283913"/>
            <a:ext cx="2800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se šipkou 23"/>
          <p:cNvCxnSpPr/>
          <p:nvPr/>
        </p:nvCxnSpPr>
        <p:spPr>
          <a:xfrm>
            <a:off x="1400432" y="3860183"/>
            <a:ext cx="28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Přímá spojnice se šipkou 25"/>
          <p:cNvCxnSpPr/>
          <p:nvPr/>
        </p:nvCxnSpPr>
        <p:spPr>
          <a:xfrm>
            <a:off x="1400432" y="4333103"/>
            <a:ext cx="28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Přímá spojnice 27"/>
          <p:cNvCxnSpPr>
            <a:endCxn id="5" idx="1"/>
          </p:cNvCxnSpPr>
          <p:nvPr/>
        </p:nvCxnSpPr>
        <p:spPr>
          <a:xfrm>
            <a:off x="1400432" y="2166550"/>
            <a:ext cx="2800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>
            <a:off x="1400432" y="2166550"/>
            <a:ext cx="0" cy="2166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Přímá spojnice se šipkou 33"/>
          <p:cNvCxnSpPr/>
          <p:nvPr/>
        </p:nvCxnSpPr>
        <p:spPr>
          <a:xfrm>
            <a:off x="2323069" y="1730703"/>
            <a:ext cx="1" cy="29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 flipH="1">
            <a:off x="2323069" y="1721707"/>
            <a:ext cx="15157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Přímá spojnice 42"/>
          <p:cNvCxnSpPr>
            <a:stCxn id="4" idx="3"/>
          </p:cNvCxnSpPr>
          <p:nvPr/>
        </p:nvCxnSpPr>
        <p:spPr>
          <a:xfrm flipV="1">
            <a:off x="5511113" y="1721707"/>
            <a:ext cx="70433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Přímá spojnice se šipkou 45"/>
          <p:cNvCxnSpPr>
            <a:endCxn id="6" idx="0"/>
          </p:cNvCxnSpPr>
          <p:nvPr/>
        </p:nvCxnSpPr>
        <p:spPr>
          <a:xfrm>
            <a:off x="6215449" y="172170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bdélník 49"/>
          <p:cNvSpPr/>
          <p:nvPr/>
        </p:nvSpPr>
        <p:spPr>
          <a:xfrm>
            <a:off x="3760571" y="2612908"/>
            <a:ext cx="1075039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Arrays</a:t>
            </a:r>
            <a:endParaRPr lang="cs-CZ" dirty="0"/>
          </a:p>
        </p:txBody>
      </p:sp>
      <p:sp>
        <p:nvSpPr>
          <p:cNvPr id="51" name="Obdélník 50"/>
          <p:cNvSpPr/>
          <p:nvPr/>
        </p:nvSpPr>
        <p:spPr>
          <a:xfrm>
            <a:off x="6829167" y="2612908"/>
            <a:ext cx="1285103" cy="28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Lists</a:t>
            </a:r>
            <a:endParaRPr lang="cs-CZ" dirty="0"/>
          </a:p>
        </p:txBody>
      </p:sp>
      <p:cxnSp>
        <p:nvCxnSpPr>
          <p:cNvPr id="53" name="Přímá spojnice 52"/>
          <p:cNvCxnSpPr/>
          <p:nvPr/>
        </p:nvCxnSpPr>
        <p:spPr>
          <a:xfrm flipH="1">
            <a:off x="4298090" y="2166550"/>
            <a:ext cx="1007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Přímá spojnice 54"/>
          <p:cNvCxnSpPr>
            <a:stCxn id="6" idx="3"/>
          </p:cNvCxnSpPr>
          <p:nvPr/>
        </p:nvCxnSpPr>
        <p:spPr>
          <a:xfrm flipV="1">
            <a:off x="7125730" y="2166550"/>
            <a:ext cx="34598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Přímá spojnice se šipkou 56"/>
          <p:cNvCxnSpPr>
            <a:endCxn id="50" idx="0"/>
          </p:cNvCxnSpPr>
          <p:nvPr/>
        </p:nvCxnSpPr>
        <p:spPr>
          <a:xfrm>
            <a:off x="4298090" y="2166550"/>
            <a:ext cx="1" cy="44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Přímá spojnice se šipkou 58"/>
          <p:cNvCxnSpPr/>
          <p:nvPr/>
        </p:nvCxnSpPr>
        <p:spPr>
          <a:xfrm>
            <a:off x="7471718" y="2166550"/>
            <a:ext cx="0" cy="44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bdélník 59"/>
          <p:cNvSpPr/>
          <p:nvPr/>
        </p:nvSpPr>
        <p:spPr>
          <a:xfrm>
            <a:off x="3573157" y="3113188"/>
            <a:ext cx="1948251" cy="319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Single </a:t>
            </a:r>
            <a:r>
              <a:rPr lang="cs-CZ" dirty="0" err="1" smtClean="0"/>
              <a:t>dimension</a:t>
            </a:r>
            <a:endParaRPr lang="cs-CZ" dirty="0"/>
          </a:p>
        </p:txBody>
      </p:sp>
      <p:sp>
        <p:nvSpPr>
          <p:cNvPr id="61" name="Obdélník 60"/>
          <p:cNvSpPr/>
          <p:nvPr/>
        </p:nvSpPr>
        <p:spPr>
          <a:xfrm>
            <a:off x="3560801" y="3660627"/>
            <a:ext cx="1948251" cy="286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Two</a:t>
            </a:r>
            <a:r>
              <a:rPr lang="cs-CZ" dirty="0" smtClean="0"/>
              <a:t> </a:t>
            </a:r>
            <a:r>
              <a:rPr lang="cs-CZ" dirty="0" err="1" smtClean="0"/>
              <a:t>dimension</a:t>
            </a:r>
            <a:endParaRPr lang="cs-CZ" dirty="0"/>
          </a:p>
        </p:txBody>
      </p:sp>
      <p:sp>
        <p:nvSpPr>
          <p:cNvPr id="62" name="Obdélník 61"/>
          <p:cNvSpPr/>
          <p:nvPr/>
        </p:nvSpPr>
        <p:spPr>
          <a:xfrm>
            <a:off x="3560801" y="4193060"/>
            <a:ext cx="1948251" cy="280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Multi</a:t>
            </a:r>
            <a:r>
              <a:rPr lang="cs-CZ" dirty="0" smtClean="0"/>
              <a:t> </a:t>
            </a:r>
            <a:r>
              <a:rPr lang="cs-CZ" dirty="0" err="1" smtClean="0"/>
              <a:t>dimension</a:t>
            </a:r>
            <a:endParaRPr lang="cs-CZ" dirty="0"/>
          </a:p>
        </p:txBody>
      </p:sp>
      <p:sp>
        <p:nvSpPr>
          <p:cNvPr id="63" name="Obdélník 62"/>
          <p:cNvSpPr/>
          <p:nvPr/>
        </p:nvSpPr>
        <p:spPr>
          <a:xfrm>
            <a:off x="5980668" y="3099318"/>
            <a:ext cx="914400" cy="319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Linear</a:t>
            </a:r>
            <a:endParaRPr lang="cs-CZ" dirty="0"/>
          </a:p>
        </p:txBody>
      </p:sp>
      <p:sp>
        <p:nvSpPr>
          <p:cNvPr id="64" name="Obdélník 63"/>
          <p:cNvSpPr/>
          <p:nvPr/>
        </p:nvSpPr>
        <p:spPr>
          <a:xfrm>
            <a:off x="7341971" y="3081139"/>
            <a:ext cx="1485127" cy="33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Non - </a:t>
            </a:r>
            <a:r>
              <a:rPr lang="cs-CZ" dirty="0" err="1" smtClean="0"/>
              <a:t>linear</a:t>
            </a:r>
            <a:endParaRPr lang="cs-CZ" dirty="0"/>
          </a:p>
        </p:txBody>
      </p:sp>
      <p:sp>
        <p:nvSpPr>
          <p:cNvPr id="65" name="Obdélník 64"/>
          <p:cNvSpPr/>
          <p:nvPr/>
        </p:nvSpPr>
        <p:spPr>
          <a:xfrm>
            <a:off x="6128951" y="3703663"/>
            <a:ext cx="914400" cy="29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Stack</a:t>
            </a:r>
            <a:endParaRPr lang="cs-CZ" dirty="0"/>
          </a:p>
        </p:txBody>
      </p:sp>
      <p:sp>
        <p:nvSpPr>
          <p:cNvPr id="66" name="Obdélník 65"/>
          <p:cNvSpPr/>
          <p:nvPr/>
        </p:nvSpPr>
        <p:spPr>
          <a:xfrm>
            <a:off x="6128951" y="4220209"/>
            <a:ext cx="914400" cy="250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Queue</a:t>
            </a:r>
            <a:endParaRPr lang="cs-CZ" dirty="0"/>
          </a:p>
        </p:txBody>
      </p:sp>
      <p:sp>
        <p:nvSpPr>
          <p:cNvPr id="67" name="Obdélník 66"/>
          <p:cNvSpPr/>
          <p:nvPr/>
        </p:nvSpPr>
        <p:spPr>
          <a:xfrm>
            <a:off x="6128950" y="4710321"/>
            <a:ext cx="1342767" cy="250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Linked</a:t>
            </a:r>
            <a:r>
              <a:rPr lang="cs-CZ" dirty="0" smtClean="0"/>
              <a:t> list</a:t>
            </a:r>
            <a:endParaRPr lang="cs-CZ" dirty="0"/>
          </a:p>
        </p:txBody>
      </p:sp>
      <p:sp>
        <p:nvSpPr>
          <p:cNvPr id="68" name="Obdélník 67"/>
          <p:cNvSpPr/>
          <p:nvPr/>
        </p:nvSpPr>
        <p:spPr>
          <a:xfrm>
            <a:off x="7902403" y="3693744"/>
            <a:ext cx="914400" cy="250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Trees</a:t>
            </a:r>
            <a:endParaRPr lang="cs-CZ" dirty="0"/>
          </a:p>
        </p:txBody>
      </p:sp>
      <p:sp>
        <p:nvSpPr>
          <p:cNvPr id="69" name="Obdélník 68"/>
          <p:cNvSpPr/>
          <p:nvPr/>
        </p:nvSpPr>
        <p:spPr>
          <a:xfrm>
            <a:off x="7899440" y="4221932"/>
            <a:ext cx="914400" cy="250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Graphs</a:t>
            </a:r>
            <a:endParaRPr lang="cs-CZ" dirty="0"/>
          </a:p>
        </p:txBody>
      </p:sp>
      <p:cxnSp>
        <p:nvCxnSpPr>
          <p:cNvPr id="76" name="Přímá spojnice se šipkou 75"/>
          <p:cNvCxnSpPr/>
          <p:nvPr/>
        </p:nvCxnSpPr>
        <p:spPr>
          <a:xfrm>
            <a:off x="3352800" y="3283913"/>
            <a:ext cx="20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Přímá spojnice se šipkou 85"/>
          <p:cNvCxnSpPr>
            <a:endCxn id="61" idx="1"/>
          </p:cNvCxnSpPr>
          <p:nvPr/>
        </p:nvCxnSpPr>
        <p:spPr>
          <a:xfrm>
            <a:off x="3352800" y="3804033"/>
            <a:ext cx="20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Přímá spojnice se šipkou 87"/>
          <p:cNvCxnSpPr>
            <a:endCxn id="62" idx="1"/>
          </p:cNvCxnSpPr>
          <p:nvPr/>
        </p:nvCxnSpPr>
        <p:spPr>
          <a:xfrm>
            <a:off x="3352800" y="4333102"/>
            <a:ext cx="208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Přímá spojnice 89"/>
          <p:cNvCxnSpPr>
            <a:stCxn id="50" idx="1"/>
          </p:cNvCxnSpPr>
          <p:nvPr/>
        </p:nvCxnSpPr>
        <p:spPr>
          <a:xfrm flipH="1">
            <a:off x="3352800" y="2757070"/>
            <a:ext cx="4077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>
            <a:off x="3352800" y="2757070"/>
            <a:ext cx="0" cy="1588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Přímá spojnice se šipkou 94"/>
          <p:cNvCxnSpPr/>
          <p:nvPr/>
        </p:nvCxnSpPr>
        <p:spPr>
          <a:xfrm>
            <a:off x="6437868" y="2757070"/>
            <a:ext cx="0" cy="3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Přímá spojnice se šipkou 96"/>
          <p:cNvCxnSpPr/>
          <p:nvPr/>
        </p:nvCxnSpPr>
        <p:spPr>
          <a:xfrm>
            <a:off x="8356640" y="2757070"/>
            <a:ext cx="0" cy="3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Přímá spojnice 98"/>
          <p:cNvCxnSpPr>
            <a:stCxn id="51" idx="1"/>
          </p:cNvCxnSpPr>
          <p:nvPr/>
        </p:nvCxnSpPr>
        <p:spPr>
          <a:xfrm flipH="1">
            <a:off x="6437868" y="2757070"/>
            <a:ext cx="391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Přímá spojnice 100"/>
          <p:cNvCxnSpPr>
            <a:stCxn id="51" idx="3"/>
          </p:cNvCxnSpPr>
          <p:nvPr/>
        </p:nvCxnSpPr>
        <p:spPr>
          <a:xfrm>
            <a:off x="8114270" y="2757070"/>
            <a:ext cx="2423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Přímá spojnice se šipkou 102"/>
          <p:cNvCxnSpPr>
            <a:endCxn id="65" idx="1"/>
          </p:cNvCxnSpPr>
          <p:nvPr/>
        </p:nvCxnSpPr>
        <p:spPr>
          <a:xfrm>
            <a:off x="5863281" y="3849718"/>
            <a:ext cx="26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Přímá spojnice se šipkou 105"/>
          <p:cNvCxnSpPr/>
          <p:nvPr/>
        </p:nvCxnSpPr>
        <p:spPr>
          <a:xfrm>
            <a:off x="5863281" y="4345458"/>
            <a:ext cx="265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Přímá spojnice se šipkou 107"/>
          <p:cNvCxnSpPr>
            <a:endCxn id="67" idx="1"/>
          </p:cNvCxnSpPr>
          <p:nvPr/>
        </p:nvCxnSpPr>
        <p:spPr>
          <a:xfrm>
            <a:off x="5863281" y="4835570"/>
            <a:ext cx="265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Přímá spojnice 109"/>
          <p:cNvCxnSpPr/>
          <p:nvPr/>
        </p:nvCxnSpPr>
        <p:spPr>
          <a:xfrm>
            <a:off x="5863281" y="3258820"/>
            <a:ext cx="0" cy="157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Přímá spojnice 113"/>
          <p:cNvCxnSpPr/>
          <p:nvPr/>
        </p:nvCxnSpPr>
        <p:spPr>
          <a:xfrm flipH="1">
            <a:off x="5863281" y="3249825"/>
            <a:ext cx="117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Přímá spojnice se šipkou 115"/>
          <p:cNvCxnSpPr>
            <a:endCxn id="68" idx="3"/>
          </p:cNvCxnSpPr>
          <p:nvPr/>
        </p:nvCxnSpPr>
        <p:spPr>
          <a:xfrm flipH="1">
            <a:off x="8816803" y="3818993"/>
            <a:ext cx="9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Přímá spojnice se šipkou 117"/>
          <p:cNvCxnSpPr>
            <a:endCxn id="69" idx="3"/>
          </p:cNvCxnSpPr>
          <p:nvPr/>
        </p:nvCxnSpPr>
        <p:spPr>
          <a:xfrm flipH="1">
            <a:off x="8813840" y="4333102"/>
            <a:ext cx="99501" cy="1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Přímá spojnice 119"/>
          <p:cNvCxnSpPr/>
          <p:nvPr/>
        </p:nvCxnSpPr>
        <p:spPr>
          <a:xfrm>
            <a:off x="8913341" y="3258820"/>
            <a:ext cx="0" cy="1085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Přímá spojnice 121"/>
          <p:cNvCxnSpPr/>
          <p:nvPr/>
        </p:nvCxnSpPr>
        <p:spPr>
          <a:xfrm flipH="1">
            <a:off x="8863590" y="3258820"/>
            <a:ext cx="49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bdélník 10"/>
          <p:cNvSpPr/>
          <p:nvPr/>
        </p:nvSpPr>
        <p:spPr>
          <a:xfrm>
            <a:off x="1680518" y="4710321"/>
            <a:ext cx="1186250" cy="265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long</a:t>
            </a:r>
            <a:endParaRPr lang="cs-CZ" dirty="0"/>
          </a:p>
        </p:txBody>
      </p:sp>
      <p:sp>
        <p:nvSpPr>
          <p:cNvPr id="12" name="Obdélník 11"/>
          <p:cNvSpPr/>
          <p:nvPr/>
        </p:nvSpPr>
        <p:spPr>
          <a:xfrm>
            <a:off x="1680518" y="5144098"/>
            <a:ext cx="1165654" cy="255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byte</a:t>
            </a:r>
            <a:endParaRPr lang="cs-CZ" dirty="0"/>
          </a:p>
        </p:txBody>
      </p:sp>
      <p:sp>
        <p:nvSpPr>
          <p:cNvPr id="13" name="Obdélník 12"/>
          <p:cNvSpPr/>
          <p:nvPr/>
        </p:nvSpPr>
        <p:spPr>
          <a:xfrm>
            <a:off x="1680517" y="5567916"/>
            <a:ext cx="1165655" cy="24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double</a:t>
            </a:r>
            <a:endParaRPr lang="cs-CZ" dirty="0"/>
          </a:p>
        </p:txBody>
      </p:sp>
      <p:sp>
        <p:nvSpPr>
          <p:cNvPr id="14" name="Obdélník 13"/>
          <p:cNvSpPr/>
          <p:nvPr/>
        </p:nvSpPr>
        <p:spPr>
          <a:xfrm>
            <a:off x="7899440" y="2026066"/>
            <a:ext cx="1160378" cy="280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Interface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5173360" y="2611799"/>
            <a:ext cx="914400" cy="290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Class</a:t>
            </a:r>
            <a:endParaRPr lang="cs-CZ" dirty="0"/>
          </a:p>
        </p:txBody>
      </p:sp>
      <p:cxnSp>
        <p:nvCxnSpPr>
          <p:cNvPr id="21" name="Přímá spojnice se šipkou 20"/>
          <p:cNvCxnSpPr/>
          <p:nvPr/>
        </p:nvCxnSpPr>
        <p:spPr>
          <a:xfrm>
            <a:off x="5863281" y="2306594"/>
            <a:ext cx="0" cy="30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endCxn id="14" idx="1"/>
          </p:cNvCxnSpPr>
          <p:nvPr/>
        </p:nvCxnSpPr>
        <p:spPr>
          <a:xfrm flipV="1">
            <a:off x="7471717" y="2166330"/>
            <a:ext cx="427723" cy="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se šipkou 28"/>
          <p:cNvCxnSpPr>
            <a:endCxn id="11" idx="1"/>
          </p:cNvCxnSpPr>
          <p:nvPr/>
        </p:nvCxnSpPr>
        <p:spPr>
          <a:xfrm>
            <a:off x="1400432" y="4835570"/>
            <a:ext cx="280086" cy="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se šipkou 31"/>
          <p:cNvCxnSpPr>
            <a:endCxn id="12" idx="1"/>
          </p:cNvCxnSpPr>
          <p:nvPr/>
        </p:nvCxnSpPr>
        <p:spPr>
          <a:xfrm>
            <a:off x="1400432" y="5271784"/>
            <a:ext cx="2800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Přímá spojnice se šipkou 34"/>
          <p:cNvCxnSpPr/>
          <p:nvPr/>
        </p:nvCxnSpPr>
        <p:spPr>
          <a:xfrm>
            <a:off x="1400432" y="5695602"/>
            <a:ext cx="280085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Přímá spojnice 38"/>
          <p:cNvCxnSpPr/>
          <p:nvPr/>
        </p:nvCxnSpPr>
        <p:spPr>
          <a:xfrm>
            <a:off x="1400432" y="4330612"/>
            <a:ext cx="0" cy="1364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bdélník 39"/>
          <p:cNvSpPr/>
          <p:nvPr/>
        </p:nvSpPr>
        <p:spPr>
          <a:xfrm>
            <a:off x="1680516" y="5998962"/>
            <a:ext cx="1165655" cy="278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short</a:t>
            </a:r>
            <a:endParaRPr lang="cs-CZ" dirty="0"/>
          </a:p>
        </p:txBody>
      </p:sp>
      <p:cxnSp>
        <p:nvCxnSpPr>
          <p:cNvPr id="42" name="Přímá spojnice se šipkou 41"/>
          <p:cNvCxnSpPr>
            <a:endCxn id="40" idx="1"/>
          </p:cNvCxnSpPr>
          <p:nvPr/>
        </p:nvCxnSpPr>
        <p:spPr>
          <a:xfrm>
            <a:off x="1400432" y="6128951"/>
            <a:ext cx="280084" cy="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Přímá spojnice 44"/>
          <p:cNvCxnSpPr/>
          <p:nvPr/>
        </p:nvCxnSpPr>
        <p:spPr>
          <a:xfrm>
            <a:off x="1400432" y="5695602"/>
            <a:ext cx="0" cy="423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516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308"/>
          </a:xfrm>
        </p:spPr>
        <p:txBody>
          <a:bodyPr/>
          <a:lstStyle/>
          <a:p>
            <a:r>
              <a:rPr lang="cs-CZ" dirty="0" smtClean="0"/>
              <a:t>Primitive data </a:t>
            </a:r>
            <a:r>
              <a:rPr lang="cs-CZ" dirty="0" err="1" smtClean="0"/>
              <a:t>structures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491049"/>
            <a:ext cx="8596668" cy="4550313"/>
          </a:xfrm>
        </p:spPr>
        <p:txBody>
          <a:bodyPr/>
          <a:lstStyle/>
          <a:p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are basic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directly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operated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upon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machine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	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instructions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cs-C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Data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structures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are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directly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operated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upon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machine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		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instructions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are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known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as primitive data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structures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cs-C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Floating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-point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Character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constants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constants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	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boolean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fall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cs-C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907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81"/>
          </a:xfrm>
        </p:spPr>
        <p:txBody>
          <a:bodyPr/>
          <a:lstStyle/>
          <a:p>
            <a:r>
              <a:rPr lang="cs-CZ" dirty="0" smtClean="0"/>
              <a:t>Primitive data </a:t>
            </a:r>
            <a:r>
              <a:rPr lang="cs-CZ" dirty="0" err="1" smtClean="0"/>
              <a:t>structures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  <a:r>
              <a:rPr lang="cs-CZ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commonly</a:t>
            </a:r>
            <a:r>
              <a:rPr lang="cs-CZ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cs-CZ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 data </a:t>
            </a:r>
            <a:r>
              <a:rPr lang="cs-CZ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  <a:endParaRPr lang="cs-CZ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cs-CZ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endParaRPr lang="cs-CZ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Selection</a:t>
            </a:r>
            <a:endParaRPr lang="cs-CZ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Updating</a:t>
            </a:r>
            <a:endParaRPr lang="cs-CZ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Destroy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endParaRPr lang="cs-C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805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81"/>
          </a:xfrm>
        </p:spPr>
        <p:txBody>
          <a:bodyPr/>
          <a:lstStyle/>
          <a:p>
            <a:r>
              <a:rPr lang="cs-CZ" dirty="0" smtClean="0"/>
              <a:t>Non – primitive data </a:t>
            </a:r>
            <a:r>
              <a:rPr lang="cs-CZ" dirty="0" err="1" smtClean="0"/>
              <a:t>structure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655805"/>
            <a:ext cx="8596668" cy="4385557"/>
          </a:xfrm>
        </p:spPr>
        <p:txBody>
          <a:bodyPr/>
          <a:lstStyle/>
          <a:p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more sophisticated data structures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cs-CZ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cs-CZ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b="1" dirty="0" smtClean="0">
                <a:solidFill>
                  <a:schemeClr val="tx1"/>
                </a:solidFill>
              </a:rPr>
              <a:t>- </a:t>
            </a:r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Data structures that are derived from the primitive data structures </a:t>
            </a:r>
            <a:r>
              <a:rPr lang="cs-CZ" b="1" dirty="0" smtClean="0">
                <a:solidFill>
                  <a:schemeClr val="tx1"/>
                </a:solidFill>
              </a:rPr>
              <a:t>	 </a:t>
            </a:r>
            <a:r>
              <a:rPr lang="en-US" b="1" dirty="0" smtClean="0">
                <a:solidFill>
                  <a:schemeClr val="tx1"/>
                </a:solidFill>
              </a:rPr>
              <a:t>are </a:t>
            </a:r>
            <a:r>
              <a:rPr lang="en-US" b="1" dirty="0">
                <a:solidFill>
                  <a:schemeClr val="tx1"/>
                </a:solidFill>
              </a:rPr>
              <a:t>called Non-primitive data structure</a:t>
            </a:r>
            <a:r>
              <a:rPr lang="en-US" b="1" i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cs-CZ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96663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9054" y="311894"/>
            <a:ext cx="8596668" cy="643695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Non – primitive data </a:t>
            </a:r>
            <a:r>
              <a:rPr lang="cs-CZ" dirty="0" err="1" smtClean="0"/>
              <a:t>structures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29054" y="1161535"/>
            <a:ext cx="8596668" cy="4218075"/>
          </a:xfrm>
        </p:spPr>
        <p:txBody>
          <a:bodyPr/>
          <a:lstStyle/>
          <a:p>
            <a:r>
              <a:rPr lang="cs-CZ" dirty="0" err="1" smtClean="0">
                <a:solidFill>
                  <a:schemeClr val="tx1"/>
                </a:solidFill>
              </a:rPr>
              <a:t>Linear</a:t>
            </a:r>
            <a:r>
              <a:rPr lang="cs-CZ" dirty="0" smtClean="0">
                <a:solidFill>
                  <a:schemeClr val="tx1"/>
                </a:solidFill>
              </a:rPr>
              <a:t> data </a:t>
            </a:r>
            <a:r>
              <a:rPr lang="cs-CZ" dirty="0" err="1" smtClean="0">
                <a:solidFill>
                  <a:schemeClr val="tx1"/>
                </a:solidFill>
              </a:rPr>
              <a:t>structures</a:t>
            </a:r>
            <a:endParaRPr lang="cs-CZ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smtClean="0"/>
              <a:t>Linear </a:t>
            </a:r>
            <a:r>
              <a:rPr lang="en-US" dirty="0"/>
              <a:t>Data structures are kind of data structure that has homogeneous </a:t>
            </a:r>
            <a:r>
              <a:rPr lang="en-US" dirty="0" smtClean="0"/>
              <a:t>elements.</a:t>
            </a:r>
            <a:endParaRPr lang="cs-CZ" dirty="0"/>
          </a:p>
          <a:p>
            <a:pPr marL="342900" indent="-342900">
              <a:buFontTx/>
              <a:buChar char="-"/>
            </a:pPr>
            <a:r>
              <a:rPr lang="en-US" dirty="0" smtClean="0"/>
              <a:t>Linear </a:t>
            </a:r>
            <a:r>
              <a:rPr lang="en-US" dirty="0"/>
              <a:t>data structures are very easy to implement, since the memory of the computer is also organized in a linear fashion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>
                <a:solidFill>
                  <a:schemeClr val="tx1"/>
                </a:solidFill>
              </a:rPr>
              <a:t>Non-</a:t>
            </a:r>
            <a:r>
              <a:rPr lang="cs-CZ" dirty="0" err="1">
                <a:solidFill>
                  <a:schemeClr val="tx1"/>
                </a:solidFill>
              </a:rPr>
              <a:t>Linear</a:t>
            </a:r>
            <a:r>
              <a:rPr lang="cs-CZ" dirty="0">
                <a:solidFill>
                  <a:schemeClr val="tx1"/>
                </a:solidFill>
              </a:rPr>
              <a:t> Data </a:t>
            </a:r>
            <a:r>
              <a:rPr lang="cs-CZ" dirty="0" err="1" smtClean="0">
                <a:solidFill>
                  <a:schemeClr val="tx1"/>
                </a:solidFill>
              </a:rPr>
              <a:t>structures</a:t>
            </a:r>
            <a:endParaRPr lang="cs-CZ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smtClean="0"/>
              <a:t>A </a:t>
            </a:r>
            <a:r>
              <a:rPr lang="en-US" dirty="0"/>
              <a:t>Non-Linear Data structures is a data structure in which data item is </a:t>
            </a:r>
            <a:r>
              <a:rPr lang="cs-CZ" dirty="0" smtClean="0"/>
              <a:t>	</a:t>
            </a:r>
            <a:r>
              <a:rPr lang="en-US" dirty="0" smtClean="0"/>
              <a:t>connected </a:t>
            </a:r>
            <a:r>
              <a:rPr lang="en-US" dirty="0"/>
              <a:t>to several other data items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>
                <a:solidFill>
                  <a:srgbClr val="92D050"/>
                </a:solidFill>
              </a:rPr>
              <a:t>-</a:t>
            </a:r>
            <a:r>
              <a:rPr lang="cs-CZ" dirty="0" smtClean="0"/>
              <a:t>   </a:t>
            </a:r>
            <a:r>
              <a:rPr lang="en-US" dirty="0" smtClean="0"/>
              <a:t>The </a:t>
            </a:r>
            <a:r>
              <a:rPr lang="en-US" dirty="0"/>
              <a:t>data elements are not arranged in a sequential structure.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37079587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582</Words>
  <Application>Microsoft Office PowerPoint</Application>
  <PresentationFormat>Vlastní</PresentationFormat>
  <Paragraphs>129</Paragraphs>
  <Slides>21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2" baseType="lpstr">
      <vt:lpstr>Faseta</vt:lpstr>
      <vt:lpstr>Data structures</vt:lpstr>
      <vt:lpstr>Definition</vt:lpstr>
      <vt:lpstr>Introduction</vt:lpstr>
      <vt:lpstr>Classification of data structure</vt:lpstr>
      <vt:lpstr>Classification of data structure</vt:lpstr>
      <vt:lpstr>Primitive data structures</vt:lpstr>
      <vt:lpstr>Primitive data structures</vt:lpstr>
      <vt:lpstr>Non – primitive data structure</vt:lpstr>
      <vt:lpstr>Non – primitive data structures</vt:lpstr>
      <vt:lpstr>Non –primitive data structures</vt:lpstr>
      <vt:lpstr>Different between them</vt:lpstr>
      <vt:lpstr>Descriptions of data structures, primitive examples </vt:lpstr>
      <vt:lpstr>boolean data type</vt:lpstr>
      <vt:lpstr>byte data type</vt:lpstr>
      <vt:lpstr>short data type </vt:lpstr>
      <vt:lpstr>Descriptions Non – primitive data structures examples</vt:lpstr>
      <vt:lpstr>Strings</vt:lpstr>
      <vt:lpstr>Arrays</vt:lpstr>
      <vt:lpstr>Classes</vt:lpstr>
      <vt:lpstr>Memory allocation for data structures </vt:lpstr>
      <vt:lpstr>Snímek 21</vt:lpstr>
    </vt:vector>
  </TitlesOfParts>
  <Company>OLMA, a.s.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Rolný Tomáš</dc:creator>
  <cp:lastModifiedBy>Tomáš Rolný</cp:lastModifiedBy>
  <cp:revision>52</cp:revision>
  <dcterms:created xsi:type="dcterms:W3CDTF">2020-12-07T08:49:44Z</dcterms:created>
  <dcterms:modified xsi:type="dcterms:W3CDTF">2020-12-13T07:53:12Z</dcterms:modified>
</cp:coreProperties>
</file>