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1891" y="-10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B1FA77-4610-4203-BFED-A51C1CC2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E8B21B5-58A8-40B4-88DE-391C1EA13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8958076-558F-4D99-A723-9795571B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6E6B2C4-DE70-4280-B14A-D3EF7F52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F663890-7E9D-46B2-8560-C0D268C0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9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3FB36B-5378-4972-818B-61C10674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E3B327F-3DE9-435F-AED7-7B3F8736C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4B41EA5-2625-46AC-A310-353047AD1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56858BE-010D-4A39-B2B0-50843FEB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CD798F7-A7AF-48B9-9E65-AA99565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DB1EA09E-B0F4-4D5D-97AC-CE013C24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9E6BDF4-5573-4ED9-8603-B45CB68B5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0F9C3C6-2973-446F-9D90-308D8E5F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1CFF89-C7EB-4F8D-9F2F-34E31AC2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6965293-601E-466A-B746-9454BB56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A543DD7-CC4A-4787-8381-BE9B8E69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FEB620-FF55-4D3F-AC0B-F5973901A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C447F37-4834-4DE0-BD2D-CB03DC73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06330BC-E6CE-45B9-ACF7-EB14486D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F3E5986-1FCD-4253-AE64-5B356FD9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73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36AD73-1C50-42E8-BA8D-A8F151E7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33AFA0A3-1750-468E-A630-49328A23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7B2C5DF-FCBE-49C9-BD06-315322E4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C651BDCF-1967-4004-B5C4-50F10E72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48215AE-92F7-4AC8-BFD2-FB4747B9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C47E95-B86C-4325-8F04-E9CABBCF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0D3FA4D-3678-4EF7-B1F9-6116CB2E9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5924825-ED84-4ECF-9D2D-BCD5681D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ECA827B7-229A-44E3-8946-DDBC4B59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1E0EC255-E01C-4D71-91AA-5A1A11BC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D29107C-71D9-4216-8E27-AB5BD5F2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7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DBAD17-5FCA-4133-A947-9B3F4460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25A77AF-E37A-4400-B8EF-F31C393B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162AB2A-82BB-4515-978E-7C94D20AD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8B9E8549-D83E-4CAB-830A-150ED3A97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5E35751-3893-41D8-B644-76A883B0F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E10F80C-EA6D-49B6-83B7-D004D91F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4CBEB059-B061-4DF3-AE8A-C8428305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B68C9D25-A1EC-4EE0-B8EF-87091FAF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31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389A8C-A1BA-4024-B973-C0599F69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125B0F8-99CE-4EE3-86B1-1AC720F9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F8D33F3-03DB-45FD-9E76-28A2CD23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7F8EFDE-AFC4-4FD4-9BC0-E0EB0E06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13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1E024F3-FD31-42FE-B007-7053132F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BC3DAC78-FA53-41B5-8F27-8A1A5C0C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8659FE5-C4DD-4347-9E4D-196EEA2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2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D21F8C-F327-45A1-9864-CEF3F137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0C328BF-10A1-4251-9387-CCC7DB55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4182A3C-9F93-46E9-8AC1-0B166236D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88A8CF6-7FB7-417F-AAE3-E3C2A093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7E1EFB74-09F6-4544-B7E5-A430B023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69229814-BAE1-4812-A92C-28AFEE44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6B180B-8841-4F7C-885F-84E53F65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A9BA4406-B177-4C4F-807F-B0058BA8C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DCD85F1F-C23B-4FDD-81CB-B14EB032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84BC577A-4C66-4E98-8047-E8457A28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F9E20BE-C0AC-4C71-8B98-04641648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10F9D297-31B9-4B7E-9019-CB336D1C0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74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7E69FAF-292A-4A4F-B74C-B7BB0705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F0F7119-C844-4CA5-961F-99BB3E415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B37E827-693B-4C34-A6A8-ADE16E9E9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B0F99-13B7-4252-87CA-A498F14C0013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80D3D99-1FA6-46C8-A9EC-DE4BA0B8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BCDABE4-8A64-4D5D-AE92-48BC32BDC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44CE1-1940-4A4E-AB73-5E3FEC2FA6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157752-3078-4ED1-9F43-5FA491C43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2EB51843-B339-4BC4-933C-83156F4C5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>
                <a:latin typeface="+mj-lt"/>
              </a:rPr>
              <a:t>Государственное бюджетное профессиональное</a:t>
            </a:r>
          </a:p>
          <a:p>
            <a:r>
              <a:rPr lang="ru-RU" dirty="0">
                <a:latin typeface="+mj-lt"/>
              </a:rPr>
              <a:t>образовательное учреждение города Москвы ​</a:t>
            </a:r>
          </a:p>
          <a:p>
            <a:r>
              <a:rPr lang="ru-RU" dirty="0">
                <a:latin typeface="+mj-lt"/>
              </a:rPr>
              <a:t>«Колледж малого бизнеса № 4»</a:t>
            </a:r>
          </a:p>
          <a:p>
            <a:endParaRPr lang="ru-RU" dirty="0"/>
          </a:p>
          <a:p>
            <a:r>
              <a:rPr lang="ru-RU" dirty="0"/>
              <a:t>Курсовая работа на тему:</a:t>
            </a:r>
          </a:p>
          <a:p>
            <a:r>
              <a:rPr lang="ru-RU" dirty="0"/>
              <a:t> «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Создание системы для оценки и управления рисками в инвестиционном портфеле: анализ доходности, волатильности, генерация отчетов»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Работу выполнил Крюков Глеб Олегович</a:t>
            </a:r>
          </a:p>
          <a:p>
            <a:pPr algn="r"/>
            <a:r>
              <a:rPr lang="ru-RU" dirty="0"/>
              <a:t>Студент группы ИПО-31.22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Москва 2025​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21920"/>
            <a:ext cx="11338560" cy="563880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+mn-lt"/>
              </a:rPr>
              <a:t>4. Модель базы данных</a:t>
            </a:r>
            <a:endParaRPr lang="ru-RU" sz="28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640080"/>
            <a:ext cx="12085320" cy="6217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Сущности: </a:t>
            </a:r>
            <a:endParaRPr lang="ru-RU" dirty="0" smtClean="0"/>
          </a:p>
          <a:p>
            <a:r>
              <a:rPr lang="ru-RU" dirty="0" smtClean="0"/>
              <a:t>Пользователь </a:t>
            </a:r>
            <a:r>
              <a:rPr lang="ru-RU" dirty="0"/>
              <a:t>(</a:t>
            </a:r>
            <a:r>
              <a:rPr lang="en-US" dirty="0"/>
              <a:t>User</a:t>
            </a:r>
            <a:r>
              <a:rPr lang="en-US" dirty="0" smtClean="0"/>
              <a:t>):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 smtClean="0"/>
              <a:t>ID </a:t>
            </a:r>
            <a:r>
              <a:rPr lang="en-US" dirty="0"/>
              <a:t>(PK) 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Имя 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en-US" dirty="0"/>
              <a:t>Email </a:t>
            </a:r>
            <a:endParaRPr lang="ru-RU" dirty="0" smtClean="0"/>
          </a:p>
          <a:p>
            <a:r>
              <a:rPr lang="ru-RU" dirty="0" smtClean="0"/>
              <a:t>Портфель </a:t>
            </a:r>
            <a:r>
              <a:rPr lang="ru-RU" dirty="0"/>
              <a:t>(</a:t>
            </a:r>
            <a:r>
              <a:rPr lang="en-US" dirty="0"/>
              <a:t>Portfolio</a:t>
            </a:r>
            <a:r>
              <a:rPr lang="en-US" dirty="0" smtClean="0"/>
              <a:t>):</a:t>
            </a:r>
            <a:endParaRPr lang="ru-RU" dirty="0" smtClean="0"/>
          </a:p>
          <a:p>
            <a:pPr>
              <a:buFontTx/>
              <a:buChar char="-"/>
            </a:pPr>
            <a:r>
              <a:rPr lang="en-US" dirty="0" smtClean="0"/>
              <a:t>ID </a:t>
            </a:r>
            <a:r>
              <a:rPr lang="en-US" dirty="0"/>
              <a:t>(PK) 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Название 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Пользователь_</a:t>
            </a:r>
            <a:r>
              <a:rPr lang="en-US" dirty="0"/>
              <a:t>ID (FK) </a:t>
            </a:r>
            <a:endParaRPr lang="ru-RU" dirty="0" smtClean="0"/>
          </a:p>
          <a:p>
            <a:r>
              <a:rPr lang="ru-RU" dirty="0" smtClean="0"/>
              <a:t>Актив </a:t>
            </a:r>
            <a:r>
              <a:rPr lang="ru-RU" dirty="0"/>
              <a:t>(</a:t>
            </a:r>
            <a:r>
              <a:rPr lang="en-US" dirty="0"/>
              <a:t>Asset): - ID (PK) - </a:t>
            </a:r>
            <a:r>
              <a:rPr lang="ru-RU" dirty="0"/>
              <a:t>Название - Тип - Портфель_</a:t>
            </a:r>
            <a:r>
              <a:rPr lang="en-US" dirty="0"/>
              <a:t>ID (FK)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Связи:</a:t>
            </a:r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Один пользователь может иметь несколько портфелей (1:</a:t>
            </a:r>
            <a:r>
              <a:rPr lang="en-US" dirty="0"/>
              <a:t>n).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ru-RU" dirty="0"/>
              <a:t>Один портфель может содержать несколько активов (1:</a:t>
            </a:r>
            <a:r>
              <a:rPr lang="en-US" dirty="0"/>
              <a:t>n).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67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0215467-31AF-4E88-8F72-8F40693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Цель курсовой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98C8BB6-D00C-4309-A99D-49CB3499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цель работы заключается в создании системы для оценки и управления рисками в инвестиционном портфеле. Эта система должна быть интуитивно понятной, чтобы ее могли использовать как профессиональные инвесторы, так и новички. На выходе мы ожидаем не только теоретические результаты, но и практическое приложение в виде программного обеспечения, которое сможет анализировать риски.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0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49594F-054D-4BC6-8B39-BC55B3B1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Задачи курсовой  работы: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F622F09-416A-437E-9B70-88DD510CD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 fontScale="77500" lnSpcReduction="20000"/>
          </a:bodyPr>
          <a:lstStyle/>
          <a:p>
            <a:pPr marR="7620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Исследовать различные методы оценки инвестиционных рисков, такие как VAR (Value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Risk) и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CVaR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Value </a:t>
            </a:r>
            <a:r>
              <a:rPr lang="ru-RU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Risk).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620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Детально изучить ключевые показатели, такие как доходность, стандартное отклонение и коэффициент Шарпа, которые помогают оценивать риск и доходность активов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620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пользовательский интерфейс и функционал системы, который будет включать возможность ввода данных, анализа и визуализации результатов. 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76200" lvl="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</a:pPr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Запустить тестирование системы на реальных исторических данных и проанализировать полученные результаты, чтобы удостовериться в ее практической ценности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7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63B231-28D3-4B83-BA19-AE190A66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Актуальность темы: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F011C2-7902-4F5E-9DEE-B2EEB85B2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условиях глобализации экономики и постоянных изменений на финансовых рынках важно не только инвестировать средства, но и понимать, какие риски связаны с этими инвестициями. Нестабильность в политике, окружающей среде и экономике влияет на доходность активов. Это делает тему исследования очень актуальной, поскольку грамотное управление инвестициями может помочь как индивидуальным инвесторам, так и крупным компаниям достигать своих финансовых целе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й.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18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9160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Выбор технологий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62000"/>
            <a:ext cx="12192000" cy="609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Языки программирования:</a:t>
            </a:r>
          </a:p>
          <a:p>
            <a:r>
              <a:rPr lang="en-US" dirty="0" smtClean="0"/>
              <a:t>Python</a:t>
            </a:r>
            <a:r>
              <a:rPr lang="ru-RU" dirty="0" smtClean="0"/>
              <a:t> - основной язык программирования</a:t>
            </a:r>
          </a:p>
          <a:p>
            <a:pPr marL="0" indent="0">
              <a:buNone/>
            </a:pPr>
            <a:r>
              <a:rPr lang="ru-RU" dirty="0" smtClean="0"/>
              <a:t>Веб-технологии:</a:t>
            </a:r>
          </a:p>
          <a:p>
            <a:r>
              <a:rPr lang="en-US" dirty="0" smtClean="0"/>
              <a:t>HTML/CSS </a:t>
            </a:r>
            <a:r>
              <a:rPr lang="ru-RU" dirty="0" smtClean="0"/>
              <a:t>- </a:t>
            </a:r>
            <a:r>
              <a:rPr lang="ru-RU" dirty="0"/>
              <a:t>для разработки интерфейса пользователя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Базы данных:</a:t>
            </a:r>
          </a:p>
          <a:p>
            <a:r>
              <a:rPr lang="en-US" dirty="0"/>
              <a:t>PostgreSQL </a:t>
            </a:r>
            <a:r>
              <a:rPr lang="ru-RU" dirty="0" smtClean="0"/>
              <a:t>- мощная </a:t>
            </a:r>
            <a:r>
              <a:rPr lang="ru-RU" dirty="0"/>
              <a:t>и </a:t>
            </a:r>
            <a:r>
              <a:rPr lang="ru-RU" dirty="0" smtClean="0"/>
              <a:t>открытая реляционная СУБД</a:t>
            </a:r>
          </a:p>
          <a:p>
            <a:pPr marL="0" indent="0">
              <a:buNone/>
            </a:pPr>
            <a:r>
              <a:rPr lang="en-US" dirty="0" smtClean="0"/>
              <a:t>API</a:t>
            </a:r>
            <a:r>
              <a:rPr lang="ru-RU" dirty="0" smtClean="0"/>
              <a:t>:</a:t>
            </a:r>
          </a:p>
          <a:p>
            <a:r>
              <a:rPr lang="en-US" dirty="0"/>
              <a:t>Flask </a:t>
            </a:r>
            <a:r>
              <a:rPr lang="ru-RU" dirty="0" smtClean="0"/>
              <a:t>– быстрая разработка приложений с поддержкой данных</a:t>
            </a:r>
          </a:p>
          <a:p>
            <a:pPr marL="0" indent="0">
              <a:buNone/>
            </a:pPr>
            <a:r>
              <a:rPr lang="ru-RU" dirty="0" smtClean="0"/>
              <a:t>Инструменты разработки: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- </a:t>
            </a:r>
            <a:r>
              <a:rPr lang="ru-RU" dirty="0"/>
              <a:t>позволит отслеживать изменения в коде и упростит совместную </a:t>
            </a:r>
            <a:r>
              <a:rPr lang="ru-RU" dirty="0" smtClean="0"/>
              <a:t>работу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Средства анализа и визуализации </a:t>
            </a:r>
            <a:r>
              <a:rPr lang="ru-RU" dirty="0" smtClean="0"/>
              <a:t>данных:</a:t>
            </a:r>
            <a:endParaRPr lang="en-US" dirty="0" smtClean="0"/>
          </a:p>
          <a:p>
            <a:r>
              <a:rPr lang="en-US" dirty="0" err="1" smtClean="0"/>
              <a:t>Matplotlib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dirty="0" err="1"/>
              <a:t>Seaborn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ru-RU" dirty="0"/>
              <a:t>Для визуализации данных и графического отображения </a:t>
            </a:r>
            <a:r>
              <a:rPr lang="ru-RU" dirty="0" smtClean="0"/>
              <a:t>результатов</a:t>
            </a:r>
            <a:r>
              <a:rPr lang="en-US" dirty="0" smtClean="0"/>
              <a:t> </a:t>
            </a:r>
            <a:r>
              <a:rPr lang="ru-RU" dirty="0" smtClean="0"/>
              <a:t>анализа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5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5839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Обзор существующих решений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22960"/>
            <a:ext cx="12192000" cy="603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Краткий анализ аналогов:</a:t>
            </a:r>
          </a:p>
          <a:p>
            <a:r>
              <a:rPr lang="ru-RU" dirty="0" err="1" smtClean="0"/>
              <a:t>Bloomberg</a:t>
            </a:r>
            <a:r>
              <a:rPr lang="ru-RU" dirty="0" smtClean="0"/>
              <a:t> </a:t>
            </a:r>
            <a:r>
              <a:rPr lang="ru-RU" dirty="0" err="1"/>
              <a:t>Terminal</a:t>
            </a:r>
            <a:r>
              <a:rPr lang="ru-RU" dirty="0"/>
              <a:t> - Сильные стороны: РТ в реальном времени, обширные инструменты анализа. - Слабые стороны: Высокая стоимость, сложный интерфейс. </a:t>
            </a:r>
            <a:endParaRPr lang="ru-RU" dirty="0" smtClean="0"/>
          </a:p>
          <a:p>
            <a:r>
              <a:rPr lang="ru-RU" dirty="0" err="1" smtClean="0"/>
              <a:t>Morningstar</a:t>
            </a:r>
            <a:r>
              <a:rPr lang="ru-RU" dirty="0" smtClean="0"/>
              <a:t> </a:t>
            </a:r>
            <a:r>
              <a:rPr lang="ru-RU" dirty="0" err="1"/>
              <a:t>Direct</a:t>
            </a:r>
            <a:r>
              <a:rPr lang="ru-RU" dirty="0"/>
              <a:t> - Сильные стороны: Сильный анализ фондов, хорошая визуализация. - Слабые стороны: Высокая цена, ограниченные международные данные. </a:t>
            </a:r>
            <a:endParaRPr lang="ru-RU" dirty="0" smtClean="0"/>
          </a:p>
          <a:p>
            <a:r>
              <a:rPr lang="ru-RU" dirty="0" err="1" smtClean="0"/>
              <a:t>RiskMetrics</a:t>
            </a:r>
            <a:r>
              <a:rPr lang="ru-RU" dirty="0" smtClean="0"/>
              <a:t> </a:t>
            </a:r>
            <a:r>
              <a:rPr lang="ru-RU" dirty="0"/>
              <a:t>(MSCI) - Сильные стороны: Высококачественные отчеты, много моделей оценки. - Слабые стороны: Сложность использования, дорогие </a:t>
            </a:r>
            <a:r>
              <a:rPr lang="ru-RU" dirty="0" smtClean="0"/>
              <a:t>лицензии.</a:t>
            </a:r>
          </a:p>
          <a:p>
            <a:pPr marL="0" indent="0">
              <a:buNone/>
            </a:pPr>
            <a:r>
              <a:rPr lang="ru-RU" dirty="0" smtClean="0"/>
              <a:t>Необходимость </a:t>
            </a:r>
            <a:r>
              <a:rPr lang="ru-RU" dirty="0"/>
              <a:t>нового </a:t>
            </a:r>
            <a:r>
              <a:rPr lang="ru-RU" dirty="0" smtClean="0"/>
              <a:t>решения: Доступность </a:t>
            </a:r>
            <a:r>
              <a:rPr lang="ru-RU" dirty="0"/>
              <a:t>для индивидуальных </a:t>
            </a:r>
            <a:r>
              <a:rPr lang="ru-RU" dirty="0" smtClean="0"/>
              <a:t>инвесторов. - Интуитивный </a:t>
            </a:r>
            <a:r>
              <a:rPr lang="ru-RU" dirty="0"/>
              <a:t>интерфейс. - Интеграция данных из разных источников. - Гибкость и </a:t>
            </a:r>
            <a:r>
              <a:rPr lang="ru-RU" dirty="0" err="1"/>
              <a:t>кастомизация</a:t>
            </a:r>
            <a:r>
              <a:rPr lang="ru-RU" dirty="0"/>
              <a:t>. - Более продвинутый анализ рисков и доходности.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7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Проектирование ИС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8200"/>
            <a:ext cx="6583680" cy="6019800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1.Описание </a:t>
            </a:r>
            <a:r>
              <a:rPr lang="ru-RU" dirty="0"/>
              <a:t>архитектуры: </a:t>
            </a:r>
            <a:endParaRPr lang="ru-RU" dirty="0"/>
          </a:p>
          <a:p>
            <a:r>
              <a:rPr lang="ru-RU" dirty="0" smtClean="0"/>
              <a:t>Система </a:t>
            </a:r>
            <a:r>
              <a:rPr lang="ru-RU" dirty="0"/>
              <a:t>состоит из трех основных компонентов: пользовательский интерфейс (</a:t>
            </a:r>
            <a:r>
              <a:rPr lang="ru-RU" dirty="0" err="1"/>
              <a:t>frontend</a:t>
            </a:r>
            <a:r>
              <a:rPr lang="ru-RU" dirty="0"/>
              <a:t>), серверная часть (</a:t>
            </a:r>
            <a:r>
              <a:rPr lang="ru-RU" dirty="0" err="1"/>
              <a:t>backend</a:t>
            </a:r>
            <a:r>
              <a:rPr lang="ru-RU" dirty="0"/>
              <a:t>) и база данных. Пользователь будет взаимодействовать с интерфейсом, который отправляет запросы на сервер для </a:t>
            </a:r>
            <a:r>
              <a:rPr lang="ru-RU" dirty="0" smtClean="0"/>
              <a:t>анализа </a:t>
            </a:r>
            <a:r>
              <a:rPr lang="ru-RU" dirty="0"/>
              <a:t>данных и получения отчетов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563879"/>
            <a:ext cx="3916680" cy="5913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83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7199"/>
            <a:ext cx="6141720" cy="380049"/>
          </a:xfrm>
        </p:spPr>
        <p:txBody>
          <a:bodyPr>
            <a:noAutofit/>
          </a:bodyPr>
          <a:lstStyle/>
          <a:p>
            <a:r>
              <a:rPr lang="ru-RU" sz="2800" dirty="0">
                <a:latin typeface="+mn-lt"/>
              </a:rPr>
              <a:t>2.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Выбор технологий и инструментов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r>
              <a:rPr lang="ru-RU" dirty="0" err="1" smtClean="0"/>
              <a:t>Frontend</a:t>
            </a:r>
            <a:r>
              <a:rPr lang="ru-RU" dirty="0"/>
              <a:t>: </a:t>
            </a:r>
            <a:r>
              <a:rPr lang="ru-RU" dirty="0" smtClean="0"/>
              <a:t>React.js</a:t>
            </a:r>
          </a:p>
          <a:p>
            <a:pPr marL="0" indent="0">
              <a:buNone/>
            </a:pPr>
            <a:r>
              <a:rPr lang="ru-RU" dirty="0" smtClean="0"/>
              <a:t>- Поддержка </a:t>
            </a:r>
            <a:r>
              <a:rPr lang="ru-RU" dirty="0"/>
              <a:t>динамических интерфейсов и отзывчивости. </a:t>
            </a:r>
            <a:endParaRPr lang="ru-RU" dirty="0" smtClean="0"/>
          </a:p>
          <a:p>
            <a:r>
              <a:rPr lang="ru-RU" dirty="0" err="1" smtClean="0"/>
              <a:t>Backend</a:t>
            </a:r>
            <a:r>
              <a:rPr lang="ru-RU" dirty="0"/>
              <a:t>: Node.js с использованием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ru-RU" dirty="0" err="1"/>
              <a:t>Express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Обработка запросов, маршрутизация и построение </a:t>
            </a:r>
            <a:r>
              <a:rPr lang="ru-RU" dirty="0" err="1"/>
              <a:t>RESTful</a:t>
            </a:r>
            <a:r>
              <a:rPr lang="ru-RU" dirty="0"/>
              <a:t> API. </a:t>
            </a:r>
            <a:endParaRPr lang="ru-RU" dirty="0" smtClean="0"/>
          </a:p>
          <a:p>
            <a:r>
              <a:rPr lang="ru-RU" dirty="0" smtClean="0"/>
              <a:t>База </a:t>
            </a:r>
            <a:r>
              <a:rPr lang="ru-RU" dirty="0"/>
              <a:t>данных: </a:t>
            </a:r>
            <a:r>
              <a:rPr lang="ru-RU" dirty="0" err="1"/>
              <a:t>PostgreSQL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</a:t>
            </a:r>
            <a:r>
              <a:rPr lang="ru-RU" dirty="0"/>
              <a:t>Возможности работы с большими объемами данных и поддержка сложных запросов. </a:t>
            </a:r>
            <a:endParaRPr lang="ru-RU" dirty="0" smtClean="0"/>
          </a:p>
          <a:p>
            <a:r>
              <a:rPr lang="ru-RU" dirty="0" smtClean="0"/>
              <a:t>Аналитика</a:t>
            </a:r>
            <a:r>
              <a:rPr lang="ru-RU" dirty="0"/>
              <a:t>: </a:t>
            </a:r>
            <a:r>
              <a:rPr lang="ru-RU" dirty="0" err="1"/>
              <a:t>Python</a:t>
            </a:r>
            <a:r>
              <a:rPr lang="ru-RU" dirty="0"/>
              <a:t> с библиотеками </a:t>
            </a:r>
            <a:r>
              <a:rPr lang="ru-RU" dirty="0" err="1"/>
              <a:t>NumPy</a:t>
            </a:r>
            <a:r>
              <a:rPr lang="ru-RU" dirty="0"/>
              <a:t>, </a:t>
            </a:r>
            <a:r>
              <a:rPr lang="ru-RU" dirty="0" err="1"/>
              <a:t>Pandas</a:t>
            </a:r>
            <a:r>
              <a:rPr lang="ru-RU" dirty="0"/>
              <a:t>, </a:t>
            </a:r>
            <a:r>
              <a:rPr lang="ru-RU" dirty="0" err="1"/>
              <a:t>Matplotlib</a:t>
            </a:r>
            <a:r>
              <a:rPr lang="ru-RU" dirty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Обработка </a:t>
            </a:r>
            <a:r>
              <a:rPr lang="ru-RU" dirty="0"/>
              <a:t>данных, статистический анализ и визуализация. </a:t>
            </a:r>
            <a:endParaRPr lang="ru-RU" dirty="0"/>
          </a:p>
          <a:p>
            <a:r>
              <a:rPr lang="ru-RU" dirty="0" smtClean="0"/>
              <a:t>Инструменты </a:t>
            </a:r>
            <a:r>
              <a:rPr lang="ru-RU" dirty="0"/>
              <a:t>для разработки: </a:t>
            </a:r>
            <a:r>
              <a:rPr lang="ru-RU" dirty="0" err="1"/>
              <a:t>Git</a:t>
            </a:r>
            <a:r>
              <a:rPr lang="ru-RU" dirty="0"/>
              <a:t> (для контроля версий), </a:t>
            </a:r>
            <a:r>
              <a:rPr lang="ru-RU" dirty="0" err="1"/>
              <a:t>Docker</a:t>
            </a:r>
            <a:r>
              <a:rPr lang="ru-RU" dirty="0"/>
              <a:t> (для контейнеризации).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75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082675"/>
          </a:xfrm>
        </p:spPr>
        <p:txBody>
          <a:bodyPr/>
          <a:lstStyle/>
          <a:p>
            <a:pPr algn="ctr"/>
            <a:r>
              <a:rPr lang="ru-RU" sz="4000" b="1" dirty="0" smtClean="0"/>
              <a:t>Диаграммы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16280"/>
            <a:ext cx="12192000" cy="614172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      </a:t>
            </a:r>
            <a:r>
              <a:rPr lang="en-US" dirty="0" smtClean="0"/>
              <a:t>ER-</a:t>
            </a:r>
            <a:r>
              <a:rPr lang="ru-RU" dirty="0"/>
              <a:t>диаграмма</a:t>
            </a:r>
            <a:r>
              <a:rPr lang="ru-RU" dirty="0" smtClean="0"/>
              <a:t>:                                                          </a:t>
            </a:r>
            <a:r>
              <a:rPr lang="en-US" dirty="0" smtClean="0"/>
              <a:t>UML-</a:t>
            </a:r>
            <a:r>
              <a:rPr lang="ru-RU" dirty="0"/>
              <a:t>диаграмма классов: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" y="1287780"/>
            <a:ext cx="5391150" cy="532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4587240"/>
            <a:ext cx="3947160" cy="202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1287780"/>
            <a:ext cx="3947160" cy="32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5820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668</Words>
  <Application>Microsoft Office PowerPoint</Application>
  <PresentationFormat>Произвольный</PresentationFormat>
  <Paragraphs>94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                 </vt:lpstr>
      <vt:lpstr>Цель курсовой работы:</vt:lpstr>
      <vt:lpstr>Задачи курсовой  работы:</vt:lpstr>
      <vt:lpstr>Актуальность темы:</vt:lpstr>
      <vt:lpstr>Выбор технологий</vt:lpstr>
      <vt:lpstr>Обзор существующих решений</vt:lpstr>
      <vt:lpstr>Проектирование ИС  </vt:lpstr>
      <vt:lpstr>2. Выбор технологий и инструментов</vt:lpstr>
      <vt:lpstr>Диаграммы</vt:lpstr>
      <vt:lpstr>4. Модель базы данных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</dc:title>
  <dc:creator>User</dc:creator>
  <cp:lastModifiedBy>Пользователь Windows</cp:lastModifiedBy>
  <cp:revision>13</cp:revision>
  <dcterms:created xsi:type="dcterms:W3CDTF">2025-04-18T08:41:50Z</dcterms:created>
  <dcterms:modified xsi:type="dcterms:W3CDTF">2025-04-21T17:50:33Z</dcterms:modified>
</cp:coreProperties>
</file>