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sldIdLst>
    <p:sldId id="257" r:id="rId5"/>
    <p:sldId id="262" r:id="rId6"/>
    <p:sldId id="263" r:id="rId7"/>
    <p:sldId id="264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1/19/2021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1/19/2021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1/19/2021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1/19/2021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1/19/2021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gao.gov/2020/06/09/disease-modeling-how-math-can-help-in-a-pandemic/" TargetMode="External"/><Relationship Id="rId2" Type="http://schemas.openxmlformats.org/officeDocument/2006/relationships/hyperlink" Target="https://www.omnisci.com/technical-glossary/statistical-modeling#:~:text=Statistical%20modeling%20is%20the%20use,possible%20outcomes%20of%20an%20experimen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79363" y="2086252"/>
            <a:ext cx="5029505" cy="1900113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MAT 2901</a:t>
            </a:r>
            <a:br>
              <a:rPr lang="en-US" sz="3200" dirty="0">
                <a:solidFill>
                  <a:schemeClr val="tx1"/>
                </a:solidFill>
              </a:rPr>
            </a:br>
            <a:r>
              <a:rPr lang="en-US" sz="3200" dirty="0">
                <a:solidFill>
                  <a:schemeClr val="tx1"/>
                </a:solidFill>
              </a:rPr>
              <a:t>Statistical and mathematical modeling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2" y="4293270"/>
            <a:ext cx="4775075" cy="55965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Spring 2021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7B85E-C5F6-497F-95CE-A54B501AC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is Statistical/Mathematical Modeling?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9EEA2D-53B1-4363-B6F3-DD2424397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Statistical modeling is the use of mathematical models and statistical assumptions to generate sample data and make predictions about the real world. </a:t>
            </a:r>
          </a:p>
          <a:p>
            <a:pPr lvl="1"/>
            <a:r>
              <a:rPr lang="en-US" sz="1800" dirty="0"/>
              <a:t>It refers to the process of applying statistical analysis to datasets.</a:t>
            </a:r>
          </a:p>
          <a:p>
            <a:r>
              <a:rPr lang="en-US" sz="2000" dirty="0"/>
              <a:t>A statistical model is a collection of probability distributions on a set of all possible outcomes of an experiment.</a:t>
            </a:r>
          </a:p>
          <a:p>
            <a:pPr lvl="1"/>
            <a:r>
              <a:rPr lang="en-US" sz="1800" dirty="0"/>
              <a:t>Its application to raw data helps scientists approach data analysis in a strategic manner, providing intuitive visualizations that aid in identifying relationships between variables and making predictions.</a:t>
            </a:r>
          </a:p>
        </p:txBody>
      </p:sp>
    </p:spTree>
    <p:extLst>
      <p:ext uri="{BB962C8B-B14F-4D97-AF65-F5344CB8AC3E}">
        <p14:creationId xmlns:p14="http://schemas.microsoft.com/office/powerpoint/2010/main" val="3363397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3601DF21-409F-4751-A924-24E997B2EF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8599" y="600644"/>
            <a:ext cx="7696201" cy="565671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Text Placeholder 3">
            <a:extLst>
              <a:ext uri="{FF2B5EF4-FFF2-40B4-BE49-F238E27FC236}">
                <a16:creationId xmlns:a16="http://schemas.microsoft.com/office/drawing/2014/main" id="{6C03F8F8-387F-47F0-B095-9A8D9FF450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80172" y="1112441"/>
            <a:ext cx="3267907" cy="5297236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 example of such a model is the SEIR model depicted here.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Raw data may be represented as counts of infectious, exposed, and recovered individuals over time.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With the appropriate model, we might ‘fit’ it to our data and use it to draw predictions or probabilistic statements.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36F9D6-87DE-4BC0-818A-6573248BF3E7}"/>
              </a:ext>
            </a:extLst>
          </p:cNvPr>
          <p:cNvSpPr txBox="1"/>
          <p:nvPr/>
        </p:nvSpPr>
        <p:spPr>
          <a:xfrm>
            <a:off x="228599" y="6409677"/>
            <a:ext cx="79033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https://blog.gao.gov/2020/06/09/disease-modeling-how-math-can-help-in-a-pandemic/</a:t>
            </a:r>
          </a:p>
        </p:txBody>
      </p:sp>
    </p:spTree>
    <p:extLst>
      <p:ext uri="{BB962C8B-B14F-4D97-AF65-F5344CB8AC3E}">
        <p14:creationId xmlns:p14="http://schemas.microsoft.com/office/powerpoint/2010/main" val="1539520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F559BD-8D70-4680-931D-A73616E9BD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358283"/>
            <a:ext cx="10058400" cy="4585583"/>
          </a:xfrm>
        </p:spPr>
        <p:txBody>
          <a:bodyPr>
            <a:normAutofit/>
          </a:bodyPr>
          <a:lstStyle/>
          <a:p>
            <a:r>
              <a:rPr lang="en-US" sz="1800" dirty="0"/>
              <a:t>The first step in developing a statistical model is gather data (data science process).</a:t>
            </a:r>
          </a:p>
          <a:p>
            <a:r>
              <a:rPr lang="en-US" sz="1800" dirty="0"/>
              <a:t>The most common statistical modeling methods for analyzing this data are categorized as either </a:t>
            </a:r>
            <a:r>
              <a:rPr lang="en-US" sz="1800" b="1" dirty="0"/>
              <a:t>supervised learning</a:t>
            </a:r>
            <a:r>
              <a:rPr lang="en-US" sz="1800" b="1" i="1" dirty="0"/>
              <a:t> </a:t>
            </a:r>
            <a:r>
              <a:rPr lang="en-US" sz="1800" dirty="0"/>
              <a:t>or</a:t>
            </a:r>
            <a:r>
              <a:rPr lang="en-US" sz="1800" b="1" i="1" dirty="0"/>
              <a:t> </a:t>
            </a:r>
            <a:r>
              <a:rPr lang="en-US" sz="1800" b="1" dirty="0"/>
              <a:t>unsupervised learning</a:t>
            </a:r>
            <a:r>
              <a:rPr lang="en-US" sz="1800" dirty="0"/>
              <a:t>.</a:t>
            </a:r>
          </a:p>
          <a:p>
            <a:r>
              <a:rPr lang="en-US" sz="1800" dirty="0"/>
              <a:t>Supervised Learning:</a:t>
            </a:r>
          </a:p>
          <a:p>
            <a:pPr lvl="1"/>
            <a:r>
              <a:rPr lang="en-US" sz="1600" dirty="0"/>
              <a:t>Regression model: a type of predictive statistical modeling analyzing the relationship between dependent and independent variables. (e.g. linear, polynomial, logistic regression)</a:t>
            </a:r>
          </a:p>
          <a:p>
            <a:pPr lvl="1"/>
            <a:r>
              <a:rPr lang="en-US" sz="1600" dirty="0"/>
              <a:t>Classification model: a type of machine learning in which an algorithm tries to classify outcomes based on data. (e.g. Decision trees, random forests)</a:t>
            </a:r>
          </a:p>
          <a:p>
            <a:r>
              <a:rPr lang="en-US" sz="1800" dirty="0"/>
              <a:t>Unsupervised Learning:</a:t>
            </a:r>
          </a:p>
          <a:p>
            <a:pPr lvl="1"/>
            <a:r>
              <a:rPr lang="en-US" sz="1600" dirty="0"/>
              <a:t>Techniques include clustering algorithms and association rules; take Holly’s DS 2 class. </a:t>
            </a:r>
          </a:p>
          <a:p>
            <a:pPr marL="274320" lvl="1" indent="0">
              <a:buNone/>
            </a:pPr>
            <a:endParaRPr lang="en-US" sz="1800" dirty="0"/>
          </a:p>
          <a:p>
            <a:r>
              <a:rPr lang="en-US" sz="2000" dirty="0"/>
              <a:t>In this class, we’ll focus primarily on supervised learning techniques and mathematical models.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391A233-28AE-4D90-87D1-D557612B0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73918"/>
            <a:ext cx="10058400" cy="1371600"/>
          </a:xfrm>
        </p:spPr>
        <p:txBody>
          <a:bodyPr>
            <a:normAutofit fontScale="90000"/>
          </a:bodyPr>
          <a:lstStyle/>
          <a:p>
            <a:r>
              <a:rPr lang="en-US" dirty="0"/>
              <a:t>What is Statistical/Mathematical Modeling?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8341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939B3-36AE-4E88-98DE-688882458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10578"/>
            <a:ext cx="10713868" cy="1371600"/>
          </a:xfrm>
        </p:spPr>
        <p:txBody>
          <a:bodyPr>
            <a:normAutofit/>
          </a:bodyPr>
          <a:lstStyle/>
          <a:p>
            <a:r>
              <a:rPr lang="en-US" sz="3600" dirty="0"/>
              <a:t>Statistical Modeling vs. Mathematical 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B6D90F-31A0-4EBB-80AF-E9462ECB08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419540"/>
            <a:ext cx="10058400" cy="3849624"/>
          </a:xfrm>
        </p:spPr>
        <p:txBody>
          <a:bodyPr>
            <a:normAutofit/>
          </a:bodyPr>
          <a:lstStyle/>
          <a:p>
            <a:r>
              <a:rPr lang="en-US" sz="1800" b="0" i="0" dirty="0">
                <a:solidFill>
                  <a:srgbClr val="212529"/>
                </a:solidFill>
                <a:effectLst/>
                <a:latin typeface="AvenirNext"/>
              </a:rPr>
              <a:t>Much like statistical modeling, mathematical modeling translates real-world problems into tractable mathematical formulations whose analysis provides insight, results and direction useful for the originating application. </a:t>
            </a:r>
          </a:p>
          <a:p>
            <a:r>
              <a:rPr lang="en-US" sz="1800" b="0" i="0" dirty="0">
                <a:solidFill>
                  <a:srgbClr val="212529"/>
                </a:solidFill>
                <a:effectLst/>
                <a:latin typeface="AvenirNext"/>
              </a:rPr>
              <a:t>However, unlike statistical modeling, mathematical modeling involves </a:t>
            </a:r>
            <a:r>
              <a:rPr lang="en-US" sz="1800" i="1" dirty="0">
                <a:solidFill>
                  <a:srgbClr val="212529"/>
                </a:solidFill>
                <a:latin typeface="AvenirNext"/>
              </a:rPr>
              <a:t>static (deterministic)</a:t>
            </a:r>
            <a:r>
              <a:rPr lang="en-US" sz="1800" b="0" i="0" dirty="0">
                <a:solidFill>
                  <a:srgbClr val="212529"/>
                </a:solidFill>
                <a:effectLst/>
                <a:latin typeface="AvenirNext"/>
              </a:rPr>
              <a:t> models that represent a real-world phenomenon in mathematical form. </a:t>
            </a:r>
          </a:p>
          <a:p>
            <a:r>
              <a:rPr lang="en-US" sz="1800" b="0" i="0" dirty="0">
                <a:solidFill>
                  <a:srgbClr val="212529"/>
                </a:solidFill>
                <a:effectLst/>
                <a:latin typeface="AvenirNext"/>
              </a:rPr>
              <a:t>Once a mathematical model is formulated, it does not necessitate change </a:t>
            </a:r>
            <a:r>
              <a:rPr lang="en-US" sz="1800" b="0" i="1" dirty="0">
                <a:solidFill>
                  <a:srgbClr val="212529"/>
                </a:solidFill>
                <a:effectLst/>
                <a:latin typeface="AvenirNext"/>
              </a:rPr>
              <a:t>(variation).</a:t>
            </a:r>
            <a:r>
              <a:rPr lang="en-US" sz="1800" b="0" i="0" dirty="0">
                <a:solidFill>
                  <a:srgbClr val="212529"/>
                </a:solidFill>
                <a:effectLst/>
                <a:latin typeface="AvenirNext"/>
              </a:rPr>
              <a:t> Statistical models are flexible and, with the aid of machine learning, can incorporate new, emerging patterns and trends, and will adjust with the introduction of new data.</a:t>
            </a:r>
          </a:p>
          <a:p>
            <a:r>
              <a:rPr lang="en-US" sz="1800" dirty="0">
                <a:solidFill>
                  <a:srgbClr val="212529"/>
                </a:solidFill>
                <a:latin typeface="AvenirNext"/>
              </a:rPr>
              <a:t>Statistics’ core concept is that it is the science of variation. Our goal as scientists is to recognize variation in the numerous contexts we’re in and try to </a:t>
            </a:r>
            <a:r>
              <a:rPr lang="en-US" sz="1800" i="1" dirty="0">
                <a:solidFill>
                  <a:srgbClr val="212529"/>
                </a:solidFill>
                <a:latin typeface="AvenirNext"/>
              </a:rPr>
              <a:t>quantify this uncertainty</a:t>
            </a:r>
            <a:r>
              <a:rPr lang="en-US" sz="1800" dirty="0">
                <a:solidFill>
                  <a:srgbClr val="212529"/>
                </a:solidFill>
                <a:latin typeface="AvenirNext"/>
              </a:rPr>
              <a:t>. I like to think of modeling often as a process of </a:t>
            </a:r>
            <a:r>
              <a:rPr lang="en-US" sz="1800" i="1" dirty="0">
                <a:solidFill>
                  <a:srgbClr val="212529"/>
                </a:solidFill>
                <a:latin typeface="AvenirNext"/>
              </a:rPr>
              <a:t>uncertainty quantification</a:t>
            </a:r>
            <a:r>
              <a:rPr lang="en-US" sz="1800" dirty="0">
                <a:solidFill>
                  <a:srgbClr val="212529"/>
                </a:solidFill>
                <a:latin typeface="AvenirNext"/>
              </a:rPr>
              <a:t>.</a:t>
            </a:r>
            <a:endParaRPr lang="en-US" sz="1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04C1A2-A4B3-4A7E-A706-C218EB148299}"/>
              </a:ext>
            </a:extLst>
          </p:cNvPr>
          <p:cNvSpPr txBox="1"/>
          <p:nvPr/>
        </p:nvSpPr>
        <p:spPr>
          <a:xfrm>
            <a:off x="2337046" y="5327756"/>
            <a:ext cx="6647155" cy="945498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02124"/>
                </a:solidFill>
                <a:effectLst/>
                <a:latin typeface="Roboto"/>
              </a:rPr>
              <a:t>“Essentially all </a:t>
            </a:r>
            <a:r>
              <a:rPr lang="en-US" i="0" dirty="0">
                <a:solidFill>
                  <a:srgbClr val="202124"/>
                </a:solidFill>
                <a:effectLst/>
                <a:latin typeface="Roboto"/>
              </a:rPr>
              <a:t>models </a:t>
            </a:r>
            <a:r>
              <a:rPr lang="en-US" b="0" i="0" dirty="0">
                <a:solidFill>
                  <a:srgbClr val="202124"/>
                </a:solidFill>
                <a:effectLst/>
                <a:latin typeface="Roboto"/>
              </a:rPr>
              <a:t>are wrong, but some are useful.” The </a:t>
            </a:r>
            <a:r>
              <a:rPr lang="en-US" i="0" dirty="0">
                <a:solidFill>
                  <a:srgbClr val="202124"/>
                </a:solidFill>
                <a:effectLst/>
                <a:latin typeface="Roboto"/>
              </a:rPr>
              <a:t>quotation </a:t>
            </a:r>
            <a:r>
              <a:rPr lang="en-US" b="0" i="0" dirty="0">
                <a:solidFill>
                  <a:srgbClr val="202124"/>
                </a:solidFill>
                <a:effectLst/>
                <a:latin typeface="Roboto"/>
              </a:rPr>
              <a:t>comes from </a:t>
            </a:r>
            <a:r>
              <a:rPr lang="en-US" i="0" dirty="0">
                <a:solidFill>
                  <a:srgbClr val="202124"/>
                </a:solidFill>
                <a:effectLst/>
                <a:latin typeface="Roboto"/>
              </a:rPr>
              <a:t>George Box</a:t>
            </a:r>
            <a:r>
              <a:rPr lang="en-US" b="0" i="0" dirty="0">
                <a:solidFill>
                  <a:srgbClr val="202124"/>
                </a:solidFill>
                <a:effectLst/>
                <a:latin typeface="Roboto"/>
              </a:rPr>
              <a:t>, one of the great statistical minds of the 20th century.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9358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8BD71-F710-4143-A4E3-13C4A9ADC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Idea of What We’ll 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1F57EC-BE55-4149-B886-DBE62E9162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014194"/>
            <a:ext cx="10058400" cy="3849624"/>
          </a:xfrm>
        </p:spPr>
        <p:txBody>
          <a:bodyPr/>
          <a:lstStyle/>
          <a:p>
            <a:r>
              <a:rPr lang="en-US" sz="1800" dirty="0"/>
              <a:t>Part I: R Programming and Exploratory Data Analysis</a:t>
            </a:r>
          </a:p>
          <a:p>
            <a:pPr lvl="1"/>
            <a:r>
              <a:rPr lang="en-US" sz="1600" dirty="0"/>
              <a:t>Learning to use R, basic statistics, visualizations, understanding statistical measurements and relationships, correlation and linear regression. </a:t>
            </a:r>
          </a:p>
          <a:p>
            <a:r>
              <a:rPr lang="en-US" sz="1800" dirty="0"/>
              <a:t>Part II: Probability and Sampling Distributions</a:t>
            </a:r>
          </a:p>
          <a:p>
            <a:pPr lvl="1"/>
            <a:r>
              <a:rPr lang="en-US" sz="1600" dirty="0"/>
              <a:t>Cover the fundamentals of probability and probability distributions, fundamental statistical models, random variables, Central Limit Theorem, simulation.</a:t>
            </a:r>
          </a:p>
          <a:p>
            <a:r>
              <a:rPr lang="en-US" sz="1800" dirty="0"/>
              <a:t>Part III: Statistical Testing and Modeling</a:t>
            </a:r>
          </a:p>
          <a:p>
            <a:pPr lvl="1"/>
            <a:r>
              <a:rPr lang="en-US" sz="1600" dirty="0"/>
              <a:t>One-sample inference (hypothesis testing and confidence intervals), small sample methods (nonparametric), errors and power of testing, fitting an epidemic model.</a:t>
            </a:r>
          </a:p>
          <a:p>
            <a:r>
              <a:rPr lang="en-US" sz="1800" dirty="0"/>
              <a:t>Part IV: Advanced Models and Assessment</a:t>
            </a:r>
          </a:p>
          <a:p>
            <a:pPr lvl="1"/>
            <a:r>
              <a:rPr lang="en-US" sz="1600" dirty="0"/>
              <a:t>Analysis of variance, post-hoc methods, multiple regression</a:t>
            </a:r>
            <a:r>
              <a:rPr lang="en-US" dirty="0"/>
              <a:t>, </a:t>
            </a:r>
            <a:r>
              <a:rPr lang="en-US" sz="1600" dirty="0"/>
              <a:t>choosing and evaluating models, tree-based methods, </a:t>
            </a:r>
          </a:p>
        </p:txBody>
      </p:sp>
    </p:spTree>
    <p:extLst>
      <p:ext uri="{BB962C8B-B14F-4D97-AF65-F5344CB8AC3E}">
        <p14:creationId xmlns:p14="http://schemas.microsoft.com/office/powerpoint/2010/main" val="1827363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9C800-08E9-458A-82AA-0ED429B67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18E9A1-A97D-4E8A-A336-E98F72888A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https://www.omnisci.com/technical-glossary/statistical-modeling#:~:text=Statistical%20modeling%20is%20the%20use,possible%20outcomes%20of%20an%20experiment</a:t>
            </a:r>
            <a:r>
              <a:rPr lang="en-US" dirty="0"/>
              <a:t>.</a:t>
            </a:r>
          </a:p>
          <a:p>
            <a:r>
              <a:rPr lang="en-US" sz="1600" dirty="0">
                <a:hlinkClick r:id="rId3"/>
              </a:rPr>
              <a:t>https://blog.gao.gov/2020/06/09/disease-modeling-how-math-can-help-in-a-pandemic/</a:t>
            </a:r>
            <a:endParaRPr lang="en-US" sz="16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68777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660</Words>
  <Application>Microsoft Office PowerPoint</Application>
  <PresentationFormat>Widescreen</PresentationFormat>
  <Paragraphs>41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AvenirNext</vt:lpstr>
      <vt:lpstr>Century Gothic</vt:lpstr>
      <vt:lpstr>Garamond</vt:lpstr>
      <vt:lpstr>Roboto</vt:lpstr>
      <vt:lpstr>SavonVTI</vt:lpstr>
      <vt:lpstr>MAT 2901 Statistical and mathematical modeling</vt:lpstr>
      <vt:lpstr>What is Statistical/Mathematical Modeling? </vt:lpstr>
      <vt:lpstr>PowerPoint Presentation</vt:lpstr>
      <vt:lpstr>What is Statistical/Mathematical Modeling? </vt:lpstr>
      <vt:lpstr>Statistical Modeling vs. Mathematical Modeling</vt:lpstr>
      <vt:lpstr>An Idea of What We’ll Do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 2901 Statistical and mathematical modeling</dc:title>
  <dc:creator>Elizabeth Lockemer</dc:creator>
  <cp:lastModifiedBy>Elizabeth Lockemer</cp:lastModifiedBy>
  <cp:revision>5</cp:revision>
  <dcterms:created xsi:type="dcterms:W3CDTF">2021-01-19T18:14:50Z</dcterms:created>
  <dcterms:modified xsi:type="dcterms:W3CDTF">2021-01-19T18:48:27Z</dcterms:modified>
</cp:coreProperties>
</file>