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5"/>
  </p:notesMasterIdLst>
  <p:sldIdLst>
    <p:sldId id="274" r:id="rId2"/>
    <p:sldId id="256" r:id="rId3"/>
    <p:sldId id="258" r:id="rId4"/>
    <p:sldId id="257" r:id="rId5"/>
    <p:sldId id="265" r:id="rId6"/>
    <p:sldId id="268" r:id="rId7"/>
    <p:sldId id="272" r:id="rId8"/>
    <p:sldId id="275" r:id="rId9"/>
    <p:sldId id="270" r:id="rId10"/>
    <p:sldId id="276" r:id="rId11"/>
    <p:sldId id="266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Tancredi" initials="NT" lastIdx="2" clrIdx="0">
    <p:extLst>
      <p:ext uri="{19B8F6BF-5375-455C-9EA6-DF929625EA0E}">
        <p15:presenceInfo xmlns:p15="http://schemas.microsoft.com/office/powerpoint/2012/main" userId="Nicolás Tancre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65A581A-EE81-4E17-B698-43EBA8CC65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EECF38-ACA2-4F6C-B3A2-498516EE85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6C59-5613-4C1D-BFAA-87CB94715441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6D04FB2-FCCA-47EC-8049-2EA1526E0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AB4E70F7-A3A6-4E51-BCDD-CFE5B63A3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054B43-12BE-41FA-9084-5489E7CD3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094848-2717-4583-BBCE-63C459374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4B6CB-D727-4C23-98D7-B56669E8131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3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3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60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46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6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34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2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0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6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6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9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7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0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52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9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5CA0B-E4A5-4E7D-9BE4-1731E312F069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5BD57A-D3BD-4A6E-9957-AAC57FEF0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6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C61772A-E5AF-42E3-821A-1AB3D98E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EDF492-D764-433C-AD69-C69BE1B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771650"/>
            <a:ext cx="10012363" cy="165735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Fixture  = Paginación Bajo Demanda Feat Swapping</a:t>
            </a:r>
            <a:endParaRPr lang="es-ES" b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4BC158-915E-4FE3-A9C1-26833347754D}"/>
              </a:ext>
            </a:extLst>
          </p:cNvPr>
          <p:cNvSpPr txBox="1"/>
          <p:nvPr/>
        </p:nvSpPr>
        <p:spPr>
          <a:xfrm>
            <a:off x="7848600" y="6267450"/>
            <a:ext cx="40957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u="sng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Tp</a:t>
            </a:r>
            <a:r>
              <a:rPr lang="es-AR" sz="2400" b="1" u="sng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Final – Grupo  11</a:t>
            </a:r>
            <a:endParaRPr lang="es-ES" sz="2400" b="1" u="sng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DAC1C1-13D8-4636-8706-48FF7DDD4E7F}"/>
              </a:ext>
            </a:extLst>
          </p:cNvPr>
          <p:cNvSpPr txBox="1"/>
          <p:nvPr/>
        </p:nvSpPr>
        <p:spPr>
          <a:xfrm>
            <a:off x="3057525" y="4687073"/>
            <a:ext cx="897826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Self</a:t>
            </a: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._alumnos = </a:t>
            </a:r>
            <a:r>
              <a:rPr lang="es-AR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 (“Pablo </a:t>
            </a:r>
            <a:r>
              <a:rPr lang="es-AR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Troche”,“Nicolas</a:t>
            </a: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 Tancredi”)</a:t>
            </a:r>
            <a:endParaRPr lang="es-E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67C5E6-C2C2-4C86-9E4D-C20D3DED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764732"/>
            <a:ext cx="2638425" cy="173355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23658925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5218E9A7-A101-498A-9944-C03599757F96}"/>
              </a:ext>
            </a:extLst>
          </p:cNvPr>
          <p:cNvSpPr/>
          <p:nvPr/>
        </p:nvSpPr>
        <p:spPr>
          <a:xfrm>
            <a:off x="4676775" y="2847975"/>
            <a:ext cx="1314450" cy="1533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D15D1D-F351-4646-BEAD-4E28AD03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4462462"/>
            <a:ext cx="9344025" cy="2066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71E272-A448-475D-94DC-9D40FFC5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14338"/>
            <a:ext cx="899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65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9BAA0-0047-4201-ADB3-7F1ABE60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345" y="430071"/>
            <a:ext cx="2882590" cy="350920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Swapping - 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SwapOut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327EDBB-9E7A-4A3D-9D7B-333E0CD48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692"/>
              </p:ext>
            </p:extLst>
          </p:nvPr>
        </p:nvGraphicFramePr>
        <p:xfrm>
          <a:off x="677863" y="1974376"/>
          <a:ext cx="1474787" cy="3321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4787">
                  <a:extLst>
                    <a:ext uri="{9D8B030D-6E8A-4147-A177-3AD203B41FA5}">
                      <a16:colId xmlns:a16="http://schemas.microsoft.com/office/drawing/2014/main" val="2310832827"/>
                    </a:ext>
                  </a:extLst>
                </a:gridCol>
              </a:tblGrid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647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70026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699171"/>
                  </a:ext>
                </a:extLst>
              </a:tr>
              <a:tr h="4468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29030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3094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06206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97131"/>
                  </a:ext>
                </a:extLst>
              </a:tr>
              <a:tr h="41068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95857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1AE7F04F-1665-4D71-8B67-2EEAC65648AE}"/>
              </a:ext>
            </a:extLst>
          </p:cNvPr>
          <p:cNvSpPr/>
          <p:nvPr/>
        </p:nvSpPr>
        <p:spPr>
          <a:xfrm>
            <a:off x="1065574" y="2006027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D65DD8-C82B-40C4-914E-F6DF5106825E}"/>
              </a:ext>
            </a:extLst>
          </p:cNvPr>
          <p:cNvSpPr/>
          <p:nvPr/>
        </p:nvSpPr>
        <p:spPr>
          <a:xfrm>
            <a:off x="1065574" y="2831623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CB4035-D9B9-4EB9-97F0-0396F6D3828D}"/>
              </a:ext>
            </a:extLst>
          </p:cNvPr>
          <p:cNvSpPr/>
          <p:nvPr/>
        </p:nvSpPr>
        <p:spPr>
          <a:xfrm>
            <a:off x="1077843" y="3236045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CE8B51-9BF0-4C7E-8D47-890407D2B2A2}"/>
              </a:ext>
            </a:extLst>
          </p:cNvPr>
          <p:cNvSpPr/>
          <p:nvPr/>
        </p:nvSpPr>
        <p:spPr>
          <a:xfrm>
            <a:off x="1077843" y="3678659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6A94A0-A0C6-4BA5-8C0C-FF78F7642932}"/>
              </a:ext>
            </a:extLst>
          </p:cNvPr>
          <p:cNvSpPr txBox="1"/>
          <p:nvPr/>
        </p:nvSpPr>
        <p:spPr>
          <a:xfrm>
            <a:off x="268287" y="1561937"/>
            <a:ext cx="253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Verdana" panose="020B0604030504040204" pitchFamily="34" charset="0"/>
                <a:ea typeface="Verdana" panose="020B0604030504040204" pitchFamily="34" charset="0"/>
              </a:rPr>
              <a:t>Memoria principal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BCBFA3-1291-4D42-9B81-7670DD3755B3}"/>
              </a:ext>
            </a:extLst>
          </p:cNvPr>
          <p:cNvSpPr txBox="1"/>
          <p:nvPr/>
        </p:nvSpPr>
        <p:spPr>
          <a:xfrm>
            <a:off x="6372225" y="345055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Disco-Memoria virtual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99DA9317-965A-48F2-8565-083DC88B2486}"/>
              </a:ext>
            </a:extLst>
          </p:cNvPr>
          <p:cNvSpPr/>
          <p:nvPr/>
        </p:nvSpPr>
        <p:spPr>
          <a:xfrm>
            <a:off x="2152649" y="2319304"/>
            <a:ext cx="3067050" cy="486807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Victima</a:t>
            </a:r>
            <a:endParaRPr lang="es-E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Gráfico 16" descr="Base de datos">
            <a:extLst>
              <a:ext uri="{FF2B5EF4-FFF2-40B4-BE49-F238E27FC236}">
                <a16:creationId xmlns:a16="http://schemas.microsoft.com/office/drawing/2014/main" id="{5530D2DA-DE64-4CCD-A364-A5A2017EA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520" y="3552032"/>
            <a:ext cx="3321687" cy="332168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436189F-7B97-40D2-BAA3-491D8E9BDE93}"/>
              </a:ext>
            </a:extLst>
          </p:cNvPr>
          <p:cNvSpPr/>
          <p:nvPr/>
        </p:nvSpPr>
        <p:spPr>
          <a:xfrm>
            <a:off x="5358832" y="2319304"/>
            <a:ext cx="2027053" cy="5232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 de fallo</a:t>
            </a:r>
            <a:endParaRPr lang="es-E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7044A5-32A5-4037-872E-A9A37D3D2A74}"/>
              </a:ext>
            </a:extLst>
          </p:cNvPr>
          <p:cNvSpPr/>
          <p:nvPr/>
        </p:nvSpPr>
        <p:spPr>
          <a:xfrm>
            <a:off x="1065574" y="2428516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599A3B-0F4A-4523-8F91-57090D3C6C8D}"/>
              </a:ext>
            </a:extLst>
          </p:cNvPr>
          <p:cNvSpPr txBox="1"/>
          <p:nvPr/>
        </p:nvSpPr>
        <p:spPr>
          <a:xfrm>
            <a:off x="2609850" y="5402062"/>
            <a:ext cx="34236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Bit Modificación == 1  ?</a:t>
            </a:r>
            <a:endParaRPr lang="es-ES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8144038-ED82-4573-A52B-4F4F4E40A69A}"/>
              </a:ext>
            </a:extLst>
          </p:cNvPr>
          <p:cNvSpPr/>
          <p:nvPr/>
        </p:nvSpPr>
        <p:spPr>
          <a:xfrm>
            <a:off x="1065574" y="4103124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7CB24F2-945B-4213-A6E4-A5CBDB93D590}"/>
              </a:ext>
            </a:extLst>
          </p:cNvPr>
          <p:cNvSpPr/>
          <p:nvPr/>
        </p:nvSpPr>
        <p:spPr>
          <a:xfrm>
            <a:off x="1077843" y="4506231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65D7592-1ACF-4232-97C4-93CDA588D151}"/>
              </a:ext>
            </a:extLst>
          </p:cNvPr>
          <p:cNvSpPr/>
          <p:nvPr/>
        </p:nvSpPr>
        <p:spPr>
          <a:xfrm>
            <a:off x="1100069" y="4918506"/>
            <a:ext cx="720000" cy="36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F0D1594-6316-4892-9A1B-5E63A07B34C8}"/>
              </a:ext>
            </a:extLst>
          </p:cNvPr>
          <p:cNvSpPr txBox="1"/>
          <p:nvPr/>
        </p:nvSpPr>
        <p:spPr>
          <a:xfrm>
            <a:off x="3331779" y="4463124"/>
            <a:ext cx="202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SwapOut</a:t>
            </a:r>
            <a:endParaRPr lang="es-E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236CA3E-DD81-44F4-9913-D25B8AE1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4" y="587938"/>
            <a:ext cx="7667625" cy="13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3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125 -4.07407E-6 C 0.18099 -4.07407E-6 0.25 0.06899 0.25 0.125 L 0.25 0.25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07407E-6 L 0.50026 0.4055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uiExpand="1" build="allAtOnce" animBg="1"/>
      <p:bldP spid="20" grpId="2" uiExpand="1" build="allAtOnce" animBg="1"/>
      <p:bldP spid="21" grpId="0" animBg="1"/>
      <p:bldP spid="21" grpId="1" animBg="1"/>
      <p:bldP spid="21" grpId="2" animBg="1"/>
      <p:bldP spid="25" grpId="0"/>
      <p:bldP spid="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B96641-6499-45C1-9604-467038A0D471}"/>
              </a:ext>
            </a:extLst>
          </p:cNvPr>
          <p:cNvSpPr txBox="1">
            <a:spLocks/>
          </p:cNvSpPr>
          <p:nvPr/>
        </p:nvSpPr>
        <p:spPr>
          <a:xfrm>
            <a:off x="1751288" y="144777"/>
            <a:ext cx="297973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Swapping - </a:t>
            </a:r>
            <a:r>
              <a:rPr lang="es-AR" sz="28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SwapIn</a:t>
            </a:r>
            <a:endParaRPr lang="es-ES" sz="28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B19337-3E24-4FD9-843A-2251A813A863}"/>
              </a:ext>
            </a:extLst>
          </p:cNvPr>
          <p:cNvSpPr txBox="1"/>
          <p:nvPr/>
        </p:nvSpPr>
        <p:spPr>
          <a:xfrm>
            <a:off x="1657350" y="1605260"/>
            <a:ext cx="371475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Verdana" panose="020B0604030504040204" pitchFamily="34" charset="0"/>
                <a:ea typeface="Verdana" panose="020B0604030504040204" pitchFamily="34" charset="0"/>
              </a:rPr>
              <a:t>Que pasa cuando la instrucción necesita una página modificada que no esta en memoria? 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4A7BEF6-6538-4834-AD59-24E01BAAAE4B}"/>
              </a:ext>
            </a:extLst>
          </p:cNvPr>
          <p:cNvSpPr/>
          <p:nvPr/>
        </p:nvSpPr>
        <p:spPr>
          <a:xfrm>
            <a:off x="5748339" y="1641662"/>
            <a:ext cx="1695448" cy="719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5AA0B-AF98-4ABB-BDB8-E3BA0322963D}"/>
              </a:ext>
            </a:extLst>
          </p:cNvPr>
          <p:cNvSpPr txBox="1"/>
          <p:nvPr/>
        </p:nvSpPr>
        <p:spPr>
          <a:xfrm>
            <a:off x="7820026" y="1678064"/>
            <a:ext cx="18097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Verdana" panose="020B0604030504040204" pitchFamily="34" charset="0"/>
                <a:ea typeface="Verdana" panose="020B0604030504040204" pitchFamily="34" charset="0"/>
              </a:rPr>
              <a:t>Fallo de Página 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8E6C474-6A92-4605-A210-C41C3CC164B2}"/>
              </a:ext>
            </a:extLst>
          </p:cNvPr>
          <p:cNvSpPr/>
          <p:nvPr/>
        </p:nvSpPr>
        <p:spPr>
          <a:xfrm>
            <a:off x="8429626" y="2397203"/>
            <a:ext cx="590550" cy="140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09ABE8-55F1-40D2-BE33-2F5D9525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7" y="4128790"/>
            <a:ext cx="10677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998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6B5E80-B902-4274-965D-7F4CAD9C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4113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BB95CC-FE5C-4131-AC19-82C0DE6D6160}"/>
              </a:ext>
            </a:extLst>
          </p:cNvPr>
          <p:cNvSpPr txBox="1"/>
          <p:nvPr/>
        </p:nvSpPr>
        <p:spPr>
          <a:xfrm>
            <a:off x="4078128" y="1756996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b="1" dirty="0"/>
              <a:t>END… (?)</a:t>
            </a:r>
            <a:endParaRPr lang="es-ES" sz="8000" b="1" dirty="0"/>
          </a:p>
        </p:txBody>
      </p:sp>
    </p:spTree>
    <p:extLst>
      <p:ext uri="{BB962C8B-B14F-4D97-AF65-F5344CB8AC3E}">
        <p14:creationId xmlns:p14="http://schemas.microsoft.com/office/powerpoint/2010/main" val="42460216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3D0FC-3370-4F1A-A780-C56EDBC87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81" y="346090"/>
            <a:ext cx="10963037" cy="1530335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400" dirty="0">
                <a:latin typeface="Verdana" panose="020B0604030504040204" pitchFamily="34" charset="0"/>
                <a:ea typeface="Verdana" panose="020B0604030504040204" pitchFamily="34" charset="0"/>
              </a:rPr>
              <a:t>Paginación Bajo Demanda. </a:t>
            </a:r>
            <a:br>
              <a:rPr lang="es-AR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AR" sz="5400" dirty="0">
                <a:latin typeface="Verdana" panose="020B0604030504040204" pitchFamily="34" charset="0"/>
                <a:ea typeface="Verdana" panose="020B0604030504040204" pitchFamily="34" charset="0"/>
              </a:rPr>
              <a:t>			(Swapping)</a:t>
            </a:r>
            <a:endParaRPr lang="es-ES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17542D-9B3E-486D-BE73-C4E1E225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2174" y="2143126"/>
            <a:ext cx="8490857" cy="4057650"/>
          </a:xfrm>
        </p:spPr>
        <p:txBody>
          <a:bodyPr>
            <a:normAutofit/>
          </a:bodyPr>
          <a:lstStyle/>
          <a:p>
            <a:pPr marL="342900" indent="-342900" algn="ctr">
              <a:buClr>
                <a:schemeClr val="accent4"/>
              </a:buClr>
              <a:buSzPct val="85000"/>
              <a:buFont typeface="Wingdings" panose="05000000000000000000" pitchFamily="2" charset="2"/>
              <a:buChar char="ü"/>
            </a:pPr>
            <a:r>
              <a:rPr lang="es-AR" sz="3200" dirty="0">
                <a:latin typeface="Verdana" panose="020B0604030504040204" pitchFamily="34" charset="0"/>
                <a:ea typeface="Verdana" panose="020B0604030504040204" pitchFamily="34" charset="0"/>
              </a:rPr>
              <a:t>Mayor asignación de espacios en memoria. </a:t>
            </a:r>
          </a:p>
          <a:p>
            <a:pPr marL="342900" indent="-342900" algn="ctr">
              <a:buClr>
                <a:schemeClr val="accent4"/>
              </a:buClr>
              <a:buSzPct val="85000"/>
              <a:buFont typeface="Wingdings" panose="05000000000000000000" pitchFamily="2" charset="2"/>
              <a:buChar char="ü"/>
            </a:pPr>
            <a:r>
              <a:rPr lang="es-AR" sz="3200" dirty="0">
                <a:latin typeface="Verdana" panose="020B0604030504040204" pitchFamily="34" charset="0"/>
                <a:ea typeface="Verdana" panose="020B0604030504040204" pitchFamily="34" charset="0"/>
              </a:rPr>
              <a:t>Cantidad de programas en memoria.</a:t>
            </a:r>
          </a:p>
          <a:p>
            <a:pPr marL="342900" indent="-342900" algn="ctr">
              <a:buClr>
                <a:schemeClr val="accent4"/>
              </a:buClr>
              <a:buSzPct val="85000"/>
              <a:buFont typeface="Wingdings" panose="05000000000000000000" pitchFamily="2" charset="2"/>
              <a:buChar char="ü"/>
            </a:pPr>
            <a:r>
              <a:rPr lang="es-AR" sz="3200" dirty="0">
                <a:latin typeface="Verdana" panose="020B0604030504040204" pitchFamily="34" charset="0"/>
                <a:ea typeface="Verdana" panose="020B0604030504040204" pitchFamily="34" charset="0"/>
              </a:rPr>
              <a:t>Tener la carga de los programas de forma perezosa.</a:t>
            </a:r>
          </a:p>
          <a:p>
            <a:pPr marL="342900" indent="-342900" algn="ctr">
              <a:buClr>
                <a:schemeClr val="accent4"/>
              </a:buClr>
              <a:buSzPct val="85000"/>
              <a:buFont typeface="Wingdings" panose="05000000000000000000" pitchFamily="2" charset="2"/>
              <a:buChar char="ü"/>
            </a:pPr>
            <a:r>
              <a:rPr lang="es-AR" sz="3200" dirty="0">
                <a:latin typeface="Verdana" panose="020B0604030504040204" pitchFamily="34" charset="0"/>
                <a:ea typeface="Verdana" panose="020B0604030504040204" pitchFamily="34" charset="0"/>
              </a:rPr>
              <a:t>Disminuir tiempo de respuesta.</a:t>
            </a:r>
          </a:p>
        </p:txBody>
      </p:sp>
    </p:spTree>
    <p:extLst>
      <p:ext uri="{BB962C8B-B14F-4D97-AF65-F5344CB8AC3E}">
        <p14:creationId xmlns:p14="http://schemas.microsoft.com/office/powerpoint/2010/main" val="2637431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67C144-632F-4416-8A33-C14D8763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96" y="373380"/>
            <a:ext cx="6386780" cy="667453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Componentes Modificados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AA71D4-41EF-4ECD-A3A6-DAD92DD7E563}"/>
              </a:ext>
            </a:extLst>
          </p:cNvPr>
          <p:cNvSpPr txBox="1"/>
          <p:nvPr/>
        </p:nvSpPr>
        <p:spPr>
          <a:xfrm>
            <a:off x="1790700" y="1219200"/>
            <a:ext cx="8305800" cy="5386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Una instrucción de usuario  nueva.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AVE() la emulación de modificación de pagina.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Dos Interrupciones nuevas: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SaveInterruptionHandler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AbstractInterruptionHandler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PageFaultIntHandler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AbstractInterruptionHandler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Se modificó  el HARDWARE: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Mmu.fetch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Loader: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LoadPageOnDemand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Modificamos  el  Load()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Memory Manager 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SwapIn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SwapOut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PageTable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  con dos campos nuevos Bit Valido /  Bit Modificado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Posibilidad de desalojar un Marco #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BreakFreeFrames</a:t>
            </a:r>
            <a:endParaRPr lang="es-A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Agregar un 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algortimo</a:t>
            </a: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 de desalojo de página == </a:t>
            </a:r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FIFOReplacementAlgorithms</a:t>
            </a:r>
            <a:endParaRPr lang="es-A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A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ctr">
              <a:buFont typeface="Wingdings" panose="05000000000000000000" pitchFamily="2" charset="2"/>
              <a:buChar char="ü"/>
            </a:pPr>
            <a:endParaRPr lang="es-A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710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D5ED-A263-49AD-A08B-0D95DB72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65" y="434865"/>
            <a:ext cx="2803385" cy="765088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Paginación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22A728-5F18-41C5-A5B5-F506A943E817}"/>
              </a:ext>
            </a:extLst>
          </p:cNvPr>
          <p:cNvSpPr txBox="1">
            <a:spLocks/>
          </p:cNvSpPr>
          <p:nvPr/>
        </p:nvSpPr>
        <p:spPr>
          <a:xfrm>
            <a:off x="4876800" y="532500"/>
            <a:ext cx="2508223" cy="667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# Loader 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42B87C53-67A1-4C16-BA35-C623024B1337}"/>
              </a:ext>
            </a:extLst>
          </p:cNvPr>
          <p:cNvSpPr/>
          <p:nvPr/>
        </p:nvSpPr>
        <p:spPr>
          <a:xfrm>
            <a:off x="2224987" y="1562100"/>
            <a:ext cx="2625125" cy="13430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Loader</a:t>
            </a:r>
            <a:endParaRPr lang="es-E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3F24B0-57D0-493B-B0B3-A17D3F6633DF}"/>
              </a:ext>
            </a:extLst>
          </p:cNvPr>
          <p:cNvSpPr txBox="1"/>
          <p:nvPr/>
        </p:nvSpPr>
        <p:spPr>
          <a:xfrm>
            <a:off x="6276974" y="4067176"/>
            <a:ext cx="5833611" cy="2215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Read Program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CalculateQuantityFrames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FramesToAlloc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BuildPageTable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Load frame with instructions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8C2413E-FFCA-41BC-B02C-7442A126296C}"/>
              </a:ext>
            </a:extLst>
          </p:cNvPr>
          <p:cNvSpPr/>
          <p:nvPr/>
        </p:nvSpPr>
        <p:spPr>
          <a:xfrm>
            <a:off x="4982186" y="1771650"/>
            <a:ext cx="2086638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828CCA-08E7-4AB8-9D67-F5013CFD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726319"/>
            <a:ext cx="4532267" cy="620661"/>
          </a:xfrm>
          <a:prstGeom prst="rect">
            <a:avLst/>
          </a:prstGeom>
        </p:spPr>
      </p:pic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456B16B3-BD69-4234-9DA1-368EC7F0B78C}"/>
              </a:ext>
            </a:extLst>
          </p:cNvPr>
          <p:cNvSpPr/>
          <p:nvPr/>
        </p:nvSpPr>
        <p:spPr>
          <a:xfrm>
            <a:off x="9077325" y="2533650"/>
            <a:ext cx="942352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981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D5ED-A263-49AD-A08B-0D95DB72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80" y="265801"/>
            <a:ext cx="2843970" cy="1048649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Paginación</a:t>
            </a:r>
            <a:b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Bajo Demanda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22A728-5F18-41C5-A5B5-F506A943E817}"/>
              </a:ext>
            </a:extLst>
          </p:cNvPr>
          <p:cNvSpPr txBox="1">
            <a:spLocks/>
          </p:cNvSpPr>
          <p:nvPr/>
        </p:nvSpPr>
        <p:spPr>
          <a:xfrm>
            <a:off x="5564604" y="265801"/>
            <a:ext cx="2129595" cy="667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# Loader 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42B87C53-67A1-4C16-BA35-C623024B1337}"/>
              </a:ext>
            </a:extLst>
          </p:cNvPr>
          <p:cNvSpPr/>
          <p:nvPr/>
        </p:nvSpPr>
        <p:spPr>
          <a:xfrm>
            <a:off x="1114425" y="1746904"/>
            <a:ext cx="2228850" cy="13430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Loader</a:t>
            </a:r>
            <a:endParaRPr lang="es-E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3F24B0-57D0-493B-B0B3-A17D3F6633DF}"/>
              </a:ext>
            </a:extLst>
          </p:cNvPr>
          <p:cNvSpPr txBox="1"/>
          <p:nvPr/>
        </p:nvSpPr>
        <p:spPr>
          <a:xfrm>
            <a:off x="5767387" y="4246654"/>
            <a:ext cx="564832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Read Program (</a:t>
            </a:r>
            <a:r>
              <a:rPr lang="es-AR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pcb.path</a:t>
            </a: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CalculateQuantityFrames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BuildPageTable  =&gt; Memory Manager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8C2413E-FFCA-41BC-B02C-7442A126296C}"/>
              </a:ext>
            </a:extLst>
          </p:cNvPr>
          <p:cNvSpPr/>
          <p:nvPr/>
        </p:nvSpPr>
        <p:spPr>
          <a:xfrm>
            <a:off x="4133850" y="1922037"/>
            <a:ext cx="177165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828CCA-08E7-4AB8-9D67-F5013CFD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805906"/>
            <a:ext cx="3848100" cy="620661"/>
          </a:xfrm>
          <a:prstGeom prst="rect">
            <a:avLst/>
          </a:prstGeom>
        </p:spPr>
      </p:pic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456B16B3-BD69-4234-9DA1-368EC7F0B78C}"/>
              </a:ext>
            </a:extLst>
          </p:cNvPr>
          <p:cNvSpPr/>
          <p:nvPr/>
        </p:nvSpPr>
        <p:spPr>
          <a:xfrm>
            <a:off x="8191500" y="2800350"/>
            <a:ext cx="80010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814FB2-5F88-4C20-9543-AB20CCA061C5}"/>
              </a:ext>
            </a:extLst>
          </p:cNvPr>
          <p:cNvSpPr txBox="1"/>
          <p:nvPr/>
        </p:nvSpPr>
        <p:spPr>
          <a:xfrm>
            <a:off x="9124953" y="179619"/>
            <a:ext cx="79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s-E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AF6CCAD9-27FA-4469-83A4-E9D7DA9DE917}"/>
              </a:ext>
            </a:extLst>
          </p:cNvPr>
          <p:cNvSpPr/>
          <p:nvPr/>
        </p:nvSpPr>
        <p:spPr>
          <a:xfrm>
            <a:off x="3781425" y="5038725"/>
            <a:ext cx="1985962" cy="209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276064-9E76-416C-A5B8-A674384B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66294"/>
              </p:ext>
            </p:extLst>
          </p:nvPr>
        </p:nvGraphicFramePr>
        <p:xfrm>
          <a:off x="409575" y="4124325"/>
          <a:ext cx="3228975" cy="180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14">
                  <a:extLst>
                    <a:ext uri="{9D8B030D-6E8A-4147-A177-3AD203B41FA5}">
                      <a16:colId xmlns:a16="http://schemas.microsoft.com/office/drawing/2014/main" val="2932604648"/>
                    </a:ext>
                  </a:extLst>
                </a:gridCol>
                <a:gridCol w="819587">
                  <a:extLst>
                    <a:ext uri="{9D8B030D-6E8A-4147-A177-3AD203B41FA5}">
                      <a16:colId xmlns:a16="http://schemas.microsoft.com/office/drawing/2014/main" val="3119883830"/>
                    </a:ext>
                  </a:extLst>
                </a:gridCol>
                <a:gridCol w="819587">
                  <a:extLst>
                    <a:ext uri="{9D8B030D-6E8A-4147-A177-3AD203B41FA5}">
                      <a16:colId xmlns:a16="http://schemas.microsoft.com/office/drawing/2014/main" val="2372190477"/>
                    </a:ext>
                  </a:extLst>
                </a:gridCol>
                <a:gridCol w="819587">
                  <a:extLst>
                    <a:ext uri="{9D8B030D-6E8A-4147-A177-3AD203B41FA5}">
                      <a16:colId xmlns:a16="http://schemas.microsoft.com/office/drawing/2014/main" val="1620128532"/>
                    </a:ext>
                  </a:extLst>
                </a:gridCol>
              </a:tblGrid>
              <a:tr h="340439">
                <a:tc>
                  <a:txBody>
                    <a:bodyPr/>
                    <a:lstStyle/>
                    <a:p>
                      <a:r>
                        <a:rPr lang="es-AR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</a:t>
                      </a:r>
                      <a:endParaRPr lang="es-E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Frame</a:t>
                      </a:r>
                      <a:endParaRPr lang="es-E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Bit V</a:t>
                      </a:r>
                      <a:endParaRPr lang="es-E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Bit M</a:t>
                      </a:r>
                      <a:endParaRPr lang="es-ES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56434"/>
                  </a:ext>
                </a:extLst>
              </a:tr>
              <a:tr h="340439"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Null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97889"/>
                  </a:ext>
                </a:extLst>
              </a:tr>
              <a:tr h="340439"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Null</a:t>
                      </a:r>
                      <a:endParaRPr lang="es-A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07539"/>
                  </a:ext>
                </a:extLst>
              </a:tr>
              <a:tr h="340439"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Null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44985"/>
                  </a:ext>
                </a:extLst>
              </a:tr>
              <a:tr h="340439"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P3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Null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9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755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D5ED-A263-49AD-A08B-0D95DB72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382" y="293063"/>
            <a:ext cx="2843970" cy="1048649"/>
          </a:xfrm>
        </p:spPr>
        <p:txBody>
          <a:bodyPr>
            <a:normAutofit fontScale="90000"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Paginación</a:t>
            </a:r>
            <a:b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Bajo Demanda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22A728-5F18-41C5-A5B5-F506A943E817}"/>
              </a:ext>
            </a:extLst>
          </p:cNvPr>
          <p:cNvSpPr txBox="1">
            <a:spLocks/>
          </p:cNvSpPr>
          <p:nvPr/>
        </p:nvSpPr>
        <p:spPr>
          <a:xfrm>
            <a:off x="5564604" y="265801"/>
            <a:ext cx="2129595" cy="667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# Loader 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42B87C53-67A1-4C16-BA35-C623024B1337}"/>
              </a:ext>
            </a:extLst>
          </p:cNvPr>
          <p:cNvSpPr/>
          <p:nvPr/>
        </p:nvSpPr>
        <p:spPr>
          <a:xfrm>
            <a:off x="1988965" y="1858949"/>
            <a:ext cx="2228850" cy="13430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Loader</a:t>
            </a:r>
            <a:endParaRPr lang="es-E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3F24B0-57D0-493B-B0B3-A17D3F6633DF}"/>
              </a:ext>
            </a:extLst>
          </p:cNvPr>
          <p:cNvSpPr txBox="1"/>
          <p:nvPr/>
        </p:nvSpPr>
        <p:spPr>
          <a:xfrm>
            <a:off x="6358613" y="4169808"/>
            <a:ext cx="5648325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Consigue las instrucciones de swap o del file </a:t>
            </a:r>
            <a:r>
              <a:rPr lang="es-AR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Consigue 1 frame libre.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Carga las instrucciones en el frame.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Actualiza la page table con la pagina cargada y el bit valido en 1.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8C2413E-FFCA-41BC-B02C-7442A126296C}"/>
              </a:ext>
            </a:extLst>
          </p:cNvPr>
          <p:cNvSpPr/>
          <p:nvPr/>
        </p:nvSpPr>
        <p:spPr>
          <a:xfrm>
            <a:off x="4586963" y="1858949"/>
            <a:ext cx="177165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456B16B3-BD69-4234-9DA1-368EC7F0B78C}"/>
              </a:ext>
            </a:extLst>
          </p:cNvPr>
          <p:cNvSpPr/>
          <p:nvPr/>
        </p:nvSpPr>
        <p:spPr>
          <a:xfrm>
            <a:off x="9059831" y="2620949"/>
            <a:ext cx="80010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814FB2-5F88-4C20-9543-AB20CCA061C5}"/>
              </a:ext>
            </a:extLst>
          </p:cNvPr>
          <p:cNvSpPr txBox="1"/>
          <p:nvPr/>
        </p:nvSpPr>
        <p:spPr>
          <a:xfrm>
            <a:off x="9215437" y="217731"/>
            <a:ext cx="79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s-E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D1FD-E948-463E-A80F-17A4DA82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62" y="1905595"/>
            <a:ext cx="5464238" cy="51392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2A256BB-2BF1-4AE3-90BE-8A68FBCA97E7}"/>
              </a:ext>
            </a:extLst>
          </p:cNvPr>
          <p:cNvSpPr/>
          <p:nvPr/>
        </p:nvSpPr>
        <p:spPr>
          <a:xfrm>
            <a:off x="2628900" y="5906453"/>
            <a:ext cx="933450" cy="704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MMU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5743942B-DF84-45EC-A46B-FF9637287268}"/>
              </a:ext>
            </a:extLst>
          </p:cNvPr>
          <p:cNvSpPr/>
          <p:nvPr/>
        </p:nvSpPr>
        <p:spPr>
          <a:xfrm>
            <a:off x="2720983" y="4967764"/>
            <a:ext cx="615933" cy="704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43B66AF-65F6-4144-90C2-0D6B612A3E9B}"/>
              </a:ext>
            </a:extLst>
          </p:cNvPr>
          <p:cNvSpPr/>
          <p:nvPr/>
        </p:nvSpPr>
        <p:spPr>
          <a:xfrm>
            <a:off x="1430250" y="4386739"/>
            <a:ext cx="3846599" cy="50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Interruption</a:t>
            </a:r>
            <a:r>
              <a:rPr lang="es-A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AR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PageFaultInHandler</a:t>
            </a:r>
            <a:endParaRPr lang="es-E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4E4986DD-394F-4494-9BA9-6D29F11DAED7}"/>
              </a:ext>
            </a:extLst>
          </p:cNvPr>
          <p:cNvSpPr/>
          <p:nvPr/>
        </p:nvSpPr>
        <p:spPr>
          <a:xfrm>
            <a:off x="2720982" y="3418404"/>
            <a:ext cx="615933" cy="704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595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6BF9B-82AB-45C8-9022-B5E17476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61" y="171451"/>
            <a:ext cx="4487864" cy="762000"/>
          </a:xfrm>
        </p:spPr>
        <p:txBody>
          <a:bodyPr/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Fallo de Página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BB75257-75BD-4F87-96A0-6FB12B3E5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8044"/>
              </p:ext>
            </p:extLst>
          </p:nvPr>
        </p:nvGraphicFramePr>
        <p:xfrm>
          <a:off x="1047748" y="1948181"/>
          <a:ext cx="3496448" cy="997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673374708"/>
                    </a:ext>
                  </a:extLst>
                </a:gridCol>
                <a:gridCol w="867456">
                  <a:extLst>
                    <a:ext uri="{9D8B030D-6E8A-4147-A177-3AD203B41FA5}">
                      <a16:colId xmlns:a16="http://schemas.microsoft.com/office/drawing/2014/main" val="1357115473"/>
                    </a:ext>
                  </a:extLst>
                </a:gridCol>
                <a:gridCol w="867456">
                  <a:extLst>
                    <a:ext uri="{9D8B030D-6E8A-4147-A177-3AD203B41FA5}">
                      <a16:colId xmlns:a16="http://schemas.microsoft.com/office/drawing/2014/main" val="751085949"/>
                    </a:ext>
                  </a:extLst>
                </a:gridCol>
                <a:gridCol w="867456">
                  <a:extLst>
                    <a:ext uri="{9D8B030D-6E8A-4147-A177-3AD203B41FA5}">
                      <a16:colId xmlns:a16="http://schemas.microsoft.com/office/drawing/2014/main" val="2723805413"/>
                    </a:ext>
                  </a:extLst>
                </a:gridCol>
              </a:tblGrid>
              <a:tr h="304569"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Frame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Bit v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Bit m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00146"/>
                  </a:ext>
                </a:extLst>
              </a:tr>
              <a:tr h="308799"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89930"/>
                  </a:ext>
                </a:extLst>
              </a:tr>
              <a:tr h="384035"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null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8898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21D628A-0C1D-44E9-9E61-9021D7F4B4EB}"/>
              </a:ext>
            </a:extLst>
          </p:cNvPr>
          <p:cNvSpPr/>
          <p:nvPr/>
        </p:nvSpPr>
        <p:spPr>
          <a:xfrm>
            <a:off x="5778500" y="1516234"/>
            <a:ext cx="9525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MMU</a:t>
            </a:r>
            <a:endParaRPr lang="es-ES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CC4E892-B1BB-486C-8878-DFA935C115DF}"/>
              </a:ext>
            </a:extLst>
          </p:cNvPr>
          <p:cNvSpPr/>
          <p:nvPr/>
        </p:nvSpPr>
        <p:spPr>
          <a:xfrm>
            <a:off x="10498139" y="552451"/>
            <a:ext cx="9239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CPU</a:t>
            </a:r>
            <a:endParaRPr lang="es-ES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A461CDB-BD8B-4783-A306-3CF1E203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80359"/>
              </p:ext>
            </p:extLst>
          </p:nvPr>
        </p:nvGraphicFramePr>
        <p:xfrm>
          <a:off x="10607675" y="2124392"/>
          <a:ext cx="73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62068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269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2 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245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65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834912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3827B56-8CC4-493C-A0FC-5E101D74E7DE}"/>
              </a:ext>
            </a:extLst>
          </p:cNvPr>
          <p:cNvSpPr txBox="1"/>
          <p:nvPr/>
        </p:nvSpPr>
        <p:spPr>
          <a:xfrm>
            <a:off x="5681095" y="3429000"/>
            <a:ext cx="107632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Page 0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2260222-3AEB-491C-B8F1-CF26CF9B37E8}"/>
              </a:ext>
            </a:extLst>
          </p:cNvPr>
          <p:cNvSpPr/>
          <p:nvPr/>
        </p:nvSpPr>
        <p:spPr>
          <a:xfrm>
            <a:off x="9135837" y="4489580"/>
            <a:ext cx="11511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</a:t>
            </a:r>
          </a:p>
        </p:txBody>
      </p:sp>
      <p:sp>
        <p:nvSpPr>
          <p:cNvPr id="10" name="Flecha: curvada hacia la izquierda 9">
            <a:extLst>
              <a:ext uri="{FF2B5EF4-FFF2-40B4-BE49-F238E27FC236}">
                <a16:creationId xmlns:a16="http://schemas.microsoft.com/office/drawing/2014/main" id="{16E9747F-01B8-4CC9-BDEE-0CD7AA9C36DA}"/>
              </a:ext>
            </a:extLst>
          </p:cNvPr>
          <p:cNvSpPr/>
          <p:nvPr/>
        </p:nvSpPr>
        <p:spPr>
          <a:xfrm>
            <a:off x="11403014" y="2161062"/>
            <a:ext cx="320675" cy="50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7A5DB177-A08F-4B67-99FD-4ECE02FE65BB}"/>
              </a:ext>
            </a:extLst>
          </p:cNvPr>
          <p:cNvSpPr/>
          <p:nvPr/>
        </p:nvSpPr>
        <p:spPr>
          <a:xfrm>
            <a:off x="11337924" y="3102926"/>
            <a:ext cx="320675" cy="50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lecha: curvada hacia la izquierda 11">
            <a:extLst>
              <a:ext uri="{FF2B5EF4-FFF2-40B4-BE49-F238E27FC236}">
                <a16:creationId xmlns:a16="http://schemas.microsoft.com/office/drawing/2014/main" id="{B330A946-FDA7-458A-A82E-5849233F22D9}"/>
              </a:ext>
            </a:extLst>
          </p:cNvPr>
          <p:cNvSpPr/>
          <p:nvPr/>
        </p:nvSpPr>
        <p:spPr>
          <a:xfrm>
            <a:off x="11372851" y="2665888"/>
            <a:ext cx="320675" cy="5048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99060E46-1F03-479F-903B-AED9B534FA48}"/>
              </a:ext>
            </a:extLst>
          </p:cNvPr>
          <p:cNvSpPr/>
          <p:nvPr/>
        </p:nvSpPr>
        <p:spPr>
          <a:xfrm>
            <a:off x="10812463" y="1295402"/>
            <a:ext cx="295275" cy="80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67E4048-EDF5-42D1-991B-4DADE1B8F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64945"/>
              </p:ext>
            </p:extLst>
          </p:nvPr>
        </p:nvGraphicFramePr>
        <p:xfrm>
          <a:off x="10594975" y="3876992"/>
          <a:ext cx="73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62068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5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2269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6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245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7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565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200" b="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PC = 8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8349126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BEA75DD8-7BF3-4AA1-B30A-61FF782A4254}"/>
              </a:ext>
            </a:extLst>
          </p:cNvPr>
          <p:cNvSpPr txBox="1"/>
          <p:nvPr/>
        </p:nvSpPr>
        <p:spPr>
          <a:xfrm>
            <a:off x="5681095" y="3936003"/>
            <a:ext cx="107632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Page 1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lecha: curvada hacia la izquierda 17">
            <a:extLst>
              <a:ext uri="{FF2B5EF4-FFF2-40B4-BE49-F238E27FC236}">
                <a16:creationId xmlns:a16="http://schemas.microsoft.com/office/drawing/2014/main" id="{68D08116-AD40-4735-BC47-EDBABD77BBBF}"/>
              </a:ext>
            </a:extLst>
          </p:cNvPr>
          <p:cNvSpPr/>
          <p:nvPr/>
        </p:nvSpPr>
        <p:spPr>
          <a:xfrm>
            <a:off x="11390768" y="3579173"/>
            <a:ext cx="503239" cy="541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1C97F29A-2448-4B76-B27F-239D74D38B62}"/>
              </a:ext>
            </a:extLst>
          </p:cNvPr>
          <p:cNvSpPr/>
          <p:nvPr/>
        </p:nvSpPr>
        <p:spPr>
          <a:xfrm>
            <a:off x="5954371" y="2379070"/>
            <a:ext cx="589870" cy="830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E972141C-7FD0-4949-82D2-6146D06A1F0E}"/>
              </a:ext>
            </a:extLst>
          </p:cNvPr>
          <p:cNvSpPr/>
          <p:nvPr/>
        </p:nvSpPr>
        <p:spPr>
          <a:xfrm rot="20580788">
            <a:off x="7250600" y="847727"/>
            <a:ext cx="2443381" cy="8000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es-A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Instrucction</a:t>
            </a:r>
            <a:endParaRPr lang="es-E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D29303-5449-4272-A015-986EE83FC787}"/>
              </a:ext>
            </a:extLst>
          </p:cNvPr>
          <p:cNvSpPr txBox="1"/>
          <p:nvPr/>
        </p:nvSpPr>
        <p:spPr>
          <a:xfrm rot="20766506">
            <a:off x="7601062" y="467327"/>
            <a:ext cx="1436914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Verdana" panose="020B0604030504040204" pitchFamily="34" charset="0"/>
                <a:ea typeface="Verdana" panose="020B0604030504040204" pitchFamily="34" charset="0"/>
              </a:rPr>
              <a:t>Fetch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77AE3A27-3193-416A-BC20-703DA3564DFE}"/>
              </a:ext>
            </a:extLst>
          </p:cNvPr>
          <p:cNvSpPr/>
          <p:nvPr/>
        </p:nvSpPr>
        <p:spPr>
          <a:xfrm>
            <a:off x="9135837" y="2609676"/>
            <a:ext cx="11511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B5A9091-1774-496D-B0AB-DACE80B4361D}"/>
              </a:ext>
            </a:extLst>
          </p:cNvPr>
          <p:cNvSpPr txBox="1"/>
          <p:nvPr/>
        </p:nvSpPr>
        <p:spPr>
          <a:xfrm>
            <a:off x="1693861" y="1295402"/>
            <a:ext cx="196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latin typeface="Verdana" panose="020B0604030504040204" pitchFamily="34" charset="0"/>
                <a:ea typeface="Verdana" panose="020B0604030504040204" pitchFamily="34" charset="0"/>
              </a:rPr>
              <a:t>TLB</a:t>
            </a:r>
            <a:endParaRPr lang="es-E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72A1D590-0F2D-4E57-9A33-519DE3AFD54E}"/>
              </a:ext>
            </a:extLst>
          </p:cNvPr>
          <p:cNvSpPr/>
          <p:nvPr/>
        </p:nvSpPr>
        <p:spPr>
          <a:xfrm>
            <a:off x="3320143" y="1164771"/>
            <a:ext cx="2360952" cy="695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Bit V == 1 ? </a:t>
            </a:r>
            <a:endParaRPr lang="es-E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Flecha: en U 29">
            <a:extLst>
              <a:ext uri="{FF2B5EF4-FFF2-40B4-BE49-F238E27FC236}">
                <a16:creationId xmlns:a16="http://schemas.microsoft.com/office/drawing/2014/main" id="{F23C613E-C1DB-4752-AB43-D28F95E78785}"/>
              </a:ext>
            </a:extLst>
          </p:cNvPr>
          <p:cNvSpPr/>
          <p:nvPr/>
        </p:nvSpPr>
        <p:spPr>
          <a:xfrm rot="5400000">
            <a:off x="6564468" y="4241165"/>
            <a:ext cx="1752485" cy="123549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779924-9E0B-4EB7-9503-B15B2450ED57}"/>
              </a:ext>
            </a:extLst>
          </p:cNvPr>
          <p:cNvSpPr txBox="1"/>
          <p:nvPr/>
        </p:nvSpPr>
        <p:spPr>
          <a:xfrm>
            <a:off x="870857" y="3607751"/>
            <a:ext cx="3732859" cy="17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1D9BAD9-FA9E-4A53-BCF7-2611F5D8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8" y="4997904"/>
            <a:ext cx="5972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8" grpId="0" animBg="1"/>
      <p:bldP spid="28" grpId="1" animBg="1"/>
      <p:bldP spid="28" grpId="2" animBg="1"/>
      <p:bldP spid="28" grpId="3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FC20DD-ACEE-4CEF-812C-9542EAEA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11" y="339498"/>
            <a:ext cx="9277350" cy="2543175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01EE95C3-A517-417C-8155-6B670950047D}"/>
              </a:ext>
            </a:extLst>
          </p:cNvPr>
          <p:cNvSpPr/>
          <p:nvPr/>
        </p:nvSpPr>
        <p:spPr>
          <a:xfrm>
            <a:off x="5578928" y="3069772"/>
            <a:ext cx="1208315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58CD8C-BF91-4435-893F-9FBAB713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79" y="4584927"/>
            <a:ext cx="10020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68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67E00-058B-4915-A1B8-3D7F43D4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52" y="156237"/>
            <a:ext cx="5047623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latin typeface="Verdana" panose="020B0604030504040204" pitchFamily="34" charset="0"/>
                <a:ea typeface="Verdana" panose="020B0604030504040204" pitchFamily="34" charset="0"/>
              </a:rPr>
              <a:t>Algoritmo de remplazo de página.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AEEE2CE-D7C3-4C66-BA2E-41676B178EED}"/>
              </a:ext>
            </a:extLst>
          </p:cNvPr>
          <p:cNvSpPr/>
          <p:nvPr/>
        </p:nvSpPr>
        <p:spPr>
          <a:xfrm>
            <a:off x="6096000" y="1888329"/>
            <a:ext cx="1781175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Memory Manager</a:t>
            </a:r>
            <a:endParaRPr lang="es-ES"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61AF7E0-E5F9-428C-BF10-8D559DFBC4AE}"/>
              </a:ext>
            </a:extLst>
          </p:cNvPr>
          <p:cNvSpPr/>
          <p:nvPr/>
        </p:nvSpPr>
        <p:spPr>
          <a:xfrm>
            <a:off x="2862256" y="2295532"/>
            <a:ext cx="2957832" cy="6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 </a:t>
            </a:r>
            <a:r>
              <a:rPr lang="es-AR" sz="20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Frames</a:t>
            </a:r>
            <a:r>
              <a:rPr lang="es-A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== 0</a:t>
            </a:r>
            <a:endParaRPr lang="es-ES"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9EBCA8E-7E3F-47D0-8D3C-6F2D375E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49516"/>
              </p:ext>
            </p:extLst>
          </p:nvPr>
        </p:nvGraphicFramePr>
        <p:xfrm>
          <a:off x="1514475" y="2262186"/>
          <a:ext cx="1254125" cy="297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198623748"/>
                    </a:ext>
                  </a:extLst>
                </a:gridCol>
              </a:tblGrid>
              <a:tr h="37207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2066822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0929606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415839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41979430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46824329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58079089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5520927"/>
                  </a:ext>
                </a:extLst>
              </a:tr>
              <a:tr h="37207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6466549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B2C4FE8B-9B85-4AAC-9632-3344C19AC32A}"/>
              </a:ext>
            </a:extLst>
          </p:cNvPr>
          <p:cNvSpPr/>
          <p:nvPr/>
        </p:nvSpPr>
        <p:spPr>
          <a:xfrm>
            <a:off x="1953246" y="2305937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1ED6D53-276C-4629-85AE-426FDFF2E466}"/>
              </a:ext>
            </a:extLst>
          </p:cNvPr>
          <p:cNvSpPr/>
          <p:nvPr/>
        </p:nvSpPr>
        <p:spPr>
          <a:xfrm>
            <a:off x="1953247" y="2706052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684449-CA63-4ADE-B145-C7A455500897}"/>
              </a:ext>
            </a:extLst>
          </p:cNvPr>
          <p:cNvSpPr/>
          <p:nvPr/>
        </p:nvSpPr>
        <p:spPr>
          <a:xfrm>
            <a:off x="1953247" y="3019422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64E8495-2B2B-491A-9C88-D27FA6D2B604}"/>
              </a:ext>
            </a:extLst>
          </p:cNvPr>
          <p:cNvSpPr/>
          <p:nvPr/>
        </p:nvSpPr>
        <p:spPr>
          <a:xfrm>
            <a:off x="1953248" y="3407566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6881231-EBA3-4B89-8E0F-79892E51F6C7}"/>
              </a:ext>
            </a:extLst>
          </p:cNvPr>
          <p:cNvSpPr/>
          <p:nvPr/>
        </p:nvSpPr>
        <p:spPr>
          <a:xfrm>
            <a:off x="1953248" y="3792146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F492B7-9B4B-4F5F-B313-881C1B95CB1E}"/>
              </a:ext>
            </a:extLst>
          </p:cNvPr>
          <p:cNvSpPr/>
          <p:nvPr/>
        </p:nvSpPr>
        <p:spPr>
          <a:xfrm>
            <a:off x="1953249" y="4129084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49271ED-D297-4149-B027-B9A28D3D6BAE}"/>
              </a:ext>
            </a:extLst>
          </p:cNvPr>
          <p:cNvSpPr/>
          <p:nvPr/>
        </p:nvSpPr>
        <p:spPr>
          <a:xfrm>
            <a:off x="1954838" y="4519609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F2420E-D4AF-4CE1-9111-9EB357BA717D}"/>
              </a:ext>
            </a:extLst>
          </p:cNvPr>
          <p:cNvSpPr/>
          <p:nvPr/>
        </p:nvSpPr>
        <p:spPr>
          <a:xfrm>
            <a:off x="1954838" y="4910134"/>
            <a:ext cx="470859" cy="276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B0588D-925F-48DA-BF9B-D4054C01DF93}"/>
              </a:ext>
            </a:extLst>
          </p:cNvPr>
          <p:cNvSpPr txBox="1"/>
          <p:nvPr/>
        </p:nvSpPr>
        <p:spPr>
          <a:xfrm>
            <a:off x="1403349" y="1464475"/>
            <a:ext cx="147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Memoria Principal</a:t>
            </a:r>
            <a:endParaRPr lang="es-E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E0EF3FF8-89FB-4E03-B570-CE64BC82A866}"/>
              </a:ext>
            </a:extLst>
          </p:cNvPr>
          <p:cNvSpPr/>
          <p:nvPr/>
        </p:nvSpPr>
        <p:spPr>
          <a:xfrm>
            <a:off x="8315325" y="2183603"/>
            <a:ext cx="2816226" cy="561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AllocFrame</a:t>
            </a:r>
            <a:endParaRPr lang="es-E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9A9AACCA-4AE1-49AF-9926-8CF9DE2B3F79}"/>
              </a:ext>
            </a:extLst>
          </p:cNvPr>
          <p:cNvSpPr/>
          <p:nvPr/>
        </p:nvSpPr>
        <p:spPr>
          <a:xfrm>
            <a:off x="6643687" y="3228974"/>
            <a:ext cx="685800" cy="1290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EDFB0E-4440-4FB7-88AC-13AF21601A5E}"/>
              </a:ext>
            </a:extLst>
          </p:cNvPr>
          <p:cNvSpPr txBox="1"/>
          <p:nvPr/>
        </p:nvSpPr>
        <p:spPr>
          <a:xfrm>
            <a:off x="5200963" y="4562468"/>
            <a:ext cx="5667375" cy="2246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Selecciona la victima</a:t>
            </a:r>
            <a:r>
              <a:rPr lang="es-E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por medio  de un algoritmo.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s-E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ealiza</a:t>
            </a:r>
            <a:r>
              <a:rPr lang="es-E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 </a:t>
            </a:r>
            <a:r>
              <a:rPr lang="es-E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swapOut</a:t>
            </a:r>
            <a:r>
              <a:rPr lang="es-E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 corresponde.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s-E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ctualiza</a:t>
            </a:r>
            <a:r>
              <a:rPr lang="es-E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la table del frame que desalojo.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Agrega al los </a:t>
            </a:r>
            <a:r>
              <a:rPr lang="es-AR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FreeFrames</a:t>
            </a:r>
            <a:r>
              <a:rPr lang="es-A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el frame desalojado.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5A56D3D-97FF-4788-80DB-C185EEE8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07" y="3420566"/>
            <a:ext cx="3095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1446</TotalTime>
  <Words>383</Words>
  <Application>Microsoft Office PowerPoint</Application>
  <PresentationFormat>Panorámica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Corbel</vt:lpstr>
      <vt:lpstr>Verdana</vt:lpstr>
      <vt:lpstr>Wingdings</vt:lpstr>
      <vt:lpstr>Parallax</vt:lpstr>
      <vt:lpstr>Fixture  = Paginación Bajo Demanda Feat Swapping</vt:lpstr>
      <vt:lpstr>Paginación Bajo Demanda.     (Swapping)</vt:lpstr>
      <vt:lpstr>Componentes Modificados </vt:lpstr>
      <vt:lpstr>Paginación </vt:lpstr>
      <vt:lpstr>Paginación Bajo Demanda</vt:lpstr>
      <vt:lpstr>Paginación Bajo Demanda</vt:lpstr>
      <vt:lpstr>Fallo de Página</vt:lpstr>
      <vt:lpstr>Presentación de PowerPoint</vt:lpstr>
      <vt:lpstr>Algoritmo de remplazo de página.</vt:lpstr>
      <vt:lpstr>Presentación de PowerPoint</vt:lpstr>
      <vt:lpstr>Swapping - SwapOut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Paginación Bajo Demanda.     (Swapping)</dc:title>
  <dc:creator>Nicolás Tancredi</dc:creator>
  <cp:lastModifiedBy>Nicolás Tancredi</cp:lastModifiedBy>
  <cp:revision>99</cp:revision>
  <dcterms:created xsi:type="dcterms:W3CDTF">2018-11-27T02:57:04Z</dcterms:created>
  <dcterms:modified xsi:type="dcterms:W3CDTF">2018-11-29T22:32:38Z</dcterms:modified>
</cp:coreProperties>
</file>