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70" r:id="rId15"/>
    <p:sldId id="268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641"/>
    <a:srgbClr val="FFFFCC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894" autoAdjust="0"/>
  </p:normalViewPr>
  <p:slideViewPr>
    <p:cSldViewPr snapToGrid="0">
      <p:cViewPr varScale="1">
        <p:scale>
          <a:sx n="75" d="100"/>
          <a:sy n="75" d="100"/>
        </p:scale>
        <p:origin x="-10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0864350-B4B7-4A1D-BDC8-EF72EB05F6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8438" name="Picture 6" descr="Monogram_B&amp;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6413" y="8807450"/>
            <a:ext cx="8905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31DF5211-1DC8-4172-8795-9512E2618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6392" name="Picture 8" descr="Monogram_B&amp;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6413" y="8807450"/>
            <a:ext cx="8905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4DD92D-52C3-496F-B4A3-AA034976F28A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DF5211-1DC8-4172-8795-9512E2618E0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63638" y="1009650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2838" y="5697538"/>
            <a:ext cx="5167312" cy="979487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Worcester Polytechnic Institute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67DCA-81B4-4048-BC42-0520885D09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274638"/>
            <a:ext cx="19431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38"/>
            <a:ext cx="56769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Worcester Polytechnic Institute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66A6E-7006-4EED-9614-12A237F280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Worcester Polytechnic Institute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27251-002B-4531-BE3B-21FF99A66B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Worcester Polytechnic Institute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AB886-EB07-4AE7-B15E-7E20CEA64F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600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600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Worcester Polytechnic Institute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4CDF8-0CD2-4EF8-A233-C948079755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Worcester Polytechnic Institute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2135F-F6B2-4D23-A1A6-C453CBFAE1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Worcester Polytechnic Institute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D64BE-751A-44E2-B388-B406E0CB69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Worcester Polytechnic Institute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4AF18-701C-4AFA-8E86-A728FC043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Worcester Polytechnic Institute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0A6D87-854E-438A-AA5E-8AF76A8265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Worcester Polytechnic Institute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225CE-CBD9-4DAD-B6D8-BD7503F155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600200"/>
            <a:ext cx="7772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92863"/>
            <a:ext cx="5076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 b="1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Worcester Polytechnic Institute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0763" y="5638800"/>
            <a:ext cx="5032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 b="1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C0908F0-452F-4428-B624-60129A13AE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Hiroshi\Documents\Desktop\video_demo.wmv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Autonomous Mapping Robot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112838" y="5697538"/>
            <a:ext cx="2725737" cy="9794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Jason Ogasian 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Jonathan Hayden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Hiroshi Mita</a:t>
            </a:r>
          </a:p>
        </p:txBody>
      </p:sp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1266825" y="2713038"/>
            <a:ext cx="7575550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Worcester Polytechnic Institute </a:t>
            </a:r>
          </a:p>
          <a:p>
            <a:pPr algn="ctr"/>
            <a:endParaRPr lang="en-US" sz="1200"/>
          </a:p>
          <a:p>
            <a:pPr algn="ctr"/>
            <a:r>
              <a:rPr lang="en-US" sz="2400"/>
              <a:t>Department of Electrical and Computer Engineering</a:t>
            </a: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3484563" y="4057651"/>
            <a:ext cx="2868612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Advisor: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R. James Duckworth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smtClean="0">
                <a:latin typeface="+mn-lt"/>
              </a:rPr>
              <a:t>Co-Advisor: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+mn-lt"/>
              </a:rPr>
              <a:t>David Cyganski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96930" y="1682495"/>
            <a:ext cx="3489870" cy="3523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Robot Functional Overview</a:t>
            </a:r>
            <a:br>
              <a:rPr lang="en-US" dirty="0" smtClean="0"/>
            </a:br>
            <a:r>
              <a:rPr lang="en-US" sz="2000" b="0" dirty="0" smtClean="0"/>
              <a:t>- Software Implementation -</a:t>
            </a:r>
            <a:endParaRPr lang="en-US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Communication code</a:t>
            </a:r>
          </a:p>
          <a:p>
            <a:pPr lvl="1" eaLnBrk="1" hangingPunct="1"/>
            <a:r>
              <a:rPr lang="en-US" sz="2400" b="0" dirty="0" smtClean="0"/>
              <a:t>Socket API</a:t>
            </a:r>
          </a:p>
          <a:p>
            <a:pPr eaLnBrk="1" hangingPunct="1"/>
            <a:r>
              <a:rPr lang="en-US" dirty="0" smtClean="0"/>
              <a:t>Robot code</a:t>
            </a:r>
            <a:endParaRPr lang="en-US" b="0" dirty="0" smtClean="0"/>
          </a:p>
          <a:p>
            <a:pPr lvl="1" eaLnBrk="1" hangingPunct="1"/>
            <a:r>
              <a:rPr lang="en-US" sz="2400" b="0" dirty="0" smtClean="0"/>
              <a:t>Sensor </a:t>
            </a:r>
            <a:r>
              <a:rPr lang="en-US" sz="2400" b="0" dirty="0" smtClean="0"/>
              <a:t>scheduling</a:t>
            </a:r>
          </a:p>
          <a:p>
            <a:pPr lvl="1" eaLnBrk="1" hangingPunct="1"/>
            <a:r>
              <a:rPr lang="en-US" sz="2400" b="0" dirty="0" smtClean="0"/>
              <a:t>Sensor drivers</a:t>
            </a:r>
            <a:endParaRPr lang="en-US" sz="2400" b="0" dirty="0" smtClean="0"/>
          </a:p>
          <a:p>
            <a:pPr lvl="1" eaLnBrk="1" hangingPunct="1"/>
            <a:r>
              <a:rPr lang="en-US" sz="2400" b="0" dirty="0" smtClean="0"/>
              <a:t>Navigation algorithm</a:t>
            </a:r>
          </a:p>
          <a:p>
            <a:pPr eaLnBrk="1" hangingPunct="1"/>
            <a:r>
              <a:rPr lang="en-US" dirty="0" smtClean="0"/>
              <a:t>Host application</a:t>
            </a:r>
            <a:endParaRPr lang="en-US" b="0" dirty="0" smtClean="0"/>
          </a:p>
          <a:p>
            <a:pPr lvl="1" eaLnBrk="1" hangingPunct="1"/>
            <a:r>
              <a:rPr lang="en-US" sz="2400" b="0" dirty="0" smtClean="0"/>
              <a:t>Graphical user interface</a:t>
            </a:r>
          </a:p>
          <a:p>
            <a:r>
              <a:rPr lang="en-US" dirty="0" smtClean="0"/>
              <a:t>Real-time Operation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Worcester Polytechnic </a:t>
            </a:r>
            <a:r>
              <a:rPr lang="en-US" dirty="0" smtClean="0"/>
              <a:t>Institute</a:t>
            </a:r>
            <a:endParaRPr lang="en-US" dirty="0"/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2E41CBF-E821-4D65-A5D8-ACF21A1476CE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Worcester Polytechnic Institute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B27251-002B-4531-BE3B-21FF99A66B3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4712" y="210630"/>
            <a:ext cx="7772400" cy="1143000"/>
          </a:xfrm>
        </p:spPr>
        <p:txBody>
          <a:bodyPr/>
          <a:lstStyle/>
          <a:p>
            <a:r>
              <a:rPr lang="en-US" dirty="0" smtClean="0"/>
              <a:t>Graphical Map Display</a:t>
            </a:r>
            <a:endParaRPr lang="en-US" dirty="0"/>
          </a:p>
        </p:txBody>
      </p:sp>
      <p:pic>
        <p:nvPicPr>
          <p:cNvPr id="12" name="Picture 11"/>
          <p:cNvPicPr/>
          <p:nvPr/>
        </p:nvPicPr>
        <p:blipFill>
          <a:blip r:embed="rId2"/>
          <a:srcRect l="10416" r="10096"/>
          <a:stretch>
            <a:fillRect/>
          </a:stretch>
        </p:blipFill>
        <p:spPr bwMode="auto">
          <a:xfrm>
            <a:off x="1285875" y="1123950"/>
            <a:ext cx="732472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floor_plan(new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5225" y="4216038"/>
            <a:ext cx="4067174" cy="25181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5704763" y="3916907"/>
            <a:ext cx="2197291" cy="12010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Demonstration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Worcester Polytechnic </a:t>
            </a:r>
            <a:r>
              <a:rPr lang="en-US" dirty="0" smtClean="0"/>
              <a:t>Institute</a:t>
            </a:r>
            <a:endParaRPr lang="en-US" dirty="0"/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FF09A67-6000-415C-B82D-68F215C7E2D6}" type="slidenum">
              <a:rPr lang="en-US"/>
              <a:pPr/>
              <a:t>12</a:t>
            </a:fld>
            <a:endParaRPr lang="en-US"/>
          </a:p>
        </p:txBody>
      </p:sp>
      <p:pic>
        <p:nvPicPr>
          <p:cNvPr id="5" name="video_demo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43000" y="1143000"/>
            <a:ext cx="6858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Results and Recommendations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133475" y="1495425"/>
            <a:ext cx="77724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Final product capabilities</a:t>
            </a:r>
          </a:p>
          <a:p>
            <a:pPr lvl="1" eaLnBrk="1" hangingPunct="1"/>
            <a:r>
              <a:rPr lang="en-US" sz="2400" b="0" dirty="0" smtClean="0"/>
              <a:t>Autonomous operation</a:t>
            </a:r>
          </a:p>
          <a:p>
            <a:pPr lvl="1" eaLnBrk="1" hangingPunct="1"/>
            <a:r>
              <a:rPr lang="en-US" sz="2400" b="0" dirty="0" smtClean="0"/>
              <a:t>Wireless data transfer</a:t>
            </a:r>
          </a:p>
          <a:p>
            <a:pPr lvl="1" eaLnBrk="1" hangingPunct="1"/>
            <a:r>
              <a:rPr lang="en-US" sz="2400" b="0" dirty="0" smtClean="0"/>
              <a:t>GUI map displayed to user</a:t>
            </a:r>
          </a:p>
          <a:p>
            <a:pPr lvl="1" eaLnBrk="1" hangingPunct="1"/>
            <a:r>
              <a:rPr lang="en-US" sz="2400" b="0" dirty="0" smtClean="0"/>
              <a:t>Systems working together to generate a map</a:t>
            </a:r>
          </a:p>
          <a:p>
            <a:pPr lvl="1" eaLnBrk="1" hangingPunct="1"/>
            <a:r>
              <a:rPr lang="en-US" sz="2400" b="0" dirty="0" smtClean="0"/>
              <a:t>Positional data error of 5.6%</a:t>
            </a:r>
          </a:p>
          <a:p>
            <a:pPr eaLnBrk="1" hangingPunct="1"/>
            <a:r>
              <a:rPr lang="en-US" dirty="0" smtClean="0"/>
              <a:t>Suggestions for future work</a:t>
            </a:r>
          </a:p>
          <a:p>
            <a:pPr lvl="1"/>
            <a:r>
              <a:rPr lang="en-US" sz="2400" b="0" dirty="0" smtClean="0"/>
              <a:t>Human detection capability</a:t>
            </a:r>
          </a:p>
          <a:p>
            <a:pPr lvl="1"/>
            <a:r>
              <a:rPr lang="en-US" sz="2400" b="0" dirty="0" smtClean="0"/>
              <a:t>More robust chassis</a:t>
            </a:r>
          </a:p>
          <a:p>
            <a:pPr lvl="1"/>
            <a:r>
              <a:rPr lang="en-US" sz="2400" b="0" dirty="0" smtClean="0"/>
              <a:t>Improved navigation algorithm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Worcester Polytechnic Institute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EF17E34-3AF6-4474-8211-2FB55CE51382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Thanks to: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Professors Duckworth and Cyganski</a:t>
            </a:r>
          </a:p>
          <a:p>
            <a:r>
              <a:rPr lang="en-US" dirty="0" smtClean="0"/>
              <a:t>ECE Shop</a:t>
            </a:r>
          </a:p>
          <a:p>
            <a:r>
              <a:rPr lang="en-US" dirty="0" smtClean="0"/>
              <a:t>WPI Department of Electrical and Computer Engineering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Worcester Polytechnic Institute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B27251-002B-4531-BE3B-21FF99A66B3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Questions?</a:t>
            </a:r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Worcester Polytechnic Institute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B17822F-BF2F-4F2B-8379-4DB125B605CF}" type="slidenum">
              <a:rPr lang="en-US"/>
              <a:pPr/>
              <a:t>15</a:t>
            </a:fld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6138" y="1135468"/>
            <a:ext cx="3414712" cy="4743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Worcester Polytechnic Institute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1A16CB-3E2D-43D5-A9D6-DA141A27534C}" type="slidenum">
              <a:rPr lang="en-US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pPr eaLnBrk="1" hangingPunct="1"/>
            <a:r>
              <a:rPr lang="en-US" smtClean="0"/>
              <a:t>Overview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1220788" y="1331913"/>
            <a:ext cx="7923212" cy="4503737"/>
          </a:xfrm>
        </p:spPr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en-US" sz="2800" dirty="0" smtClean="0"/>
              <a:t>Project motivation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sz="2800" dirty="0" smtClean="0"/>
              <a:t>Background material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sz="2800" dirty="0" smtClean="0"/>
              <a:t>Robot functional overview</a:t>
            </a:r>
          </a:p>
          <a:p>
            <a:pPr marL="1028700" lvl="1" indent="-571500" eaLnBrk="1" hangingPunct="1">
              <a:buFontTx/>
              <a:buAutoNum type="romanLcPeriod"/>
            </a:pPr>
            <a:r>
              <a:rPr lang="en-US" sz="2400" b="0" dirty="0" smtClean="0"/>
              <a:t>Design requirements</a:t>
            </a:r>
          </a:p>
          <a:p>
            <a:pPr marL="1028700" lvl="1" indent="-571500" eaLnBrk="1" hangingPunct="1">
              <a:buFontTx/>
              <a:buAutoNum type="romanLcPeriod"/>
            </a:pPr>
            <a:r>
              <a:rPr lang="en-US" sz="2400" b="0" dirty="0" smtClean="0"/>
              <a:t>The chassis</a:t>
            </a:r>
          </a:p>
          <a:p>
            <a:pPr marL="1028700" lvl="1" indent="-571500" eaLnBrk="1" hangingPunct="1">
              <a:buFontTx/>
              <a:buAutoNum type="romanLcPeriod"/>
            </a:pPr>
            <a:r>
              <a:rPr lang="en-US" sz="2400" b="0" dirty="0" smtClean="0"/>
              <a:t>System electronics</a:t>
            </a:r>
          </a:p>
          <a:p>
            <a:pPr marL="1028700" lvl="1" indent="-571500" eaLnBrk="1" hangingPunct="1">
              <a:buFontTx/>
              <a:buAutoNum type="romanLcPeriod"/>
            </a:pPr>
            <a:r>
              <a:rPr lang="en-US" sz="2400" b="0" dirty="0" smtClean="0"/>
              <a:t>Onboard sensors</a:t>
            </a:r>
          </a:p>
          <a:p>
            <a:pPr marL="1028700" lvl="1" indent="-571500" eaLnBrk="1" hangingPunct="1">
              <a:buFontTx/>
              <a:buAutoNum type="romanLcPeriod"/>
            </a:pPr>
            <a:r>
              <a:rPr lang="en-US" sz="2400" b="0" dirty="0" smtClean="0"/>
              <a:t>Software implementation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sz="2800" dirty="0" smtClean="0"/>
              <a:t>Video demonstration of robot</a:t>
            </a:r>
            <a:endParaRPr lang="en-US" sz="2800" i="1" dirty="0" smtClean="0"/>
          </a:p>
          <a:p>
            <a:pPr marL="514350" indent="-514350" eaLnBrk="1" hangingPunct="1">
              <a:buFontTx/>
              <a:buAutoNum type="arabicPeriod"/>
            </a:pPr>
            <a:r>
              <a:rPr lang="en-US" sz="2800" dirty="0" smtClean="0"/>
              <a:t>Results and Recommendations</a:t>
            </a:r>
          </a:p>
          <a:p>
            <a:pPr marL="514350" indent="-514350" eaLnBrk="1" hangingPunct="1"/>
            <a:endParaRPr lang="en-US" dirty="0" smtClean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/>
          <a:srcRect l="27400" r="23600" b="8400"/>
          <a:stretch>
            <a:fillRect/>
          </a:stretch>
        </p:blipFill>
        <p:spPr bwMode="auto">
          <a:xfrm>
            <a:off x="6429375" y="1557338"/>
            <a:ext cx="2333625" cy="327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Worcester Polytechnic Institute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8CB76C3-1027-4D06-9454-5DBFDF663713}" type="slidenum">
              <a:rPr lang="en-US"/>
              <a:pPr/>
              <a:t>3</a:t>
            </a:fld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Project Motivation</a:t>
            </a:r>
          </a:p>
        </p:txBody>
      </p:sp>
      <p:sp>
        <p:nvSpPr>
          <p:cNvPr id="512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Establish a need: search and rescue</a:t>
            </a:r>
          </a:p>
          <a:p>
            <a:pPr eaLnBrk="1" hangingPunct="1"/>
            <a:r>
              <a:rPr lang="en-US" dirty="0" smtClean="0"/>
              <a:t>How will the project fill this need?</a:t>
            </a:r>
          </a:p>
          <a:p>
            <a:pPr eaLnBrk="1" hangingPunct="1"/>
            <a:r>
              <a:rPr lang="en-US" dirty="0" smtClean="0"/>
              <a:t>Time and budget constraints</a:t>
            </a:r>
          </a:p>
          <a:p>
            <a:pPr eaLnBrk="1" hangingPunct="1"/>
            <a:r>
              <a:rPr lang="en-US" dirty="0" smtClean="0"/>
              <a:t>Leave room for future expansion</a:t>
            </a:r>
          </a:p>
          <a:p>
            <a:pPr lvl="1" eaLnBrk="1" hangingPunct="1"/>
            <a:r>
              <a:rPr lang="en-US" b="0" dirty="0" smtClean="0"/>
              <a:t>Allow room for additional functionality</a:t>
            </a:r>
          </a:p>
          <a:p>
            <a:pPr lvl="1" eaLnBrk="1" hangingPunct="1"/>
            <a:r>
              <a:rPr lang="en-US" b="0" dirty="0" smtClean="0"/>
              <a:t>Provide recommendations for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Background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Existing mapping robots</a:t>
            </a:r>
          </a:p>
          <a:p>
            <a:pPr lvl="1" eaLnBrk="1" hangingPunct="1"/>
            <a:r>
              <a:rPr lang="en-US" b="0" dirty="0" smtClean="0"/>
              <a:t>CMU 3D texture mapping</a:t>
            </a:r>
          </a:p>
          <a:p>
            <a:pPr lvl="1" eaLnBrk="1" hangingPunct="1"/>
            <a:r>
              <a:rPr lang="en-US" b="0" dirty="0" smtClean="0"/>
              <a:t>MobileRobots’ Mapperbot</a:t>
            </a:r>
          </a:p>
          <a:p>
            <a:pPr lvl="1" eaLnBrk="1" hangingPunct="1"/>
            <a:r>
              <a:rPr lang="en-US" b="0" dirty="0" smtClean="0"/>
              <a:t>Centibots</a:t>
            </a:r>
          </a:p>
          <a:p>
            <a:pPr lvl="1" eaLnBrk="1" hangingPunct="1"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Commonalities</a:t>
            </a:r>
            <a:br>
              <a:rPr lang="en-US" dirty="0" smtClean="0"/>
            </a:br>
            <a:r>
              <a:rPr lang="en-US" dirty="0" smtClean="0"/>
              <a:t>with our design 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Worcester Polytechnic Institute</a:t>
            </a: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DC3B993-FF4C-4B76-AABD-7B9303565258}" type="slidenum">
              <a:rPr lang="en-US"/>
              <a:pPr/>
              <a:t>4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8683" y="1373817"/>
            <a:ext cx="2005768" cy="17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"/>
          </a:effectLst>
        </p:spPr>
      </p:pic>
      <p:pic>
        <p:nvPicPr>
          <p:cNvPr id="6151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75188" y="3216275"/>
            <a:ext cx="1571625" cy="192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24841" y="3427579"/>
            <a:ext cx="1755520" cy="2303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"/>
          </a:effectLst>
        </p:spPr>
      </p:pic>
      <p:sp>
        <p:nvSpPr>
          <p:cNvPr id="6153" name="TextBox 9"/>
          <p:cNvSpPr txBox="1">
            <a:spLocks noChangeArrowheads="1"/>
          </p:cNvSpPr>
          <p:nvPr/>
        </p:nvSpPr>
        <p:spPr bwMode="auto">
          <a:xfrm>
            <a:off x="6594475" y="3065463"/>
            <a:ext cx="19573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/>
              <a:t>3D texture mapping robot</a:t>
            </a:r>
          </a:p>
        </p:txBody>
      </p:sp>
      <p:sp>
        <p:nvSpPr>
          <p:cNvPr id="6154" name="TextBox 10"/>
          <p:cNvSpPr txBox="1">
            <a:spLocks noChangeArrowheads="1"/>
          </p:cNvSpPr>
          <p:nvPr/>
        </p:nvSpPr>
        <p:spPr bwMode="auto">
          <a:xfrm>
            <a:off x="4610100" y="4841875"/>
            <a:ext cx="13779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 dirty="0"/>
              <a:t>Mapperbot</a:t>
            </a:r>
          </a:p>
        </p:txBody>
      </p:sp>
      <p:sp>
        <p:nvSpPr>
          <p:cNvPr id="6155" name="TextBox 11"/>
          <p:cNvSpPr txBox="1">
            <a:spLocks noChangeArrowheads="1"/>
          </p:cNvSpPr>
          <p:nvPr/>
        </p:nvSpPr>
        <p:spPr bwMode="auto">
          <a:xfrm>
            <a:off x="7224713" y="5680075"/>
            <a:ext cx="12747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dirty="0"/>
              <a:t>Centibots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Robot Functional Overview</a:t>
            </a:r>
            <a:br>
              <a:rPr lang="en-US" smtClean="0"/>
            </a:br>
            <a:r>
              <a:rPr lang="en-US" sz="2000" b="0" smtClean="0"/>
              <a:t>- System Requirements -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Project goal: Atwater Kent 3</a:t>
            </a:r>
            <a:r>
              <a:rPr lang="en-US" baseline="30000" dirty="0" smtClean="0"/>
              <a:t>rd</a:t>
            </a:r>
            <a:r>
              <a:rPr lang="en-US" dirty="0" smtClean="0"/>
              <a:t> floor</a:t>
            </a:r>
          </a:p>
          <a:p>
            <a:pPr eaLnBrk="1" hangingPunct="1"/>
            <a:r>
              <a:rPr lang="en-US" dirty="0" smtClean="0"/>
              <a:t>Autonomous operation</a:t>
            </a:r>
          </a:p>
          <a:p>
            <a:pPr eaLnBrk="1" hangingPunct="1"/>
            <a:r>
              <a:rPr lang="en-US" dirty="0" smtClean="0"/>
              <a:t>Sufficient battery life/efficiency</a:t>
            </a:r>
          </a:p>
          <a:p>
            <a:pPr eaLnBrk="1" hangingPunct="1"/>
            <a:r>
              <a:rPr lang="en-US" dirty="0" smtClean="0"/>
              <a:t>Capable microprocessor</a:t>
            </a:r>
          </a:p>
          <a:p>
            <a:pPr eaLnBrk="1" hangingPunct="1"/>
            <a:r>
              <a:rPr lang="en-US" dirty="0" smtClean="0"/>
              <a:t>Wireless communication</a:t>
            </a:r>
          </a:p>
          <a:p>
            <a:pPr eaLnBrk="1" hangingPunct="1"/>
            <a:r>
              <a:rPr lang="en-US" dirty="0" smtClean="0"/>
              <a:t>Host software: Mapping GUI</a:t>
            </a: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Worcester Polytechnic Institute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C76D987-6375-44E9-ACF2-1FDF3BEC9980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Robot Functional Overview</a:t>
            </a:r>
            <a:br>
              <a:rPr lang="en-US" smtClean="0"/>
            </a:br>
            <a:r>
              <a:rPr lang="en-US" sz="2000" b="0" smtClean="0"/>
              <a:t>- High-level Diagram -</a:t>
            </a:r>
          </a:p>
        </p:txBody>
      </p:sp>
      <p:pic>
        <p:nvPicPr>
          <p:cNvPr id="8195" name="Content Placeholder 5" descr="diagram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73188" y="1487488"/>
            <a:ext cx="7178675" cy="4514850"/>
          </a:xfrm>
        </p:spPr>
      </p:pic>
      <p:sp>
        <p:nvSpPr>
          <p:cNvPr id="819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Worcester Polytechnic Institute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D882AEB-CF10-4353-97A0-50D26995F7C9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5638" y="1513391"/>
            <a:ext cx="2454655" cy="280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Robot Functional Overview</a:t>
            </a:r>
            <a:br>
              <a:rPr lang="en-US" dirty="0" smtClean="0"/>
            </a:br>
            <a:r>
              <a:rPr lang="en-US" sz="2000" b="0" dirty="0" smtClean="0"/>
              <a:t>- Robot Chassis -</a:t>
            </a:r>
            <a:endParaRPr lang="en-US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Requirements</a:t>
            </a:r>
            <a:endParaRPr lang="en-US" b="0" dirty="0" smtClean="0"/>
          </a:p>
          <a:p>
            <a:pPr lvl="1" eaLnBrk="1" hangingPunct="1"/>
            <a:r>
              <a:rPr lang="en-US" b="0" dirty="0" smtClean="0"/>
              <a:t>Size</a:t>
            </a:r>
          </a:p>
          <a:p>
            <a:pPr lvl="1" eaLnBrk="1" hangingPunct="1"/>
            <a:r>
              <a:rPr lang="en-US" b="0" dirty="0" smtClean="0"/>
              <a:t>Wheels</a:t>
            </a:r>
          </a:p>
          <a:p>
            <a:pPr lvl="1" eaLnBrk="1" hangingPunct="1"/>
            <a:r>
              <a:rPr lang="en-US" b="0" dirty="0" smtClean="0"/>
              <a:t>Motors</a:t>
            </a:r>
          </a:p>
          <a:p>
            <a:pPr lvl="1" eaLnBrk="1" hangingPunct="1">
              <a:buNone/>
            </a:pPr>
            <a:endParaRPr lang="en-US" b="0" dirty="0" smtClean="0"/>
          </a:p>
          <a:p>
            <a:pPr lvl="1" eaLnBrk="1" hangingPunct="1">
              <a:buNone/>
            </a:pPr>
            <a:endParaRPr lang="en-US" b="0" dirty="0" smtClean="0"/>
          </a:p>
          <a:p>
            <a:r>
              <a:rPr lang="en-US" dirty="0" smtClean="0"/>
              <a:t>Purchasing vs. building</a:t>
            </a:r>
          </a:p>
          <a:p>
            <a:pPr lvl="1"/>
            <a:r>
              <a:rPr lang="en-US" b="0" dirty="0" smtClean="0"/>
              <a:t>Focus on ECE aspects of design</a:t>
            </a:r>
          </a:p>
          <a:p>
            <a:pPr lvl="1" eaLnBrk="1" hangingPunct="1">
              <a:buNone/>
            </a:pPr>
            <a:endParaRPr lang="en-US" b="0" dirty="0" smtClean="0"/>
          </a:p>
          <a:p>
            <a:pPr lvl="1" eaLnBrk="1" hangingPunct="1">
              <a:buNone/>
            </a:pPr>
            <a:r>
              <a:rPr lang="en-US" b="0" dirty="0" smtClean="0"/>
              <a:t/>
            </a:r>
            <a:br>
              <a:rPr lang="en-US" b="0" dirty="0" smtClean="0"/>
            </a:br>
            <a:endParaRPr lang="en-US" b="0" dirty="0" smtClean="0"/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Worcester Polytechnic Institute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81EFF6B-BB9E-488B-9E32-317203EC54FE}" type="slidenum">
              <a:rPr lang="en-US"/>
              <a:pPr/>
              <a:t>7</a:t>
            </a:fld>
            <a:endParaRPr lang="en-US"/>
          </a:p>
        </p:txBody>
      </p:sp>
      <p:sp>
        <p:nvSpPr>
          <p:cNvPr id="9223" name="TextBox 7"/>
          <p:cNvSpPr txBox="1">
            <a:spLocks noChangeArrowheads="1"/>
          </p:cNvSpPr>
          <p:nvPr/>
        </p:nvSpPr>
        <p:spPr bwMode="auto">
          <a:xfrm>
            <a:off x="5319737" y="4255235"/>
            <a:ext cx="2652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 dirty="0"/>
              <a:t>Zagros Robotics:</a:t>
            </a:r>
          </a:p>
          <a:p>
            <a:pPr algn="ctr"/>
            <a:r>
              <a:rPr lang="en-US" sz="1000" dirty="0"/>
              <a:t>Max ’99 Mobile Robot 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Robot Functional Overview</a:t>
            </a:r>
            <a:br>
              <a:rPr lang="en-US" dirty="0" smtClean="0"/>
            </a:br>
            <a:r>
              <a:rPr lang="en-US" sz="2000" b="0" dirty="0" smtClean="0"/>
              <a:t>- System Electronics -</a:t>
            </a:r>
            <a:endParaRPr lang="en-US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Development board</a:t>
            </a:r>
          </a:p>
          <a:p>
            <a:pPr lvl="1" eaLnBrk="1" hangingPunct="1"/>
            <a:r>
              <a:rPr lang="en-US" sz="2600" b="0" dirty="0" smtClean="0"/>
              <a:t>Microprocessor (Linux)</a:t>
            </a:r>
          </a:p>
          <a:p>
            <a:pPr lvl="1" eaLnBrk="1" hangingPunct="1"/>
            <a:r>
              <a:rPr lang="en-US" sz="2600" b="0" dirty="0" smtClean="0"/>
              <a:t>USB and Ethernet</a:t>
            </a:r>
          </a:p>
          <a:p>
            <a:pPr eaLnBrk="1" hangingPunct="1"/>
            <a:r>
              <a:rPr lang="en-US" dirty="0" smtClean="0"/>
              <a:t>Custom PCB</a:t>
            </a:r>
          </a:p>
          <a:p>
            <a:pPr lvl="1" eaLnBrk="1" hangingPunct="1"/>
            <a:r>
              <a:rPr lang="en-US" sz="2600" b="0" dirty="0" smtClean="0"/>
              <a:t>Power circuitry</a:t>
            </a:r>
          </a:p>
          <a:p>
            <a:pPr lvl="1" eaLnBrk="1" hangingPunct="1"/>
            <a:r>
              <a:rPr lang="en-US" sz="2600" b="0" dirty="0" smtClean="0"/>
              <a:t>Wireless module</a:t>
            </a:r>
          </a:p>
          <a:p>
            <a:pPr lvl="1" eaLnBrk="1" hangingPunct="1"/>
            <a:r>
              <a:rPr lang="en-US" sz="2600" b="0" dirty="0" smtClean="0"/>
              <a:t>Interface sensors with</a:t>
            </a:r>
            <a:br>
              <a:rPr lang="en-US" sz="2600" b="0" dirty="0" smtClean="0"/>
            </a:br>
            <a:r>
              <a:rPr lang="en-US" sz="2600" b="0" dirty="0" smtClean="0"/>
              <a:t>development board</a:t>
            </a: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Worcester Polytechnic Institute</a:t>
            </a: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F14FD72-4130-4657-B02F-ED4AC749D64E}" type="slidenum">
              <a:rPr lang="en-US"/>
              <a:pPr/>
              <a:t>8</a:t>
            </a:fld>
            <a:endParaRPr lang="en-US"/>
          </a:p>
        </p:txBody>
      </p:sp>
      <p:pic>
        <p:nvPicPr>
          <p:cNvPr id="1024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7799" y="1321471"/>
            <a:ext cx="2966201" cy="2168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7" name="TextBox 8"/>
          <p:cNvSpPr txBox="1">
            <a:spLocks noChangeArrowheads="1"/>
          </p:cNvSpPr>
          <p:nvPr/>
        </p:nvSpPr>
        <p:spPr bwMode="auto">
          <a:xfrm>
            <a:off x="5743575" y="2871788"/>
            <a:ext cx="20478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/>
              <a:t>Olimex SAM9-L9260</a:t>
            </a:r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44941" y="3120444"/>
            <a:ext cx="3652591" cy="2739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225048" y="5190186"/>
            <a:ext cx="1275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Custom PCB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Robot Functional Overview</a:t>
            </a:r>
            <a:br>
              <a:rPr lang="en-US" dirty="0" smtClean="0"/>
            </a:br>
            <a:r>
              <a:rPr lang="en-US" sz="2000" b="0" dirty="0" smtClean="0"/>
              <a:t>- Onboard Sensors-</a:t>
            </a:r>
            <a:endParaRPr lang="en-US" dirty="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Onboard Sensors</a:t>
            </a:r>
          </a:p>
          <a:p>
            <a:pPr lvl="1" eaLnBrk="1" hangingPunct="1"/>
            <a:r>
              <a:rPr lang="en-US" b="0" dirty="0" smtClean="0"/>
              <a:t>Optical encoders</a:t>
            </a:r>
          </a:p>
          <a:p>
            <a:pPr lvl="2" eaLnBrk="1" hangingPunct="1"/>
            <a:r>
              <a:rPr lang="en-US" sz="2000" b="0" dirty="0" smtClean="0"/>
              <a:t>Dead reckoning</a:t>
            </a:r>
          </a:p>
          <a:p>
            <a:pPr lvl="1" eaLnBrk="1" hangingPunct="1"/>
            <a:r>
              <a:rPr lang="en-US" b="0" dirty="0" smtClean="0"/>
              <a:t>Inertial Measurement Unit</a:t>
            </a:r>
          </a:p>
          <a:p>
            <a:pPr lvl="2" eaLnBrk="1" hangingPunct="1"/>
            <a:r>
              <a:rPr lang="en-US" sz="2000" b="0" dirty="0" smtClean="0"/>
              <a:t>Accelerometer and Gyroscope</a:t>
            </a:r>
          </a:p>
          <a:p>
            <a:pPr lvl="1" eaLnBrk="1" hangingPunct="1"/>
            <a:r>
              <a:rPr lang="en-US" b="0" dirty="0" smtClean="0"/>
              <a:t>Ultrasonic sensors</a:t>
            </a:r>
          </a:p>
          <a:p>
            <a:pPr lvl="2" eaLnBrk="1" hangingPunct="1"/>
            <a:r>
              <a:rPr lang="en-US" sz="2000" b="0" dirty="0" smtClean="0"/>
              <a:t>Short-range navigation</a:t>
            </a:r>
          </a:p>
          <a:p>
            <a:pPr lvl="1" eaLnBrk="1" hangingPunct="1"/>
            <a:r>
              <a:rPr lang="en-US" b="0" dirty="0" smtClean="0"/>
              <a:t>Laser Rangefinder</a:t>
            </a:r>
          </a:p>
          <a:p>
            <a:pPr lvl="2" eaLnBrk="1" hangingPunct="1"/>
            <a:r>
              <a:rPr lang="en-US" sz="2000" b="0" dirty="0" smtClean="0"/>
              <a:t>Mapping</a:t>
            </a:r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Worcester Polytechnic Institute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4551DB9-90E8-444B-8DEB-4195A4958585}" type="slidenum">
              <a:rPr lang="en-US"/>
              <a:pPr/>
              <a:t>9</a:t>
            </a:fld>
            <a:endParaRPr lang="en-US"/>
          </a:p>
        </p:txBody>
      </p:sp>
      <p:pic>
        <p:nvPicPr>
          <p:cNvPr id="1127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9850" y="4329113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1" name="TextBox 10"/>
          <p:cNvSpPr txBox="1">
            <a:spLocks noChangeArrowheads="1"/>
          </p:cNvSpPr>
          <p:nvPr/>
        </p:nvSpPr>
        <p:spPr bwMode="auto">
          <a:xfrm>
            <a:off x="5126038" y="5756275"/>
            <a:ext cx="1635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/>
              <a:t>Hokuyo URG-04LX Laser</a:t>
            </a:r>
          </a:p>
        </p:txBody>
      </p:sp>
      <p:pic>
        <p:nvPicPr>
          <p:cNvPr id="1127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0913" y="3738563"/>
            <a:ext cx="13430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3" name="TextBox 13"/>
          <p:cNvSpPr txBox="1">
            <a:spLocks noChangeArrowheads="1"/>
          </p:cNvSpPr>
          <p:nvPr/>
        </p:nvSpPr>
        <p:spPr bwMode="auto">
          <a:xfrm>
            <a:off x="7315200" y="4559300"/>
            <a:ext cx="12620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/>
              <a:t>Devantech SRF05</a:t>
            </a:r>
          </a:p>
        </p:txBody>
      </p:sp>
      <p:pic>
        <p:nvPicPr>
          <p:cNvPr id="11274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45163" y="1719263"/>
            <a:ext cx="8874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5" name="TextBox 15"/>
          <p:cNvSpPr txBox="1">
            <a:spLocks noChangeArrowheads="1"/>
          </p:cNvSpPr>
          <p:nvPr/>
        </p:nvSpPr>
        <p:spPr bwMode="auto">
          <a:xfrm>
            <a:off x="5627688" y="2576513"/>
            <a:ext cx="12890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/>
              <a:t>Fairchild QRB1134</a:t>
            </a:r>
          </a:p>
        </p:txBody>
      </p:sp>
      <p:pic>
        <p:nvPicPr>
          <p:cNvPr id="11276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78719" y="2368305"/>
            <a:ext cx="18669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7534141" y="3271234"/>
            <a:ext cx="1107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Custom IMU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l_presentation_v1.0">
  <a:themeElements>
    <a:clrScheme name="Default Design 16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EFE7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D9D1"/>
      </a:accent6>
      <a:hlink>
        <a:srgbClr val="820000"/>
      </a:hlink>
      <a:folHlink>
        <a:srgbClr val="FFEFA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0C0C0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0C0C0"/>
        </a:accent1>
        <a:accent2>
          <a:srgbClr val="FFEFE7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7D9D1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0C0C0"/>
        </a:accent1>
        <a:accent2>
          <a:srgbClr val="FFEFE7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7D9D1"/>
        </a:accent6>
        <a:hlink>
          <a:srgbClr val="8200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0C0C0"/>
        </a:accent1>
        <a:accent2>
          <a:srgbClr val="FFEFE7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7D9D1"/>
        </a:accent6>
        <a:hlink>
          <a:srgbClr val="820000"/>
        </a:hlink>
        <a:folHlink>
          <a:srgbClr val="FFEF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final_presentation_v1.0</Template>
  <TotalTime>807</TotalTime>
  <Words>364</Words>
  <Application>Microsoft PowerPoint</Application>
  <PresentationFormat>On-screen Show (4:3)</PresentationFormat>
  <Paragraphs>144</Paragraphs>
  <Slides>15</Slides>
  <Notes>2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final_presentation_v1.0</vt:lpstr>
      <vt:lpstr>Autonomous Mapping Robot</vt:lpstr>
      <vt:lpstr>Overview</vt:lpstr>
      <vt:lpstr>Project Motivation</vt:lpstr>
      <vt:lpstr>Background</vt:lpstr>
      <vt:lpstr>Robot Functional Overview - System Requirements -</vt:lpstr>
      <vt:lpstr>Robot Functional Overview - High-level Diagram -</vt:lpstr>
      <vt:lpstr>Robot Functional Overview - Robot Chassis -</vt:lpstr>
      <vt:lpstr>Robot Functional Overview - System Electronics -</vt:lpstr>
      <vt:lpstr>Robot Functional Overview - Onboard Sensors-</vt:lpstr>
      <vt:lpstr>Robot Functional Overview - Software Implementation -</vt:lpstr>
      <vt:lpstr>Graphical Map Display</vt:lpstr>
      <vt:lpstr>Video Demonstration</vt:lpstr>
      <vt:lpstr>Results and Recommendations</vt:lpstr>
      <vt:lpstr>Acknowledgements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Mapping Robot</dc:title>
  <dc:creator>Jason</dc:creator>
  <cp:lastModifiedBy>Hiroshi</cp:lastModifiedBy>
  <cp:revision>71</cp:revision>
  <dcterms:created xsi:type="dcterms:W3CDTF">2009-03-31T15:25:03Z</dcterms:created>
  <dcterms:modified xsi:type="dcterms:W3CDTF">2009-04-29T06:10:51Z</dcterms:modified>
</cp:coreProperties>
</file>