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9908" autoAdjust="0"/>
  </p:normalViewPr>
  <p:slideViewPr>
    <p:cSldViewPr>
      <p:cViewPr varScale="1">
        <p:scale>
          <a:sx n="80" d="100"/>
          <a:sy n="80" d="100"/>
        </p:scale>
        <p:origin x="-251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Unicode MS"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square" lIns="90000" tIns="45000" rIns="90000" bIns="45000" anchorCtr="0" compatLnSpc="0"/>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Unicode MS"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squar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Arial Unicode MS"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square" lIns="90000" tIns="45000" rIns="90000" bIns="45000" anchor="b" anchorCtr="0" compatLnSpc="0"/>
          <a:lstStyle/>
          <a:p>
            <a:pPr marL="0" marR="0" lvl="0" indent="0" algn="r" rtl="0" hangingPunct="0">
              <a:lnSpc>
                <a:spcPct val="100000"/>
              </a:lnSpc>
              <a:spcBef>
                <a:spcPts val="0"/>
              </a:spcBef>
              <a:spcAft>
                <a:spcPts val="0"/>
              </a:spcAft>
              <a:buNone/>
              <a:tabLst/>
              <a:defRPr sz="1400"/>
            </a:pPr>
            <a:fld id="{23045288-EA46-48EB-9CA1-D2EA3D5AEBE3}" type="slidenum">
              <a:t>‹#›</a:t>
            </a:fld>
            <a:endParaRPr lang="en-US" sz="1400" b="0" i="0" u="none" strike="noStrike" kern="1200">
              <a:ln>
                <a:noFill/>
              </a:ln>
              <a:latin typeface="Arial" pitchFamily="18"/>
              <a:ea typeface="Microsoft YaHei" pitchFamily="2"/>
              <a:cs typeface="Arial Unicode MS" pitchFamily="2"/>
            </a:endParaRPr>
          </a:p>
        </p:txBody>
      </p:sp>
    </p:spTree>
    <p:extLst>
      <p:ext uri="{BB962C8B-B14F-4D97-AF65-F5344CB8AC3E}">
        <p14:creationId xmlns:p14="http://schemas.microsoft.com/office/powerpoint/2010/main" val="505982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Arial Unicode MS" pitchFamily="2"/>
                <a:cs typeface="Tahoma" pitchFamily="2"/>
              </a:defRPr>
            </a:lvl1pPr>
          </a:lstStyle>
          <a:p>
            <a:pPr lvl="0"/>
            <a:fld id="{892070AB-B621-4737-B60C-A99755272F6A}" type="slidenum">
              <a:t>‹#›</a:t>
            </a:fld>
            <a:endParaRPr lang="en-US"/>
          </a:p>
        </p:txBody>
      </p:sp>
    </p:spTree>
    <p:extLst>
      <p:ext uri="{BB962C8B-B14F-4D97-AF65-F5344CB8AC3E}">
        <p14:creationId xmlns:p14="http://schemas.microsoft.com/office/powerpoint/2010/main" val="4160832837"/>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Arial Unicode M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31880" y="628200"/>
            <a:ext cx="6217560" cy="7983720"/>
          </a:xfrm>
        </p:spPr>
        <p:txBody>
          <a:bodyPr>
            <a:spAutoFit/>
          </a:bodyPr>
          <a:lstStyle/>
          <a:p>
            <a:pPr lvl="0"/>
            <a:r>
              <a:rPr lang="en-US"/>
              <a:t>Hello, and welcome to Angular 2 w/ Typescript and RxJS. My name's Troy Briggs, I'm on the Internal Tools team, where we use Angular 2 for our account configuration tool, the client configurator. We had come from using Angular 1.x for our previous project, and mostly a handful of javascript libraries, such as Jquery, before that. We liked having a single, unified framework as opposed to a combination of libraries for various pieces of our app, plus Angular was gaining traction in the company, with our Asset Manager division leveraging it for their tools. So, when we heard that Angular 2 was in beta, we thought it'd be a good fit for our new project. We decided to go to Angular 2 because we wanted it to be fairly long-lived, and with Angular 2 being so new, and pretty strongly backed (and developed) by Google, it seemed like a good choice for an ecosystem that'll still be viable a couple years down the road. Plus, Angular has become very popular externally, so there would likely be a large ecosystem of Angular 2 developers to draw both experience and support libraries from. We figured Angular 2 being in beta would make the initial development a bit more rough, but guessed, correctly, that by the time we were in production and really starting to get used, Angular 2 would be releasing a stable version. We actually just deployed with non-beta/RC Angular a few days ago.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77239" y="1875960"/>
            <a:ext cx="6217560" cy="6272999"/>
          </a:xfrm>
        </p:spPr>
        <p:txBody>
          <a:bodyPr>
            <a:spAutoFit/>
          </a:bodyPr>
          <a:lstStyle/>
          <a:p>
            <a:pPr lvl="0"/>
            <a:r>
              <a:rPr lang="en-US" dirty="0"/>
              <a:t>Here we can see some of the Typescript syntax. The books object has type of Book array (this can also be declared using the tag syntax commonly seen in </a:t>
            </a:r>
            <a:r>
              <a:rPr lang="en-US" dirty="0" smtClean="0"/>
              <a:t>Java generics). </a:t>
            </a:r>
            <a:r>
              <a:rPr lang="en-US" dirty="0"/>
              <a:t>In fact, Java developers should feel very at home with Angular 2. Between the new imports, the types, and the classes, typescript feels a lot like Java, albeit with a bit less boilerplate. It still, however maintains the flexibility of </a:t>
            </a:r>
            <a:r>
              <a:rPr lang="en-US" dirty="0" err="1"/>
              <a:t>javascript</a:t>
            </a:r>
            <a:r>
              <a:rPr lang="en-US" dirty="0"/>
              <a:t> thanks to the "any" type which acts like a traditional </a:t>
            </a:r>
            <a:r>
              <a:rPr lang="en-US" dirty="0" err="1"/>
              <a:t>javascript</a:t>
            </a:r>
            <a:r>
              <a:rPr lang="en-US" dirty="0"/>
              <a:t> object, making Typescript more of an opt-in system.</a:t>
            </a:r>
          </a:p>
          <a:p>
            <a:pPr lvl="0"/>
            <a:endParaRPr lang="en-US" dirty="0"/>
          </a:p>
          <a:p>
            <a:pPr lvl="0"/>
            <a:r>
              <a:rPr lang="en-US" dirty="0"/>
              <a:t>This </a:t>
            </a:r>
            <a:r>
              <a:rPr lang="en-US" dirty="0" smtClean="0"/>
              <a:t>example method </a:t>
            </a:r>
            <a:r>
              <a:rPr lang="en-US" dirty="0"/>
              <a:t>is what a typical web service call in Angular 2 looks like. Here, </a:t>
            </a:r>
            <a:r>
              <a:rPr lang="en-US" dirty="0" err="1"/>
              <a:t>getBooks</a:t>
            </a:r>
            <a:r>
              <a:rPr lang="en-US" dirty="0"/>
              <a:t> is returning an Observable, which we then subscribe to, passing a function to get called on the returned </a:t>
            </a:r>
            <a:r>
              <a:rPr lang="en-US" dirty="0" err="1"/>
              <a:t>json</a:t>
            </a:r>
            <a:r>
              <a:rPr lang="en-US" dirty="0"/>
              <a:t> data. For that function, we're using a lambda using the arrow syntax which does not bind it's own “this” but rather maintains the scope of the caller, so there's no more need to bind to a "self" object as you would typically do in </a:t>
            </a:r>
            <a:r>
              <a:rPr lang="en-US" dirty="0" err="1"/>
              <a:t>javascript</a:t>
            </a:r>
            <a:r>
              <a:rPr lang="en-US" dirty="0"/>
              <a:t>.</a:t>
            </a:r>
          </a:p>
          <a:p>
            <a:pPr lvl="0"/>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dirty="0"/>
              <a:t>Before we go into a more fleshed out demo, let's take a quick look at the new binding syntax in Angular 2. You simply use parentheses for sending </a:t>
            </a:r>
            <a:r>
              <a:rPr lang="en-US" dirty="0" smtClean="0"/>
              <a:t>events from </a:t>
            </a:r>
            <a:r>
              <a:rPr lang="en-US" dirty="0"/>
              <a:t>the template to the controller and square brackets for </a:t>
            </a:r>
            <a:r>
              <a:rPr lang="en-US" dirty="0" smtClean="0"/>
              <a:t>sending data from </a:t>
            </a:r>
            <a:r>
              <a:rPr lang="en-US" dirty="0"/>
              <a:t>controller to template. You can combine these to create basic two-way bindings, or leave them all off to set to a static value.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0" y="0"/>
            <a:ext cx="7772400" cy="10058400"/>
          </a:xfrm>
        </p:spPr>
        <p:txBody>
          <a:bodyPr>
            <a:spAutoFit/>
          </a:bodyPr>
          <a:lstStyle/>
          <a:p>
            <a:pPr lvl="0"/>
            <a:r>
              <a:rPr lang="en-US"/>
              <a:t>So here we can see a more fleshed out component. You've got your component class in the typescript file on the left, and the HTML template on the right.</a:t>
            </a:r>
          </a:p>
          <a:p>
            <a:pPr lvl="0"/>
            <a:endParaRPr lang="en-US"/>
          </a:p>
          <a:p>
            <a:pPr lvl="0"/>
            <a:r>
              <a:rPr lang="en-US"/>
              <a:t>This example is a bit dense, so let's break it down a bit.</a:t>
            </a:r>
          </a:p>
          <a:p>
            <a:pPr lvl="0"/>
            <a:endParaRPr lang="en-US"/>
          </a:p>
          <a:p>
            <a:pPr lvl="0"/>
            <a:r>
              <a:rPr lang="en-US"/>
              <a:t> </a:t>
            </a:r>
          </a:p>
          <a:p>
            <a:pPr lvl="0"/>
            <a:endParaRPr lang="en-US"/>
          </a:p>
          <a:p>
            <a:pPr lvl="0"/>
            <a:endParaRPr lang="en-US"/>
          </a:p>
          <a:p>
            <a:pPr lvl="0"/>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77239" y="1188719"/>
            <a:ext cx="6217560" cy="6843240"/>
          </a:xfrm>
        </p:spPr>
        <p:txBody>
          <a:bodyPr>
            <a:spAutoFit/>
          </a:bodyPr>
          <a:lstStyle/>
          <a:p>
            <a:pPr lvl="0"/>
            <a:r>
              <a:rPr lang="en-US"/>
              <a:t>We'll start with the imports and class declaration. For Java developers, this should feel very familiar. ES6 imports are a little more fine-grained, as you can specify just the pieces from a given source that you want to import, be it one, or multiple objects from a given file, and can also alias imported objects, as we see here with lodash, but otherwise feel very much like java imports.</a:t>
            </a:r>
          </a:p>
          <a:p>
            <a:pPr lvl="0"/>
            <a:endParaRPr lang="en-US"/>
          </a:p>
          <a:p>
            <a:pPr lvl="0"/>
            <a:r>
              <a:rPr lang="en-US"/>
              <a:t>Typescript brings with it annotations, and the Component annotation, here, provides metadata for the class. The module id is used for handling dependencies, which I'll be going over shortly. The selector is the name that'll be used in other components' templates when using this component. The template is tied to the component via an annotation property, templateUrl. You can also define the template here inline, as is often needed in library components where it is common to compress all the typescript into a single libary file. The same can be done for the css.</a:t>
            </a:r>
          </a:p>
          <a:p>
            <a:pPr lvl="0"/>
            <a:endParaRPr lang="en-US"/>
          </a:p>
          <a:p>
            <a:pPr lvl="0"/>
            <a:endParaRPr lang="en-US"/>
          </a:p>
          <a:p>
            <a:pPr lvl="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 Here we can see the constructor, with the dependant objects, which Angular will be injecting for us. Note that these don't need to be declared outside of the constructor to be used outside of it, but rather keep the scope more typical to javascript.</a:t>
            </a:r>
          </a:p>
          <a:p>
            <a:pPr lvl="0"/>
            <a:endParaRPr lang="en-US"/>
          </a:p>
          <a:p>
            <a:pPr lvl="0"/>
            <a:r>
              <a:rPr lang="en-US"/>
              <a:t>Here, we're making the call to load the data needed by the component, this books array, during construction. Since this call is asynchronous, we don't need to worry about the initial startup being slowed down by web calls, but Angular does provide various hooks, such as ngOnInit, to allow you to setup calls such as these during other parts of the component's lifecycle.</a:t>
            </a:r>
          </a:p>
          <a:p>
            <a:pPr lvl="0"/>
            <a:endParaRPr lang="en-US"/>
          </a:p>
          <a:p>
            <a:pPr lvl="0"/>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77239" y="4777560"/>
            <a:ext cx="6217560" cy="5132520"/>
          </a:xfrm>
        </p:spPr>
        <p:txBody>
          <a:bodyPr>
            <a:spAutoFit/>
          </a:bodyPr>
          <a:lstStyle/>
          <a:p>
            <a:pPr lvl="0"/>
            <a:r>
              <a:rPr lang="en-US"/>
              <a:t>Here you can see the router at work; simply call router.navigate and pass in the route you want to direct to (as defined in our bootstrapping file) and Angular will handle the rest.</a:t>
            </a:r>
          </a:p>
          <a:p>
            <a:pPr lvl="0"/>
            <a:endParaRPr lang="en-US"/>
          </a:p>
          <a:p>
            <a:pPr lvl="0"/>
            <a:r>
              <a:rPr lang="en-US"/>
              <a:t>This save method is typical for an Angular 2 CRUD request. The bookService's saveBook method is returning an Observable, which we then subscribe to. This subscription is necessary to get the actual web call to be invoked, as Observables are considered to be “cold” by default, which is to say they're lazy-loaded, and won't send events until something subscribes to them. They can be configured to be “hot”, instead, so that events will fire even if no one is subscribed, making them more akin to a Promise.</a:t>
            </a:r>
          </a:p>
          <a:p>
            <a:pPr lvl="0"/>
            <a:r>
              <a:rPr lang="en-US"/>
              <a:t> </a:t>
            </a:r>
          </a:p>
          <a:p>
            <a:pPr lvl="0"/>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548640" y="91440"/>
            <a:ext cx="6858000" cy="9877320"/>
          </a:xfrm>
        </p:spPr>
        <p:txBody>
          <a:bodyPr>
            <a:spAutoFit/>
          </a:bodyPr>
          <a:lstStyle/>
          <a:p>
            <a:pPr lvl="0"/>
            <a:endParaRPr lang="en-US" dirty="0"/>
          </a:p>
          <a:p>
            <a:pPr lvl="0"/>
            <a:r>
              <a:rPr lang="en-US" dirty="0"/>
              <a:t>Over here we have the template. </a:t>
            </a:r>
            <a:r>
              <a:rPr lang="en-US" dirty="0" err="1"/>
              <a:t>ngFor</a:t>
            </a:r>
            <a:r>
              <a:rPr lang="en-US" dirty="0"/>
              <a:t> is used for creating elements in a loop and replaces ng-repeat, used in Angular 1. In this example we're using the basic form, though there are expanded forms that do things like track the current index or alter the order. This </a:t>
            </a:r>
            <a:r>
              <a:rPr lang="en-US" dirty="0" err="1"/>
              <a:t>ngFor</a:t>
            </a:r>
            <a:r>
              <a:rPr lang="en-US" dirty="0"/>
              <a:t> is looping through the books array we have defined here, and creating a div like this for each book found. The double curly braces here allow us to call typescript code directly from the DOM, using the context of the component, to display properties of each book, in this case the name, and id</a:t>
            </a:r>
            <a:r>
              <a:rPr lang="en-US" dirty="0" smtClean="0"/>
              <a:t>.</a:t>
            </a:r>
          </a:p>
          <a:p>
            <a:pPr lvl="0"/>
            <a:endParaRPr lang="en-US" dirty="0"/>
          </a:p>
          <a:p>
            <a:pPr lvl="0"/>
            <a:r>
              <a:rPr lang="en-US" dirty="0"/>
              <a:t>This pipe on the book's created date allows us to format the value being sent to the DOM. These pipes were introduced in Angular 1, and work the same as they did there. One important thing to note is that the  filter and </a:t>
            </a:r>
            <a:r>
              <a:rPr lang="en-US" dirty="0" err="1"/>
              <a:t>orderBy</a:t>
            </a:r>
            <a:r>
              <a:rPr lang="en-US" dirty="0"/>
              <a:t> pipes were intentionally left out of Angular2. This was done for performance, as pipes of this kind are called very frequently, so using this kind of pipe on even a moderately sized collection can quickly degrade performance. There's nothing to stop you from making your own, I'm sure there are already versions on </a:t>
            </a:r>
            <a:r>
              <a:rPr lang="en-US" dirty="0" err="1"/>
              <a:t>github</a:t>
            </a:r>
            <a:r>
              <a:rPr lang="en-US" dirty="0"/>
              <a:t> you could use, but they encourage handling these within your component, and Observables can handle this pretty easily</a:t>
            </a:r>
            <a:r>
              <a:rPr lang="en-US" dirty="0" smtClean="0"/>
              <a:t>.</a:t>
            </a:r>
          </a:p>
          <a:p>
            <a:pPr lvl="0"/>
            <a:endParaRPr lang="en-US" dirty="0" smtClean="0"/>
          </a:p>
          <a:p>
            <a:pPr lvl="0"/>
            <a:r>
              <a:rPr lang="en-US" dirty="0" smtClean="0"/>
              <a:t>Here we see the new binding syntax that Angular 2 uses, with </a:t>
            </a:r>
            <a:r>
              <a:rPr lang="en-US" dirty="0" err="1" smtClean="0"/>
              <a:t>ngModel</a:t>
            </a:r>
            <a:r>
              <a:rPr lang="en-US" dirty="0" smtClean="0"/>
              <a:t> being two-way bound to the book's name, and here, author, so any changes made in the controller to the book's author property will automatically update the DOM, and if the user changes the author in the UI, the model will automatically be updated to the new value.</a:t>
            </a:r>
          </a:p>
          <a:p>
            <a:pPr lvl="0"/>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823320" y="2822760"/>
            <a:ext cx="6217560" cy="5417640"/>
          </a:xfrm>
        </p:spPr>
        <p:txBody>
          <a:bodyPr>
            <a:spAutoFit/>
          </a:bodyPr>
          <a:lstStyle/>
          <a:p>
            <a:pPr lvl="0"/>
            <a:r>
              <a:rPr lang="en-US"/>
              <a:t>Here we can see another two-way binding on a more complex element for configuring the book's genre. By leaving off the parentheses, we're binding the selected option's genre's id to the value property of the option, without listening for changes coming from the DOM (since we wouldn't expect, or want to allow, the DOM to change the genre). This id will then in turn get passed via the ngModel binding to be saved as the book's genre.</a:t>
            </a:r>
          </a:p>
          <a:p>
            <a:pPr lvl="0"/>
            <a:endParaRPr lang="en-US"/>
          </a:p>
          <a:p>
            <a:pPr lvl="0"/>
            <a:r>
              <a:rPr lang="en-US"/>
              <a:t>By leaving off the square brackets for these buttons, we now have eventlisteners on the click event. For those familiar with Angular 1, note that while ngModel is one of the few custom directives that is kept in Angular 2, we no longer need ng-click, as we can now just bind to the base HTML click event. For those not familiar with Angular 1, just know that ng-click is just one of many custom directives in Angular 1 that you won't need to know anything about.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US"/>
              <a:t>A lot of the initial configuration is handled in a bootstrapping file like this one. Here, we setup our routes for the router, declare dependencies that will be injected, and define providers for our various services. One thing to note is that Angular 2 recently added the idea of modules for dependencies, so instead of declaring your dependencies on a per-component basis, you create a hierarchy of modules which define dependencies, with components being placed into one of these modules.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So, now that you have a basic understanding of what Angular 2 brings to the table, let's talk about what we've liked and disliked about developing with Angular 2. I like to end on a high note, so we'll start with the "Khan"s.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823320" y="2560319"/>
            <a:ext cx="6217560" cy="4847400"/>
          </a:xfrm>
        </p:spPr>
        <p:txBody>
          <a:bodyPr/>
          <a:lstStyle/>
          <a:p>
            <a:pPr lvl="0"/>
            <a:r>
              <a:rPr lang="en-US"/>
              <a:t>This will mostly be targetting people with some experience in JavaScript. There will be a fair amount of technical details, but there will also be some more high-level details more accessible to everyone. I will also be going over a number of changes from Angular 1, which will mostly be useful for those familiar with Angular, already. For those who aren't, these changes will mostly just highlight things developers needed to learn in Angular 1, but don't now, anyway, so you shouldn't be missing out on much if you're not familiar with any of Angular going into this.</a:t>
            </a:r>
          </a:p>
          <a:p>
            <a:pPr lvl="0"/>
            <a:endParaRPr lang="en-US"/>
          </a:p>
          <a:p>
            <a:pPr lvl="0"/>
            <a:r>
              <a:rPr lang="en-US"/>
              <a:t>Reactive Extensions, and Reactive Programming, in general, is something integral to Angular 2 that you do not need to understand going into this, as I'll be including a brief overview.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The biggest "Khan" so far has definitely been upgrading our Angular dependency. The Angular project has been shifting a ton throughout the alpha, beta, and even RC stages, with lots of breaking changes throughout. This, combined with the fact that we only have our explicitly declared version of Angular, not a separate version for each library we use that also depends on Angular means that any Angular-version discrepencies would almost surely result in build or runtime failures.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31519" y="622440"/>
            <a:ext cx="6217560" cy="7983720"/>
          </a:xfrm>
        </p:spPr>
        <p:txBody>
          <a:bodyPr>
            <a:spAutoFit/>
          </a:bodyPr>
          <a:lstStyle/>
          <a:p>
            <a:pPr lvl="0"/>
            <a:r>
              <a:rPr lang="en-US"/>
              <a:t>The breaking changes have been brutal thus far, making beta development really rough. Even seemingly safe versions, such as the rc builds, have had several breaking changes, even going so far as pulling entire modules out to stand on their own, namely the router and forms modules.</a:t>
            </a:r>
          </a:p>
          <a:p>
            <a:pPr lvl="0"/>
            <a:endParaRPr lang="en-US"/>
          </a:p>
          <a:p>
            <a:pPr lvl="0"/>
            <a:r>
              <a:rPr lang="en-US"/>
              <a:t>Normally, this problem would be mitigated by simply sticking with an older version until you need something specifically from a newer one. However, there is a problem with this, in that the tutorial docs are always kept updated to the latest version, with no apparent links to older versions. This means that if you've needed to refer to the documentation to see how to use something, you'd either need to be using the latest version or look to others' experiences. For this, Stack Overflow has been our saving grace, as we could almost always find where someone else had been running into the same problem and was helped by either an Angular developer, or someone who had done that thing both before and after the breaking change.</a:t>
            </a:r>
          </a:p>
          <a:p>
            <a:pPr lvl="0"/>
            <a:endParaRPr lang="en-US"/>
          </a:p>
          <a:p>
            <a:pPr lvl="0"/>
            <a:r>
              <a:rPr lang="en-US"/>
              <a:t>This has created somewhat of a love-hate relationship with Google for us, as Google was now our friend, but we were only in this situation because of what Google had done to us.</a:t>
            </a:r>
          </a:p>
          <a:p>
            <a:pPr lvl="0"/>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So, if all that scared you, the good news is that Angular 2 has been officially released, so hopefully these issues are a thing of the past.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With the release of 2.0, the developers of Angular apologized for the turbulent state of the Angular codebase, particularly with regards to their breaking changes in RC builds, and has pledged to adhere to semantic versioning going forward. This means there should be no breaking changes outside of major releases, which are scheduled to be 6 months apart. Hopefully, this will mean a less turbulent code base and better historical documentation, but as this is such a recent development, only time will tell. They have released 2.1 and it is considered a drop-in replacement for 2.0, so thus far it looks like they're sticking to their claim.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So, now that I've gone over what we've disliked about developing with Angular 2, let me talk about what we have liked: pretty much everything else.</a:t>
            </a:r>
          </a:p>
          <a:p>
            <a:pPr lvl="0"/>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endParaRPr lang="en-US"/>
          </a:p>
          <a:p>
            <a:pPr lvl="0"/>
            <a:endParaRPr lang="en-US"/>
          </a:p>
          <a:p>
            <a:pPr lvl="0"/>
            <a:r>
              <a:rPr lang="en-US"/>
              <a:t>Typescript has been particularly nice for development. It's great having autocomplete in a javascript IDE, especially when I'm used to writing code in either Netbeans for Java or SQL Studio for SQL. With other javascript environments, including Angular 1.x, if I was unsure of what method it was I was wanting to call, or had a question about the arguments, I usually either relied on the Chrome debugger or looking up documentation. Having good syntax coloring and error highlighting has also been quite nice.</a:t>
            </a:r>
          </a:p>
          <a:p>
            <a:pPr lvl="0"/>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The new binding syntax has also been quite pleasant, and significantly reduces the learning curve for new Angular developers. Parentheses to send to the controller, and square brackets to send to the template. That's it. For you Angular 1 guys, that means no more having to keep track of the isolated scope types and remember what @, =, or &amp; meant, as these loosely correlated to these directional bindings, but had some nuanced differences.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77239" y="644040"/>
            <a:ext cx="6217560" cy="7128360"/>
          </a:xfrm>
        </p:spPr>
        <p:txBody>
          <a:bodyPr>
            <a:spAutoFit/>
          </a:bodyPr>
          <a:lstStyle/>
          <a:p>
            <a:pPr lvl="0"/>
            <a:r>
              <a:rPr lang="en-US"/>
              <a:t>With the simplified syntax, many of the old custom directives are no longer needed, further reducing the learning curve for Angular, as you no longer need to memorize all these custom directives, but rather can just bind to plain HTML properties. As mentioned earlier, ng-click is replaced by a parenthetical binding on the click event, just as ng-href is replaced by a square bracket binding on the href property. Ng-show and ng-hide are also no longer needed. They can be replaced by either binding to the hidden property, or using an ngIf to conditionally display the element. Note that in Angular 1.x, ng-hide didn't just set to display:none like hidden does, but also set it to !important. For this reason, some consider it erroneous to bind to hidden as it can potentially be overridden by another CSS rule and instead recommend using ngIf determine if the element is displayed. Personally, I prefer to bind to hidden and simply set a global css rule for hidden to display:none !important to make it more like how Angular 1.x was. This is because a) I think it looks better and prefer using bound HTML properties over custom directives and b) using ngIf will remove the element from the DOM, and destroy any of its components, so you lose state held by that element.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731519" y="633240"/>
            <a:ext cx="6217560" cy="8553960"/>
          </a:xfrm>
        </p:spPr>
        <p:txBody>
          <a:bodyPr>
            <a:spAutoFit/>
          </a:bodyPr>
          <a:lstStyle/>
          <a:p>
            <a:pPr lvl="0"/>
            <a:r>
              <a:rPr lang="en-US" dirty="0"/>
              <a:t>One last thing we've really liked is all the functionality that </a:t>
            </a:r>
            <a:r>
              <a:rPr lang="en-US" dirty="0" err="1"/>
              <a:t>RxJS</a:t>
            </a:r>
            <a:r>
              <a:rPr lang="en-US" dirty="0"/>
              <a:t> </a:t>
            </a:r>
            <a:r>
              <a:rPr lang="en-US" dirty="0" smtClean="0"/>
              <a:t>provides, though as mentioned before, Angular 2 really only forces you to use </a:t>
            </a:r>
            <a:r>
              <a:rPr lang="en-US" dirty="0" err="1" smtClean="0"/>
              <a:t>RxJS</a:t>
            </a:r>
            <a:r>
              <a:rPr lang="en-US" dirty="0" smtClean="0"/>
              <a:t> in one part of their web calls, so you could mostly</a:t>
            </a:r>
            <a:r>
              <a:rPr lang="en-US" baseline="0" dirty="0" smtClean="0"/>
              <a:t> ignore </a:t>
            </a:r>
            <a:r>
              <a:rPr lang="en-US" baseline="0" dirty="0" err="1" smtClean="0"/>
              <a:t>RxJS</a:t>
            </a:r>
            <a:r>
              <a:rPr lang="en-US" baseline="0" dirty="0" smtClean="0"/>
              <a:t> and find other ways of handling your data flow, but you’d be missing out on some really nice features</a:t>
            </a:r>
            <a:r>
              <a:rPr lang="en-US" dirty="0" smtClean="0"/>
              <a:t>. </a:t>
            </a:r>
            <a:r>
              <a:rPr lang="en-US" dirty="0"/>
              <a:t>Here I've listed some of the main methods we've found useful.  I will note, however, that while the new Angular2 syntax helps give Angular2 a more shallow learning curve, </a:t>
            </a:r>
            <a:r>
              <a:rPr lang="en-US" dirty="0" err="1"/>
              <a:t>RxJS</a:t>
            </a:r>
            <a:r>
              <a:rPr lang="en-US" dirty="0"/>
              <a:t>, or rather Reactive Extensions in general, has a rather steep learning curve. Hopefully Reactive programming will become more and more common outside of Angular development, making this less of an issue, but I will say that if you're considering using Angular2, I highly recommend going to Michael's presentation on Reactive programming. That being said, these are some of the methods we've commonly used. Map is typically your go-to transformation, and should generally be used in lieu of do, as do does not use the return value of the passed in function, instead propagating the same event. This encourages modifying the event passed in, leading to unintended side effects if you're not the only subscriber to that Observable. Merge is useful for combining Observables such that an event is triggered when any of the originating observables produces an event. </a:t>
            </a:r>
            <a:r>
              <a:rPr lang="en-US" dirty="0" err="1"/>
              <a:t>ForkJoin</a:t>
            </a:r>
            <a:r>
              <a:rPr lang="en-US" dirty="0"/>
              <a:t> is another way of combing Observables, but waits for all the passed in Observables to return an event, then combines their results into an array of event objects. This is useful for ensuring all our data needed for a page load is ready before we start rendering. </a:t>
            </a:r>
            <a:r>
              <a:rPr lang="en-US" dirty="0" err="1"/>
              <a:t>Flatmap</a:t>
            </a:r>
            <a:r>
              <a:rPr lang="en-US" dirty="0"/>
              <a:t>, on the other hand, is used for splitting collections of items into separate events.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640080" y="914400"/>
            <a:ext cx="6400799" cy="8138160"/>
          </a:xfrm>
        </p:spPr>
        <p:txBody>
          <a:bodyPr>
            <a:spAutoFit/>
          </a:bodyPr>
          <a:lstStyle/>
          <a:p>
            <a:pPr lvl="0"/>
            <a:r>
              <a:rPr lang="en-US" dirty="0"/>
              <a:t>So, now that I've gone over the pros and cons of Angular 2, the only question left is whether or not it's worth switching to.  If you're using Angular 1.x, you should know that pretty much all the core functionality is there, and the project is mostly stable. Also, Angular 1.x has been officially deprecated, with support going to Stack Overflow, so now is probably a good time to move on up to Angular 2. The only reason not to would be Angular libraries you may be using, such as UI grid or Angular material. It's only a matter of time, however, until these projects are moved to Angular 2, or replaced by Angular 2 versions</a:t>
            </a:r>
            <a:r>
              <a:rPr lang="en-US" dirty="0" smtClean="0"/>
              <a:t>. You may also be able to use ng-upgrade, though due to configuration restrictions,</a:t>
            </a:r>
            <a:r>
              <a:rPr lang="en-US" baseline="0" dirty="0" smtClean="0"/>
              <a:t> not all components can be upgraded with it.</a:t>
            </a:r>
            <a:endParaRPr lang="en-US" dirty="0"/>
          </a:p>
          <a:p>
            <a:pPr lvl="0"/>
            <a:endParaRPr lang="en-US" dirty="0"/>
          </a:p>
          <a:p>
            <a:pPr lvl="0"/>
            <a:r>
              <a:rPr lang="en-US" dirty="0"/>
              <a:t>If you're coming from something other than Angular 1.x, I'd ask do you like the idea of developing under a unified framework with a fairly large, and rapidly growing </a:t>
            </a:r>
            <a:r>
              <a:rPr lang="en-US" dirty="0" err="1"/>
              <a:t>userbase</a:t>
            </a:r>
            <a:r>
              <a:rPr lang="en-US" dirty="0"/>
              <a:t>,  produced by a leading tech company with plenty of resources that also happens to develop one of the most popular browsers, uniquely positioning itself to really drive </a:t>
            </a:r>
            <a:r>
              <a:rPr lang="en-US" dirty="0" err="1"/>
              <a:t>javascript</a:t>
            </a:r>
            <a:r>
              <a:rPr lang="en-US" dirty="0"/>
              <a:t> development (by which I mean development of the language, not developing in that language). If so, then Angular 2 is for you. If you don't like frameworks you can stick with your choice of libraries glued together in a hopefully-not-</a:t>
            </a:r>
            <a:r>
              <a:rPr lang="en-US" dirty="0" err="1"/>
              <a:t>frankenstein</a:t>
            </a:r>
            <a:r>
              <a:rPr lang="en-US" dirty="0"/>
              <a:t> kind of way. Or if you just don't like Angular 2, maybe try your hand at something like </a:t>
            </a:r>
            <a:r>
              <a:rPr lang="en-US" dirty="0" smtClean="0"/>
              <a:t>Elm, or one of the other frameworks that </a:t>
            </a:r>
            <a:r>
              <a:rPr lang="en-US" dirty="0" err="1" smtClean="0"/>
              <a:t>John’ll</a:t>
            </a:r>
            <a:r>
              <a:rPr lang="en-US" dirty="0" smtClean="0"/>
              <a:t> be talking about.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I'll start out with a quick overview of what Angular is, followed by what's new in Angular 2, specifically, and why it's nice for new developers. From there I'll be moving on to our experiences with Angular2, after coming from using Angular 1.x for our most recent projects. And, lastly, I'll go over the state of the project, and whether or not we think it's a good time to switch to Angular 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US"/>
              <a:t>I, for one, am glad to be developing in Angular 2. While I may feel a little battered and bruised after dealing with Angular 2 in beta, The clouds appear to have parted, and everything else about Angular 2 has been a great improvement over every other javascript ecosystem I've used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Any Questions?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While there's a little time left, I wanted to show some examples of some usages of Observables that I'd alluded to, but didn't show in the demo, because it was pretty simple and didn't really call for them.</a:t>
            </a:r>
          </a:p>
          <a:p>
            <a:pPr lvl="0"/>
            <a:endParaRPr lang="en-US"/>
          </a:p>
          <a:p>
            <a:pPr lvl="0"/>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914400" y="1005840"/>
            <a:ext cx="6217560" cy="8553960"/>
          </a:xfrm>
        </p:spPr>
        <p:txBody>
          <a:bodyPr>
            <a:spAutoFit/>
          </a:bodyPr>
          <a:lstStyle/>
          <a:p>
            <a:pPr lvl="0"/>
            <a:r>
              <a:rPr lang="en-US"/>
              <a:t>So what is Angular? Angular JS is a javascript framework built around the use of components. These components consist of an HTML template, a javascript controller, and, optionally, a stylesheet. It's important to note that these stylesheets are utilized in such a way as to keep the styling for components compartmentalized, so any rules defined in one component aren't applied to other components (this can be done by utilizing the actual Shadow DOM, or by emulating the it, which is the default behavior).</a:t>
            </a:r>
          </a:p>
          <a:p>
            <a:pPr lvl="0"/>
            <a:endParaRPr lang="en-US"/>
          </a:p>
          <a:p>
            <a:pPr lvl="0"/>
            <a:endParaRPr lang="en-US"/>
          </a:p>
          <a:p>
            <a:pPr lvl="0"/>
            <a:endParaRPr lang="en-US"/>
          </a:p>
          <a:p>
            <a:pPr lvl="0"/>
            <a:r>
              <a:rPr lang="en-US"/>
              <a:t>The communication between the HTML template and the javascript controller is handled via simple bindings in the template. In Angular 1.x these were mostly done via custom directives or custom attributes on components, but Angular 2 uses a new syntax that really simplifies the written code, which I'll be showing in a moment.</a:t>
            </a:r>
          </a:p>
          <a:p>
            <a:pPr lvl="0"/>
            <a:endParaRPr lang="en-US"/>
          </a:p>
          <a:p>
            <a:pPr lvl="0"/>
            <a:endParaRPr lang="en-US"/>
          </a:p>
          <a:p>
            <a:pPr lvl="0"/>
            <a:endParaRPr lang="en-US"/>
          </a:p>
          <a:p>
            <a:pPr lvl="0"/>
            <a:r>
              <a:rPr lang="en-US"/>
              <a:t>And finally the communication between components is largely handled by Observables in services, which are also what is returned when making web service requests via Angular's http module. These observables replace the Promises used in many other javascript services, including Angular 1.x.</a:t>
            </a:r>
          </a:p>
          <a:p>
            <a:pPr lvl="0"/>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spAutoFit/>
          </a:bodyPr>
          <a:lstStyle/>
          <a:p>
            <a:pPr lvl="0"/>
            <a:r>
              <a:rPr lang="en-US"/>
              <a:t>Here we can see the general layout of an Angular component. The HTML template and styesheet(s) make up the view, which can update the client-side model directly, or through the javascript controller, with the communication between the view and the model being handled by Angular through the bindings. The communication with web services is also shown here, and is handled by Angular's http module. Web calls are expected to return JSON, which will then get served back to the controller in the form of Observable events.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914400" y="407160"/>
            <a:ext cx="6217560" cy="9124200"/>
          </a:xfrm>
        </p:spPr>
        <p:txBody>
          <a:bodyPr>
            <a:spAutoFit/>
          </a:bodyPr>
          <a:lstStyle/>
          <a:p>
            <a:pPr lvl="0"/>
            <a:r>
              <a:rPr lang="en-US" dirty="0"/>
              <a:t>Reactive programming has been gaining popularity as a more functional approach to state, and Angular 2 incorporates Reactive programming with </a:t>
            </a:r>
            <a:r>
              <a:rPr lang="en-US" dirty="0" err="1"/>
              <a:t>RxJS</a:t>
            </a:r>
            <a:r>
              <a:rPr lang="en-US" dirty="0"/>
              <a:t>, the </a:t>
            </a:r>
            <a:r>
              <a:rPr lang="en-US" dirty="0" err="1"/>
              <a:t>javascript</a:t>
            </a:r>
            <a:r>
              <a:rPr lang="en-US" dirty="0"/>
              <a:t> implementation of the Reactive extensions library (not to be confused with Facebook's UI library, React, which is something entirely different). The Observables found in </a:t>
            </a:r>
            <a:r>
              <a:rPr lang="en-US" dirty="0" err="1"/>
              <a:t>RxJS</a:t>
            </a:r>
            <a:r>
              <a:rPr lang="en-US" dirty="0"/>
              <a:t> are used in </a:t>
            </a:r>
            <a:r>
              <a:rPr lang="en-US" dirty="0" err="1"/>
              <a:t>Angular's</a:t>
            </a:r>
            <a:r>
              <a:rPr lang="en-US" dirty="0"/>
              <a:t> http calls and are also often used to communicate state changes across components. And, if all of that made no sense to you, don't worry, I'll be going over just what Observables and </a:t>
            </a:r>
            <a:r>
              <a:rPr lang="en-US" dirty="0" err="1"/>
              <a:t>RxJS</a:t>
            </a:r>
            <a:r>
              <a:rPr lang="en-US" dirty="0"/>
              <a:t> are in just a moment.</a:t>
            </a:r>
          </a:p>
          <a:p>
            <a:pPr lvl="0"/>
            <a:endParaRPr lang="en-US" dirty="0"/>
          </a:p>
          <a:p>
            <a:pPr lvl="0"/>
            <a:r>
              <a:rPr lang="en-US" dirty="0"/>
              <a:t>Angular 2 also uses Microsoft's typescript, which utilizes es6, to bring a bit more structure to the chaos that is </a:t>
            </a:r>
            <a:r>
              <a:rPr lang="en-US" dirty="0" err="1"/>
              <a:t>javascript</a:t>
            </a:r>
            <a:r>
              <a:rPr lang="en-US" dirty="0"/>
              <a:t>. And, as I touched on briefly, there's some syntactical differences that simplify Angular2 code. These also have the benefit of making many of Angular 1.x's custom directives obsolete. In addition to these language changes, Angular 2 strives to be more modular, and has an increased focus on performance, in order to make Angular more viable for mobile development.</a:t>
            </a:r>
          </a:p>
          <a:p>
            <a:pPr lvl="0"/>
            <a:endParaRPr lang="en-US" dirty="0"/>
          </a:p>
          <a:p>
            <a:pPr lvl="0"/>
            <a:r>
              <a:rPr lang="en-US" dirty="0"/>
              <a:t>So, let's take a look at what we're getting with these, but before we do, I'd like to give a brief overview of Reactive Extensions. While Angular 2 only exposes developers to </a:t>
            </a:r>
            <a:r>
              <a:rPr lang="en-US" dirty="0" err="1"/>
              <a:t>RxJS</a:t>
            </a:r>
            <a:r>
              <a:rPr lang="en-US" dirty="0"/>
              <a:t> in a few places and doesn't actually force them to be used for many of the things I'll describe, we've found them to be incredibly useful, so I'll be using them in my examples the way we do in our project.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p:txBody>
          <a:bodyPr/>
          <a:lstStyle/>
          <a:p>
            <a:pPr lvl="0"/>
            <a:r>
              <a:rPr lang="en-US"/>
              <a:t>RxJS is built primarily around objects known as Observables, which are essentially pipelines returning streams of data. I find it easiest to think of this data as a series of events, so I'll be referring to each piece of data flowing through the stream as an event. These pipelines are often represented by these marble diagrams depicting an observable or group of observables with events in the original Observable(s), some operation being applied, and the resulting chain of events displayed below. So in this example, the events 1, 2, and 3 come through the Observable, the map function gets applied to each event, and the subscriber sees the events 10, 20, and 30 come through.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365760" y="91440"/>
            <a:ext cx="6858000" cy="9875520"/>
          </a:xfrm>
        </p:spPr>
        <p:txBody>
          <a:bodyPr>
            <a:spAutoFit/>
          </a:bodyPr>
          <a:lstStyle/>
          <a:p>
            <a:pPr lvl="0"/>
            <a:r>
              <a:rPr lang="en-US"/>
              <a:t>These Observables are an important part of Angular 2 development, since, as mentioned, they are used by Angular http calls, but they can also be quite useful for communication between components, and can be used to replace watches and event buses. This has been much more convenient as a vector for handling cross-component communication than the isolated scope building of Angular 1, where you would create the scope for a sub component you were creating, such as a modal, giving that scope the data from the parent component it needed.</a:t>
            </a:r>
          </a:p>
          <a:p>
            <a:pPr lvl="0"/>
            <a:r>
              <a:rPr lang="en-US"/>
              <a:t>These Observables are highly configurable through the use of chaining different operations on them.  For instance, in this first example we can see an "event bus" type Observable. We can simply add a debounce to cut down on excessive, duplicate events, filter out events of types we don't want, and specify a method to be called when events do come through and pass the filter (here, since we are using the event as a trigger and don't actually need it, anymore, we're ignoring it and using this empty argument syntax). In the second example we can see how Observables can be used to manipulate collections, much like streams.</a:t>
            </a:r>
          </a:p>
          <a:p>
            <a:pPr lvl="0"/>
            <a:r>
              <a:rPr lang="en-US"/>
              <a:t>It's important to note that the objects getting passed along in these events are shared amongst subscribers,  though calling a method like debounce, here, doesn't modify the Observable, it just returns a new one, so the chains of methods applied are kept separate. This allows us to use a single source Observable in multiple ways, at once. Since these events are shared, there is potential for unwanted side effects if you make changes to the objects being passed along as events, so be careful with your arguments.</a:t>
            </a:r>
          </a:p>
          <a:p>
            <a:pPr lvl="0"/>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763588"/>
            <a:ext cx="0" cy="1587"/>
          </a:xfrm>
          <a:solidFill>
            <a:srgbClr val="4F81BD"/>
          </a:solidFill>
          <a:ln w="25560">
            <a:solidFill>
              <a:srgbClr val="385D8A"/>
            </a:solidFill>
            <a:prstDash val="solid"/>
          </a:ln>
        </p:spPr>
      </p:sp>
      <p:sp>
        <p:nvSpPr>
          <p:cNvPr id="3" name="Notes Placeholder 2"/>
          <p:cNvSpPr txBox="1">
            <a:spLocks noGrp="1"/>
          </p:cNvSpPr>
          <p:nvPr>
            <p:ph type="body" sz="quarter" idx="1"/>
          </p:nvPr>
        </p:nvSpPr>
        <p:spPr>
          <a:xfrm>
            <a:off x="877319" y="1500839"/>
            <a:ext cx="6217560" cy="6272999"/>
          </a:xfrm>
        </p:spPr>
        <p:txBody>
          <a:bodyPr>
            <a:spAutoFit/>
          </a:bodyPr>
          <a:lstStyle/>
          <a:p>
            <a:pPr lvl="0"/>
            <a:r>
              <a:rPr lang="en-US" dirty="0"/>
              <a:t>Typescript, as you likely guessed from the name, is meant to be </a:t>
            </a:r>
            <a:r>
              <a:rPr lang="en-US" dirty="0" err="1"/>
              <a:t>javascript</a:t>
            </a:r>
            <a:r>
              <a:rPr lang="en-US" dirty="0"/>
              <a:t> with typing. By adding types to our variables, method return signatures, and arguments, we can get a lot more compile-time error checking, as well as improved IDE support. Typescript also incorporates a few other common programming elements, such as classes and lambdas, expanding the OO and functional capabilities of </a:t>
            </a:r>
            <a:r>
              <a:rPr lang="en-US" dirty="0" err="1"/>
              <a:t>javascript</a:t>
            </a:r>
            <a:r>
              <a:rPr lang="en-US" dirty="0"/>
              <a:t>, respectively. Typescript also uses es6, the latest (ok not latest, as of June, this is the ever-changing world of </a:t>
            </a:r>
            <a:r>
              <a:rPr lang="en-US" dirty="0" err="1"/>
              <a:t>javascript</a:t>
            </a:r>
            <a:r>
              <a:rPr lang="en-US" dirty="0"/>
              <a:t> after all, but one of the latest) versions of ECMA Script, which is essentially the API definition for JavaScript. Among the new features of es6 are a new import syntax, and the For...Of statement, which </a:t>
            </a:r>
            <a:r>
              <a:rPr lang="en-US" dirty="0" smtClean="0"/>
              <a:t>closely </a:t>
            </a:r>
            <a:r>
              <a:rPr lang="en-US" dirty="0"/>
              <a:t>resembles </a:t>
            </a:r>
            <a:r>
              <a:rPr lang="en-US" dirty="0" smtClean="0"/>
              <a:t>the enhanced </a:t>
            </a:r>
            <a:r>
              <a:rPr lang="en-US" dirty="0"/>
              <a:t>For </a:t>
            </a:r>
            <a:r>
              <a:rPr lang="en-US" dirty="0" smtClean="0"/>
              <a:t>loop in Java, more so </a:t>
            </a:r>
            <a:r>
              <a:rPr lang="en-US" dirty="0"/>
              <a:t>than the For...In statement, which is prone to bugs due to incorrect usage. Es6 also brings template literals (a convenient, functional way of creating strings), as well as </a:t>
            </a:r>
            <a:r>
              <a:rPr lang="en-US" dirty="0" err="1"/>
              <a:t>destructuring</a:t>
            </a:r>
            <a:r>
              <a:rPr lang="en-US" dirty="0"/>
              <a:t> of Objects and Arrays into individual variables.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799" y="2130480"/>
            <a:ext cx="7772400" cy="1469880"/>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599" y="3886200"/>
            <a:ext cx="6400799" cy="1752479"/>
          </a:xfrm>
        </p:spPr>
        <p:txBody>
          <a:bodyPr anchorCtr="1"/>
          <a:lstStyle>
            <a:lvl1pPr marL="0" indent="0" algn="ctr">
              <a:buNone/>
              <a:defRPr>
                <a:ln>
                  <a:noFill/>
                </a:ln>
                <a:solidFill>
                  <a:srgbClr val="898989"/>
                </a:solidFill>
                <a:latin typeface="Calibri" pitchFamily="18"/>
                <a:ea typeface="Microsoft YaHei" pitchFamily="2"/>
                <a:cs typeface="Arial Unicode MS" pitchFamily="2"/>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A0EB2F3B-A56F-41D4-A33C-CBD63BEF1182}" type="datetime1">
              <a:rPr lang="en-US"/>
              <a:pPr lvl="0"/>
              <a:t>10/26/2016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7D916F3-28D0-40A7-B2F1-675F5DFC0E85}" type="slidenum">
              <a:t>‹#›</a:t>
            </a:fld>
            <a:endParaRPr lang="en-US"/>
          </a:p>
        </p:txBody>
      </p:sp>
      <p:sp>
        <p:nvSpPr>
          <p:cNvPr id="7" name="Text Placeholder 6"/>
          <p:cNvSpPr txBox="1">
            <a:spLocks noGrp="1"/>
          </p:cNvSpPr>
          <p:nvPr>
            <p:ph type="body" idx="4294967295"/>
          </p:nvPr>
        </p:nvSpPr>
        <p:spPr>
          <a:xfrm>
            <a:off x="457200" y="1604520"/>
            <a:ext cx="8229240" cy="4525920"/>
          </a:xfrm>
        </p:spPr>
        <p:txBody>
          <a:bodyPr lIns="0" tIns="0" rIns="0" bIns="0"/>
          <a:lstStyle>
            <a:lvl1pPr marL="0" indent="0" hangingPunct="0">
              <a:spcBef>
                <a:spcPts val="0"/>
              </a:spcBef>
              <a:spcAft>
                <a:spcPts val="1414"/>
              </a:spcAft>
              <a:defRPr>
                <a:ln>
                  <a:noFill/>
                </a:ln>
                <a:solidFill>
                  <a:srgbClr val="FFFFFF"/>
                </a:solidFill>
                <a:latin typeface="Arial" pitchFamily="18"/>
                <a:ea typeface="Microsoft YaHei" pitchFamily="2"/>
                <a:cs typeface="Arial Unicode MS" pitchFamily="2"/>
              </a:defRPr>
            </a:lvl1pPr>
          </a:lstStyle>
          <a:p>
            <a:endParaRPr lang="en-US"/>
          </a:p>
        </p:txBody>
      </p:sp>
    </p:spTree>
    <p:extLst>
      <p:ext uri="{BB962C8B-B14F-4D97-AF65-F5344CB8AC3E}">
        <p14:creationId xmlns:p14="http://schemas.microsoft.com/office/powerpoint/2010/main" val="69388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8063C890-DAFE-409B-9257-914C9557728D}" type="datetime1">
              <a:rPr lang="en-US"/>
              <a:pPr lvl="0"/>
              <a:t>10/26/2016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1E937AF1-E3BF-4DB1-B0DB-1F7C4B5308D9}" type="slidenum">
              <a:t>‹#›</a:t>
            </a:fld>
            <a:endParaRPr lang="en-US"/>
          </a:p>
        </p:txBody>
      </p:sp>
    </p:spTree>
    <p:extLst>
      <p:ext uri="{BB962C8B-B14F-4D97-AF65-F5344CB8AC3E}">
        <p14:creationId xmlns:p14="http://schemas.microsoft.com/office/powerpoint/2010/main" val="4121626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80"/>
            <a:ext cx="2057400" cy="5851440"/>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80"/>
            <a:ext cx="6019919" cy="585144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BD26A949-6C6E-44DB-BBC0-3184B7D8A635}" type="datetime1">
              <a:rPr lang="en-US"/>
              <a:pPr lvl="0"/>
              <a:t>10/26/2016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692DE171-BF7F-49FB-A8A7-F90B85992643}" type="slidenum">
              <a:t>‹#›</a:t>
            </a:fld>
            <a:endParaRPr lang="en-US"/>
          </a:p>
        </p:txBody>
      </p:sp>
    </p:spTree>
    <p:extLst>
      <p:ext uri="{BB962C8B-B14F-4D97-AF65-F5344CB8AC3E}">
        <p14:creationId xmlns:p14="http://schemas.microsoft.com/office/powerpoint/2010/main" val="363734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type="title" idx="4294967295"/>
          </p:nvPr>
        </p:nvSpPr>
        <p:spPr>
          <a:xfrm>
            <a:off x="457200" y="1600200"/>
            <a:ext cx="8229600" cy="4525920"/>
          </a:xfrm>
        </p:spPr>
        <p:txBody>
          <a:bodyPr anchor="t" anchorCtr="0"/>
          <a:lstStyle>
            <a:lvl1pPr marL="343080" indent="-343080" algn="l">
              <a:spcBef>
                <a:spcPts val="799"/>
              </a:spcBef>
              <a:buSzPct val="100000"/>
              <a:buFont typeface="Arial" pitchFamily="34"/>
              <a:buChar char="•"/>
              <a:defRPr sz="32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fld id="{D9EC0203-CF85-4ECD-B6BC-1AE97837F7E4}" type="datetime1">
              <a:rPr lang="en-US"/>
              <a:pPr lvl="0"/>
              <a:t>10/26/2016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B86570AB-099B-4D15-AAC0-9C19ADE1D90F}" type="slidenum">
              <a:t>‹#›</a:t>
            </a:fld>
            <a:endParaRPr lang="en-US"/>
          </a:p>
        </p:txBody>
      </p:sp>
      <p:sp>
        <p:nvSpPr>
          <p:cNvPr id="7" name="Content Placeholder 6"/>
          <p:cNvSpPr txBox="1">
            <a:spLocks noGrp="1"/>
          </p:cNvSpPr>
          <p:nvPr>
            <p:ph idx="1"/>
          </p:nvPr>
        </p:nvSpPr>
        <p:spPr>
          <a:xfrm>
            <a:off x="457200" y="1604520"/>
            <a:ext cx="8229240" cy="4525920"/>
          </a:xfrm>
        </p:spPr>
        <p:txBody>
          <a:bodyPr lIns="0" tIns="0" rIns="0" bIns="0"/>
          <a:lstStyle>
            <a:lvl1pPr marL="0" indent="0" hangingPunct="0">
              <a:spcBef>
                <a:spcPts val="0"/>
              </a:spcBef>
              <a:spcAft>
                <a:spcPts val="1417"/>
              </a:spcAft>
              <a:defRPr>
                <a:ln>
                  <a:noFill/>
                </a:ln>
                <a:latin typeface="Arial" pitchFamily="18"/>
                <a:ea typeface="Microsoft YaHei" pitchFamily="2"/>
                <a:cs typeface="Arial Unicode MS" pitchFamily="2"/>
              </a:defRPr>
            </a:lvl1pPr>
          </a:lstStyle>
          <a:p>
            <a:endParaRPr lang="en-US"/>
          </a:p>
        </p:txBody>
      </p:sp>
    </p:spTree>
    <p:extLst>
      <p:ext uri="{BB962C8B-B14F-4D97-AF65-F5344CB8AC3E}">
        <p14:creationId xmlns:p14="http://schemas.microsoft.com/office/powerpoint/2010/main" val="412213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159" y="4406759"/>
            <a:ext cx="7772400" cy="1362240"/>
          </a:xfrm>
        </p:spPr>
        <p:txBody>
          <a:bodyPr anchor="t" anchorCtr="0"/>
          <a:lstStyle>
            <a:lvl1pPr algn="l">
              <a:defRPr sz="4000" b="1"/>
            </a:lvl1pPr>
          </a:lstStyle>
          <a:p>
            <a:pPr lvl="0"/>
            <a:r>
              <a:rPr lang="en-US"/>
              <a:t>Click to edit Master title style</a:t>
            </a:r>
          </a:p>
        </p:txBody>
      </p:sp>
      <p:sp>
        <p:nvSpPr>
          <p:cNvPr id="3" name="Text Placeholder 2"/>
          <p:cNvSpPr txBox="1">
            <a:spLocks noGrp="1"/>
          </p:cNvSpPr>
          <p:nvPr>
            <p:ph type="body" idx="1"/>
          </p:nvPr>
        </p:nvSpPr>
        <p:spPr>
          <a:xfrm>
            <a:off x="722159" y="2906640"/>
            <a:ext cx="7772400" cy="1500119"/>
          </a:xfrm>
        </p:spPr>
        <p:txBody>
          <a:bodyPr anchor="b"/>
          <a:lstStyle>
            <a:lvl1pPr marL="0" indent="0">
              <a:spcBef>
                <a:spcPts val="499"/>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D2750101-5B47-43D1-9F89-91F1B94FD4D8}" type="datetime1">
              <a:rPr lang="en-US"/>
              <a:pPr lvl="0"/>
              <a:t>10/26/2016</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3581A5B-0FC0-47FB-97F5-3896DE6830BB}" type="slidenum">
              <a:t>‹#›</a:t>
            </a:fld>
            <a:endParaRPr lang="en-US"/>
          </a:p>
        </p:txBody>
      </p:sp>
    </p:spTree>
    <p:extLst>
      <p:ext uri="{BB962C8B-B14F-4D97-AF65-F5344CB8AC3E}">
        <p14:creationId xmlns:p14="http://schemas.microsoft.com/office/powerpoint/2010/main" val="288607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type="title" idx="4294967295"/>
          </p:nvPr>
        </p:nvSpPr>
        <p:spPr>
          <a:xfrm>
            <a:off x="457200" y="1600200"/>
            <a:ext cx="4038479" cy="4525920"/>
          </a:xfrm>
        </p:spPr>
        <p:txBody>
          <a:bodyPr anchor="t" anchorCtr="0"/>
          <a:lstStyle>
            <a:lvl1pPr marL="343080" indent="-343080" algn="l">
              <a:spcBef>
                <a:spcPts val="700"/>
              </a:spcBef>
              <a:buSzPct val="100000"/>
              <a:buFont typeface="Arial" pitchFamily="34"/>
              <a:buChar char="•"/>
              <a:defRPr sz="28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4648320" y="1600200"/>
            <a:ext cx="4038479" cy="4525920"/>
          </a:xfrm>
        </p:spPr>
        <p:txBody>
          <a:bodyPr anchor="t" anchorCtr="0"/>
          <a:lstStyle>
            <a:lvl1pPr marL="343080" indent="-343080" algn="l">
              <a:spcBef>
                <a:spcPts val="700"/>
              </a:spcBef>
              <a:buSzPct val="100000"/>
              <a:buFont typeface="Arial" pitchFamily="34"/>
              <a:buChar char="•"/>
              <a:defRPr sz="28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fld id="{371BE402-0F7A-4069-BC56-FA459F30C370}" type="datetime1">
              <a:rPr lang="en-US"/>
              <a:pPr lvl="0"/>
              <a:t>10/26/2016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4471889-E59F-4C69-94BB-6423237C4651}" type="slidenum">
              <a:t>‹#›</a:t>
            </a:fld>
            <a:endParaRPr lang="en-US"/>
          </a:p>
        </p:txBody>
      </p:sp>
      <p:sp>
        <p:nvSpPr>
          <p:cNvPr id="8" name="Content Placeholder 7"/>
          <p:cNvSpPr txBox="1">
            <a:spLocks noGrp="1"/>
          </p:cNvSpPr>
          <p:nvPr>
            <p:ph idx="1"/>
          </p:nvPr>
        </p:nvSpPr>
        <p:spPr>
          <a:xfrm>
            <a:off x="457200" y="1604520"/>
            <a:ext cx="8229240" cy="4525920"/>
          </a:xfrm>
        </p:spPr>
        <p:txBody>
          <a:bodyPr lIns="0" tIns="0" rIns="0" bIns="0"/>
          <a:lstStyle>
            <a:lvl1pPr marL="0" indent="0" hangingPunct="0">
              <a:spcBef>
                <a:spcPts val="0"/>
              </a:spcBef>
              <a:spcAft>
                <a:spcPts val="1417"/>
              </a:spcAft>
              <a:defRPr>
                <a:ln>
                  <a:noFill/>
                </a:ln>
                <a:latin typeface="Arial" pitchFamily="18"/>
                <a:ea typeface="Microsoft YaHei" pitchFamily="2"/>
                <a:cs typeface="Arial Unicode MS" pitchFamily="2"/>
              </a:defRPr>
            </a:lvl1pPr>
          </a:lstStyle>
          <a:p>
            <a:endParaRPr lang="en-US"/>
          </a:p>
        </p:txBody>
      </p:sp>
    </p:spTree>
    <p:extLst>
      <p:ext uri="{BB962C8B-B14F-4D97-AF65-F5344CB8AC3E}">
        <p14:creationId xmlns:p14="http://schemas.microsoft.com/office/powerpoint/2010/main" val="36165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039"/>
            <a:ext cx="4040279" cy="639720"/>
          </a:xfrm>
        </p:spPr>
        <p:txBody>
          <a:bodyPr anchor="b"/>
          <a:lstStyle>
            <a:lvl1pPr marL="0" indent="0">
              <a:spcBef>
                <a:spcPts val="601"/>
              </a:spcBef>
              <a:buNone/>
              <a:defRPr sz="2400" b="1"/>
            </a:lvl1pPr>
          </a:lstStyle>
          <a:p>
            <a:pPr lvl="0"/>
            <a:r>
              <a:rPr lang="en-US"/>
              <a:t>Click to edit Master text styles</a:t>
            </a:r>
          </a:p>
        </p:txBody>
      </p:sp>
      <p:sp>
        <p:nvSpPr>
          <p:cNvPr id="4" name="Content Placeholder 3"/>
          <p:cNvSpPr txBox="1">
            <a:spLocks noGrp="1"/>
          </p:cNvSpPr>
          <p:nvPr>
            <p:ph type="title" idx="4294967295"/>
          </p:nvPr>
        </p:nvSpPr>
        <p:spPr>
          <a:xfrm>
            <a:off x="457200" y="2174760"/>
            <a:ext cx="4040279" cy="3951360"/>
          </a:xfrm>
        </p:spPr>
        <p:txBody>
          <a:bodyPr anchor="t" anchorCtr="0"/>
          <a:lstStyle>
            <a:lvl1pPr marL="343080" indent="-343080" algn="l">
              <a:spcBef>
                <a:spcPts val="601"/>
              </a:spcBef>
              <a:buSzPct val="100000"/>
              <a:buFont typeface="Arial" pitchFamily="34"/>
              <a:buChar char="•"/>
              <a:defRPr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4645080" y="1535039"/>
            <a:ext cx="4041719" cy="639720"/>
          </a:xfrm>
        </p:spPr>
        <p:txBody>
          <a:bodyPr anchor="b"/>
          <a:lstStyle>
            <a:lvl1pPr marL="0" indent="0">
              <a:spcBef>
                <a:spcPts val="601"/>
              </a:spcBef>
              <a:buNone/>
              <a:defRPr sz="2400" b="1"/>
            </a:lvl1pPr>
          </a:lstStyle>
          <a:p>
            <a:pPr lvl="0"/>
            <a:r>
              <a:rPr lang="en-US"/>
              <a:t>Click to edit Master text styles</a:t>
            </a:r>
          </a:p>
        </p:txBody>
      </p:sp>
      <p:sp>
        <p:nvSpPr>
          <p:cNvPr id="6" name="Content Placeholder 5"/>
          <p:cNvSpPr txBox="1">
            <a:spLocks noGrp="1"/>
          </p:cNvSpPr>
          <p:nvPr>
            <p:ph type="title" idx="4294967295"/>
          </p:nvPr>
        </p:nvSpPr>
        <p:spPr>
          <a:xfrm>
            <a:off x="4645080" y="2174760"/>
            <a:ext cx="4041719" cy="3951360"/>
          </a:xfrm>
        </p:spPr>
        <p:txBody>
          <a:bodyPr anchor="t" anchorCtr="0"/>
          <a:lstStyle>
            <a:lvl1pPr marL="343080" indent="-343080" algn="l">
              <a:spcBef>
                <a:spcPts val="601"/>
              </a:spcBef>
              <a:buSzPct val="100000"/>
              <a:buFont typeface="Arial" pitchFamily="34"/>
              <a:buChar char="•"/>
              <a:defRPr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fld id="{4CFD01B8-3E2D-45DA-B20E-D0403D97F532}" type="datetime1">
              <a:rPr lang="en-US"/>
              <a:pPr lvl="0"/>
              <a:t>10/26/2016</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691C03C7-60D6-424A-8C30-39CE7B6A082C}" type="slidenum">
              <a:t>‹#›</a:t>
            </a:fld>
            <a:endParaRPr lang="en-US"/>
          </a:p>
        </p:txBody>
      </p:sp>
    </p:spTree>
    <p:extLst>
      <p:ext uri="{BB962C8B-B14F-4D97-AF65-F5344CB8AC3E}">
        <p14:creationId xmlns:p14="http://schemas.microsoft.com/office/powerpoint/2010/main" val="257096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9200E1E8-8003-423C-B9AD-D3A88712C261}" type="datetime1">
              <a:rPr lang="en-US"/>
              <a:pPr lvl="0"/>
              <a:t>10/26/2016</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CD305E2A-ED4E-4701-A692-4C2ACF6F1AA7}" type="slidenum">
              <a:t>‹#›</a:t>
            </a:fld>
            <a:endParaRPr lang="en-US"/>
          </a:p>
        </p:txBody>
      </p:sp>
      <p:sp>
        <p:nvSpPr>
          <p:cNvPr id="6" name="Text Placeholder 5"/>
          <p:cNvSpPr txBox="1">
            <a:spLocks noGrp="1"/>
          </p:cNvSpPr>
          <p:nvPr>
            <p:ph type="body" idx="4294967295"/>
          </p:nvPr>
        </p:nvSpPr>
        <p:spPr>
          <a:xfrm>
            <a:off x="457200" y="1604520"/>
            <a:ext cx="8229240" cy="4525920"/>
          </a:xfrm>
        </p:spPr>
        <p:txBody>
          <a:bodyPr lIns="0" tIns="0" rIns="0" bIns="0"/>
          <a:lstStyle>
            <a:lvl1pPr marL="0" indent="0" hangingPunct="0">
              <a:spcBef>
                <a:spcPts val="0"/>
              </a:spcBef>
              <a:spcAft>
                <a:spcPts val="1417"/>
              </a:spcAft>
              <a:defRPr>
                <a:ln>
                  <a:noFill/>
                </a:ln>
                <a:latin typeface="Arial" pitchFamily="18"/>
                <a:ea typeface="Microsoft YaHei" pitchFamily="2"/>
                <a:cs typeface="Arial Unicode MS" pitchFamily="2"/>
              </a:defRPr>
            </a:lvl1pPr>
          </a:lstStyle>
          <a:p>
            <a:endParaRPr lang="en-US"/>
          </a:p>
        </p:txBody>
      </p:sp>
    </p:spTree>
    <p:extLst>
      <p:ext uri="{BB962C8B-B14F-4D97-AF65-F5344CB8AC3E}">
        <p14:creationId xmlns:p14="http://schemas.microsoft.com/office/powerpoint/2010/main" val="3228622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A8537C04-120A-4DAF-85FA-C5632C300121}" type="datetime1">
              <a:rPr lang="en-US"/>
              <a:pPr lvl="0"/>
              <a:t>10/26/2016</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95BC266-8574-44DB-AD07-21725A8A3D85}" type="slidenum">
              <a:t>‹#›</a:t>
            </a:fld>
            <a:endParaRPr lang="en-US"/>
          </a:p>
        </p:txBody>
      </p:sp>
      <p:sp>
        <p:nvSpPr>
          <p:cNvPr id="5" name="Title 4"/>
          <p:cNvSpPr txBox="1">
            <a:spLocks noGrp="1"/>
          </p:cNvSpPr>
          <p:nvPr>
            <p:ph type="title" idx="4294967295"/>
          </p:nvPr>
        </p:nvSpPr>
        <p:spPr>
          <a:xfrm>
            <a:off x="457200" y="273600"/>
            <a:ext cx="8229240" cy="1144800"/>
          </a:xfrm>
        </p:spPr>
        <p:txBody>
          <a:bodyPr lIns="0" tIns="0" rIns="0" bIns="0"/>
          <a:lstStyle>
            <a:lvl1pPr hangingPunct="0">
              <a:defRPr>
                <a:latin typeface="Arial" pitchFamily="18"/>
              </a:defRPr>
            </a:lvl1pPr>
          </a:lstStyle>
          <a:p>
            <a:endParaRPr lang="en-US"/>
          </a:p>
        </p:txBody>
      </p:sp>
      <p:sp>
        <p:nvSpPr>
          <p:cNvPr id="6" name="Text Placeholder 5"/>
          <p:cNvSpPr txBox="1">
            <a:spLocks noGrp="1"/>
          </p:cNvSpPr>
          <p:nvPr>
            <p:ph type="body" idx="4294967295"/>
          </p:nvPr>
        </p:nvSpPr>
        <p:spPr>
          <a:xfrm>
            <a:off x="457200" y="1604520"/>
            <a:ext cx="8229240" cy="4525920"/>
          </a:xfrm>
        </p:spPr>
        <p:txBody>
          <a:bodyPr lIns="0" tIns="0" rIns="0" bIns="0"/>
          <a:lstStyle>
            <a:lvl1pPr marL="0" indent="0" hangingPunct="0">
              <a:spcBef>
                <a:spcPts val="0"/>
              </a:spcBef>
              <a:spcAft>
                <a:spcPts val="1417"/>
              </a:spcAft>
              <a:defRPr>
                <a:ln>
                  <a:noFill/>
                </a:ln>
                <a:latin typeface="Arial" pitchFamily="18"/>
                <a:ea typeface="Microsoft YaHei" pitchFamily="2"/>
                <a:cs typeface="Arial Unicode MS" pitchFamily="2"/>
              </a:defRPr>
            </a:lvl1pPr>
          </a:lstStyle>
          <a:p>
            <a:endParaRPr lang="en-US"/>
          </a:p>
        </p:txBody>
      </p:sp>
    </p:spTree>
    <p:extLst>
      <p:ext uri="{BB962C8B-B14F-4D97-AF65-F5344CB8AC3E}">
        <p14:creationId xmlns:p14="http://schemas.microsoft.com/office/powerpoint/2010/main" val="24196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2880"/>
            <a:ext cx="3008160" cy="1162080"/>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type="title" idx="4294967295"/>
          </p:nvPr>
        </p:nvSpPr>
        <p:spPr>
          <a:xfrm>
            <a:off x="3575159" y="272880"/>
            <a:ext cx="5111640" cy="5853240"/>
          </a:xfrm>
        </p:spPr>
        <p:txBody>
          <a:bodyPr anchor="t" anchorCtr="0"/>
          <a:lstStyle>
            <a:lvl1pPr marL="343080" indent="-343080" algn="l">
              <a:spcBef>
                <a:spcPts val="799"/>
              </a:spcBef>
              <a:buSzPct val="100000"/>
              <a:buFont typeface="Arial" pitchFamily="34"/>
              <a:buChar char="•"/>
              <a:defRPr sz="32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457200" y="1434960"/>
            <a:ext cx="3008160" cy="4691160"/>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FBE5BD4D-B199-402E-8CF9-D3A18933BEE7}" type="datetime1">
              <a:rPr lang="en-US"/>
              <a:pPr lvl="0"/>
              <a:t>10/26/2016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C96F638B-A453-414E-A2FD-387260D96593}" type="slidenum">
              <a:t>‹#›</a:t>
            </a:fld>
            <a:endParaRPr lang="en-US"/>
          </a:p>
        </p:txBody>
      </p:sp>
    </p:spTree>
    <p:extLst>
      <p:ext uri="{BB962C8B-B14F-4D97-AF65-F5344CB8AC3E}">
        <p14:creationId xmlns:p14="http://schemas.microsoft.com/office/powerpoint/2010/main" val="128745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440" y="4800600"/>
            <a:ext cx="5486399" cy="566640"/>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title" idx="4294967295"/>
          </p:nvPr>
        </p:nvSpPr>
        <p:spPr>
          <a:xfrm>
            <a:off x="1792440" y="612720"/>
            <a:ext cx="5486399" cy="4114800"/>
          </a:xfrm>
        </p:spPr>
        <p:txBody>
          <a:bodyPr anchor="t" anchorCtr="0"/>
          <a:lstStyle>
            <a:lvl1pPr hangingPunct="0">
              <a:defRPr>
                <a:latin typeface="Arial" pitchFamily="18"/>
              </a:defRPr>
            </a:lvl1pPr>
          </a:lstStyle>
          <a:p>
            <a:pPr lvl="0"/>
            <a:endParaRPr lang="en-US"/>
          </a:p>
        </p:txBody>
      </p:sp>
      <p:sp>
        <p:nvSpPr>
          <p:cNvPr id="4" name="Text Placeholder 3"/>
          <p:cNvSpPr txBox="1">
            <a:spLocks noGrp="1"/>
          </p:cNvSpPr>
          <p:nvPr>
            <p:ph type="body" idx="2"/>
          </p:nvPr>
        </p:nvSpPr>
        <p:spPr>
          <a:xfrm>
            <a:off x="1792440" y="5367240"/>
            <a:ext cx="5486399" cy="804959"/>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E8A2326D-D6D5-4683-B76F-295D4720AF9C}" type="datetime1">
              <a:rPr lang="en-US"/>
              <a:pPr lvl="0"/>
              <a:t>10/26/2016</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D662CD9E-9E29-4AF4-BD54-63E2527EF7D6}" type="slidenum">
              <a:t>‹#›</a:t>
            </a:fld>
            <a:endParaRPr lang="en-US"/>
          </a:p>
        </p:txBody>
      </p:sp>
    </p:spTree>
    <p:extLst>
      <p:ext uri="{BB962C8B-B14F-4D97-AF65-F5344CB8AC3E}">
        <p14:creationId xmlns:p14="http://schemas.microsoft.com/office/powerpoint/2010/main" val="390344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80"/>
            <a:ext cx="8229600" cy="1143000"/>
          </a:xfrm>
          <a:prstGeom prst="rect">
            <a:avLst/>
          </a:prstGeom>
          <a:noFill/>
          <a:ln>
            <a:noFill/>
          </a:ln>
        </p:spPr>
        <p:txBody>
          <a:bodyPr wrap="square" lIns="91440" tIns="45720" rIns="91440" bIns="45720" anchor="ctr" anchorCtr="1"/>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Click to edit Master title style</a:t>
            </a:r>
          </a:p>
        </p:txBody>
      </p:sp>
      <p:sp>
        <p:nvSpPr>
          <p:cNvPr id="3" name="Text Placeholder 2"/>
          <p:cNvSpPr txBox="1">
            <a:spLocks noGrp="1"/>
          </p:cNvSpPr>
          <p:nvPr>
            <p:ph type="body" idx="1"/>
          </p:nvPr>
        </p:nvSpPr>
        <p:spPr>
          <a:xfrm>
            <a:off x="457200" y="1600200"/>
            <a:ext cx="8229600" cy="4525920"/>
          </a:xfrm>
          <a:prstGeom prst="rect">
            <a:avLst/>
          </a:prstGeom>
          <a:noFill/>
          <a:ln>
            <a:noFill/>
          </a:ln>
        </p:spPr>
        <p:txBody>
          <a:bodyPr wrap="square" lIns="91440" tIns="45720" rIns="91440" bIns="45720" anchor="t" anchorCtr="0"/>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520"/>
            <a:ext cx="2133720" cy="365040"/>
          </a:xfrm>
          <a:prstGeom prst="rect">
            <a:avLst/>
          </a:prstGeom>
          <a:noFill/>
          <a:ln>
            <a:noFill/>
          </a:ln>
        </p:spPr>
        <p:txBody>
          <a:bodyPr wrap="square" lIns="91440" tIns="45720" rIns="91440" bIns="45720" anchor="ctr" anchorCtr="0"/>
          <a:lstStyle>
            <a:lvl1pPr marL="0" marR="0" lvl="0" indent="0" algn="l" rtl="0" hangingPunct="1">
              <a:lnSpc>
                <a:spcPct val="100000"/>
              </a:lnSpc>
              <a:spcBef>
                <a:spcPts val="0"/>
              </a:spcBef>
              <a:spcAft>
                <a:spcPts val="0"/>
              </a:spcAft>
              <a:buNone/>
              <a:tabLst/>
              <a:defRPr lang="en-US" sz="1200" b="0" i="0" u="none" strike="noStrike" kern="1200" spc="0" baseline="0">
                <a:solidFill>
                  <a:srgbClr val="898989"/>
                </a:solidFill>
                <a:latin typeface="Calibri" pitchFamily="18"/>
                <a:ea typeface="Arial Unicode MS" pitchFamily="2"/>
                <a:cs typeface="Tahoma" pitchFamily="2"/>
              </a:defRPr>
            </a:lvl1pPr>
          </a:lstStyle>
          <a:p>
            <a:pPr lvl="0"/>
            <a:fld id="{57485AA8-A037-4C4C-870E-E750DAEA1FC2}" type="datetime1">
              <a:rPr lang="en-US"/>
              <a:pPr lvl="0"/>
              <a:t>10/26/2016</a:t>
            </a:fld>
            <a:endParaRPr lang="en-US"/>
          </a:p>
        </p:txBody>
      </p:sp>
      <p:sp>
        <p:nvSpPr>
          <p:cNvPr id="5" name="Footer Placeholder 4"/>
          <p:cNvSpPr txBox="1">
            <a:spLocks noGrp="1"/>
          </p:cNvSpPr>
          <p:nvPr>
            <p:ph type="ftr" sz="quarter" idx="3"/>
          </p:nvPr>
        </p:nvSpPr>
        <p:spPr>
          <a:xfrm>
            <a:off x="3124079" y="6356520"/>
            <a:ext cx="2895479" cy="365040"/>
          </a:xfrm>
          <a:prstGeom prst="rect">
            <a:avLst/>
          </a:prstGeom>
          <a:noFill/>
          <a:ln>
            <a:noFill/>
          </a:ln>
        </p:spPr>
        <p:txBody>
          <a:bodyPr wrap="square" lIns="91440" tIns="45720" rIns="91440" bIns="45720" anchor="ctr" anchorCtr="1"/>
          <a:lstStyle>
            <a:lvl1pPr lvl="0" rtl="0" hangingPunct="0">
              <a:buNone/>
              <a:tabLst/>
              <a:defRPr lang="en-US" sz="2400" kern="1200">
                <a:latin typeface="Times New Roman" pitchFamily="18"/>
                <a:ea typeface="Arial Unicode MS"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6553080" y="6356520"/>
            <a:ext cx="2133720" cy="365040"/>
          </a:xfrm>
          <a:prstGeom prst="rect">
            <a:avLst/>
          </a:prstGeom>
          <a:noFill/>
          <a:ln>
            <a:noFill/>
          </a:ln>
        </p:spPr>
        <p:txBody>
          <a:bodyPr wrap="square" lIns="91440" tIns="45720" rIns="91440" bIns="45720" anchor="ctr" anchorCtr="0"/>
          <a:lstStyle>
            <a:lvl1pPr marL="0" marR="0" lvl="0" indent="0" algn="r" rtl="0" hangingPunct="1">
              <a:lnSpc>
                <a:spcPct val="100000"/>
              </a:lnSpc>
              <a:spcBef>
                <a:spcPts val="0"/>
              </a:spcBef>
              <a:spcAft>
                <a:spcPts val="0"/>
              </a:spcAft>
              <a:buNone/>
              <a:tabLst/>
              <a:defRPr lang="en-US" sz="1200" b="0" i="0" u="none" strike="noStrike" kern="1200" spc="0" baseline="0">
                <a:solidFill>
                  <a:srgbClr val="898989"/>
                </a:solidFill>
                <a:latin typeface="Calibri" pitchFamily="18"/>
                <a:ea typeface="Arial Unicode MS" pitchFamily="2"/>
                <a:cs typeface="Tahoma" pitchFamily="2"/>
              </a:defRPr>
            </a:lvl1pPr>
          </a:lstStyle>
          <a:p>
            <a:pPr lvl="0"/>
            <a:fld id="{EEF682D8-E48F-400E-84A7-09B3FD33F95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rtl="0" hangingPunct="1">
        <a:lnSpc>
          <a:spcPct val="100000"/>
        </a:lnSpc>
        <a:spcBef>
          <a:spcPts val="0"/>
        </a:spcBef>
        <a:spcAft>
          <a:spcPts val="0"/>
        </a:spcAft>
        <a:buNone/>
        <a:tabLst/>
        <a:defRPr lang="en-US" sz="4400" b="0" i="0" u="none" strike="noStrike" kern="1200" spc="0" baseline="0">
          <a:ln>
            <a:noFill/>
          </a:ln>
          <a:solidFill>
            <a:srgbClr val="000000"/>
          </a:solidFill>
          <a:latin typeface="Calibri" pitchFamily="18"/>
          <a:ea typeface="Microsoft YaHei" pitchFamily="2"/>
          <a:cs typeface="Arial Unicode MS" pitchFamily="2"/>
        </a:defRPr>
      </a:lvl1pPr>
    </p:titleStyle>
    <p:bodyStyle>
      <a:lvl1pPr marL="343080" marR="0" lvl="0" indent="-343080" algn="l" rtl="0" hangingPunct="1">
        <a:lnSpc>
          <a:spcPct val="100000"/>
        </a:lnSpc>
        <a:spcBef>
          <a:spcPts val="799"/>
        </a:spcBef>
        <a:spcAft>
          <a:spcPts val="0"/>
        </a:spcAft>
        <a:buSzPct val="100000"/>
        <a:buFont typeface="Arial" pitchFamily="34"/>
        <a:buChar char="•"/>
        <a:tabLst/>
        <a:defRPr lang="en-US" sz="3200" b="0" i="0" u="none" strike="noStrike" kern="1200" spc="0" baseline="0">
          <a:solidFill>
            <a:srgbClr val="000000"/>
          </a:solidFill>
          <a:latin typeface="Calibri"/>
        </a:defRPr>
      </a:lvl1pPr>
      <a:lvl2pPr marL="743040" marR="0" lvl="1" indent="-285840" algn="l" rtl="0" hangingPunct="1">
        <a:lnSpc>
          <a:spcPct val="100000"/>
        </a:lnSpc>
        <a:spcBef>
          <a:spcPts val="700"/>
        </a:spcBef>
        <a:spcAft>
          <a:spcPts val="0"/>
        </a:spcAft>
        <a:buSzPct val="100000"/>
        <a:buFont typeface="Arial" pitchFamily="34"/>
        <a:buChar char="–"/>
        <a:tabLst/>
        <a:defRPr lang="en-US" sz="2800" b="0" i="0" u="none" strike="noStrike" kern="1200" spc="0" baseline="0">
          <a:solidFill>
            <a:srgbClr val="000000"/>
          </a:solidFill>
          <a:latin typeface="Calibri"/>
        </a:defRPr>
      </a:lvl2pPr>
      <a:lvl3pPr marL="1143000" marR="0" lvl="2" indent="-228600" algn="l" rtl="0" hangingPunct="1">
        <a:lnSpc>
          <a:spcPct val="100000"/>
        </a:lnSpc>
        <a:spcBef>
          <a:spcPts val="601"/>
        </a:spcBef>
        <a:spcAft>
          <a:spcPts val="0"/>
        </a:spcAft>
        <a:buSzPct val="100000"/>
        <a:buFont typeface="Arial" pitchFamily="34"/>
        <a:buChar char="•"/>
        <a:tabLst/>
        <a:defRPr lang="en-US" sz="2400" b="0" i="0" u="none" strike="noStrike" kern="1200" spc="0" baseline="0">
          <a:solidFill>
            <a:srgbClr val="000000"/>
          </a:solidFill>
          <a:latin typeface="Calibri"/>
        </a:defRPr>
      </a:lvl3pPr>
      <a:lvl4pPr marL="1600200" marR="0" lvl="3" indent="-228600" algn="l" rtl="0" hangingPunct="1">
        <a:lnSpc>
          <a:spcPct val="100000"/>
        </a:lnSpc>
        <a:spcBef>
          <a:spcPts val="499"/>
        </a:spcBef>
        <a:spcAft>
          <a:spcPts val="0"/>
        </a:spcAft>
        <a:buSzPct val="100000"/>
        <a:buFont typeface="Arial" pitchFamily="34"/>
        <a:buChar char="–"/>
        <a:tabLst/>
        <a:defRPr lang="en-US" sz="2000" b="0" i="0" u="none" strike="noStrike" kern="1200" spc="0" baseline="0">
          <a:solidFill>
            <a:srgbClr val="000000"/>
          </a:solidFill>
          <a:latin typeface="Calibri"/>
        </a:defRPr>
      </a:lvl4pPr>
      <a:lvl5pPr marL="2057400" marR="0" lvl="4" indent="-228600" algn="l" rtl="0" hangingPunct="1">
        <a:lnSpc>
          <a:spcPct val="100000"/>
        </a:lnSpc>
        <a:spcBef>
          <a:spcPts val="499"/>
        </a:spcBef>
        <a:spcAft>
          <a:spcPts val="0"/>
        </a:spcAft>
        <a:buSzPct val="100000"/>
        <a:buFont typeface="Arial" pitchFamily="34"/>
        <a:buChar char="»"/>
        <a:tabLst/>
        <a:defRPr lang="en-US" sz="2000" b="0" i="0" u="none" strike="noStrike" kern="1200" spc="0" baseline="0">
          <a:solidFill>
            <a:srgbClr val="000000"/>
          </a:solidFill>
          <a:latin typeface="Calibri"/>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gradFill flip="none" rotWithShape="1">
          <a:gsLst>
            <a:gs pos="0">
              <a:schemeClr val="tx2"/>
            </a:gs>
            <a:gs pos="59000">
              <a:srgbClr val="85C2FF"/>
            </a:gs>
          </a:gsLst>
          <a:lin ang="0" scaled="1"/>
          <a:tileRect/>
        </a:gradFill>
        <a:effectLst/>
      </p:bgPr>
    </p:bg>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solidFill>
                  <a:srgbClr val="FFFFFF"/>
                </a:solidFill>
                <a:latin typeface="Arial" pitchFamily="34"/>
              </a:rPr>
              <a:t>Angular 2 w/ </a:t>
            </a:r>
            <a:r>
              <a:rPr lang="en-US" dirty="0" err="1">
                <a:solidFill>
                  <a:srgbClr val="FFFFFF"/>
                </a:solidFill>
                <a:latin typeface="Arial" pitchFamily="34"/>
              </a:rPr>
              <a:t>TypeScript</a:t>
            </a:r>
            <a:r>
              <a:rPr lang="en-US" dirty="0">
                <a:solidFill>
                  <a:srgbClr val="FFFFFF"/>
                </a:solidFill>
                <a:latin typeface="Arial" pitchFamily="34"/>
              </a:rPr>
              <a:t>/</a:t>
            </a:r>
            <a:r>
              <a:rPr lang="en-US" dirty="0" err="1">
                <a:solidFill>
                  <a:srgbClr val="FFFFFF"/>
                </a:solidFill>
                <a:latin typeface="Arial" pitchFamily="34"/>
              </a:rPr>
              <a:t>RxJs</a:t>
            </a:r>
            <a:r>
              <a:rPr lang="en-US" dirty="0">
                <a:solidFill>
                  <a:srgbClr val="FFFFFF"/>
                </a:solidFill>
                <a:latin typeface="Arial" pitchFamily="34"/>
              </a:rPr>
              <a:t>: Our early experiences</a:t>
            </a:r>
          </a:p>
        </p:txBody>
      </p:sp>
      <p:sp>
        <p:nvSpPr>
          <p:cNvPr id="3" name="Text Placeholder 2"/>
          <p:cNvSpPr txBox="1">
            <a:spLocks noGrp="1"/>
          </p:cNvSpPr>
          <p:nvPr>
            <p:ph type="body" idx="4294967295"/>
          </p:nvPr>
        </p:nvSpPr>
        <p:spPr>
          <a:xfrm>
            <a:off x="0" y="3835080"/>
            <a:ext cx="9144000" cy="1752479"/>
          </a:xfrm>
        </p:spPr>
        <p:txBody>
          <a:bodyPr lIns="0" tIns="0" rIns="0" bIns="0">
            <a:spAutoFit/>
          </a:bodyPr>
          <a:lstStyle>
            <a:defPPr marL="432000" marR="0" lvl="0" indent="-324000">
              <a:spcBef>
                <a:spcPts val="0"/>
              </a:spcBef>
              <a:spcAft>
                <a:spcPts val="1414"/>
              </a:spcAft>
              <a:buSzPct val="45000"/>
              <a:buFont typeface="StarSymbol"/>
              <a:buNone/>
              <a:defRPr lang="en-US" sz="3200" b="0" i="0" u="none" strike="noStrike" kern="1200">
                <a:ln>
                  <a:noFill/>
                </a:ln>
                <a:solidFill>
                  <a:srgbClr val="FFFFFF"/>
                </a:solidFill>
                <a:latin typeface="Arial" pitchFamily="18"/>
                <a:ea typeface="Microsoft YaHei" pitchFamily="2"/>
                <a:cs typeface="Arial Unicode MS" pitchFamily="2"/>
              </a:defRPr>
            </a:defPPr>
            <a:lvl1pPr marL="432000" marR="0" lvl="0" indent="-324000">
              <a:spcBef>
                <a:spcPts val="0"/>
              </a:spcBef>
              <a:spcAft>
                <a:spcPts val="1414"/>
              </a:spcAft>
              <a:buSzPct val="45000"/>
              <a:buFont typeface="StarSymbol"/>
              <a:buChar char="●"/>
              <a:defRPr lang="en-US" sz="3200" b="0" i="0" u="none" strike="noStrike" kern="1200">
                <a:ln>
                  <a:noFill/>
                </a:ln>
                <a:solidFill>
                  <a:srgbClr val="FFFFFF"/>
                </a:solidFill>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solidFill>
                  <a:srgbClr val="FFFFFF"/>
                </a:solidFill>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solidFill>
                  <a:srgbClr val="FFFFFF"/>
                </a:solidFill>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9pPr>
          </a:lstStyle>
          <a:p>
            <a:pPr lvl="0" algn="ctr" hangingPunct="0">
              <a:buNone/>
            </a:pPr>
            <a:r>
              <a:rPr lang="en-US">
                <a:latin typeface="Bernard MT Condensed" pitchFamily="18"/>
              </a:rPr>
              <a:t>- Troy Briggs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57200" y="274680"/>
            <a:ext cx="8229600" cy="5855399"/>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hangingPunct="0">
              <a:buNone/>
            </a:pPr>
            <a:r>
              <a:rPr lang="en-US" sz="2400" dirty="0">
                <a:solidFill>
                  <a:srgbClr val="FFFFFF"/>
                </a:solidFill>
              </a:rPr>
              <a:t>books: Book[] = [];</a:t>
            </a:r>
          </a:p>
          <a:p>
            <a:pPr marL="0" lvl="0" indent="0" hangingPunct="0">
              <a:buNone/>
            </a:pPr>
            <a:r>
              <a:rPr lang="en-US" sz="2400" dirty="0">
                <a:solidFill>
                  <a:srgbClr val="FFFFFF"/>
                </a:solidFill>
              </a:rPr>
              <a:t>// books: Array&lt;Book&gt; = [];</a:t>
            </a:r>
          </a:p>
          <a:p>
            <a:pPr marL="0" lvl="0" indent="0" hangingPunct="0">
              <a:buNone/>
            </a:pPr>
            <a:r>
              <a:rPr lang="en-US" sz="2400" dirty="0" err="1">
                <a:solidFill>
                  <a:srgbClr val="FFFFFF"/>
                </a:solidFill>
              </a:rPr>
              <a:t>typelessObject</a:t>
            </a:r>
            <a:r>
              <a:rPr lang="en-US" sz="2400" dirty="0">
                <a:solidFill>
                  <a:srgbClr val="FFFFFF"/>
                </a:solidFill>
              </a:rPr>
              <a:t> : any;</a:t>
            </a:r>
          </a:p>
          <a:p>
            <a:pPr marL="0" lvl="0" indent="0" hangingPunct="0">
              <a:buNone/>
            </a:pPr>
            <a:endParaRPr lang="en-US" sz="2400" dirty="0">
              <a:solidFill>
                <a:srgbClr val="FFFFFF"/>
              </a:solidFill>
            </a:endParaRPr>
          </a:p>
          <a:p>
            <a:pPr marL="0" lvl="0" indent="0" hangingPunct="0">
              <a:buNone/>
            </a:pPr>
            <a:r>
              <a:rPr lang="en-US" sz="2400" dirty="0">
                <a:solidFill>
                  <a:srgbClr val="FFFFFF"/>
                </a:solidFill>
              </a:rPr>
              <a:t>load(): void</a:t>
            </a:r>
          </a:p>
          <a:p>
            <a:pPr marL="0" lvl="0" indent="0" hangingPunct="0">
              <a:buNone/>
            </a:pPr>
            <a:r>
              <a:rPr lang="en-US" sz="2400" dirty="0">
                <a:solidFill>
                  <a:srgbClr val="FFFFFF"/>
                </a:solidFill>
              </a:rPr>
              <a:t>  {</a:t>
            </a:r>
          </a:p>
          <a:p>
            <a:pPr marL="0" lvl="0" indent="0" hangingPunct="0">
              <a:buNone/>
            </a:pPr>
            <a:r>
              <a:rPr lang="en-US" sz="2400" dirty="0">
                <a:solidFill>
                  <a:srgbClr val="FFFFFF"/>
                </a:solidFill>
              </a:rPr>
              <a:t>    </a:t>
            </a:r>
            <a:r>
              <a:rPr lang="en-US" sz="2400" dirty="0" err="1">
                <a:solidFill>
                  <a:srgbClr val="FFFFFF"/>
                </a:solidFill>
              </a:rPr>
              <a:t>this.myBookService.getBooks</a:t>
            </a:r>
            <a:r>
              <a:rPr lang="en-US" sz="2400" dirty="0">
                <a:solidFill>
                  <a:srgbClr val="FFFFFF"/>
                </a:solidFill>
              </a:rPr>
              <a:t>()</a:t>
            </a:r>
          </a:p>
          <a:p>
            <a:pPr marL="0" lvl="0" indent="0" hangingPunct="0">
              <a:buNone/>
            </a:pPr>
            <a:r>
              <a:rPr lang="en-US" sz="2400" dirty="0">
                <a:solidFill>
                  <a:srgbClr val="FFFFFF"/>
                </a:solidFill>
              </a:rPr>
              <a:t>      .subscribe(data =&gt; </a:t>
            </a:r>
            <a:r>
              <a:rPr lang="en-US" sz="2400" dirty="0" err="1">
                <a:solidFill>
                  <a:srgbClr val="FFFFFF"/>
                </a:solidFill>
              </a:rPr>
              <a:t>this.books</a:t>
            </a:r>
            <a:r>
              <a:rPr lang="en-US" sz="2400" dirty="0">
                <a:solidFill>
                  <a:srgbClr val="FFFFFF"/>
                </a:solidFill>
              </a:rPr>
              <a:t> = data);</a:t>
            </a:r>
          </a:p>
          <a:p>
            <a:pPr marL="0" lvl="0" indent="0" hangingPunct="0">
              <a:buNone/>
            </a:pPr>
            <a:r>
              <a:rPr lang="en-US" sz="2400" dirty="0">
                <a:solidFill>
                  <a:srgbClr val="FFFFFF"/>
                </a:solidFil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Binding Syntax</a:t>
            </a:r>
          </a:p>
        </p:txBody>
      </p:sp>
      <p:sp>
        <p:nvSpPr>
          <p:cNvPr id="3" name="Content Placeholder 2"/>
          <p:cNvSpPr txBox="1">
            <a:spLocks noGrp="1"/>
          </p:cNvSpPr>
          <p:nvPr>
            <p:ph idx="1"/>
          </p:nvPr>
        </p:nvSpPr>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buNone/>
            </a:pPr>
            <a:endParaRPr lang="en-US"/>
          </a:p>
          <a:p>
            <a:pPr lvl="0">
              <a:buNone/>
            </a:pPr>
            <a:endParaRPr lang="en-US"/>
          </a:p>
          <a:p>
            <a:pPr lvl="0"/>
            <a:r>
              <a:rPr lang="en-US"/>
              <a:t>( ) for template → controller binding</a:t>
            </a:r>
          </a:p>
          <a:p>
            <a:pPr lvl="0"/>
            <a:r>
              <a:rPr lang="en-US"/>
              <a:t>[ ] for controller → template binding</a:t>
            </a:r>
          </a:p>
          <a:p>
            <a:pPr lvl="0"/>
            <a:r>
              <a:rPr lang="en-US"/>
              <a:t>[( )] for 2-way binding</a:t>
            </a:r>
          </a:p>
          <a:p>
            <a:pPr lvl="0"/>
            <a:r>
              <a:rPr lang="en-US"/>
              <a:t>Neither for static bindings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Demo Code</a:t>
            </a:r>
          </a:p>
        </p:txBody>
      </p:sp>
      <p:sp>
        <p:nvSpPr>
          <p:cNvPr id="3" name="Content Placeholder 2"/>
          <p:cNvSpPr txBox="1">
            <a:spLocks noGrp="1"/>
          </p:cNvSpPr>
          <p:nvPr>
            <p:ph idx="1"/>
          </p:nvPr>
        </p:nvSpPr>
        <p:spPr>
          <a:xfrm>
            <a:off x="76200" y="1390530"/>
            <a:ext cx="4838400" cy="5539978"/>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900" b="1" dirty="0"/>
              <a:t>import { Component } from '@angular/core';</a:t>
            </a:r>
          </a:p>
          <a:p>
            <a:pPr lvl="0">
              <a:spcAft>
                <a:spcPts val="0"/>
              </a:spcAft>
              <a:buNone/>
            </a:pPr>
            <a:r>
              <a:rPr lang="en-US" sz="900" b="1" dirty="0"/>
              <a:t>import { Router, </a:t>
            </a:r>
            <a:r>
              <a:rPr lang="en-US" sz="900" b="1" dirty="0" err="1"/>
              <a:t>ActivatedRoute</a:t>
            </a:r>
            <a:r>
              <a:rPr lang="en-US" sz="900" b="1" dirty="0"/>
              <a:t>} from '@angular/router</a:t>
            </a:r>
            <a:r>
              <a:rPr lang="en-US" sz="900" b="1" dirty="0" smtClean="0"/>
              <a:t>';</a:t>
            </a:r>
            <a:endParaRPr lang="en-US" sz="900" b="1" dirty="0"/>
          </a:p>
          <a:p>
            <a:pPr lvl="0">
              <a:spcAft>
                <a:spcPts val="0"/>
              </a:spcAft>
              <a:buNone/>
            </a:pPr>
            <a:r>
              <a:rPr lang="en-US" sz="900" b="1" dirty="0"/>
              <a:t>import { Book, Genre } from './book';</a:t>
            </a:r>
          </a:p>
          <a:p>
            <a:pPr lvl="0">
              <a:spcAft>
                <a:spcPts val="0"/>
              </a:spcAft>
              <a:buNone/>
            </a:pPr>
            <a:r>
              <a:rPr lang="en-US" sz="900" b="1" dirty="0"/>
              <a:t>import { </a:t>
            </a:r>
            <a:r>
              <a:rPr lang="en-US" sz="900" b="1" dirty="0" err="1"/>
              <a:t>BookService</a:t>
            </a:r>
            <a:r>
              <a:rPr lang="en-US" sz="900" b="1" dirty="0"/>
              <a:t> } from './</a:t>
            </a:r>
            <a:r>
              <a:rPr lang="en-US" sz="900" b="1" dirty="0" err="1"/>
              <a:t>bookService</a:t>
            </a:r>
            <a:r>
              <a:rPr lang="en-US" sz="900" b="1" dirty="0"/>
              <a:t>';</a:t>
            </a:r>
          </a:p>
          <a:p>
            <a:pPr lvl="0">
              <a:spcAft>
                <a:spcPts val="0"/>
              </a:spcAft>
              <a:buNone/>
            </a:pPr>
            <a:r>
              <a:rPr lang="en-US" sz="900" b="1" dirty="0"/>
              <a:t>Import { </a:t>
            </a:r>
            <a:r>
              <a:rPr lang="en-US" sz="900" b="1" dirty="0" err="1"/>
              <a:t>ChangeDetectionService</a:t>
            </a:r>
            <a:r>
              <a:rPr lang="en-US" sz="900" b="1" dirty="0"/>
              <a:t> } from './</a:t>
            </a:r>
            <a:r>
              <a:rPr lang="en-US" sz="900" b="1" dirty="0" err="1"/>
              <a:t>changeDetectionService</a:t>
            </a:r>
            <a:r>
              <a:rPr lang="en-US" sz="900" b="1" dirty="0" smtClean="0"/>
              <a:t>';</a:t>
            </a:r>
            <a:endParaRPr lang="en-US" sz="900" b="1" dirty="0"/>
          </a:p>
          <a:p>
            <a:pPr lvl="0">
              <a:spcAft>
                <a:spcPts val="0"/>
              </a:spcAft>
              <a:buNone/>
            </a:pPr>
            <a:r>
              <a:rPr lang="en-US" sz="900" b="1" dirty="0"/>
              <a:t>import * as _ from '</a:t>
            </a:r>
            <a:r>
              <a:rPr lang="en-US" sz="900" b="1" dirty="0" err="1"/>
              <a:t>lodash</a:t>
            </a:r>
            <a:r>
              <a:rPr lang="en-US" sz="900" b="1" dirty="0"/>
              <a:t>';</a:t>
            </a:r>
            <a:endParaRPr lang="en-US" sz="900" b="1" dirty="0"/>
          </a:p>
          <a:p>
            <a:pPr lvl="0">
              <a:spcAft>
                <a:spcPts val="0"/>
              </a:spcAft>
              <a:buNone/>
            </a:pPr>
            <a:endParaRPr lang="en-US" sz="900" b="1" dirty="0"/>
          </a:p>
          <a:p>
            <a:pPr lvl="0">
              <a:spcAft>
                <a:spcPts val="0"/>
              </a:spcAft>
              <a:buNone/>
            </a:pPr>
            <a:r>
              <a:rPr lang="en-US" sz="900" b="1" dirty="0"/>
              <a:t>@Component({</a:t>
            </a:r>
          </a:p>
          <a:p>
            <a:pPr lvl="0">
              <a:spcAft>
                <a:spcPts val="0"/>
              </a:spcAft>
              <a:buNone/>
            </a:pPr>
            <a:r>
              <a:rPr lang="en-US" sz="900" b="1" dirty="0"/>
              <a:t>  </a:t>
            </a:r>
            <a:r>
              <a:rPr lang="en-US" sz="900" b="1" dirty="0" err="1"/>
              <a:t>moduleId</a:t>
            </a:r>
            <a:r>
              <a:rPr lang="en-US" sz="900" b="1" dirty="0"/>
              <a:t>: module.id,</a:t>
            </a:r>
          </a:p>
          <a:p>
            <a:pPr lvl="0">
              <a:spcAft>
                <a:spcPts val="0"/>
              </a:spcAft>
              <a:buNone/>
            </a:pPr>
            <a:r>
              <a:rPr lang="en-US" sz="900" b="1" dirty="0"/>
              <a:t>  selector: 'books',</a:t>
            </a:r>
          </a:p>
          <a:p>
            <a:pPr lvl="0">
              <a:spcAft>
                <a:spcPts val="0"/>
              </a:spcAft>
              <a:buNone/>
            </a:pPr>
            <a:r>
              <a:rPr lang="en-US" sz="900" b="1" dirty="0"/>
              <a:t>  </a:t>
            </a:r>
            <a:r>
              <a:rPr lang="en-US" sz="900" b="1" dirty="0" err="1"/>
              <a:t>templateUrl</a:t>
            </a:r>
            <a:r>
              <a:rPr lang="en-US" sz="900" b="1" dirty="0"/>
              <a:t>: './book.html',</a:t>
            </a:r>
          </a:p>
          <a:p>
            <a:pPr lvl="0">
              <a:spcAft>
                <a:spcPts val="0"/>
              </a:spcAft>
              <a:buNone/>
            </a:pPr>
            <a:r>
              <a:rPr lang="en-US" sz="900" b="1" dirty="0"/>
              <a:t>  </a:t>
            </a:r>
            <a:r>
              <a:rPr lang="en-US" sz="900" b="1" dirty="0" err="1"/>
              <a:t>styleUrls</a:t>
            </a:r>
            <a:r>
              <a:rPr lang="en-US" sz="900" b="1" dirty="0"/>
              <a:t>: ['book.css']</a:t>
            </a:r>
          </a:p>
          <a:p>
            <a:pPr lvl="0">
              <a:spcAft>
                <a:spcPts val="0"/>
              </a:spcAft>
              <a:buNone/>
            </a:pPr>
            <a:r>
              <a:rPr lang="en-US" sz="900" b="1" dirty="0"/>
              <a:t>})</a:t>
            </a:r>
          </a:p>
          <a:p>
            <a:pPr lvl="0">
              <a:spcAft>
                <a:spcPts val="0"/>
              </a:spcAft>
              <a:buNone/>
            </a:pPr>
            <a:r>
              <a:rPr lang="en-US" sz="900" b="1" dirty="0"/>
              <a:t>export class </a:t>
            </a:r>
            <a:r>
              <a:rPr lang="en-US" sz="900" b="1" dirty="0" err="1"/>
              <a:t>BookComponent</a:t>
            </a:r>
            <a:endParaRPr lang="en-US" sz="900" b="1" dirty="0"/>
          </a:p>
          <a:p>
            <a:pPr lvl="0">
              <a:spcAft>
                <a:spcPts val="0"/>
              </a:spcAft>
              <a:buNone/>
            </a:pPr>
            <a:r>
              <a:rPr lang="en-US" sz="900" b="1" dirty="0"/>
              <a:t>{</a:t>
            </a:r>
          </a:p>
          <a:p>
            <a:pPr lvl="0">
              <a:spcAft>
                <a:spcPts val="0"/>
              </a:spcAft>
              <a:buNone/>
            </a:pPr>
            <a:r>
              <a:rPr lang="en-US" sz="900" b="1" dirty="0"/>
              <a:t>  books: Book[] = [];</a:t>
            </a:r>
          </a:p>
          <a:p>
            <a:pPr lvl="0">
              <a:spcAft>
                <a:spcPts val="0"/>
              </a:spcAft>
              <a:buNone/>
            </a:pPr>
            <a:r>
              <a:rPr lang="en-US" sz="900" b="1" dirty="0"/>
              <a:t>  genres: Genre[] = </a:t>
            </a:r>
            <a:r>
              <a:rPr lang="en-US" sz="900" b="1" dirty="0" smtClean="0"/>
              <a:t>[];</a:t>
            </a:r>
            <a:endParaRPr lang="en-US" sz="900" b="1" dirty="0"/>
          </a:p>
          <a:p>
            <a:pPr lvl="0">
              <a:spcAft>
                <a:spcPts val="0"/>
              </a:spcAft>
              <a:buNone/>
            </a:pPr>
            <a:r>
              <a:rPr lang="en-US" sz="900" b="1" dirty="0"/>
              <a:t>  constructor(private router: Router,</a:t>
            </a:r>
          </a:p>
          <a:p>
            <a:pPr lvl="0">
              <a:spcAft>
                <a:spcPts val="0"/>
              </a:spcAft>
              <a:buNone/>
            </a:pPr>
            <a:r>
              <a:rPr lang="en-US" sz="900" b="1" dirty="0"/>
              <a:t>                     private </a:t>
            </a:r>
            <a:r>
              <a:rPr lang="en-US" sz="900" b="1" dirty="0" err="1"/>
              <a:t>bookService</a:t>
            </a:r>
            <a:r>
              <a:rPr lang="en-US" sz="900" b="1" dirty="0"/>
              <a:t>: </a:t>
            </a:r>
            <a:r>
              <a:rPr lang="en-US" sz="900" b="1" dirty="0" err="1"/>
              <a:t>BookService</a:t>
            </a:r>
            <a:r>
              <a:rPr lang="en-US" sz="900" b="1" dirty="0"/>
              <a:t>,</a:t>
            </a:r>
          </a:p>
          <a:p>
            <a:pPr lvl="0">
              <a:spcAft>
                <a:spcPts val="0"/>
              </a:spcAft>
              <a:buNone/>
            </a:pPr>
            <a:r>
              <a:rPr lang="en-US" sz="900" b="1" dirty="0"/>
              <a:t>                     Private </a:t>
            </a:r>
            <a:r>
              <a:rPr lang="en-US" sz="900" b="1" dirty="0" err="1"/>
              <a:t>changeDetectionService</a:t>
            </a:r>
            <a:r>
              <a:rPr lang="en-US" sz="900" b="1" dirty="0"/>
              <a:t>: </a:t>
            </a:r>
            <a:r>
              <a:rPr lang="en-US" sz="900" b="1" dirty="0" err="1"/>
              <a:t>ChangeDetectionService</a:t>
            </a:r>
            <a:r>
              <a:rPr lang="en-US" sz="900" b="1" dirty="0"/>
              <a:t>)</a:t>
            </a:r>
          </a:p>
          <a:p>
            <a:pPr lvl="0">
              <a:spcAft>
                <a:spcPts val="0"/>
              </a:spcAft>
              <a:buNone/>
            </a:pPr>
            <a:r>
              <a:rPr lang="en-US" sz="900" b="1" dirty="0"/>
              <a:t>  {</a:t>
            </a:r>
          </a:p>
          <a:p>
            <a:pPr lvl="0">
              <a:spcAft>
                <a:spcPts val="0"/>
              </a:spcAft>
              <a:buNone/>
            </a:pPr>
            <a:r>
              <a:rPr lang="en-US" sz="900" b="1" dirty="0"/>
              <a:t>      </a:t>
            </a:r>
            <a:r>
              <a:rPr lang="en-US" sz="900" b="1" dirty="0" err="1"/>
              <a:t>this.bookService.getBooks</a:t>
            </a:r>
            <a:r>
              <a:rPr lang="en-US" sz="900" b="1" dirty="0"/>
              <a:t>()</a:t>
            </a:r>
          </a:p>
          <a:p>
            <a:pPr lvl="0">
              <a:spcAft>
                <a:spcPts val="0"/>
              </a:spcAft>
              <a:buNone/>
            </a:pPr>
            <a:r>
              <a:rPr lang="en-US" sz="900" b="1" dirty="0"/>
              <a:t>        .subscribe(data =&gt; </a:t>
            </a:r>
            <a:r>
              <a:rPr lang="en-US" sz="900" b="1" dirty="0" err="1"/>
              <a:t>this.books</a:t>
            </a:r>
            <a:r>
              <a:rPr lang="en-US" sz="900" b="1" dirty="0"/>
              <a:t> = data);</a:t>
            </a:r>
          </a:p>
          <a:p>
            <a:pPr lvl="0">
              <a:spcAft>
                <a:spcPts val="0"/>
              </a:spcAft>
              <a:buNone/>
            </a:pPr>
            <a:r>
              <a:rPr lang="en-US" sz="900" b="1" dirty="0"/>
              <a:t>      </a:t>
            </a:r>
            <a:r>
              <a:rPr lang="en-US" sz="900" b="1" dirty="0" err="1"/>
              <a:t>this.bookService.getGenres</a:t>
            </a:r>
            <a:r>
              <a:rPr lang="en-US" sz="900" b="1" dirty="0"/>
              <a:t>()</a:t>
            </a:r>
          </a:p>
          <a:p>
            <a:pPr lvl="0">
              <a:spcAft>
                <a:spcPts val="0"/>
              </a:spcAft>
              <a:buNone/>
            </a:pPr>
            <a:r>
              <a:rPr lang="en-US" sz="900" b="1" dirty="0"/>
              <a:t>        .subscribe(data =&gt; </a:t>
            </a:r>
            <a:r>
              <a:rPr lang="en-US" sz="900" b="1" dirty="0" err="1"/>
              <a:t>this.genres</a:t>
            </a:r>
            <a:r>
              <a:rPr lang="en-US" sz="900" b="1" dirty="0"/>
              <a:t> = data);</a:t>
            </a:r>
          </a:p>
          <a:p>
            <a:pPr lvl="0">
              <a:spcAft>
                <a:spcPts val="0"/>
              </a:spcAft>
              <a:buNone/>
            </a:pPr>
            <a:r>
              <a:rPr lang="en-US" sz="900" b="1" dirty="0"/>
              <a:t>  }</a:t>
            </a:r>
          </a:p>
          <a:p>
            <a:pPr lvl="0">
              <a:spcAft>
                <a:spcPts val="0"/>
              </a:spcAft>
              <a:buNone/>
            </a:pPr>
            <a:endParaRPr lang="en-US" sz="900" b="1" dirty="0"/>
          </a:p>
          <a:p>
            <a:pPr lvl="0">
              <a:spcAft>
                <a:spcPts val="0"/>
              </a:spcAft>
              <a:buNone/>
            </a:pPr>
            <a:r>
              <a:rPr lang="en-US" sz="900" b="1" dirty="0"/>
              <a:t>  </a:t>
            </a:r>
            <a:r>
              <a:rPr lang="en-US" sz="900" b="1" dirty="0" err="1"/>
              <a:t>gotoDetail</a:t>
            </a:r>
            <a:r>
              <a:rPr lang="en-US" sz="900" b="1" dirty="0"/>
              <a:t>(book: Book): void</a:t>
            </a:r>
          </a:p>
          <a:p>
            <a:pPr lvl="0">
              <a:spcAft>
                <a:spcPts val="0"/>
              </a:spcAft>
              <a:buNone/>
            </a:pPr>
            <a:r>
              <a:rPr lang="en-US" sz="900" b="1" dirty="0"/>
              <a:t>  {</a:t>
            </a:r>
          </a:p>
          <a:p>
            <a:pPr lvl="0">
              <a:spcAft>
                <a:spcPts val="0"/>
              </a:spcAft>
              <a:buNone/>
            </a:pPr>
            <a:r>
              <a:rPr lang="en-US" sz="900" b="1" dirty="0"/>
              <a:t>    let link = ['/detail', book.id];</a:t>
            </a:r>
          </a:p>
          <a:p>
            <a:pPr lvl="0">
              <a:spcAft>
                <a:spcPts val="0"/>
              </a:spcAft>
              <a:buNone/>
            </a:pPr>
            <a:r>
              <a:rPr lang="en-US" sz="900" b="1" dirty="0"/>
              <a:t>    </a:t>
            </a:r>
            <a:r>
              <a:rPr lang="en-US" sz="900" b="1" dirty="0" err="1"/>
              <a:t>this.router.navigate</a:t>
            </a:r>
            <a:r>
              <a:rPr lang="en-US" sz="900" b="1" dirty="0"/>
              <a:t>(link);</a:t>
            </a:r>
          </a:p>
          <a:p>
            <a:pPr lvl="0">
              <a:spcAft>
                <a:spcPts val="0"/>
              </a:spcAft>
              <a:buNone/>
            </a:pPr>
            <a:r>
              <a:rPr lang="en-US" sz="900" b="1" dirty="0"/>
              <a:t>  }</a:t>
            </a:r>
          </a:p>
          <a:p>
            <a:pPr lvl="0">
              <a:spcAft>
                <a:spcPts val="0"/>
              </a:spcAft>
              <a:buNone/>
            </a:pPr>
            <a:endParaRPr lang="en-US" sz="900" b="1" dirty="0"/>
          </a:p>
          <a:p>
            <a:pPr lvl="0">
              <a:spcAft>
                <a:spcPts val="0"/>
              </a:spcAft>
              <a:buNone/>
            </a:pPr>
            <a:r>
              <a:rPr lang="en-US" sz="900" b="1" dirty="0"/>
              <a:t>  save(book: Book) : Observable&lt;any&gt;</a:t>
            </a:r>
          </a:p>
          <a:p>
            <a:pPr lvl="0">
              <a:spcAft>
                <a:spcPts val="0"/>
              </a:spcAft>
              <a:buNone/>
            </a:pPr>
            <a:r>
              <a:rPr lang="en-US" sz="900" b="1" dirty="0"/>
              <a:t>  {</a:t>
            </a:r>
          </a:p>
          <a:p>
            <a:pPr lvl="0">
              <a:spcAft>
                <a:spcPts val="0"/>
              </a:spcAft>
              <a:buNone/>
            </a:pPr>
            <a:r>
              <a:rPr lang="en-US" sz="900" b="1" dirty="0"/>
              <a:t>      //Subscribe to invoke, since it's “cold”</a:t>
            </a:r>
          </a:p>
          <a:p>
            <a:pPr lvl="0">
              <a:spcAft>
                <a:spcPts val="0"/>
              </a:spcAft>
              <a:buNone/>
            </a:pPr>
            <a:r>
              <a:rPr lang="en-US" sz="900" b="1" dirty="0"/>
              <a:t>      Return </a:t>
            </a:r>
            <a:r>
              <a:rPr lang="en-US" sz="900" b="1" dirty="0" err="1"/>
              <a:t>this.bookService.saveBook</a:t>
            </a:r>
            <a:r>
              <a:rPr lang="en-US" sz="900" b="1" dirty="0"/>
              <a:t>(book);</a:t>
            </a:r>
          </a:p>
          <a:p>
            <a:pPr lvl="0">
              <a:spcAft>
                <a:spcPts val="0"/>
              </a:spcAft>
              <a:buNone/>
            </a:pPr>
            <a:r>
              <a:rPr lang="en-US" sz="900" b="1" dirty="0"/>
              <a:t>  }</a:t>
            </a:r>
          </a:p>
          <a:p>
            <a:pPr lvl="0">
              <a:spcAft>
                <a:spcPts val="0"/>
              </a:spcAft>
              <a:buNone/>
            </a:pPr>
            <a:r>
              <a:rPr lang="en-US" sz="900" b="1" dirty="0"/>
              <a:t>}</a:t>
            </a:r>
          </a:p>
        </p:txBody>
      </p:sp>
      <p:sp>
        <p:nvSpPr>
          <p:cNvPr id="4" name="Text Placeholder 3"/>
          <p:cNvSpPr txBox="1">
            <a:spLocks noGrp="1"/>
          </p:cNvSpPr>
          <p:nvPr>
            <p:ph type="body" idx="4294967295"/>
          </p:nvPr>
        </p:nvSpPr>
        <p:spPr>
          <a:xfrm>
            <a:off x="4312920" y="1604520"/>
            <a:ext cx="5212080" cy="4525920"/>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900" b="1" dirty="0"/>
              <a:t>&lt;div *</a:t>
            </a:r>
            <a:r>
              <a:rPr lang="en-US" sz="900" b="1" dirty="0" err="1"/>
              <a:t>ngFor</a:t>
            </a:r>
            <a:r>
              <a:rPr lang="en-US" sz="900" b="1" dirty="0"/>
              <a:t>="let book of books"&gt;</a:t>
            </a:r>
          </a:p>
          <a:p>
            <a:pPr lvl="0" hangingPunct="0">
              <a:spcAft>
                <a:spcPts val="544"/>
              </a:spcAft>
              <a:buNone/>
            </a:pPr>
            <a:r>
              <a:rPr lang="en-US" sz="900" b="1" dirty="0"/>
              <a:t>  &lt;h2&gt;{{book.name}} Overview&lt;/h2&gt;</a:t>
            </a:r>
          </a:p>
          <a:p>
            <a:pPr lvl="0" hangingPunct="0">
              <a:spcAft>
                <a:spcPts val="544"/>
              </a:spcAft>
              <a:buNone/>
            </a:pPr>
            <a:r>
              <a:rPr lang="en-US" sz="900" b="1" dirty="0"/>
              <a:t>  &lt;label&gt;Id: {{book.id}}&lt;/label&gt;</a:t>
            </a:r>
          </a:p>
          <a:p>
            <a:pPr lvl="0" hangingPunct="0">
              <a:spcAft>
                <a:spcPts val="544"/>
              </a:spcAft>
              <a:buNone/>
            </a:pPr>
            <a:r>
              <a:rPr lang="en-US" sz="900" b="1" dirty="0"/>
              <a:t>  &lt;label&gt;Name: &lt;/label&gt;&lt;input [(</a:t>
            </a:r>
            <a:r>
              <a:rPr lang="en-US" sz="900" b="1" dirty="0" err="1"/>
              <a:t>ngModel</a:t>
            </a:r>
            <a:r>
              <a:rPr lang="en-US" sz="900" b="1" dirty="0"/>
              <a:t>)]=”book.name” type=”text” /&gt;</a:t>
            </a:r>
          </a:p>
          <a:p>
            <a:pPr lvl="0" hangingPunct="0">
              <a:spcAft>
                <a:spcPts val="544"/>
              </a:spcAft>
              <a:buNone/>
            </a:pPr>
            <a:r>
              <a:rPr lang="en-US" sz="900" b="1" dirty="0"/>
              <a:t>  &lt;label&gt;Published: {{</a:t>
            </a:r>
            <a:r>
              <a:rPr lang="en-US" sz="900" b="1" dirty="0" err="1"/>
              <a:t>book.created</a:t>
            </a:r>
            <a:r>
              <a:rPr lang="en-US" sz="900" b="1" dirty="0"/>
              <a:t> | date}}&lt;/label&gt;</a:t>
            </a:r>
          </a:p>
          <a:p>
            <a:pPr lvl="0" hangingPunct="0">
              <a:spcAft>
                <a:spcPts val="544"/>
              </a:spcAft>
              <a:buNone/>
            </a:pPr>
            <a:r>
              <a:rPr lang="en-US" sz="900" b="1" dirty="0"/>
              <a:t>  &lt;input [(</a:t>
            </a:r>
            <a:r>
              <a:rPr lang="en-US" sz="900" b="1" dirty="0" err="1"/>
              <a:t>ngModel</a:t>
            </a:r>
            <a:r>
              <a:rPr lang="en-US" sz="900" b="1" dirty="0"/>
              <a:t>)]=”</a:t>
            </a:r>
            <a:r>
              <a:rPr lang="en-US" sz="900" b="1" dirty="0" err="1"/>
              <a:t>book.author</a:t>
            </a:r>
            <a:r>
              <a:rPr lang="en-US" sz="900" b="1" dirty="0"/>
              <a:t>” type=”text” /&gt;</a:t>
            </a:r>
          </a:p>
          <a:p>
            <a:pPr lvl="0" hangingPunct="0">
              <a:spcAft>
                <a:spcPts val="544"/>
              </a:spcAft>
              <a:buNone/>
            </a:pPr>
            <a:r>
              <a:rPr lang="en-US" sz="900" b="1" dirty="0"/>
              <a:t>  &lt;select [(</a:t>
            </a:r>
            <a:r>
              <a:rPr lang="en-US" sz="900" b="1" dirty="0" err="1"/>
              <a:t>ngModel</a:t>
            </a:r>
            <a:r>
              <a:rPr lang="en-US" sz="900" b="1" dirty="0"/>
              <a:t>)]="</a:t>
            </a:r>
            <a:r>
              <a:rPr lang="en-US" sz="900" b="1" dirty="0" err="1"/>
              <a:t>book.genre</a:t>
            </a:r>
            <a:r>
              <a:rPr lang="en-US" sz="900" b="1" dirty="0"/>
              <a:t>" placeholder="genre"&gt;</a:t>
            </a:r>
          </a:p>
          <a:p>
            <a:pPr lvl="0" hangingPunct="0">
              <a:spcAft>
                <a:spcPts val="544"/>
              </a:spcAft>
              <a:buNone/>
            </a:pPr>
            <a:r>
              <a:rPr lang="en-US" sz="900" b="1" dirty="0"/>
              <a:t>    &lt;option *</a:t>
            </a:r>
            <a:r>
              <a:rPr lang="en-US" sz="900" b="1" dirty="0" err="1"/>
              <a:t>ngFor</a:t>
            </a:r>
            <a:r>
              <a:rPr lang="en-US" sz="900" b="1" dirty="0"/>
              <a:t>=”let genre of genres” [value]=”genre.id”&gt;{{genre.name}}&lt;/option&gt;</a:t>
            </a:r>
          </a:p>
          <a:p>
            <a:pPr lvl="0" hangingPunct="0">
              <a:spcAft>
                <a:spcPts val="544"/>
              </a:spcAft>
              <a:buNone/>
            </a:pPr>
            <a:r>
              <a:rPr lang="en-US" sz="900" b="1" dirty="0"/>
              <a:t>  &lt;/select&gt;</a:t>
            </a:r>
          </a:p>
          <a:p>
            <a:pPr lvl="0" hangingPunct="0">
              <a:spcAft>
                <a:spcPts val="544"/>
              </a:spcAft>
              <a:buNone/>
            </a:pPr>
            <a:r>
              <a:rPr lang="en-US" sz="900" b="1" dirty="0"/>
              <a:t>  &lt;button (click)="save(book)"&gt;Save Book&lt;/button&gt;</a:t>
            </a:r>
          </a:p>
          <a:p>
            <a:pPr lvl="0" hangingPunct="0">
              <a:spcAft>
                <a:spcPts val="544"/>
              </a:spcAft>
              <a:buNone/>
            </a:pPr>
            <a:r>
              <a:rPr lang="en-US" sz="900" b="1" dirty="0"/>
              <a:t>&lt;/div&gt;</a:t>
            </a:r>
          </a:p>
          <a:p>
            <a:pPr lvl="0" hangingPunct="0">
              <a:spcAft>
                <a:spcPts val="544"/>
              </a:spcAft>
              <a:buNone/>
            </a:pPr>
            <a:r>
              <a:rPr lang="en-US" sz="900" b="1" dirty="0"/>
              <a:t>&lt;button (click)="</a:t>
            </a:r>
            <a:r>
              <a:rPr lang="en-US" sz="900" b="1" dirty="0" err="1"/>
              <a:t>books.push</a:t>
            </a:r>
            <a:r>
              <a:rPr lang="en-US" sz="900" b="1" dirty="0"/>
              <a:t>({})"&gt;Add&lt;/button&gt;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Content Placeholder 1"/>
          <p:cNvSpPr txBox="1">
            <a:spLocks noGrp="1"/>
          </p:cNvSpPr>
          <p:nvPr>
            <p:ph idx="1"/>
          </p:nvPr>
        </p:nvSpPr>
        <p:spPr>
          <a:xfrm>
            <a:off x="135360" y="46080"/>
            <a:ext cx="1830600" cy="2376720"/>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400" dirty="0">
                <a:solidFill>
                  <a:srgbClr val="FFFFFF"/>
                </a:solidFill>
              </a:rPr>
              <a:t>import { Component } from '@angular/core';</a:t>
            </a:r>
          </a:p>
          <a:p>
            <a:pPr lvl="0">
              <a:spcAft>
                <a:spcPts val="0"/>
              </a:spcAft>
              <a:buNone/>
            </a:pPr>
            <a:r>
              <a:rPr lang="en-US" sz="400" dirty="0">
                <a:solidFill>
                  <a:srgbClr val="FFFFFF"/>
                </a:solidFill>
              </a:rPr>
              <a:t>import { Router, </a:t>
            </a:r>
            <a:r>
              <a:rPr lang="en-US" sz="400" dirty="0" err="1">
                <a:solidFill>
                  <a:srgbClr val="FFFFFF"/>
                </a:solidFill>
              </a:rPr>
              <a:t>ActivatedRoute</a:t>
            </a:r>
            <a:r>
              <a:rPr lang="en-US" sz="400" dirty="0">
                <a:solidFill>
                  <a:srgbClr val="FFFFFF"/>
                </a:solidFill>
              </a:rPr>
              <a:t> } from '@angular/router';</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import { Book, Genre } from './book';</a:t>
            </a:r>
          </a:p>
          <a:p>
            <a:pPr lvl="0">
              <a:spcAft>
                <a:spcPts val="0"/>
              </a:spcAft>
              <a:buNone/>
            </a:pPr>
            <a:r>
              <a:rPr lang="en-US" sz="400" dirty="0">
                <a:solidFill>
                  <a:srgbClr val="FFFFFF"/>
                </a:solidFill>
              </a:rPr>
              <a:t>import { </a:t>
            </a:r>
            <a:r>
              <a:rPr lang="en-US" sz="400" dirty="0" err="1">
                <a:solidFill>
                  <a:srgbClr val="FFFFFF"/>
                </a:solidFill>
              </a:rPr>
              <a:t>BookService</a:t>
            </a:r>
            <a:r>
              <a:rPr lang="en-US" sz="400" dirty="0">
                <a:solidFill>
                  <a:srgbClr val="FFFFFF"/>
                </a:solidFill>
              </a:rPr>
              <a:t> } from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Import { </a:t>
            </a:r>
            <a:r>
              <a:rPr lang="en-US" sz="400" dirty="0" err="1">
                <a:solidFill>
                  <a:srgbClr val="FFFFFF"/>
                </a:solidFill>
              </a:rPr>
              <a:t>ChangeDetectionService</a:t>
            </a:r>
            <a:r>
              <a:rPr lang="en-US" sz="400" dirty="0">
                <a:solidFill>
                  <a:srgbClr val="FFFFFF"/>
                </a:solidFill>
              </a:rPr>
              <a:t> } from './</a:t>
            </a:r>
            <a:r>
              <a:rPr lang="en-US" sz="400" dirty="0" err="1">
                <a:solidFill>
                  <a:srgbClr val="FFFFFF"/>
                </a:solidFill>
              </a:rPr>
              <a:t>changeDetectionService</a:t>
            </a:r>
            <a:r>
              <a:rPr lang="en-US" sz="400" dirty="0">
                <a:solidFill>
                  <a:srgbClr val="FFFFFF"/>
                </a:solidFill>
              </a:rPr>
              <a:t>';</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@Component({</a:t>
            </a:r>
          </a:p>
          <a:p>
            <a:pPr lvl="0">
              <a:spcAft>
                <a:spcPts val="0"/>
              </a:spcAft>
              <a:buNone/>
            </a:pPr>
            <a:r>
              <a:rPr lang="en-US" sz="400" dirty="0">
                <a:solidFill>
                  <a:srgbClr val="FFFFFF"/>
                </a:solidFill>
              </a:rPr>
              <a:t>  </a:t>
            </a:r>
            <a:r>
              <a:rPr lang="en-US" sz="400" dirty="0" err="1">
                <a:solidFill>
                  <a:srgbClr val="FFFFFF"/>
                </a:solidFill>
              </a:rPr>
              <a:t>moduleId</a:t>
            </a:r>
            <a:r>
              <a:rPr lang="en-US" sz="400" dirty="0">
                <a:solidFill>
                  <a:srgbClr val="FFFFFF"/>
                </a:solidFill>
              </a:rPr>
              <a:t>: module.id,</a:t>
            </a:r>
          </a:p>
          <a:p>
            <a:pPr lvl="0">
              <a:spcAft>
                <a:spcPts val="0"/>
              </a:spcAft>
              <a:buNone/>
            </a:pPr>
            <a:r>
              <a:rPr lang="en-US" sz="400" dirty="0">
                <a:solidFill>
                  <a:srgbClr val="FFFFFF"/>
                </a:solidFill>
              </a:rPr>
              <a:t>  selector: 'books',</a:t>
            </a:r>
          </a:p>
          <a:p>
            <a:pPr lvl="0">
              <a:spcAft>
                <a:spcPts val="0"/>
              </a:spcAft>
              <a:buNone/>
            </a:pPr>
            <a:r>
              <a:rPr lang="en-US" sz="400" dirty="0">
                <a:solidFill>
                  <a:srgbClr val="FFFFFF"/>
                </a:solidFill>
              </a:rPr>
              <a:t>  </a:t>
            </a:r>
            <a:r>
              <a:rPr lang="en-US" sz="400" dirty="0" err="1">
                <a:solidFill>
                  <a:srgbClr val="FFFFFF"/>
                </a:solidFill>
              </a:rPr>
              <a:t>templateUrl</a:t>
            </a:r>
            <a:r>
              <a:rPr lang="en-US" sz="400" dirty="0">
                <a:solidFill>
                  <a:srgbClr val="FFFFFF"/>
                </a:solidFill>
              </a:rPr>
              <a:t>: './book.html',</a:t>
            </a:r>
          </a:p>
          <a:p>
            <a:pPr lvl="0">
              <a:spcAft>
                <a:spcPts val="0"/>
              </a:spcAft>
              <a:buNone/>
            </a:pPr>
            <a:r>
              <a:rPr lang="en-US" sz="400" dirty="0">
                <a:solidFill>
                  <a:srgbClr val="FFFFFF"/>
                </a:solidFill>
              </a:rPr>
              <a:t>  </a:t>
            </a:r>
            <a:r>
              <a:rPr lang="en-US" sz="400" dirty="0" err="1">
                <a:solidFill>
                  <a:srgbClr val="FFFFFF"/>
                </a:solidFill>
              </a:rPr>
              <a:t>styleUrls</a:t>
            </a:r>
            <a:r>
              <a:rPr lang="en-US" sz="400" dirty="0">
                <a:solidFill>
                  <a:srgbClr val="FFFFFF"/>
                </a:solidFill>
              </a:rPr>
              <a:t>: ['book.css']</a:t>
            </a: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export class </a:t>
            </a:r>
            <a:r>
              <a:rPr lang="en-US" sz="400" dirty="0" err="1">
                <a:solidFill>
                  <a:srgbClr val="FFFFFF"/>
                </a:solidFill>
              </a:rPr>
              <a:t>BookComponent</a:t>
            </a:r>
            <a:endParaRPr lang="en-US" sz="400" dirty="0">
              <a:solidFill>
                <a:srgbClr val="FFFFFF"/>
              </a:solidFill>
            </a:endParaRP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  books: Book[] = [];</a:t>
            </a:r>
          </a:p>
          <a:p>
            <a:pPr lvl="0">
              <a:spcAft>
                <a:spcPts val="0"/>
              </a:spcAft>
              <a:buNone/>
            </a:pPr>
            <a:r>
              <a:rPr lang="en-US" sz="400" dirty="0">
                <a:solidFill>
                  <a:srgbClr val="FFFFFF"/>
                </a:solidFill>
              </a:rPr>
              <a:t>  genres: Genre[] =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constructor(private router: Router,</a:t>
            </a:r>
          </a:p>
          <a:p>
            <a:pPr lvl="0">
              <a:spcAft>
                <a:spcPts val="0"/>
              </a:spcAft>
              <a:buNone/>
            </a:pPr>
            <a:r>
              <a:rPr lang="en-US" sz="400" dirty="0">
                <a:solidFill>
                  <a:srgbClr val="FFFFFF"/>
                </a:solidFill>
              </a:rPr>
              <a:t>                     private </a:t>
            </a:r>
            <a:r>
              <a:rPr lang="en-US" sz="400" dirty="0" err="1">
                <a:solidFill>
                  <a:srgbClr val="FFFFFF"/>
                </a:solidFill>
              </a:rPr>
              <a:t>bookService</a:t>
            </a:r>
            <a:r>
              <a:rPr lang="en-US" sz="400" dirty="0">
                <a:solidFill>
                  <a:srgbClr val="FFFFFF"/>
                </a:solidFill>
              </a:rPr>
              <a:t>: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                     Private </a:t>
            </a:r>
            <a:r>
              <a:rPr lang="en-US" sz="400" dirty="0" err="1">
                <a:solidFill>
                  <a:srgbClr val="FFFFFF"/>
                </a:solidFill>
              </a:rPr>
              <a:t>changeDetectionService</a:t>
            </a:r>
            <a:r>
              <a:rPr lang="en-US" sz="400" dirty="0">
                <a:solidFill>
                  <a:srgbClr val="FFFFFF"/>
                </a:solidFill>
              </a:rPr>
              <a:t>: </a:t>
            </a:r>
            <a:r>
              <a:rPr lang="en-US" sz="400" dirty="0" err="1">
                <a:solidFill>
                  <a:srgbClr val="FFFFFF"/>
                </a:solidFill>
              </a:rPr>
              <a:t>ChangeDetectionService</a:t>
            </a:r>
            <a:r>
              <a:rPr lang="en-US" sz="400" dirty="0">
                <a:solidFill>
                  <a:srgbClr val="FFFFFF"/>
                </a:solidFill>
              </a:rPr>
              <a: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a:t>
            </a:r>
            <a:r>
              <a:rPr lang="en-US" sz="400" dirty="0" err="1">
                <a:solidFill>
                  <a:srgbClr val="FFFFFF"/>
                </a:solidFill>
              </a:rPr>
              <a:t>this.bookService.getBooks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this.books</a:t>
            </a:r>
            <a:r>
              <a:rPr lang="en-US" sz="400" dirty="0">
                <a:solidFill>
                  <a:srgbClr val="FFFFFF"/>
                </a:solidFill>
              </a:rPr>
              <a:t> = data);</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this.bookService.getGenres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this.genres</a:t>
            </a:r>
            <a:r>
              <a:rPr lang="en-US" sz="400" dirty="0">
                <a:solidFill>
                  <a:srgbClr val="FFFFFF"/>
                </a:solidFill>
              </a:rPr>
              <a:t> = data);</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gotoDetail</a:t>
            </a:r>
            <a:r>
              <a:rPr lang="en-US" sz="400" dirty="0">
                <a:solidFill>
                  <a:srgbClr val="FFFFFF"/>
                </a:solidFill>
              </a:rPr>
              <a:t>(book: Book): void</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let link = ['/detail', book.id];</a:t>
            </a:r>
          </a:p>
          <a:p>
            <a:pPr lvl="0">
              <a:spcAft>
                <a:spcPts val="0"/>
              </a:spcAft>
              <a:buNone/>
            </a:pPr>
            <a:r>
              <a:rPr lang="en-US" sz="400" dirty="0">
                <a:solidFill>
                  <a:srgbClr val="FFFFFF"/>
                </a:solidFill>
              </a:rPr>
              <a:t>    </a:t>
            </a:r>
            <a:r>
              <a:rPr lang="en-US" sz="400" dirty="0" err="1">
                <a:solidFill>
                  <a:srgbClr val="FFFFFF"/>
                </a:solidFill>
              </a:rPr>
              <a:t>this.router.navigate</a:t>
            </a:r>
            <a:r>
              <a:rPr lang="en-US" sz="400" dirty="0">
                <a:solidFill>
                  <a:srgbClr val="FFFFFF"/>
                </a:solidFill>
              </a:rPr>
              <a:t>(link);</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save(book: Book) : Observable&lt;any&gt;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//Subscribe to invoke, since it's “cold”</a:t>
            </a:r>
          </a:p>
          <a:p>
            <a:pPr lvl="0">
              <a:spcAft>
                <a:spcPts val="0"/>
              </a:spcAft>
              <a:buNone/>
            </a:pPr>
            <a:r>
              <a:rPr lang="en-US" sz="400" dirty="0">
                <a:solidFill>
                  <a:srgbClr val="FFFFFF"/>
                </a:solidFill>
              </a:rPr>
              <a:t>      Return </a:t>
            </a:r>
            <a:r>
              <a:rPr lang="en-US" sz="400" dirty="0" err="1">
                <a:solidFill>
                  <a:srgbClr val="FFFFFF"/>
                </a:solidFill>
              </a:rPr>
              <a:t>this.bookService.saveBook</a:t>
            </a:r>
            <a:r>
              <a:rPr lang="en-US" sz="400" dirty="0">
                <a:solidFill>
                  <a:srgbClr val="FFFFFF"/>
                </a:solidFill>
              </a:rPr>
              <a:t>(book);</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a:t>
            </a:r>
          </a:p>
        </p:txBody>
      </p:sp>
      <p:sp>
        <p:nvSpPr>
          <p:cNvPr id="3" name="Text Placeholder 2"/>
          <p:cNvSpPr txBox="1">
            <a:spLocks noGrp="1"/>
          </p:cNvSpPr>
          <p:nvPr>
            <p:ph type="body" idx="4294967295"/>
          </p:nvPr>
        </p:nvSpPr>
        <p:spPr>
          <a:xfrm>
            <a:off x="1828800" y="91440"/>
            <a:ext cx="3474720" cy="2057039"/>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600">
                <a:solidFill>
                  <a:srgbClr val="FFFFFF"/>
                </a:solidFill>
              </a:rPr>
              <a:t>&lt;div *ngFor="let book of books"&gt;</a:t>
            </a:r>
          </a:p>
          <a:p>
            <a:pPr lvl="0" hangingPunct="0">
              <a:spcAft>
                <a:spcPts val="544"/>
              </a:spcAft>
              <a:buNone/>
            </a:pPr>
            <a:r>
              <a:rPr lang="en-US" sz="600">
                <a:solidFill>
                  <a:srgbClr val="FFFFFF"/>
                </a:solidFill>
              </a:rPr>
              <a:t>  &lt;h2&gt;{{book.name}} Overview&lt;/h2&gt;</a:t>
            </a:r>
          </a:p>
          <a:p>
            <a:pPr lvl="0" hangingPunct="0">
              <a:spcAft>
                <a:spcPts val="544"/>
              </a:spcAft>
              <a:buNone/>
            </a:pPr>
            <a:r>
              <a:rPr lang="en-US" sz="600">
                <a:solidFill>
                  <a:srgbClr val="FFFFFF"/>
                </a:solidFill>
              </a:rPr>
              <a:t>  &lt;label&gt;Id: {{book.id}}&lt;/label&gt;</a:t>
            </a:r>
          </a:p>
          <a:p>
            <a:pPr lvl="0" hangingPunct="0">
              <a:spcAft>
                <a:spcPts val="544"/>
              </a:spcAft>
              <a:buNone/>
            </a:pPr>
            <a:r>
              <a:rPr lang="en-US" sz="600">
                <a:solidFill>
                  <a:srgbClr val="FFFFFF"/>
                </a:solidFill>
              </a:rPr>
              <a:t>  &lt;label&gt;Name: &lt;/label&gt;&lt;input [(ngModel)]=”book.name” type=”text” /&gt;</a:t>
            </a:r>
          </a:p>
          <a:p>
            <a:pPr lvl="0" hangingPunct="0">
              <a:spcAft>
                <a:spcPts val="544"/>
              </a:spcAft>
              <a:buNone/>
            </a:pPr>
            <a:r>
              <a:rPr lang="en-US" sz="600">
                <a:solidFill>
                  <a:srgbClr val="FFFFFF"/>
                </a:solidFill>
              </a:rPr>
              <a:t>  &lt;label&gt;Published: {{book.created | date}}&lt;/label&gt;</a:t>
            </a:r>
          </a:p>
          <a:p>
            <a:pPr lvl="0" hangingPunct="0">
              <a:spcAft>
                <a:spcPts val="544"/>
              </a:spcAft>
              <a:buNone/>
            </a:pPr>
            <a:r>
              <a:rPr lang="en-US" sz="600">
                <a:solidFill>
                  <a:srgbClr val="FFFFFF"/>
                </a:solidFill>
              </a:rPr>
              <a:t>  &lt;input [(ngModel)]=”book.author” type=”text” /&gt;</a:t>
            </a:r>
          </a:p>
          <a:p>
            <a:pPr lvl="0" hangingPunct="0">
              <a:spcAft>
                <a:spcPts val="544"/>
              </a:spcAft>
              <a:buNone/>
            </a:pPr>
            <a:r>
              <a:rPr lang="en-US" sz="600">
                <a:solidFill>
                  <a:srgbClr val="FFFFFF"/>
                </a:solidFill>
              </a:rPr>
              <a:t>  &lt;select [(ngModel)]="book.genre" placeholder="genre"&gt;</a:t>
            </a:r>
          </a:p>
          <a:p>
            <a:pPr lvl="0" hangingPunct="0">
              <a:spcAft>
                <a:spcPts val="544"/>
              </a:spcAft>
              <a:buNone/>
            </a:pPr>
            <a:r>
              <a:rPr lang="en-US" sz="600">
                <a:solidFill>
                  <a:srgbClr val="FFFFFF"/>
                </a:solidFill>
              </a:rPr>
              <a:t>    &lt;option *ngFor=”let genre of genres” [value]=”genre.id”&gt;{{genre.name}}&lt;/option&gt;</a:t>
            </a:r>
          </a:p>
          <a:p>
            <a:pPr lvl="0" hangingPunct="0">
              <a:spcAft>
                <a:spcPts val="544"/>
              </a:spcAft>
              <a:buNone/>
            </a:pPr>
            <a:r>
              <a:rPr lang="en-US" sz="600">
                <a:solidFill>
                  <a:srgbClr val="FFFFFF"/>
                </a:solidFill>
              </a:rPr>
              <a:t>  &lt;/select&gt;</a:t>
            </a:r>
          </a:p>
          <a:p>
            <a:pPr lvl="0" hangingPunct="0">
              <a:spcAft>
                <a:spcPts val="544"/>
              </a:spcAft>
              <a:buNone/>
            </a:pPr>
            <a:r>
              <a:rPr lang="en-US" sz="600">
                <a:solidFill>
                  <a:srgbClr val="FFFFFF"/>
                </a:solidFill>
              </a:rPr>
              <a:t>  &lt;button (click)="save(book)"&gt;Save Book&lt;/button&gt;</a:t>
            </a:r>
          </a:p>
          <a:p>
            <a:pPr lvl="0" hangingPunct="0">
              <a:spcAft>
                <a:spcPts val="544"/>
              </a:spcAft>
              <a:buNone/>
            </a:pPr>
            <a:r>
              <a:rPr lang="en-US" sz="600">
                <a:solidFill>
                  <a:srgbClr val="FFFFFF"/>
                </a:solidFill>
              </a:rPr>
              <a:t>&lt;/div&gt;</a:t>
            </a:r>
          </a:p>
          <a:p>
            <a:pPr lvl="0" hangingPunct="0">
              <a:spcAft>
                <a:spcPts val="544"/>
              </a:spcAft>
              <a:buNone/>
            </a:pPr>
            <a:r>
              <a:rPr lang="en-US" sz="600">
                <a:solidFill>
                  <a:srgbClr val="FFFFFF"/>
                </a:solidFill>
              </a:rPr>
              <a:t>&lt;button (click)="books.push({})"&gt;Add&lt;/button&gt;</a:t>
            </a:r>
          </a:p>
        </p:txBody>
      </p:sp>
      <p:sp>
        <p:nvSpPr>
          <p:cNvPr id="4" name="Rectangle 3"/>
          <p:cNvSpPr/>
          <p:nvPr/>
        </p:nvSpPr>
        <p:spPr>
          <a:xfrm>
            <a:off x="70920" y="0"/>
            <a:ext cx="1920239" cy="822960"/>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5" name="Text Placeholder 4"/>
          <p:cNvSpPr txBox="1">
            <a:spLocks noGrp="1"/>
          </p:cNvSpPr>
          <p:nvPr>
            <p:ph type="body" idx="4294967295"/>
          </p:nvPr>
        </p:nvSpPr>
        <p:spPr>
          <a:xfrm>
            <a:off x="1186920" y="2587819"/>
            <a:ext cx="6676920" cy="3693319"/>
          </a:xfrm>
        </p:spPr>
        <p:txBody>
          <a:bodyPr lIns="0" tIns="0" rIns="0" bIns="0"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0"/>
              </a:spcAft>
              <a:buNone/>
            </a:pPr>
            <a:r>
              <a:rPr lang="en-US" sz="1600" dirty="0">
                <a:solidFill>
                  <a:srgbClr val="FFFFFF"/>
                </a:solidFill>
              </a:rPr>
              <a:t>import { Component } from '@angular/core';</a:t>
            </a:r>
          </a:p>
          <a:p>
            <a:pPr lvl="0" hangingPunct="0">
              <a:spcAft>
                <a:spcPts val="0"/>
              </a:spcAft>
              <a:buNone/>
            </a:pPr>
            <a:r>
              <a:rPr lang="en-US" sz="1600" dirty="0">
                <a:solidFill>
                  <a:srgbClr val="FFFFFF"/>
                </a:solidFill>
              </a:rPr>
              <a:t>import { Router, </a:t>
            </a:r>
            <a:r>
              <a:rPr lang="en-US" sz="1600" dirty="0" err="1">
                <a:solidFill>
                  <a:srgbClr val="FFFFFF"/>
                </a:solidFill>
              </a:rPr>
              <a:t>ActivatedRoute</a:t>
            </a:r>
            <a:r>
              <a:rPr lang="en-US" sz="1600" dirty="0">
                <a:solidFill>
                  <a:srgbClr val="FFFFFF"/>
                </a:solidFill>
              </a:rPr>
              <a:t> } from '@angular/router</a:t>
            </a:r>
            <a:r>
              <a:rPr lang="en-US" sz="1600" dirty="0" smtClean="0">
                <a:solidFill>
                  <a:srgbClr val="FFFFFF"/>
                </a:solidFill>
              </a:rPr>
              <a:t>';</a:t>
            </a:r>
            <a:endParaRPr lang="en-US" sz="1600" dirty="0">
              <a:solidFill>
                <a:srgbClr val="FFFFFF"/>
              </a:solidFill>
            </a:endParaRPr>
          </a:p>
          <a:p>
            <a:pPr lvl="0" hangingPunct="0">
              <a:spcAft>
                <a:spcPts val="0"/>
              </a:spcAft>
              <a:buNone/>
            </a:pPr>
            <a:r>
              <a:rPr lang="en-US" sz="1600" dirty="0">
                <a:solidFill>
                  <a:srgbClr val="FFFFFF"/>
                </a:solidFill>
              </a:rPr>
              <a:t>import { Book, Genre } from './book';</a:t>
            </a:r>
          </a:p>
          <a:p>
            <a:pPr lvl="0" hangingPunct="0">
              <a:spcAft>
                <a:spcPts val="0"/>
              </a:spcAft>
              <a:buNone/>
            </a:pPr>
            <a:r>
              <a:rPr lang="en-US" sz="1600" dirty="0">
                <a:solidFill>
                  <a:srgbClr val="FFFFFF"/>
                </a:solidFill>
              </a:rPr>
              <a:t>import { </a:t>
            </a:r>
            <a:r>
              <a:rPr lang="en-US" sz="1600" dirty="0" err="1">
                <a:solidFill>
                  <a:srgbClr val="FFFFFF"/>
                </a:solidFill>
              </a:rPr>
              <a:t>BookService</a:t>
            </a:r>
            <a:r>
              <a:rPr lang="en-US" sz="1600" dirty="0">
                <a:solidFill>
                  <a:srgbClr val="FFFFFF"/>
                </a:solidFill>
              </a:rPr>
              <a:t> } from './</a:t>
            </a:r>
            <a:r>
              <a:rPr lang="en-US" sz="1600" dirty="0" err="1">
                <a:solidFill>
                  <a:srgbClr val="FFFFFF"/>
                </a:solidFill>
              </a:rPr>
              <a:t>bookService</a:t>
            </a:r>
            <a:r>
              <a:rPr lang="en-US" sz="1600" dirty="0">
                <a:solidFill>
                  <a:srgbClr val="FFFFFF"/>
                </a:solidFill>
              </a:rPr>
              <a:t>';</a:t>
            </a:r>
          </a:p>
          <a:p>
            <a:pPr lvl="0" hangingPunct="0">
              <a:spcAft>
                <a:spcPts val="0"/>
              </a:spcAft>
              <a:buNone/>
            </a:pPr>
            <a:r>
              <a:rPr lang="en-US" sz="1600" dirty="0">
                <a:solidFill>
                  <a:srgbClr val="FFFFFF"/>
                </a:solidFill>
              </a:rPr>
              <a:t>Import { </a:t>
            </a:r>
            <a:r>
              <a:rPr lang="en-US" sz="1600" dirty="0" err="1">
                <a:solidFill>
                  <a:srgbClr val="FFFFFF"/>
                </a:solidFill>
              </a:rPr>
              <a:t>ChangeDetectionService</a:t>
            </a:r>
            <a:r>
              <a:rPr lang="en-US" sz="1600" dirty="0">
                <a:solidFill>
                  <a:srgbClr val="FFFFFF"/>
                </a:solidFill>
              </a:rPr>
              <a:t> } from './</a:t>
            </a:r>
            <a:r>
              <a:rPr lang="en-US" sz="1600" dirty="0" err="1">
                <a:solidFill>
                  <a:srgbClr val="FFFFFF"/>
                </a:solidFill>
              </a:rPr>
              <a:t>changeDetectionService</a:t>
            </a:r>
            <a:r>
              <a:rPr lang="en-US" sz="1600" dirty="0" smtClean="0">
                <a:solidFill>
                  <a:srgbClr val="FFFFFF"/>
                </a:solidFill>
              </a:rPr>
              <a:t>';</a:t>
            </a:r>
            <a:endParaRPr lang="en-US" sz="1600" dirty="0">
              <a:solidFill>
                <a:srgbClr val="FFFFFF"/>
              </a:solidFill>
            </a:endParaRPr>
          </a:p>
          <a:p>
            <a:pPr lvl="0" hangingPunct="0">
              <a:spcAft>
                <a:spcPts val="0"/>
              </a:spcAft>
              <a:buNone/>
            </a:pPr>
            <a:r>
              <a:rPr lang="en-US" sz="1600" dirty="0">
                <a:solidFill>
                  <a:srgbClr val="FFFFFF"/>
                </a:solidFill>
              </a:rPr>
              <a:t>import * as _ from '</a:t>
            </a:r>
            <a:r>
              <a:rPr lang="en-US" sz="1600" dirty="0" err="1">
                <a:solidFill>
                  <a:srgbClr val="FFFFFF"/>
                </a:solidFill>
              </a:rPr>
              <a:t>lodash</a:t>
            </a:r>
            <a:r>
              <a:rPr lang="en-US" sz="1600" dirty="0">
                <a:solidFill>
                  <a:srgbClr val="FFFFFF"/>
                </a:solidFill>
              </a:rPr>
              <a:t>';</a:t>
            </a:r>
            <a:endParaRPr lang="en-US" sz="1600" dirty="0">
              <a:solidFill>
                <a:srgbClr val="FFFFFF"/>
              </a:solidFill>
            </a:endParaRPr>
          </a:p>
          <a:p>
            <a:pPr lvl="0" hangingPunct="0">
              <a:spcAft>
                <a:spcPts val="0"/>
              </a:spcAft>
              <a:buNone/>
            </a:pPr>
            <a:endParaRPr lang="en-US" sz="1600" dirty="0">
              <a:solidFill>
                <a:srgbClr val="FFFFFF"/>
              </a:solidFill>
            </a:endParaRPr>
          </a:p>
          <a:p>
            <a:pPr lvl="0" hangingPunct="0">
              <a:spcAft>
                <a:spcPts val="0"/>
              </a:spcAft>
              <a:buNone/>
            </a:pPr>
            <a:r>
              <a:rPr lang="en-US" sz="1600" dirty="0">
                <a:solidFill>
                  <a:srgbClr val="FFFFFF"/>
                </a:solidFill>
              </a:rPr>
              <a:t>@Component({</a:t>
            </a:r>
          </a:p>
          <a:p>
            <a:pPr lvl="0" hangingPunct="0">
              <a:spcAft>
                <a:spcPts val="0"/>
              </a:spcAft>
              <a:buNone/>
            </a:pPr>
            <a:r>
              <a:rPr lang="en-US" sz="1600" dirty="0">
                <a:solidFill>
                  <a:srgbClr val="FFFFFF"/>
                </a:solidFill>
              </a:rPr>
              <a:t>  </a:t>
            </a:r>
            <a:r>
              <a:rPr lang="en-US" sz="1600" dirty="0" err="1">
                <a:solidFill>
                  <a:srgbClr val="FFFFFF"/>
                </a:solidFill>
              </a:rPr>
              <a:t>moduleId</a:t>
            </a:r>
            <a:r>
              <a:rPr lang="en-US" sz="1600" dirty="0">
                <a:solidFill>
                  <a:srgbClr val="FFFFFF"/>
                </a:solidFill>
              </a:rPr>
              <a:t>: module.id,</a:t>
            </a:r>
          </a:p>
          <a:p>
            <a:pPr lvl="0" hangingPunct="0">
              <a:spcAft>
                <a:spcPts val="0"/>
              </a:spcAft>
              <a:buNone/>
            </a:pPr>
            <a:r>
              <a:rPr lang="en-US" sz="1600" dirty="0">
                <a:solidFill>
                  <a:srgbClr val="FFFFFF"/>
                </a:solidFill>
              </a:rPr>
              <a:t>  selector: 'books',</a:t>
            </a:r>
          </a:p>
          <a:p>
            <a:pPr lvl="0" hangingPunct="0">
              <a:spcAft>
                <a:spcPts val="0"/>
              </a:spcAft>
              <a:buNone/>
            </a:pPr>
            <a:r>
              <a:rPr lang="en-US" sz="1600" dirty="0">
                <a:solidFill>
                  <a:srgbClr val="FFFFFF"/>
                </a:solidFill>
              </a:rPr>
              <a:t>  </a:t>
            </a:r>
            <a:r>
              <a:rPr lang="en-US" sz="1600" dirty="0" err="1">
                <a:solidFill>
                  <a:srgbClr val="FFFFFF"/>
                </a:solidFill>
              </a:rPr>
              <a:t>templateUrl</a:t>
            </a:r>
            <a:r>
              <a:rPr lang="en-US" sz="1600" dirty="0">
                <a:solidFill>
                  <a:srgbClr val="FFFFFF"/>
                </a:solidFill>
              </a:rPr>
              <a:t>: './book.html',</a:t>
            </a:r>
          </a:p>
          <a:p>
            <a:pPr lvl="0" hangingPunct="0">
              <a:spcAft>
                <a:spcPts val="0"/>
              </a:spcAft>
              <a:buNone/>
            </a:pPr>
            <a:r>
              <a:rPr lang="en-US" sz="1600" dirty="0">
                <a:solidFill>
                  <a:srgbClr val="FFFFFF"/>
                </a:solidFill>
              </a:rPr>
              <a:t>  </a:t>
            </a:r>
            <a:r>
              <a:rPr lang="en-US" sz="1600" dirty="0" err="1">
                <a:solidFill>
                  <a:srgbClr val="FFFFFF"/>
                </a:solidFill>
              </a:rPr>
              <a:t>styleUrls</a:t>
            </a:r>
            <a:r>
              <a:rPr lang="en-US" sz="1600" dirty="0">
                <a:solidFill>
                  <a:srgbClr val="FFFFFF"/>
                </a:solidFill>
              </a:rPr>
              <a:t>: ['book.css']</a:t>
            </a:r>
          </a:p>
          <a:p>
            <a:pPr lvl="0" hangingPunct="0">
              <a:spcAft>
                <a:spcPts val="0"/>
              </a:spcAft>
              <a:buNone/>
            </a:pPr>
            <a:r>
              <a:rPr lang="en-US" sz="1600" dirty="0">
                <a:solidFill>
                  <a:srgbClr val="FFFFFF"/>
                </a:solidFill>
              </a:rPr>
              <a:t>})</a:t>
            </a:r>
          </a:p>
          <a:p>
            <a:pPr lvl="0" hangingPunct="0">
              <a:spcAft>
                <a:spcPts val="0"/>
              </a:spcAft>
              <a:buNone/>
            </a:pPr>
            <a:r>
              <a:rPr lang="en-US" sz="1600" dirty="0">
                <a:solidFill>
                  <a:srgbClr val="FFFFFF"/>
                </a:solidFill>
              </a:rPr>
              <a:t>export class </a:t>
            </a:r>
            <a:r>
              <a:rPr lang="en-US" sz="1600" dirty="0" err="1">
                <a:solidFill>
                  <a:srgbClr val="FFFFFF"/>
                </a:solidFill>
              </a:rPr>
              <a:t>BookComponent</a:t>
            </a:r>
            <a:endParaRPr lang="en-US" sz="1600" dirty="0">
              <a:solidFill>
                <a:srgbClr val="FFFFFF"/>
              </a:solidFill>
            </a:endParaRPr>
          </a:p>
          <a:p>
            <a:pPr lvl="0" hangingPunct="0">
              <a:spcAft>
                <a:spcPts val="0"/>
              </a:spcAft>
              <a:buNone/>
            </a:pPr>
            <a:r>
              <a:rPr lang="en-US" sz="1600" dirty="0">
                <a:solidFill>
                  <a:srgbClr val="FFFFFF"/>
                </a:solidFill>
              </a:rPr>
              <a:t>{</a:t>
            </a:r>
          </a:p>
        </p:txBody>
      </p:sp>
      <p:sp>
        <p:nvSpPr>
          <p:cNvPr id="6" name="Rectangle 5"/>
          <p:cNvSpPr/>
          <p:nvPr/>
        </p:nvSpPr>
        <p:spPr>
          <a:xfrm>
            <a:off x="0" y="0"/>
            <a:ext cx="5394960" cy="2514600"/>
          </a:xfrm>
          <a:prstGeom prst="rect">
            <a:avLst/>
          </a:prstGeom>
          <a:noFill/>
          <a:ln w="12600">
            <a:solidFill>
              <a:srgbClr val="000000"/>
            </a:solidFill>
            <a:prstDash val="solid"/>
          </a:ln>
        </p:spPr>
        <p:txBody>
          <a:bodyPr vert="horz" wrap="square" lIns="96120" tIns="51120" rIns="96120" bIns="511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7" name="Rectangle 6"/>
          <p:cNvSpPr/>
          <p:nvPr/>
        </p:nvSpPr>
        <p:spPr>
          <a:xfrm>
            <a:off x="548640" y="2560319"/>
            <a:ext cx="7772400" cy="3840479"/>
          </a:xfrm>
          <a:prstGeom prst="rect">
            <a:avLst/>
          </a:prstGeom>
          <a:noFill/>
          <a:ln w="0">
            <a:solidFill>
              <a:srgbClr val="FFFF66"/>
            </a:solid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8" name="Straight Connector 7"/>
          <p:cNvSpPr/>
          <p:nvPr/>
        </p:nvSpPr>
        <p:spPr>
          <a:xfrm>
            <a:off x="1828800" y="822960"/>
            <a:ext cx="274320" cy="1737359"/>
          </a:xfrm>
          <a:prstGeom prst="line">
            <a:avLst/>
          </a:prstGeom>
          <a:noFill/>
          <a:ln w="0">
            <a:solidFill>
              <a:srgbClr val="FFFF66"/>
            </a:solidFill>
            <a:prstDash val="solid"/>
            <a:tailEnd type="arrow"/>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9" name="Rectangle 8"/>
          <p:cNvSpPr/>
          <p:nvPr/>
        </p:nvSpPr>
        <p:spPr>
          <a:xfrm>
            <a:off x="70920" y="0"/>
            <a:ext cx="1920239" cy="822960"/>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Content Placeholder 1"/>
          <p:cNvSpPr txBox="1">
            <a:spLocks noGrp="1"/>
          </p:cNvSpPr>
          <p:nvPr>
            <p:ph idx="1"/>
          </p:nvPr>
        </p:nvSpPr>
        <p:spPr>
          <a:xfrm>
            <a:off x="190079" y="46080"/>
            <a:ext cx="1830600" cy="2376720"/>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400" dirty="0">
                <a:solidFill>
                  <a:srgbClr val="FFFFFF"/>
                </a:solidFill>
              </a:rPr>
              <a:t>import { Component } from '@angular/core';</a:t>
            </a:r>
          </a:p>
          <a:p>
            <a:pPr lvl="0">
              <a:spcAft>
                <a:spcPts val="0"/>
              </a:spcAft>
              <a:buNone/>
            </a:pPr>
            <a:r>
              <a:rPr lang="en-US" sz="400" dirty="0">
                <a:solidFill>
                  <a:srgbClr val="FFFFFF"/>
                </a:solidFill>
              </a:rPr>
              <a:t>import { Router, </a:t>
            </a:r>
            <a:r>
              <a:rPr lang="en-US" sz="400" dirty="0" err="1">
                <a:solidFill>
                  <a:srgbClr val="FFFFFF"/>
                </a:solidFill>
              </a:rPr>
              <a:t>ActivatedRoute</a:t>
            </a:r>
            <a:r>
              <a:rPr lang="en-US" sz="400" dirty="0">
                <a:solidFill>
                  <a:srgbClr val="FFFFFF"/>
                </a:solidFill>
              </a:rPr>
              <a:t> } from '@angular/router';</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import { Book, Genre } from './book';</a:t>
            </a:r>
          </a:p>
          <a:p>
            <a:pPr lvl="0">
              <a:spcAft>
                <a:spcPts val="0"/>
              </a:spcAft>
              <a:buNone/>
            </a:pPr>
            <a:r>
              <a:rPr lang="en-US" sz="400" dirty="0">
                <a:solidFill>
                  <a:srgbClr val="FFFFFF"/>
                </a:solidFill>
              </a:rPr>
              <a:t>import { </a:t>
            </a:r>
            <a:r>
              <a:rPr lang="en-US" sz="400" dirty="0" err="1">
                <a:solidFill>
                  <a:srgbClr val="FFFFFF"/>
                </a:solidFill>
              </a:rPr>
              <a:t>BookService</a:t>
            </a:r>
            <a:r>
              <a:rPr lang="en-US" sz="400" dirty="0">
                <a:solidFill>
                  <a:srgbClr val="FFFFFF"/>
                </a:solidFill>
              </a:rPr>
              <a:t> } from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Import { </a:t>
            </a:r>
            <a:r>
              <a:rPr lang="en-US" sz="400" dirty="0" err="1">
                <a:solidFill>
                  <a:srgbClr val="FFFFFF"/>
                </a:solidFill>
              </a:rPr>
              <a:t>ChangeDetectionService</a:t>
            </a:r>
            <a:r>
              <a:rPr lang="en-US" sz="400" dirty="0">
                <a:solidFill>
                  <a:srgbClr val="FFFFFF"/>
                </a:solidFill>
              </a:rPr>
              <a:t> } from './</a:t>
            </a:r>
            <a:r>
              <a:rPr lang="en-US" sz="400" dirty="0" err="1">
                <a:solidFill>
                  <a:srgbClr val="FFFFFF"/>
                </a:solidFill>
              </a:rPr>
              <a:t>changeDetectionService</a:t>
            </a:r>
            <a:r>
              <a:rPr lang="en-US" sz="400" dirty="0">
                <a:solidFill>
                  <a:srgbClr val="FFFFFF"/>
                </a:solidFill>
              </a:rPr>
              <a:t>';</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@Component({</a:t>
            </a:r>
          </a:p>
          <a:p>
            <a:pPr lvl="0">
              <a:spcAft>
                <a:spcPts val="0"/>
              </a:spcAft>
              <a:buNone/>
            </a:pPr>
            <a:r>
              <a:rPr lang="en-US" sz="400" dirty="0">
                <a:solidFill>
                  <a:srgbClr val="FFFFFF"/>
                </a:solidFill>
              </a:rPr>
              <a:t>  </a:t>
            </a:r>
            <a:r>
              <a:rPr lang="en-US" sz="400" dirty="0" err="1">
                <a:solidFill>
                  <a:srgbClr val="FFFFFF"/>
                </a:solidFill>
              </a:rPr>
              <a:t>moduleId</a:t>
            </a:r>
            <a:r>
              <a:rPr lang="en-US" sz="400" dirty="0">
                <a:solidFill>
                  <a:srgbClr val="FFFFFF"/>
                </a:solidFill>
              </a:rPr>
              <a:t>: module.id,</a:t>
            </a:r>
          </a:p>
          <a:p>
            <a:pPr lvl="0">
              <a:spcAft>
                <a:spcPts val="0"/>
              </a:spcAft>
              <a:buNone/>
            </a:pPr>
            <a:r>
              <a:rPr lang="en-US" sz="400" dirty="0">
                <a:solidFill>
                  <a:srgbClr val="FFFFFF"/>
                </a:solidFill>
              </a:rPr>
              <a:t>  selector: 'books',</a:t>
            </a:r>
          </a:p>
          <a:p>
            <a:pPr lvl="0">
              <a:spcAft>
                <a:spcPts val="0"/>
              </a:spcAft>
              <a:buNone/>
            </a:pPr>
            <a:r>
              <a:rPr lang="en-US" sz="400" dirty="0">
                <a:solidFill>
                  <a:srgbClr val="FFFFFF"/>
                </a:solidFill>
              </a:rPr>
              <a:t>  </a:t>
            </a:r>
            <a:r>
              <a:rPr lang="en-US" sz="400" dirty="0" err="1">
                <a:solidFill>
                  <a:srgbClr val="FFFFFF"/>
                </a:solidFill>
              </a:rPr>
              <a:t>templateUrl</a:t>
            </a:r>
            <a:r>
              <a:rPr lang="en-US" sz="400" dirty="0">
                <a:solidFill>
                  <a:srgbClr val="FFFFFF"/>
                </a:solidFill>
              </a:rPr>
              <a:t>: './book.html',</a:t>
            </a:r>
          </a:p>
          <a:p>
            <a:pPr lvl="0">
              <a:spcAft>
                <a:spcPts val="0"/>
              </a:spcAft>
              <a:buNone/>
            </a:pPr>
            <a:r>
              <a:rPr lang="en-US" sz="400" dirty="0">
                <a:solidFill>
                  <a:srgbClr val="FFFFFF"/>
                </a:solidFill>
              </a:rPr>
              <a:t>  </a:t>
            </a:r>
            <a:r>
              <a:rPr lang="en-US" sz="400" dirty="0" err="1">
                <a:solidFill>
                  <a:srgbClr val="FFFFFF"/>
                </a:solidFill>
              </a:rPr>
              <a:t>styleUrls</a:t>
            </a:r>
            <a:r>
              <a:rPr lang="en-US" sz="400" dirty="0">
                <a:solidFill>
                  <a:srgbClr val="FFFFFF"/>
                </a:solidFill>
              </a:rPr>
              <a:t>: ['book.css']</a:t>
            </a: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export class </a:t>
            </a:r>
            <a:r>
              <a:rPr lang="en-US" sz="400" dirty="0" err="1">
                <a:solidFill>
                  <a:srgbClr val="FFFFFF"/>
                </a:solidFill>
              </a:rPr>
              <a:t>BookComponent</a:t>
            </a:r>
            <a:endParaRPr lang="en-US" sz="400" dirty="0">
              <a:solidFill>
                <a:srgbClr val="FFFFFF"/>
              </a:solidFill>
            </a:endParaRP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  books: Book[] = [];</a:t>
            </a:r>
          </a:p>
          <a:p>
            <a:pPr lvl="0">
              <a:spcAft>
                <a:spcPts val="0"/>
              </a:spcAft>
              <a:buNone/>
            </a:pPr>
            <a:r>
              <a:rPr lang="en-US" sz="400" dirty="0">
                <a:solidFill>
                  <a:srgbClr val="FFFFFF"/>
                </a:solidFill>
              </a:rPr>
              <a:t>  genres: Genre[] =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constructor(private router: Router,</a:t>
            </a:r>
          </a:p>
          <a:p>
            <a:pPr lvl="0">
              <a:spcAft>
                <a:spcPts val="0"/>
              </a:spcAft>
              <a:buNone/>
            </a:pPr>
            <a:r>
              <a:rPr lang="en-US" sz="400" dirty="0">
                <a:solidFill>
                  <a:srgbClr val="FFFFFF"/>
                </a:solidFill>
              </a:rPr>
              <a:t>                     private </a:t>
            </a:r>
            <a:r>
              <a:rPr lang="en-US" sz="400" dirty="0" err="1">
                <a:solidFill>
                  <a:srgbClr val="FFFFFF"/>
                </a:solidFill>
              </a:rPr>
              <a:t>bookService</a:t>
            </a:r>
            <a:r>
              <a:rPr lang="en-US" sz="400" dirty="0">
                <a:solidFill>
                  <a:srgbClr val="FFFFFF"/>
                </a:solidFill>
              </a:rPr>
              <a:t>: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                     Private </a:t>
            </a:r>
            <a:r>
              <a:rPr lang="en-US" sz="400" dirty="0" err="1">
                <a:solidFill>
                  <a:srgbClr val="FFFFFF"/>
                </a:solidFill>
              </a:rPr>
              <a:t>changeDetectionService</a:t>
            </a:r>
            <a:r>
              <a:rPr lang="en-US" sz="400" dirty="0">
                <a:solidFill>
                  <a:srgbClr val="FFFFFF"/>
                </a:solidFill>
              </a:rPr>
              <a:t>: </a:t>
            </a:r>
            <a:r>
              <a:rPr lang="en-US" sz="400" dirty="0" err="1">
                <a:solidFill>
                  <a:srgbClr val="FFFFFF"/>
                </a:solidFill>
              </a:rPr>
              <a:t>ChangeDetectionService</a:t>
            </a:r>
            <a:r>
              <a:rPr lang="en-US" sz="400" dirty="0">
                <a:solidFill>
                  <a:srgbClr val="FFFFFF"/>
                </a:solidFill>
              </a:rPr>
              <a: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a:t>
            </a:r>
            <a:r>
              <a:rPr lang="en-US" sz="400" dirty="0" err="1">
                <a:solidFill>
                  <a:srgbClr val="FFFFFF"/>
                </a:solidFill>
              </a:rPr>
              <a:t>this.bookService.getBooks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this.books</a:t>
            </a:r>
            <a:r>
              <a:rPr lang="en-US" sz="400" dirty="0">
                <a:solidFill>
                  <a:srgbClr val="FFFFFF"/>
                </a:solidFill>
              </a:rPr>
              <a:t> = data);</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this.bookService.getGenres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this.genres</a:t>
            </a:r>
            <a:r>
              <a:rPr lang="en-US" sz="400" dirty="0">
                <a:solidFill>
                  <a:srgbClr val="FFFFFF"/>
                </a:solidFill>
              </a:rPr>
              <a:t> = data);</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gotoDetail</a:t>
            </a:r>
            <a:r>
              <a:rPr lang="en-US" sz="400" dirty="0">
                <a:solidFill>
                  <a:srgbClr val="FFFFFF"/>
                </a:solidFill>
              </a:rPr>
              <a:t>(book: Book): void</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let link = ['/detail', book.id];</a:t>
            </a:r>
          </a:p>
          <a:p>
            <a:pPr lvl="0">
              <a:spcAft>
                <a:spcPts val="0"/>
              </a:spcAft>
              <a:buNone/>
            </a:pPr>
            <a:r>
              <a:rPr lang="en-US" sz="400" dirty="0">
                <a:solidFill>
                  <a:srgbClr val="FFFFFF"/>
                </a:solidFill>
              </a:rPr>
              <a:t>    </a:t>
            </a:r>
            <a:r>
              <a:rPr lang="en-US" sz="400" dirty="0" err="1">
                <a:solidFill>
                  <a:srgbClr val="FFFFFF"/>
                </a:solidFill>
              </a:rPr>
              <a:t>this.router.navigate</a:t>
            </a:r>
            <a:r>
              <a:rPr lang="en-US" sz="400" dirty="0">
                <a:solidFill>
                  <a:srgbClr val="FFFFFF"/>
                </a:solidFill>
              </a:rPr>
              <a:t>(link);</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save(book: Book) : Observable&lt;any&gt;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//Subscribe to invoke, since it's “cold”</a:t>
            </a:r>
          </a:p>
          <a:p>
            <a:pPr lvl="0">
              <a:spcAft>
                <a:spcPts val="0"/>
              </a:spcAft>
              <a:buNone/>
            </a:pPr>
            <a:r>
              <a:rPr lang="en-US" sz="400" dirty="0">
                <a:solidFill>
                  <a:srgbClr val="FFFFFF"/>
                </a:solidFill>
              </a:rPr>
              <a:t>      Return </a:t>
            </a:r>
            <a:r>
              <a:rPr lang="en-US" sz="400" dirty="0" err="1">
                <a:solidFill>
                  <a:srgbClr val="FFFFFF"/>
                </a:solidFill>
              </a:rPr>
              <a:t>this.bookService.saveBook</a:t>
            </a:r>
            <a:r>
              <a:rPr lang="en-US" sz="400" dirty="0">
                <a:solidFill>
                  <a:srgbClr val="FFFFFF"/>
                </a:solidFill>
              </a:rPr>
              <a:t>(book);</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a:t>
            </a:r>
          </a:p>
        </p:txBody>
      </p:sp>
      <p:sp>
        <p:nvSpPr>
          <p:cNvPr id="3" name="Text Placeholder 2"/>
          <p:cNvSpPr txBox="1">
            <a:spLocks noGrp="1"/>
          </p:cNvSpPr>
          <p:nvPr>
            <p:ph type="body" idx="4294967295"/>
          </p:nvPr>
        </p:nvSpPr>
        <p:spPr>
          <a:xfrm>
            <a:off x="1825920" y="88560"/>
            <a:ext cx="3474720" cy="2057039"/>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600" dirty="0">
                <a:solidFill>
                  <a:srgbClr val="FFFFFF"/>
                </a:solidFill>
              </a:rPr>
              <a:t>&lt;div *</a:t>
            </a:r>
            <a:r>
              <a:rPr lang="en-US" sz="600" dirty="0" err="1">
                <a:solidFill>
                  <a:srgbClr val="FFFFFF"/>
                </a:solidFill>
              </a:rPr>
              <a:t>ngFor</a:t>
            </a:r>
            <a:r>
              <a:rPr lang="en-US" sz="600" dirty="0">
                <a:solidFill>
                  <a:srgbClr val="FFFFFF"/>
                </a:solidFill>
              </a:rPr>
              <a:t>="let book of books"&gt;</a:t>
            </a:r>
          </a:p>
          <a:p>
            <a:pPr lvl="0" hangingPunct="0">
              <a:spcAft>
                <a:spcPts val="544"/>
              </a:spcAft>
              <a:buNone/>
            </a:pPr>
            <a:r>
              <a:rPr lang="en-US" sz="600" dirty="0">
                <a:solidFill>
                  <a:srgbClr val="FFFFFF"/>
                </a:solidFill>
              </a:rPr>
              <a:t>  &lt;h2&gt;{{book.name}} Overview&lt;/h2&gt;</a:t>
            </a:r>
          </a:p>
          <a:p>
            <a:pPr lvl="0" hangingPunct="0">
              <a:spcAft>
                <a:spcPts val="544"/>
              </a:spcAft>
              <a:buNone/>
            </a:pPr>
            <a:r>
              <a:rPr lang="en-US" sz="600" dirty="0">
                <a:solidFill>
                  <a:srgbClr val="FFFFFF"/>
                </a:solidFill>
              </a:rPr>
              <a:t>  &lt;label&gt;Id: {{book.id}}&lt;/label&gt;</a:t>
            </a:r>
          </a:p>
          <a:p>
            <a:pPr lvl="0" hangingPunct="0">
              <a:spcAft>
                <a:spcPts val="544"/>
              </a:spcAft>
              <a:buNone/>
            </a:pPr>
            <a:r>
              <a:rPr lang="en-US" sz="600" dirty="0">
                <a:solidFill>
                  <a:srgbClr val="FFFFFF"/>
                </a:solidFill>
              </a:rPr>
              <a:t>  &lt;label&gt;Name: &lt;/label&gt;&lt;input [(</a:t>
            </a:r>
            <a:r>
              <a:rPr lang="en-US" sz="600" dirty="0" err="1">
                <a:solidFill>
                  <a:srgbClr val="FFFFFF"/>
                </a:solidFill>
              </a:rPr>
              <a:t>ngModel</a:t>
            </a:r>
            <a:r>
              <a:rPr lang="en-US" sz="600" dirty="0">
                <a:solidFill>
                  <a:srgbClr val="FFFFFF"/>
                </a:solidFill>
              </a:rPr>
              <a:t>)]=”book.name” type=”text” /&gt;</a:t>
            </a:r>
          </a:p>
          <a:p>
            <a:pPr lvl="0" hangingPunct="0">
              <a:spcAft>
                <a:spcPts val="544"/>
              </a:spcAft>
              <a:buNone/>
            </a:pPr>
            <a:r>
              <a:rPr lang="en-US" sz="600" dirty="0">
                <a:solidFill>
                  <a:srgbClr val="FFFFFF"/>
                </a:solidFill>
              </a:rPr>
              <a:t>  &lt;label&gt;Published: {{</a:t>
            </a:r>
            <a:r>
              <a:rPr lang="en-US" sz="600" dirty="0" err="1">
                <a:solidFill>
                  <a:srgbClr val="FFFFFF"/>
                </a:solidFill>
              </a:rPr>
              <a:t>book.created</a:t>
            </a:r>
            <a:r>
              <a:rPr lang="en-US" sz="600" dirty="0">
                <a:solidFill>
                  <a:srgbClr val="FFFFFF"/>
                </a:solidFill>
              </a:rPr>
              <a:t> | date}}&lt;/label&gt;</a:t>
            </a:r>
          </a:p>
          <a:p>
            <a:pPr lvl="0" hangingPunct="0">
              <a:spcAft>
                <a:spcPts val="544"/>
              </a:spcAft>
              <a:buNone/>
            </a:pPr>
            <a:r>
              <a:rPr lang="en-US" sz="600" dirty="0">
                <a:solidFill>
                  <a:srgbClr val="FFFFFF"/>
                </a:solidFill>
              </a:rPr>
              <a:t>  &lt;input [(</a:t>
            </a:r>
            <a:r>
              <a:rPr lang="en-US" sz="600" dirty="0" err="1">
                <a:solidFill>
                  <a:srgbClr val="FFFFFF"/>
                </a:solidFill>
              </a:rPr>
              <a:t>ngModel</a:t>
            </a:r>
            <a:r>
              <a:rPr lang="en-US" sz="600" dirty="0">
                <a:solidFill>
                  <a:srgbClr val="FFFFFF"/>
                </a:solidFill>
              </a:rPr>
              <a:t>)]=”</a:t>
            </a:r>
            <a:r>
              <a:rPr lang="en-US" sz="600" dirty="0" err="1">
                <a:solidFill>
                  <a:srgbClr val="FFFFFF"/>
                </a:solidFill>
              </a:rPr>
              <a:t>book.author</a:t>
            </a:r>
            <a:r>
              <a:rPr lang="en-US" sz="600" dirty="0">
                <a:solidFill>
                  <a:srgbClr val="FFFFFF"/>
                </a:solidFill>
              </a:rPr>
              <a:t>” type=”text” /&gt;</a:t>
            </a:r>
          </a:p>
          <a:p>
            <a:pPr lvl="0" hangingPunct="0">
              <a:spcAft>
                <a:spcPts val="544"/>
              </a:spcAft>
              <a:buNone/>
            </a:pPr>
            <a:r>
              <a:rPr lang="en-US" sz="600" dirty="0">
                <a:solidFill>
                  <a:srgbClr val="FFFFFF"/>
                </a:solidFill>
              </a:rPr>
              <a:t>  &lt;select [(</a:t>
            </a:r>
            <a:r>
              <a:rPr lang="en-US" sz="600" dirty="0" err="1">
                <a:solidFill>
                  <a:srgbClr val="FFFFFF"/>
                </a:solidFill>
              </a:rPr>
              <a:t>ngModel</a:t>
            </a:r>
            <a:r>
              <a:rPr lang="en-US" sz="600" dirty="0">
                <a:solidFill>
                  <a:srgbClr val="FFFFFF"/>
                </a:solidFill>
              </a:rPr>
              <a:t>)]="</a:t>
            </a:r>
            <a:r>
              <a:rPr lang="en-US" sz="600" dirty="0" err="1">
                <a:solidFill>
                  <a:srgbClr val="FFFFFF"/>
                </a:solidFill>
              </a:rPr>
              <a:t>book.genre</a:t>
            </a:r>
            <a:r>
              <a:rPr lang="en-US" sz="600" dirty="0">
                <a:solidFill>
                  <a:srgbClr val="FFFFFF"/>
                </a:solidFill>
              </a:rPr>
              <a:t>" placeholder="genre"&gt;</a:t>
            </a:r>
          </a:p>
          <a:p>
            <a:pPr lvl="0" hangingPunct="0">
              <a:spcAft>
                <a:spcPts val="544"/>
              </a:spcAft>
              <a:buNone/>
            </a:pPr>
            <a:r>
              <a:rPr lang="en-US" sz="600" dirty="0">
                <a:solidFill>
                  <a:srgbClr val="FFFFFF"/>
                </a:solidFill>
              </a:rPr>
              <a:t>    &lt;option *</a:t>
            </a:r>
            <a:r>
              <a:rPr lang="en-US" sz="600" dirty="0" err="1">
                <a:solidFill>
                  <a:srgbClr val="FFFFFF"/>
                </a:solidFill>
              </a:rPr>
              <a:t>ngFor</a:t>
            </a:r>
            <a:r>
              <a:rPr lang="en-US" sz="600" dirty="0">
                <a:solidFill>
                  <a:srgbClr val="FFFFFF"/>
                </a:solidFill>
              </a:rPr>
              <a:t>=”let genre of genres” [value]=”genre.id”&gt;{{genre.name}}&lt;/option&gt;</a:t>
            </a:r>
          </a:p>
          <a:p>
            <a:pPr lvl="0" hangingPunct="0">
              <a:spcAft>
                <a:spcPts val="544"/>
              </a:spcAft>
              <a:buNone/>
            </a:pPr>
            <a:r>
              <a:rPr lang="en-US" sz="600" dirty="0">
                <a:solidFill>
                  <a:srgbClr val="FFFFFF"/>
                </a:solidFill>
              </a:rPr>
              <a:t>  &lt;/select&gt;</a:t>
            </a:r>
          </a:p>
          <a:p>
            <a:pPr lvl="0" hangingPunct="0">
              <a:spcAft>
                <a:spcPts val="544"/>
              </a:spcAft>
              <a:buNone/>
            </a:pPr>
            <a:r>
              <a:rPr lang="en-US" sz="600" dirty="0">
                <a:solidFill>
                  <a:srgbClr val="FFFFFF"/>
                </a:solidFill>
              </a:rPr>
              <a:t>  &lt;button (click)="save(book)"&gt;Save Book&lt;/button&gt;</a:t>
            </a:r>
          </a:p>
          <a:p>
            <a:pPr lvl="0" hangingPunct="0">
              <a:spcAft>
                <a:spcPts val="544"/>
              </a:spcAft>
              <a:buNone/>
            </a:pPr>
            <a:r>
              <a:rPr lang="en-US" sz="600" dirty="0">
                <a:solidFill>
                  <a:srgbClr val="FFFFFF"/>
                </a:solidFill>
              </a:rPr>
              <a:t>&lt;/div&gt;</a:t>
            </a:r>
          </a:p>
          <a:p>
            <a:pPr lvl="0" hangingPunct="0">
              <a:spcAft>
                <a:spcPts val="544"/>
              </a:spcAft>
              <a:buNone/>
            </a:pPr>
            <a:r>
              <a:rPr lang="en-US" sz="600" dirty="0">
                <a:solidFill>
                  <a:srgbClr val="FFFFFF"/>
                </a:solidFill>
              </a:rPr>
              <a:t>&lt;button (click)="</a:t>
            </a:r>
            <a:r>
              <a:rPr lang="en-US" sz="600" dirty="0" err="1">
                <a:solidFill>
                  <a:srgbClr val="FFFFFF"/>
                </a:solidFill>
              </a:rPr>
              <a:t>books.push</a:t>
            </a:r>
            <a:r>
              <a:rPr lang="en-US" sz="600" dirty="0">
                <a:solidFill>
                  <a:srgbClr val="FFFFFF"/>
                </a:solidFill>
              </a:rPr>
              <a:t>({})"&gt;Add&lt;/button&gt;</a:t>
            </a:r>
          </a:p>
        </p:txBody>
      </p:sp>
      <p:sp>
        <p:nvSpPr>
          <p:cNvPr id="4" name="Rectangle 3"/>
          <p:cNvSpPr/>
          <p:nvPr/>
        </p:nvSpPr>
        <p:spPr>
          <a:xfrm>
            <a:off x="100440" y="822960"/>
            <a:ext cx="1920239" cy="822960"/>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5" name="Text Placeholder 4"/>
          <p:cNvSpPr txBox="1">
            <a:spLocks noGrp="1"/>
          </p:cNvSpPr>
          <p:nvPr>
            <p:ph type="body" idx="4294967295"/>
          </p:nvPr>
        </p:nvSpPr>
        <p:spPr>
          <a:xfrm>
            <a:off x="822960" y="2465640"/>
            <a:ext cx="7406640" cy="3931920"/>
          </a:xfrm>
        </p:spPr>
        <p:txBody>
          <a:bodyPr lIns="0" tIns="0" rIns="0" bIns="0"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0"/>
              </a:spcAft>
              <a:buNone/>
            </a:pPr>
            <a:r>
              <a:rPr lang="en-US" sz="1800">
                <a:solidFill>
                  <a:srgbClr val="FFFFFF"/>
                </a:solidFill>
              </a:rPr>
              <a:t>books: Book[] = [];</a:t>
            </a:r>
          </a:p>
          <a:p>
            <a:pPr lvl="0" hangingPunct="0">
              <a:spcAft>
                <a:spcPts val="0"/>
              </a:spcAft>
              <a:buNone/>
            </a:pPr>
            <a:r>
              <a:rPr lang="en-US" sz="1800">
                <a:solidFill>
                  <a:srgbClr val="FFFFFF"/>
                </a:solidFill>
              </a:rPr>
              <a:t>genres: Genre[] = [];</a:t>
            </a:r>
          </a:p>
          <a:p>
            <a:pPr lvl="0" hangingPunct="0">
              <a:spcAft>
                <a:spcPts val="0"/>
              </a:spcAft>
              <a:buNone/>
            </a:pPr>
            <a:endParaRPr lang="en-US" sz="1800">
              <a:solidFill>
                <a:srgbClr val="FFFFFF"/>
              </a:solidFill>
            </a:endParaRPr>
          </a:p>
          <a:p>
            <a:pPr lvl="0" hangingPunct="0">
              <a:spcAft>
                <a:spcPts val="0"/>
              </a:spcAft>
              <a:buNone/>
            </a:pPr>
            <a:r>
              <a:rPr lang="en-US" sz="1800">
                <a:solidFill>
                  <a:srgbClr val="FFFFFF"/>
                </a:solidFill>
              </a:rPr>
              <a:t>  constructor(private router: Router,</a:t>
            </a:r>
          </a:p>
          <a:p>
            <a:pPr lvl="0" hangingPunct="0">
              <a:spcAft>
                <a:spcPts val="0"/>
              </a:spcAft>
              <a:buNone/>
            </a:pPr>
            <a:r>
              <a:rPr lang="en-US" sz="1800">
                <a:solidFill>
                  <a:srgbClr val="FFFFFF"/>
                </a:solidFill>
              </a:rPr>
              <a:t>                     private bookService: BookService,</a:t>
            </a:r>
          </a:p>
          <a:p>
            <a:pPr lvl="0" hangingPunct="0">
              <a:spcAft>
                <a:spcPts val="0"/>
              </a:spcAft>
              <a:buNone/>
            </a:pPr>
            <a:r>
              <a:rPr lang="en-US" sz="1800">
                <a:solidFill>
                  <a:srgbClr val="FFFFFF"/>
                </a:solidFill>
              </a:rPr>
              <a:t>                     Private changeDetectionService: ChangeDetectionService)</a:t>
            </a:r>
          </a:p>
          <a:p>
            <a:pPr lvl="0" hangingPunct="0">
              <a:spcAft>
                <a:spcPts val="0"/>
              </a:spcAft>
              <a:buNone/>
            </a:pPr>
            <a:r>
              <a:rPr lang="en-US" sz="1800">
                <a:solidFill>
                  <a:srgbClr val="FFFFFF"/>
                </a:solidFill>
              </a:rPr>
              <a:t>  {</a:t>
            </a:r>
          </a:p>
          <a:p>
            <a:pPr lvl="0" hangingPunct="0">
              <a:spcAft>
                <a:spcPts val="0"/>
              </a:spcAft>
              <a:buNone/>
            </a:pPr>
            <a:r>
              <a:rPr lang="en-US" sz="1800">
                <a:solidFill>
                  <a:srgbClr val="FFFFFF"/>
                </a:solidFill>
              </a:rPr>
              <a:t>      this.bookService.getBooks()</a:t>
            </a:r>
          </a:p>
          <a:p>
            <a:pPr lvl="0" hangingPunct="0">
              <a:spcAft>
                <a:spcPts val="0"/>
              </a:spcAft>
              <a:buNone/>
            </a:pPr>
            <a:r>
              <a:rPr lang="en-US" sz="1800">
                <a:solidFill>
                  <a:srgbClr val="FFFFFF"/>
                </a:solidFill>
              </a:rPr>
              <a:t>        .subscribe(data =&gt; this.books = data);</a:t>
            </a:r>
          </a:p>
          <a:p>
            <a:pPr lvl="0" hangingPunct="0">
              <a:spcAft>
                <a:spcPts val="0"/>
              </a:spcAft>
              <a:buNone/>
            </a:pPr>
            <a:r>
              <a:rPr lang="en-US" sz="1800">
                <a:solidFill>
                  <a:srgbClr val="FFFFFF"/>
                </a:solidFill>
              </a:rPr>
              <a:t>      </a:t>
            </a:r>
          </a:p>
          <a:p>
            <a:pPr lvl="0" hangingPunct="0">
              <a:spcAft>
                <a:spcPts val="0"/>
              </a:spcAft>
              <a:buNone/>
            </a:pPr>
            <a:r>
              <a:rPr lang="en-US" sz="1800">
                <a:solidFill>
                  <a:srgbClr val="FFFFFF"/>
                </a:solidFill>
              </a:rPr>
              <a:t>      this.bookService.getGenres()</a:t>
            </a:r>
          </a:p>
          <a:p>
            <a:pPr lvl="0" hangingPunct="0">
              <a:spcAft>
                <a:spcPts val="0"/>
              </a:spcAft>
              <a:buNone/>
            </a:pPr>
            <a:r>
              <a:rPr lang="en-US" sz="1800">
                <a:solidFill>
                  <a:srgbClr val="FFFFFF"/>
                </a:solidFill>
              </a:rPr>
              <a:t>        .subscribe(data =&gt; this.genres = data);</a:t>
            </a:r>
          </a:p>
          <a:p>
            <a:pPr lvl="0" hangingPunct="0">
              <a:spcAft>
                <a:spcPts val="0"/>
              </a:spcAft>
              <a:buNone/>
            </a:pPr>
            <a:r>
              <a:rPr lang="en-US" sz="1800">
                <a:solidFill>
                  <a:srgbClr val="FFFFFF"/>
                </a:solidFill>
              </a:rPr>
              <a:t>  }</a:t>
            </a:r>
          </a:p>
        </p:txBody>
      </p:sp>
      <p:sp>
        <p:nvSpPr>
          <p:cNvPr id="6" name="Rectangle 5"/>
          <p:cNvSpPr/>
          <p:nvPr/>
        </p:nvSpPr>
        <p:spPr>
          <a:xfrm>
            <a:off x="-2880" y="-2880"/>
            <a:ext cx="5394960" cy="2517480"/>
          </a:xfrm>
          <a:prstGeom prst="rect">
            <a:avLst/>
          </a:prstGeom>
          <a:noFill/>
          <a:ln w="12600">
            <a:solidFill>
              <a:srgbClr val="000000"/>
            </a:solidFill>
            <a:prstDash val="solid"/>
          </a:ln>
        </p:spPr>
        <p:txBody>
          <a:bodyPr vert="horz" wrap="square" lIns="96120" tIns="51120" rIns="96120" bIns="511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7" name="Rectangle 6"/>
          <p:cNvSpPr/>
          <p:nvPr/>
        </p:nvSpPr>
        <p:spPr>
          <a:xfrm>
            <a:off x="545760" y="2557439"/>
            <a:ext cx="7772400" cy="3840479"/>
          </a:xfrm>
          <a:prstGeom prst="rect">
            <a:avLst/>
          </a:prstGeom>
          <a:noFill/>
          <a:ln w="0">
            <a:solidFill>
              <a:srgbClr val="FFFF66"/>
            </a:solid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8" name="Straight Connector 7"/>
          <p:cNvSpPr/>
          <p:nvPr/>
        </p:nvSpPr>
        <p:spPr>
          <a:xfrm>
            <a:off x="1825920" y="1645920"/>
            <a:ext cx="274320" cy="911519"/>
          </a:xfrm>
          <a:prstGeom prst="line">
            <a:avLst/>
          </a:prstGeom>
          <a:noFill/>
          <a:ln w="0">
            <a:solidFill>
              <a:srgbClr val="FFFF66"/>
            </a:solidFill>
            <a:prstDash val="solid"/>
            <a:tailEnd type="arrow"/>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Content Placeholder 1"/>
          <p:cNvSpPr txBox="1">
            <a:spLocks noGrp="1"/>
          </p:cNvSpPr>
          <p:nvPr>
            <p:ph idx="1"/>
          </p:nvPr>
        </p:nvSpPr>
        <p:spPr>
          <a:xfrm>
            <a:off x="178199" y="44999"/>
            <a:ext cx="1830600" cy="2376720"/>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400" dirty="0">
                <a:solidFill>
                  <a:srgbClr val="FFFFFF"/>
                </a:solidFill>
              </a:rPr>
              <a:t>import { Component } from '@angular/core';</a:t>
            </a:r>
          </a:p>
          <a:p>
            <a:pPr lvl="0">
              <a:spcAft>
                <a:spcPts val="0"/>
              </a:spcAft>
              <a:buNone/>
            </a:pPr>
            <a:r>
              <a:rPr lang="en-US" sz="400" dirty="0">
                <a:solidFill>
                  <a:srgbClr val="FFFFFF"/>
                </a:solidFill>
              </a:rPr>
              <a:t>import { Router, </a:t>
            </a:r>
            <a:r>
              <a:rPr lang="en-US" sz="400" dirty="0" err="1">
                <a:solidFill>
                  <a:srgbClr val="FFFFFF"/>
                </a:solidFill>
              </a:rPr>
              <a:t>ActivatedRoute</a:t>
            </a:r>
            <a:r>
              <a:rPr lang="en-US" sz="400" dirty="0">
                <a:solidFill>
                  <a:srgbClr val="FFFFFF"/>
                </a:solidFill>
              </a:rPr>
              <a:t> } from '@angular/router';</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import { Book, Genre } from './book';</a:t>
            </a:r>
          </a:p>
          <a:p>
            <a:pPr lvl="0">
              <a:spcAft>
                <a:spcPts val="0"/>
              </a:spcAft>
              <a:buNone/>
            </a:pPr>
            <a:r>
              <a:rPr lang="en-US" sz="400" dirty="0">
                <a:solidFill>
                  <a:srgbClr val="FFFFFF"/>
                </a:solidFill>
              </a:rPr>
              <a:t>import { </a:t>
            </a:r>
            <a:r>
              <a:rPr lang="en-US" sz="400" dirty="0" err="1">
                <a:solidFill>
                  <a:srgbClr val="FFFFFF"/>
                </a:solidFill>
              </a:rPr>
              <a:t>BookService</a:t>
            </a:r>
            <a:r>
              <a:rPr lang="en-US" sz="400" dirty="0">
                <a:solidFill>
                  <a:srgbClr val="FFFFFF"/>
                </a:solidFill>
              </a:rPr>
              <a:t> } from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Import { </a:t>
            </a:r>
            <a:r>
              <a:rPr lang="en-US" sz="400" dirty="0" err="1">
                <a:solidFill>
                  <a:srgbClr val="FFFFFF"/>
                </a:solidFill>
              </a:rPr>
              <a:t>ChangeDetectionService</a:t>
            </a:r>
            <a:r>
              <a:rPr lang="en-US" sz="400" dirty="0">
                <a:solidFill>
                  <a:srgbClr val="FFFFFF"/>
                </a:solidFill>
              </a:rPr>
              <a:t> } from './</a:t>
            </a:r>
            <a:r>
              <a:rPr lang="en-US" sz="400" dirty="0" err="1">
                <a:solidFill>
                  <a:srgbClr val="FFFFFF"/>
                </a:solidFill>
              </a:rPr>
              <a:t>changeDetectionService</a:t>
            </a:r>
            <a:r>
              <a:rPr lang="en-US" sz="400" dirty="0">
                <a:solidFill>
                  <a:srgbClr val="FFFFFF"/>
                </a:solidFill>
              </a:rPr>
              <a:t>';</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@Component({</a:t>
            </a:r>
          </a:p>
          <a:p>
            <a:pPr lvl="0">
              <a:spcAft>
                <a:spcPts val="0"/>
              </a:spcAft>
              <a:buNone/>
            </a:pPr>
            <a:r>
              <a:rPr lang="en-US" sz="400" dirty="0">
                <a:solidFill>
                  <a:srgbClr val="FFFFFF"/>
                </a:solidFill>
              </a:rPr>
              <a:t>  </a:t>
            </a:r>
            <a:r>
              <a:rPr lang="en-US" sz="400" dirty="0" err="1">
                <a:solidFill>
                  <a:srgbClr val="FFFFFF"/>
                </a:solidFill>
              </a:rPr>
              <a:t>moduleId</a:t>
            </a:r>
            <a:r>
              <a:rPr lang="en-US" sz="400" dirty="0">
                <a:solidFill>
                  <a:srgbClr val="FFFFFF"/>
                </a:solidFill>
              </a:rPr>
              <a:t>: module.id,</a:t>
            </a:r>
          </a:p>
          <a:p>
            <a:pPr lvl="0">
              <a:spcAft>
                <a:spcPts val="0"/>
              </a:spcAft>
              <a:buNone/>
            </a:pPr>
            <a:r>
              <a:rPr lang="en-US" sz="400" dirty="0">
                <a:solidFill>
                  <a:srgbClr val="FFFFFF"/>
                </a:solidFill>
              </a:rPr>
              <a:t>  selector: 'books',</a:t>
            </a:r>
          </a:p>
          <a:p>
            <a:pPr lvl="0">
              <a:spcAft>
                <a:spcPts val="0"/>
              </a:spcAft>
              <a:buNone/>
            </a:pPr>
            <a:r>
              <a:rPr lang="en-US" sz="400" dirty="0">
                <a:solidFill>
                  <a:srgbClr val="FFFFFF"/>
                </a:solidFill>
              </a:rPr>
              <a:t>  </a:t>
            </a:r>
            <a:r>
              <a:rPr lang="en-US" sz="400" dirty="0" err="1">
                <a:solidFill>
                  <a:srgbClr val="FFFFFF"/>
                </a:solidFill>
              </a:rPr>
              <a:t>templateUrl</a:t>
            </a:r>
            <a:r>
              <a:rPr lang="en-US" sz="400" dirty="0">
                <a:solidFill>
                  <a:srgbClr val="FFFFFF"/>
                </a:solidFill>
              </a:rPr>
              <a:t>: './book.html',</a:t>
            </a:r>
          </a:p>
          <a:p>
            <a:pPr lvl="0">
              <a:spcAft>
                <a:spcPts val="0"/>
              </a:spcAft>
              <a:buNone/>
            </a:pPr>
            <a:r>
              <a:rPr lang="en-US" sz="400" dirty="0">
                <a:solidFill>
                  <a:srgbClr val="FFFFFF"/>
                </a:solidFill>
              </a:rPr>
              <a:t>  </a:t>
            </a:r>
            <a:r>
              <a:rPr lang="en-US" sz="400" dirty="0" err="1">
                <a:solidFill>
                  <a:srgbClr val="FFFFFF"/>
                </a:solidFill>
              </a:rPr>
              <a:t>styleUrls</a:t>
            </a:r>
            <a:r>
              <a:rPr lang="en-US" sz="400" dirty="0">
                <a:solidFill>
                  <a:srgbClr val="FFFFFF"/>
                </a:solidFill>
              </a:rPr>
              <a:t>: ['book.css']</a:t>
            </a: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export class </a:t>
            </a:r>
            <a:r>
              <a:rPr lang="en-US" sz="400" dirty="0" err="1">
                <a:solidFill>
                  <a:srgbClr val="FFFFFF"/>
                </a:solidFill>
              </a:rPr>
              <a:t>BookComponent</a:t>
            </a:r>
            <a:endParaRPr lang="en-US" sz="400" dirty="0">
              <a:solidFill>
                <a:srgbClr val="FFFFFF"/>
              </a:solidFill>
            </a:endParaRP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  books: Book[] = [];</a:t>
            </a:r>
          </a:p>
          <a:p>
            <a:pPr lvl="0">
              <a:spcAft>
                <a:spcPts val="0"/>
              </a:spcAft>
              <a:buNone/>
            </a:pPr>
            <a:r>
              <a:rPr lang="en-US" sz="400" dirty="0">
                <a:solidFill>
                  <a:srgbClr val="FFFFFF"/>
                </a:solidFill>
              </a:rPr>
              <a:t>  genres: Genre[] =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constructor(private router: Router,</a:t>
            </a:r>
          </a:p>
          <a:p>
            <a:pPr lvl="0">
              <a:spcAft>
                <a:spcPts val="0"/>
              </a:spcAft>
              <a:buNone/>
            </a:pPr>
            <a:r>
              <a:rPr lang="en-US" sz="400" dirty="0">
                <a:solidFill>
                  <a:srgbClr val="FFFFFF"/>
                </a:solidFill>
              </a:rPr>
              <a:t>                     private </a:t>
            </a:r>
            <a:r>
              <a:rPr lang="en-US" sz="400" dirty="0" err="1">
                <a:solidFill>
                  <a:srgbClr val="FFFFFF"/>
                </a:solidFill>
              </a:rPr>
              <a:t>bookService</a:t>
            </a:r>
            <a:r>
              <a:rPr lang="en-US" sz="400" dirty="0">
                <a:solidFill>
                  <a:srgbClr val="FFFFFF"/>
                </a:solidFill>
              </a:rPr>
              <a:t>: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                     Private </a:t>
            </a:r>
            <a:r>
              <a:rPr lang="en-US" sz="400" dirty="0" err="1">
                <a:solidFill>
                  <a:srgbClr val="FFFFFF"/>
                </a:solidFill>
              </a:rPr>
              <a:t>changeDetectionService</a:t>
            </a:r>
            <a:r>
              <a:rPr lang="en-US" sz="400" dirty="0">
                <a:solidFill>
                  <a:srgbClr val="FFFFFF"/>
                </a:solidFill>
              </a:rPr>
              <a:t>: </a:t>
            </a:r>
            <a:r>
              <a:rPr lang="en-US" sz="400" dirty="0" err="1">
                <a:solidFill>
                  <a:srgbClr val="FFFFFF"/>
                </a:solidFill>
              </a:rPr>
              <a:t>ChangeDetectionService</a:t>
            </a:r>
            <a:r>
              <a:rPr lang="en-US" sz="400" dirty="0">
                <a:solidFill>
                  <a:srgbClr val="FFFFFF"/>
                </a:solidFill>
              </a:rPr>
              <a: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a:t>
            </a:r>
            <a:r>
              <a:rPr lang="en-US" sz="400" dirty="0" err="1">
                <a:solidFill>
                  <a:srgbClr val="FFFFFF"/>
                </a:solidFill>
              </a:rPr>
              <a:t>this.bookService.getBooks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this.books</a:t>
            </a:r>
            <a:r>
              <a:rPr lang="en-US" sz="400" dirty="0">
                <a:solidFill>
                  <a:srgbClr val="FFFFFF"/>
                </a:solidFill>
              </a:rPr>
              <a:t> = data);</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this.bookService.getGenres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this.genres</a:t>
            </a:r>
            <a:r>
              <a:rPr lang="en-US" sz="400" dirty="0">
                <a:solidFill>
                  <a:srgbClr val="FFFFFF"/>
                </a:solidFill>
              </a:rPr>
              <a:t> = data);</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gotoDetail</a:t>
            </a:r>
            <a:r>
              <a:rPr lang="en-US" sz="400" dirty="0">
                <a:solidFill>
                  <a:srgbClr val="FFFFFF"/>
                </a:solidFill>
              </a:rPr>
              <a:t>(book: Book): void</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let link = ['/detail', book.id];</a:t>
            </a:r>
          </a:p>
          <a:p>
            <a:pPr lvl="0">
              <a:spcAft>
                <a:spcPts val="0"/>
              </a:spcAft>
              <a:buNone/>
            </a:pPr>
            <a:r>
              <a:rPr lang="en-US" sz="400" dirty="0">
                <a:solidFill>
                  <a:srgbClr val="FFFFFF"/>
                </a:solidFill>
              </a:rPr>
              <a:t>    </a:t>
            </a:r>
            <a:r>
              <a:rPr lang="en-US" sz="400" dirty="0" err="1">
                <a:solidFill>
                  <a:srgbClr val="FFFFFF"/>
                </a:solidFill>
              </a:rPr>
              <a:t>this.router.navigate</a:t>
            </a:r>
            <a:r>
              <a:rPr lang="en-US" sz="400" dirty="0">
                <a:solidFill>
                  <a:srgbClr val="FFFFFF"/>
                </a:solidFill>
              </a:rPr>
              <a:t>(link);</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save(book: Book) : Observable&lt;any&gt;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//Subscribe to invoke, since it's “cold”</a:t>
            </a:r>
          </a:p>
          <a:p>
            <a:pPr lvl="0">
              <a:spcAft>
                <a:spcPts val="0"/>
              </a:spcAft>
              <a:buNone/>
            </a:pPr>
            <a:r>
              <a:rPr lang="en-US" sz="400" dirty="0">
                <a:solidFill>
                  <a:srgbClr val="FFFFFF"/>
                </a:solidFill>
              </a:rPr>
              <a:t>      Return </a:t>
            </a:r>
            <a:r>
              <a:rPr lang="en-US" sz="400" dirty="0" err="1">
                <a:solidFill>
                  <a:srgbClr val="FFFFFF"/>
                </a:solidFill>
              </a:rPr>
              <a:t>this.bookService.saveBook</a:t>
            </a:r>
            <a:r>
              <a:rPr lang="en-US" sz="400" dirty="0">
                <a:solidFill>
                  <a:srgbClr val="FFFFFF"/>
                </a:solidFill>
              </a:rPr>
              <a:t>(book);</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a:t>
            </a:r>
          </a:p>
        </p:txBody>
      </p:sp>
      <p:sp>
        <p:nvSpPr>
          <p:cNvPr id="3" name="Text Placeholder 2"/>
          <p:cNvSpPr txBox="1">
            <a:spLocks noGrp="1"/>
          </p:cNvSpPr>
          <p:nvPr>
            <p:ph type="body" idx="4294967295"/>
          </p:nvPr>
        </p:nvSpPr>
        <p:spPr>
          <a:xfrm>
            <a:off x="1825920" y="88560"/>
            <a:ext cx="3474720" cy="2057039"/>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600">
                <a:solidFill>
                  <a:srgbClr val="FFFFFF"/>
                </a:solidFill>
              </a:rPr>
              <a:t>&lt;div *ngFor="let book of books"&gt;</a:t>
            </a:r>
          </a:p>
          <a:p>
            <a:pPr lvl="0" hangingPunct="0">
              <a:spcAft>
                <a:spcPts val="544"/>
              </a:spcAft>
              <a:buNone/>
            </a:pPr>
            <a:r>
              <a:rPr lang="en-US" sz="600">
                <a:solidFill>
                  <a:srgbClr val="FFFFFF"/>
                </a:solidFill>
              </a:rPr>
              <a:t>  &lt;h2&gt;{{book.name}} Overview&lt;/h2&gt;</a:t>
            </a:r>
          </a:p>
          <a:p>
            <a:pPr lvl="0" hangingPunct="0">
              <a:spcAft>
                <a:spcPts val="544"/>
              </a:spcAft>
              <a:buNone/>
            </a:pPr>
            <a:r>
              <a:rPr lang="en-US" sz="600">
                <a:solidFill>
                  <a:srgbClr val="FFFFFF"/>
                </a:solidFill>
              </a:rPr>
              <a:t>  &lt;label&gt;Id: {{book.id}}&lt;/label&gt;</a:t>
            </a:r>
          </a:p>
          <a:p>
            <a:pPr lvl="0" hangingPunct="0">
              <a:spcAft>
                <a:spcPts val="544"/>
              </a:spcAft>
              <a:buNone/>
            </a:pPr>
            <a:r>
              <a:rPr lang="en-US" sz="600">
                <a:solidFill>
                  <a:srgbClr val="FFFFFF"/>
                </a:solidFill>
              </a:rPr>
              <a:t>  &lt;label&gt;Name: &lt;/label&gt;&lt;input [(ngModel)]=”book.name” type=”text” /&gt;</a:t>
            </a:r>
          </a:p>
          <a:p>
            <a:pPr lvl="0" hangingPunct="0">
              <a:spcAft>
                <a:spcPts val="544"/>
              </a:spcAft>
              <a:buNone/>
            </a:pPr>
            <a:r>
              <a:rPr lang="en-US" sz="600">
                <a:solidFill>
                  <a:srgbClr val="FFFFFF"/>
                </a:solidFill>
              </a:rPr>
              <a:t>  &lt;label&gt;Published: {{book.created | date}}&lt;/label&gt;</a:t>
            </a:r>
          </a:p>
          <a:p>
            <a:pPr lvl="0" hangingPunct="0">
              <a:spcAft>
                <a:spcPts val="544"/>
              </a:spcAft>
              <a:buNone/>
            </a:pPr>
            <a:r>
              <a:rPr lang="en-US" sz="600">
                <a:solidFill>
                  <a:srgbClr val="FFFFFF"/>
                </a:solidFill>
              </a:rPr>
              <a:t>  &lt;input [(ngModel)]=”book.author” type=”text” /&gt;</a:t>
            </a:r>
          </a:p>
          <a:p>
            <a:pPr lvl="0" hangingPunct="0">
              <a:spcAft>
                <a:spcPts val="544"/>
              </a:spcAft>
              <a:buNone/>
            </a:pPr>
            <a:r>
              <a:rPr lang="en-US" sz="600">
                <a:solidFill>
                  <a:srgbClr val="FFFFFF"/>
                </a:solidFill>
              </a:rPr>
              <a:t>  &lt;select [(ngModel)]="book.genre" placeholder="genre"&gt;</a:t>
            </a:r>
          </a:p>
          <a:p>
            <a:pPr lvl="0" hangingPunct="0">
              <a:spcAft>
                <a:spcPts val="544"/>
              </a:spcAft>
              <a:buNone/>
            </a:pPr>
            <a:r>
              <a:rPr lang="en-US" sz="600">
                <a:solidFill>
                  <a:srgbClr val="FFFFFF"/>
                </a:solidFill>
              </a:rPr>
              <a:t>    &lt;option *ngFor=”let genre of genres” [value]=”genre.id”&gt;{{genre.name}}&lt;/option&gt;</a:t>
            </a:r>
          </a:p>
          <a:p>
            <a:pPr lvl="0" hangingPunct="0">
              <a:spcAft>
                <a:spcPts val="544"/>
              </a:spcAft>
              <a:buNone/>
            </a:pPr>
            <a:r>
              <a:rPr lang="en-US" sz="600">
                <a:solidFill>
                  <a:srgbClr val="FFFFFF"/>
                </a:solidFill>
              </a:rPr>
              <a:t>  &lt;/select&gt;</a:t>
            </a:r>
          </a:p>
          <a:p>
            <a:pPr lvl="0" hangingPunct="0">
              <a:spcAft>
                <a:spcPts val="544"/>
              </a:spcAft>
              <a:buNone/>
            </a:pPr>
            <a:r>
              <a:rPr lang="en-US" sz="600">
                <a:solidFill>
                  <a:srgbClr val="FFFFFF"/>
                </a:solidFill>
              </a:rPr>
              <a:t>  &lt;button (click)="save(book)"&gt;Save Book&lt;/button&gt;</a:t>
            </a:r>
          </a:p>
          <a:p>
            <a:pPr lvl="0" hangingPunct="0">
              <a:spcAft>
                <a:spcPts val="544"/>
              </a:spcAft>
              <a:buNone/>
            </a:pPr>
            <a:r>
              <a:rPr lang="en-US" sz="600">
                <a:solidFill>
                  <a:srgbClr val="FFFFFF"/>
                </a:solidFill>
              </a:rPr>
              <a:t>&lt;/div&gt;</a:t>
            </a:r>
          </a:p>
          <a:p>
            <a:pPr lvl="0" hangingPunct="0">
              <a:spcAft>
                <a:spcPts val="544"/>
              </a:spcAft>
              <a:buNone/>
            </a:pPr>
            <a:r>
              <a:rPr lang="en-US" sz="600">
                <a:solidFill>
                  <a:srgbClr val="FFFFFF"/>
                </a:solidFill>
              </a:rPr>
              <a:t>&lt;button (click)="books.push({})"&gt;Add&lt;/button&gt;</a:t>
            </a:r>
          </a:p>
        </p:txBody>
      </p:sp>
      <p:sp>
        <p:nvSpPr>
          <p:cNvPr id="4" name="Rectangle 3"/>
          <p:cNvSpPr/>
          <p:nvPr/>
        </p:nvSpPr>
        <p:spPr>
          <a:xfrm>
            <a:off x="88560" y="1651319"/>
            <a:ext cx="1920239" cy="770399"/>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5" name="Text Placeholder 4"/>
          <p:cNvSpPr txBox="1">
            <a:spLocks noGrp="1"/>
          </p:cNvSpPr>
          <p:nvPr>
            <p:ph type="body" idx="4294967295"/>
          </p:nvPr>
        </p:nvSpPr>
        <p:spPr>
          <a:xfrm>
            <a:off x="627380" y="2557439"/>
            <a:ext cx="7678080" cy="3931920"/>
          </a:xfrm>
        </p:spPr>
        <p:txBody>
          <a:bodyPr lIns="0" tIns="0" rIns="0" bIns="0"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0"/>
              </a:spcAft>
              <a:buNone/>
            </a:pPr>
            <a:r>
              <a:rPr lang="en-US" sz="2200" dirty="0">
                <a:solidFill>
                  <a:srgbClr val="FFFFFF"/>
                </a:solidFill>
              </a:rPr>
              <a:t> </a:t>
            </a:r>
            <a:r>
              <a:rPr lang="en-US" sz="2200" dirty="0" err="1">
                <a:solidFill>
                  <a:srgbClr val="FFFFFF"/>
                </a:solidFill>
              </a:rPr>
              <a:t>gotoDetail</a:t>
            </a:r>
            <a:r>
              <a:rPr lang="en-US" sz="2200" dirty="0">
                <a:solidFill>
                  <a:srgbClr val="FFFFFF"/>
                </a:solidFill>
              </a:rPr>
              <a:t>(book: Book): void</a:t>
            </a:r>
          </a:p>
          <a:p>
            <a:pPr lvl="0" hangingPunct="0">
              <a:spcAft>
                <a:spcPts val="0"/>
              </a:spcAft>
              <a:buNone/>
            </a:pPr>
            <a:r>
              <a:rPr lang="en-US" sz="2200" dirty="0">
                <a:solidFill>
                  <a:srgbClr val="FFFFFF"/>
                </a:solidFill>
              </a:rPr>
              <a:t>  {</a:t>
            </a:r>
          </a:p>
          <a:p>
            <a:pPr lvl="0" hangingPunct="0">
              <a:spcAft>
                <a:spcPts val="0"/>
              </a:spcAft>
              <a:buNone/>
            </a:pPr>
            <a:r>
              <a:rPr lang="en-US" sz="2200" dirty="0">
                <a:solidFill>
                  <a:srgbClr val="FFFFFF"/>
                </a:solidFill>
              </a:rPr>
              <a:t>    let link = ['/detail', book.id];</a:t>
            </a:r>
          </a:p>
          <a:p>
            <a:pPr lvl="0" hangingPunct="0">
              <a:spcAft>
                <a:spcPts val="0"/>
              </a:spcAft>
              <a:buNone/>
            </a:pPr>
            <a:r>
              <a:rPr lang="en-US" sz="2200" dirty="0">
                <a:solidFill>
                  <a:srgbClr val="FFFFFF"/>
                </a:solidFill>
              </a:rPr>
              <a:t>    </a:t>
            </a:r>
            <a:r>
              <a:rPr lang="en-US" sz="2200" dirty="0" err="1">
                <a:solidFill>
                  <a:srgbClr val="FFFFFF"/>
                </a:solidFill>
              </a:rPr>
              <a:t>this.router.navigate</a:t>
            </a:r>
            <a:r>
              <a:rPr lang="en-US" sz="2200" dirty="0">
                <a:solidFill>
                  <a:srgbClr val="FFFFFF"/>
                </a:solidFill>
              </a:rPr>
              <a:t>(link);</a:t>
            </a:r>
          </a:p>
          <a:p>
            <a:pPr lvl="0" hangingPunct="0">
              <a:spcAft>
                <a:spcPts val="0"/>
              </a:spcAft>
              <a:buNone/>
            </a:pPr>
            <a:r>
              <a:rPr lang="en-US" sz="2200" dirty="0">
                <a:solidFill>
                  <a:srgbClr val="FFFFFF"/>
                </a:solidFill>
              </a:rPr>
              <a:t>  }</a:t>
            </a:r>
          </a:p>
          <a:p>
            <a:pPr lvl="0" hangingPunct="0">
              <a:spcAft>
                <a:spcPts val="0"/>
              </a:spcAft>
              <a:buNone/>
            </a:pPr>
            <a:endParaRPr lang="en-US" sz="2200" dirty="0">
              <a:solidFill>
                <a:srgbClr val="FFFFFF"/>
              </a:solidFill>
            </a:endParaRPr>
          </a:p>
          <a:p>
            <a:pPr lvl="0" hangingPunct="0">
              <a:spcAft>
                <a:spcPts val="0"/>
              </a:spcAft>
              <a:buNone/>
            </a:pPr>
            <a:r>
              <a:rPr lang="en-US" sz="2200" dirty="0">
                <a:solidFill>
                  <a:srgbClr val="FFFFFF"/>
                </a:solidFill>
              </a:rPr>
              <a:t>  save(book: Book) : Observable&lt;any&gt;</a:t>
            </a:r>
          </a:p>
          <a:p>
            <a:pPr lvl="0" hangingPunct="0">
              <a:spcAft>
                <a:spcPts val="0"/>
              </a:spcAft>
              <a:buNone/>
            </a:pPr>
            <a:r>
              <a:rPr lang="en-US" sz="2200" dirty="0">
                <a:solidFill>
                  <a:srgbClr val="FFFFFF"/>
                </a:solidFill>
              </a:rPr>
              <a:t>  {</a:t>
            </a:r>
          </a:p>
          <a:p>
            <a:pPr lvl="0" hangingPunct="0">
              <a:spcAft>
                <a:spcPts val="0"/>
              </a:spcAft>
              <a:buNone/>
            </a:pPr>
            <a:r>
              <a:rPr lang="en-US" sz="2200" dirty="0">
                <a:solidFill>
                  <a:srgbClr val="FFFFFF"/>
                </a:solidFill>
              </a:rPr>
              <a:t>      //Subscribe to invoke, since it's “cold”</a:t>
            </a:r>
          </a:p>
          <a:p>
            <a:pPr lvl="0" hangingPunct="0">
              <a:spcAft>
                <a:spcPts val="0"/>
              </a:spcAft>
              <a:buNone/>
            </a:pPr>
            <a:r>
              <a:rPr lang="en-US" sz="2200" dirty="0">
                <a:solidFill>
                  <a:srgbClr val="FFFFFF"/>
                </a:solidFill>
              </a:rPr>
              <a:t>      Return </a:t>
            </a:r>
            <a:r>
              <a:rPr lang="en-US" sz="2200" dirty="0" err="1">
                <a:solidFill>
                  <a:srgbClr val="FFFFFF"/>
                </a:solidFill>
              </a:rPr>
              <a:t>this.bookService.saveBook</a:t>
            </a:r>
            <a:r>
              <a:rPr lang="en-US" sz="2200" dirty="0">
                <a:solidFill>
                  <a:srgbClr val="FFFFFF"/>
                </a:solidFill>
              </a:rPr>
              <a:t>(book).subscribe(()=&gt;;);</a:t>
            </a:r>
          </a:p>
          <a:p>
            <a:pPr lvl="0" hangingPunct="0">
              <a:spcAft>
                <a:spcPts val="0"/>
              </a:spcAft>
              <a:buNone/>
            </a:pPr>
            <a:r>
              <a:rPr lang="en-US" sz="2200" dirty="0">
                <a:solidFill>
                  <a:srgbClr val="FFFFFF"/>
                </a:solidFill>
              </a:rPr>
              <a:t>  }</a:t>
            </a:r>
          </a:p>
        </p:txBody>
      </p:sp>
      <p:sp>
        <p:nvSpPr>
          <p:cNvPr id="6" name="Rectangle 5"/>
          <p:cNvSpPr/>
          <p:nvPr/>
        </p:nvSpPr>
        <p:spPr>
          <a:xfrm>
            <a:off x="-2880" y="-2880"/>
            <a:ext cx="5394960" cy="2517480"/>
          </a:xfrm>
          <a:prstGeom prst="rect">
            <a:avLst/>
          </a:prstGeom>
          <a:noFill/>
          <a:ln w="12600">
            <a:solidFill>
              <a:srgbClr val="000000"/>
            </a:solidFill>
            <a:prstDash val="solid"/>
          </a:ln>
        </p:spPr>
        <p:txBody>
          <a:bodyPr vert="horz" wrap="square" lIns="96120" tIns="51120" rIns="96120" bIns="511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7" name="Rectangle 6"/>
          <p:cNvSpPr/>
          <p:nvPr/>
        </p:nvSpPr>
        <p:spPr>
          <a:xfrm>
            <a:off x="545760" y="2557439"/>
            <a:ext cx="7772400" cy="3995761"/>
          </a:xfrm>
          <a:prstGeom prst="rect">
            <a:avLst/>
          </a:prstGeom>
          <a:noFill/>
          <a:ln w="0">
            <a:solidFill>
              <a:srgbClr val="FFFF66"/>
            </a:solid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8" name="Straight Connector 7"/>
          <p:cNvSpPr/>
          <p:nvPr/>
        </p:nvSpPr>
        <p:spPr>
          <a:xfrm>
            <a:off x="1828800" y="2421718"/>
            <a:ext cx="271440" cy="135721"/>
          </a:xfrm>
          <a:prstGeom prst="line">
            <a:avLst/>
          </a:prstGeom>
          <a:noFill/>
          <a:ln w="0">
            <a:solidFill>
              <a:srgbClr val="FFFF66"/>
            </a:solidFill>
            <a:prstDash val="solid"/>
            <a:tailEnd type="arrow"/>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Content Placeholder 1"/>
          <p:cNvSpPr txBox="1">
            <a:spLocks noGrp="1"/>
          </p:cNvSpPr>
          <p:nvPr>
            <p:ph idx="1"/>
          </p:nvPr>
        </p:nvSpPr>
        <p:spPr>
          <a:xfrm>
            <a:off x="152400" y="76200"/>
            <a:ext cx="1830600" cy="2376720"/>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400" dirty="0">
                <a:solidFill>
                  <a:srgbClr val="FFFFFF"/>
                </a:solidFill>
              </a:rPr>
              <a:t>import { Component } from '@angular/core';</a:t>
            </a:r>
          </a:p>
          <a:p>
            <a:pPr lvl="0">
              <a:spcAft>
                <a:spcPts val="0"/>
              </a:spcAft>
              <a:buNone/>
            </a:pPr>
            <a:r>
              <a:rPr lang="en-US" sz="400" dirty="0">
                <a:solidFill>
                  <a:srgbClr val="FFFFFF"/>
                </a:solidFill>
              </a:rPr>
              <a:t>import { Router, </a:t>
            </a:r>
            <a:r>
              <a:rPr lang="en-US" sz="400" dirty="0" err="1">
                <a:solidFill>
                  <a:srgbClr val="FFFFFF"/>
                </a:solidFill>
              </a:rPr>
              <a:t>ActivatedRoute</a:t>
            </a:r>
            <a:r>
              <a:rPr lang="en-US" sz="400" dirty="0">
                <a:solidFill>
                  <a:srgbClr val="FFFFFF"/>
                </a:solidFill>
              </a:rPr>
              <a:t> } from '@angular/router';</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import { Book, Genre } from './book';</a:t>
            </a:r>
          </a:p>
          <a:p>
            <a:pPr lvl="0">
              <a:spcAft>
                <a:spcPts val="0"/>
              </a:spcAft>
              <a:buNone/>
            </a:pPr>
            <a:r>
              <a:rPr lang="en-US" sz="400" dirty="0">
                <a:solidFill>
                  <a:srgbClr val="FFFFFF"/>
                </a:solidFill>
              </a:rPr>
              <a:t>import { </a:t>
            </a:r>
            <a:r>
              <a:rPr lang="en-US" sz="400" dirty="0" err="1">
                <a:solidFill>
                  <a:srgbClr val="FFFFFF"/>
                </a:solidFill>
              </a:rPr>
              <a:t>BookService</a:t>
            </a:r>
            <a:r>
              <a:rPr lang="en-US" sz="400" dirty="0">
                <a:solidFill>
                  <a:srgbClr val="FFFFFF"/>
                </a:solidFill>
              </a:rPr>
              <a:t> } from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Import { </a:t>
            </a:r>
            <a:r>
              <a:rPr lang="en-US" sz="400" dirty="0" err="1">
                <a:solidFill>
                  <a:srgbClr val="FFFFFF"/>
                </a:solidFill>
              </a:rPr>
              <a:t>ChangeDetectionService</a:t>
            </a:r>
            <a:r>
              <a:rPr lang="en-US" sz="400" dirty="0">
                <a:solidFill>
                  <a:srgbClr val="FFFFFF"/>
                </a:solidFill>
              </a:rPr>
              <a:t> } from './</a:t>
            </a:r>
            <a:r>
              <a:rPr lang="en-US" sz="400" dirty="0" err="1">
                <a:solidFill>
                  <a:srgbClr val="FFFFFF"/>
                </a:solidFill>
              </a:rPr>
              <a:t>changeDetectionService</a:t>
            </a:r>
            <a:r>
              <a:rPr lang="en-US" sz="400" dirty="0">
                <a:solidFill>
                  <a:srgbClr val="FFFFFF"/>
                </a:solidFill>
              </a:rPr>
              <a:t>';</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@Component({</a:t>
            </a:r>
          </a:p>
          <a:p>
            <a:pPr lvl="0">
              <a:spcAft>
                <a:spcPts val="0"/>
              </a:spcAft>
              <a:buNone/>
            </a:pPr>
            <a:r>
              <a:rPr lang="en-US" sz="400" dirty="0">
                <a:solidFill>
                  <a:srgbClr val="FFFFFF"/>
                </a:solidFill>
              </a:rPr>
              <a:t>  </a:t>
            </a:r>
            <a:r>
              <a:rPr lang="en-US" sz="400" dirty="0" err="1">
                <a:solidFill>
                  <a:srgbClr val="FFFFFF"/>
                </a:solidFill>
              </a:rPr>
              <a:t>moduleId</a:t>
            </a:r>
            <a:r>
              <a:rPr lang="en-US" sz="400" dirty="0">
                <a:solidFill>
                  <a:srgbClr val="FFFFFF"/>
                </a:solidFill>
              </a:rPr>
              <a:t>: module.id,</a:t>
            </a:r>
          </a:p>
          <a:p>
            <a:pPr lvl="0">
              <a:spcAft>
                <a:spcPts val="0"/>
              </a:spcAft>
              <a:buNone/>
            </a:pPr>
            <a:r>
              <a:rPr lang="en-US" sz="400" dirty="0">
                <a:solidFill>
                  <a:srgbClr val="FFFFFF"/>
                </a:solidFill>
              </a:rPr>
              <a:t>  selector: 'books',</a:t>
            </a:r>
          </a:p>
          <a:p>
            <a:pPr lvl="0">
              <a:spcAft>
                <a:spcPts val="0"/>
              </a:spcAft>
              <a:buNone/>
            </a:pPr>
            <a:r>
              <a:rPr lang="en-US" sz="400" dirty="0">
                <a:solidFill>
                  <a:srgbClr val="FFFFFF"/>
                </a:solidFill>
              </a:rPr>
              <a:t>  </a:t>
            </a:r>
            <a:r>
              <a:rPr lang="en-US" sz="400" dirty="0" err="1">
                <a:solidFill>
                  <a:srgbClr val="FFFFFF"/>
                </a:solidFill>
              </a:rPr>
              <a:t>templateUrl</a:t>
            </a:r>
            <a:r>
              <a:rPr lang="en-US" sz="400" dirty="0">
                <a:solidFill>
                  <a:srgbClr val="FFFFFF"/>
                </a:solidFill>
              </a:rPr>
              <a:t>: './book.html',</a:t>
            </a:r>
          </a:p>
          <a:p>
            <a:pPr lvl="0">
              <a:spcAft>
                <a:spcPts val="0"/>
              </a:spcAft>
              <a:buNone/>
            </a:pPr>
            <a:r>
              <a:rPr lang="en-US" sz="400" dirty="0">
                <a:solidFill>
                  <a:srgbClr val="FFFFFF"/>
                </a:solidFill>
              </a:rPr>
              <a:t>  </a:t>
            </a:r>
            <a:r>
              <a:rPr lang="en-US" sz="400" dirty="0" err="1">
                <a:solidFill>
                  <a:srgbClr val="FFFFFF"/>
                </a:solidFill>
              </a:rPr>
              <a:t>styleUrls</a:t>
            </a:r>
            <a:r>
              <a:rPr lang="en-US" sz="400" dirty="0">
                <a:solidFill>
                  <a:srgbClr val="FFFFFF"/>
                </a:solidFill>
              </a:rPr>
              <a:t>: ['book.css']</a:t>
            </a: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export class </a:t>
            </a:r>
            <a:r>
              <a:rPr lang="en-US" sz="400" dirty="0" err="1">
                <a:solidFill>
                  <a:srgbClr val="FFFFFF"/>
                </a:solidFill>
              </a:rPr>
              <a:t>BookComponent</a:t>
            </a:r>
            <a:endParaRPr lang="en-US" sz="400" dirty="0">
              <a:solidFill>
                <a:srgbClr val="FFFFFF"/>
              </a:solidFill>
            </a:endParaRP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  books: Book[] = [];</a:t>
            </a:r>
          </a:p>
          <a:p>
            <a:pPr lvl="0">
              <a:spcAft>
                <a:spcPts val="0"/>
              </a:spcAft>
              <a:buNone/>
            </a:pPr>
            <a:r>
              <a:rPr lang="en-US" sz="400" dirty="0">
                <a:solidFill>
                  <a:srgbClr val="FFFFFF"/>
                </a:solidFill>
              </a:rPr>
              <a:t>  genres: Genre[] =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constructor(private router: Router,</a:t>
            </a:r>
          </a:p>
          <a:p>
            <a:pPr lvl="0">
              <a:spcAft>
                <a:spcPts val="0"/>
              </a:spcAft>
              <a:buNone/>
            </a:pPr>
            <a:r>
              <a:rPr lang="en-US" sz="400" dirty="0">
                <a:solidFill>
                  <a:srgbClr val="FFFFFF"/>
                </a:solidFill>
              </a:rPr>
              <a:t>                     private </a:t>
            </a:r>
            <a:r>
              <a:rPr lang="en-US" sz="400" dirty="0" err="1">
                <a:solidFill>
                  <a:srgbClr val="FFFFFF"/>
                </a:solidFill>
              </a:rPr>
              <a:t>bookService</a:t>
            </a:r>
            <a:r>
              <a:rPr lang="en-US" sz="400" dirty="0">
                <a:solidFill>
                  <a:srgbClr val="FFFFFF"/>
                </a:solidFill>
              </a:rPr>
              <a:t>: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                     Private </a:t>
            </a:r>
            <a:r>
              <a:rPr lang="en-US" sz="400" dirty="0" err="1">
                <a:solidFill>
                  <a:srgbClr val="FFFFFF"/>
                </a:solidFill>
              </a:rPr>
              <a:t>changeDetectionService</a:t>
            </a:r>
            <a:r>
              <a:rPr lang="en-US" sz="400" dirty="0">
                <a:solidFill>
                  <a:srgbClr val="FFFFFF"/>
                </a:solidFill>
              </a:rPr>
              <a:t>: </a:t>
            </a:r>
            <a:r>
              <a:rPr lang="en-US" sz="400" dirty="0" err="1">
                <a:solidFill>
                  <a:srgbClr val="FFFFFF"/>
                </a:solidFill>
              </a:rPr>
              <a:t>ChangeDetectionService</a:t>
            </a:r>
            <a:r>
              <a:rPr lang="en-US" sz="400" dirty="0">
                <a:solidFill>
                  <a:srgbClr val="FFFFFF"/>
                </a:solidFill>
              </a:rPr>
              <a: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a:t>
            </a:r>
            <a:r>
              <a:rPr lang="en-US" sz="400" dirty="0" err="1">
                <a:solidFill>
                  <a:srgbClr val="FFFFFF"/>
                </a:solidFill>
              </a:rPr>
              <a:t>this.bookService.getBooks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this.books</a:t>
            </a:r>
            <a:r>
              <a:rPr lang="en-US" sz="400" dirty="0">
                <a:solidFill>
                  <a:srgbClr val="FFFFFF"/>
                </a:solidFill>
              </a:rPr>
              <a:t> = data);</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this.bookService.getGenres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this.genres</a:t>
            </a:r>
            <a:r>
              <a:rPr lang="en-US" sz="400" dirty="0">
                <a:solidFill>
                  <a:srgbClr val="FFFFFF"/>
                </a:solidFill>
              </a:rPr>
              <a:t> = data);</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gotoDetail</a:t>
            </a:r>
            <a:r>
              <a:rPr lang="en-US" sz="400" dirty="0">
                <a:solidFill>
                  <a:srgbClr val="FFFFFF"/>
                </a:solidFill>
              </a:rPr>
              <a:t>(book: Book): void</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let link = ['/detail', book.id];</a:t>
            </a:r>
          </a:p>
          <a:p>
            <a:pPr lvl="0">
              <a:spcAft>
                <a:spcPts val="0"/>
              </a:spcAft>
              <a:buNone/>
            </a:pPr>
            <a:r>
              <a:rPr lang="en-US" sz="400" dirty="0">
                <a:solidFill>
                  <a:srgbClr val="FFFFFF"/>
                </a:solidFill>
              </a:rPr>
              <a:t>    </a:t>
            </a:r>
            <a:r>
              <a:rPr lang="en-US" sz="400" dirty="0" err="1">
                <a:solidFill>
                  <a:srgbClr val="FFFFFF"/>
                </a:solidFill>
              </a:rPr>
              <a:t>this.router.navigate</a:t>
            </a:r>
            <a:r>
              <a:rPr lang="en-US" sz="400" dirty="0">
                <a:solidFill>
                  <a:srgbClr val="FFFFFF"/>
                </a:solidFill>
              </a:rPr>
              <a:t>(link);</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save(book: Book) : Observable&lt;any&gt;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//Subscribe to invoke, since it's “cold”</a:t>
            </a:r>
          </a:p>
          <a:p>
            <a:pPr lvl="0">
              <a:spcAft>
                <a:spcPts val="0"/>
              </a:spcAft>
              <a:buNone/>
            </a:pPr>
            <a:r>
              <a:rPr lang="en-US" sz="400" dirty="0">
                <a:solidFill>
                  <a:srgbClr val="FFFFFF"/>
                </a:solidFill>
              </a:rPr>
              <a:t>      Return </a:t>
            </a:r>
            <a:r>
              <a:rPr lang="en-US" sz="400" dirty="0" err="1">
                <a:solidFill>
                  <a:srgbClr val="FFFFFF"/>
                </a:solidFill>
              </a:rPr>
              <a:t>this.bookService.saveBook</a:t>
            </a:r>
            <a:r>
              <a:rPr lang="en-US" sz="400" dirty="0">
                <a:solidFill>
                  <a:srgbClr val="FFFFFF"/>
                </a:solidFill>
              </a:rPr>
              <a:t>(book);</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a:t>
            </a:r>
          </a:p>
        </p:txBody>
      </p:sp>
      <p:sp>
        <p:nvSpPr>
          <p:cNvPr id="3" name="Text Placeholder 2"/>
          <p:cNvSpPr txBox="1">
            <a:spLocks noGrp="1"/>
          </p:cNvSpPr>
          <p:nvPr>
            <p:ph type="body" idx="4294967295"/>
          </p:nvPr>
        </p:nvSpPr>
        <p:spPr>
          <a:xfrm>
            <a:off x="1825920" y="88560"/>
            <a:ext cx="3474720" cy="2057039"/>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600">
                <a:solidFill>
                  <a:srgbClr val="FFFFFF"/>
                </a:solidFill>
              </a:rPr>
              <a:t>&lt;div *ngFor="let book of books"&gt;</a:t>
            </a:r>
          </a:p>
          <a:p>
            <a:pPr lvl="0" hangingPunct="0">
              <a:spcAft>
                <a:spcPts val="544"/>
              </a:spcAft>
              <a:buNone/>
            </a:pPr>
            <a:r>
              <a:rPr lang="en-US" sz="600">
                <a:solidFill>
                  <a:srgbClr val="FFFFFF"/>
                </a:solidFill>
              </a:rPr>
              <a:t>  &lt;h2&gt;{{book.name}} Overview&lt;/h2&gt;</a:t>
            </a:r>
          </a:p>
          <a:p>
            <a:pPr lvl="0" hangingPunct="0">
              <a:spcAft>
                <a:spcPts val="544"/>
              </a:spcAft>
              <a:buNone/>
            </a:pPr>
            <a:r>
              <a:rPr lang="en-US" sz="600">
                <a:solidFill>
                  <a:srgbClr val="FFFFFF"/>
                </a:solidFill>
              </a:rPr>
              <a:t>  &lt;label&gt;Id: {{book.id}}&lt;/label&gt;</a:t>
            </a:r>
          </a:p>
          <a:p>
            <a:pPr lvl="0" hangingPunct="0">
              <a:spcAft>
                <a:spcPts val="544"/>
              </a:spcAft>
              <a:buNone/>
            </a:pPr>
            <a:r>
              <a:rPr lang="en-US" sz="600">
                <a:solidFill>
                  <a:srgbClr val="FFFFFF"/>
                </a:solidFill>
              </a:rPr>
              <a:t>  &lt;label&gt;Name: &lt;/label&gt;&lt;input [(ngModel)]=”book.name” type=”text” /&gt;</a:t>
            </a:r>
          </a:p>
          <a:p>
            <a:pPr lvl="0" hangingPunct="0">
              <a:spcAft>
                <a:spcPts val="544"/>
              </a:spcAft>
              <a:buNone/>
            </a:pPr>
            <a:r>
              <a:rPr lang="en-US" sz="600">
                <a:solidFill>
                  <a:srgbClr val="FFFFFF"/>
                </a:solidFill>
              </a:rPr>
              <a:t>  &lt;label&gt;Published: {{book.created | date}}&lt;/label&gt;</a:t>
            </a:r>
          </a:p>
          <a:p>
            <a:pPr lvl="0" hangingPunct="0">
              <a:spcAft>
                <a:spcPts val="544"/>
              </a:spcAft>
              <a:buNone/>
            </a:pPr>
            <a:r>
              <a:rPr lang="en-US" sz="600">
                <a:solidFill>
                  <a:srgbClr val="FFFFFF"/>
                </a:solidFill>
              </a:rPr>
              <a:t>  &lt;input [(ngModel)]=”book.author” type=”text” /&gt;</a:t>
            </a:r>
          </a:p>
          <a:p>
            <a:pPr lvl="0" hangingPunct="0">
              <a:spcAft>
                <a:spcPts val="544"/>
              </a:spcAft>
              <a:buNone/>
            </a:pPr>
            <a:r>
              <a:rPr lang="en-US" sz="600">
                <a:solidFill>
                  <a:srgbClr val="FFFFFF"/>
                </a:solidFill>
              </a:rPr>
              <a:t>  &lt;select [(ngModel)]="book.genre" placeholder="genre"&gt;</a:t>
            </a:r>
          </a:p>
          <a:p>
            <a:pPr lvl="0" hangingPunct="0">
              <a:spcAft>
                <a:spcPts val="544"/>
              </a:spcAft>
              <a:buNone/>
            </a:pPr>
            <a:r>
              <a:rPr lang="en-US" sz="600">
                <a:solidFill>
                  <a:srgbClr val="FFFFFF"/>
                </a:solidFill>
              </a:rPr>
              <a:t>    &lt;option *ngFor=”let genre of genres” [value]=”genre.id”&gt;{{genre.name}}&lt;/option&gt;</a:t>
            </a:r>
          </a:p>
          <a:p>
            <a:pPr lvl="0" hangingPunct="0">
              <a:spcAft>
                <a:spcPts val="544"/>
              </a:spcAft>
              <a:buNone/>
            </a:pPr>
            <a:r>
              <a:rPr lang="en-US" sz="600">
                <a:solidFill>
                  <a:srgbClr val="FFFFFF"/>
                </a:solidFill>
              </a:rPr>
              <a:t>  &lt;/select&gt;</a:t>
            </a:r>
          </a:p>
          <a:p>
            <a:pPr lvl="0" hangingPunct="0">
              <a:spcAft>
                <a:spcPts val="544"/>
              </a:spcAft>
              <a:buNone/>
            </a:pPr>
            <a:r>
              <a:rPr lang="en-US" sz="600">
                <a:solidFill>
                  <a:srgbClr val="FFFFFF"/>
                </a:solidFill>
              </a:rPr>
              <a:t>  &lt;button (click)="save(book)"&gt;Save Book&lt;/button&gt;</a:t>
            </a:r>
          </a:p>
          <a:p>
            <a:pPr lvl="0" hangingPunct="0">
              <a:spcAft>
                <a:spcPts val="544"/>
              </a:spcAft>
              <a:buNone/>
            </a:pPr>
            <a:r>
              <a:rPr lang="en-US" sz="600">
                <a:solidFill>
                  <a:srgbClr val="FFFFFF"/>
                </a:solidFill>
              </a:rPr>
              <a:t>&lt;/div&gt;</a:t>
            </a:r>
          </a:p>
          <a:p>
            <a:pPr lvl="0" hangingPunct="0">
              <a:spcAft>
                <a:spcPts val="544"/>
              </a:spcAft>
              <a:buNone/>
            </a:pPr>
            <a:r>
              <a:rPr lang="en-US" sz="600">
                <a:solidFill>
                  <a:srgbClr val="FFFFFF"/>
                </a:solidFill>
              </a:rPr>
              <a:t>&lt;button (click)="books.push({})"&gt;Add&lt;/button&gt;</a:t>
            </a:r>
          </a:p>
        </p:txBody>
      </p:sp>
      <p:sp>
        <p:nvSpPr>
          <p:cNvPr id="4" name="Rectangle 3"/>
          <p:cNvSpPr/>
          <p:nvPr/>
        </p:nvSpPr>
        <p:spPr>
          <a:xfrm>
            <a:off x="1905000" y="182880"/>
            <a:ext cx="2941319" cy="914400"/>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5" name="Text Placeholder 4"/>
          <p:cNvSpPr txBox="1">
            <a:spLocks noGrp="1"/>
          </p:cNvSpPr>
          <p:nvPr>
            <p:ph type="body" idx="4294967295"/>
          </p:nvPr>
        </p:nvSpPr>
        <p:spPr>
          <a:xfrm>
            <a:off x="545760" y="2465640"/>
            <a:ext cx="7592400" cy="3931920"/>
          </a:xfrm>
        </p:spPr>
        <p:txBody>
          <a:bodyPr lIns="0" tIns="0" rIns="0" bIns="0"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buNone/>
            </a:pPr>
            <a:r>
              <a:rPr lang="en-US" sz="1800">
                <a:solidFill>
                  <a:srgbClr val="FFFFFF"/>
                </a:solidFill>
              </a:rPr>
              <a:t>&lt;div *ngFor="let book of books"&gt;</a:t>
            </a:r>
          </a:p>
          <a:p>
            <a:pPr lvl="0" hangingPunct="0">
              <a:spcAft>
                <a:spcPts val="544"/>
              </a:spcAft>
              <a:buNone/>
            </a:pPr>
            <a:r>
              <a:rPr lang="en-US" sz="1800">
                <a:solidFill>
                  <a:srgbClr val="FFFFFF"/>
                </a:solidFill>
              </a:rPr>
              <a:t>  &lt;h2&gt;{{book.name}} Overview&lt;/h2&gt;</a:t>
            </a:r>
          </a:p>
          <a:p>
            <a:pPr lvl="0" hangingPunct="0">
              <a:spcAft>
                <a:spcPts val="544"/>
              </a:spcAft>
              <a:buNone/>
            </a:pPr>
            <a:r>
              <a:rPr lang="en-US" sz="1800">
                <a:solidFill>
                  <a:srgbClr val="FFFFFF"/>
                </a:solidFill>
              </a:rPr>
              <a:t>  &lt;label&gt;Id: {{book.id}}&lt;/label&gt;</a:t>
            </a:r>
          </a:p>
          <a:p>
            <a:pPr lvl="0" hangingPunct="0">
              <a:spcAft>
                <a:spcPts val="544"/>
              </a:spcAft>
              <a:buNone/>
            </a:pPr>
            <a:r>
              <a:rPr lang="en-US" sz="1800">
                <a:solidFill>
                  <a:srgbClr val="FFFFFF"/>
                </a:solidFill>
              </a:rPr>
              <a:t>  &lt;label&gt;Name: &lt;/label&gt;&lt;input [(ngModel)]=”book.name” type=”text” /&gt;</a:t>
            </a:r>
          </a:p>
          <a:p>
            <a:pPr lvl="0" hangingPunct="0">
              <a:spcAft>
                <a:spcPts val="544"/>
              </a:spcAft>
              <a:buNone/>
            </a:pPr>
            <a:r>
              <a:rPr lang="en-US" sz="1800">
                <a:solidFill>
                  <a:srgbClr val="FFFFFF"/>
                </a:solidFill>
              </a:rPr>
              <a:t>  &lt;label&gt;Published: {{book.created | date}}&lt;/label&gt;</a:t>
            </a:r>
          </a:p>
          <a:p>
            <a:pPr lvl="0" hangingPunct="0">
              <a:spcAft>
                <a:spcPts val="544"/>
              </a:spcAft>
              <a:buNone/>
            </a:pPr>
            <a:r>
              <a:rPr lang="en-US" sz="1800">
                <a:solidFill>
                  <a:srgbClr val="FFFFFF"/>
                </a:solidFill>
              </a:rPr>
              <a:t>  &lt;input [(ngModel)]=”book.author” type=”text” /&gt;</a:t>
            </a:r>
          </a:p>
        </p:txBody>
      </p:sp>
      <p:sp>
        <p:nvSpPr>
          <p:cNvPr id="6" name="Rectangle 5"/>
          <p:cNvSpPr/>
          <p:nvPr/>
        </p:nvSpPr>
        <p:spPr>
          <a:xfrm>
            <a:off x="-2880" y="-2880"/>
            <a:ext cx="5394960" cy="2517480"/>
          </a:xfrm>
          <a:prstGeom prst="rect">
            <a:avLst/>
          </a:prstGeom>
          <a:noFill/>
          <a:ln w="12600">
            <a:solidFill>
              <a:srgbClr val="000000"/>
            </a:solidFill>
            <a:prstDash val="solid"/>
          </a:ln>
        </p:spPr>
        <p:txBody>
          <a:bodyPr vert="horz" wrap="square" lIns="96120" tIns="51120" rIns="96120" bIns="511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7" name="Rectangle 6"/>
          <p:cNvSpPr/>
          <p:nvPr/>
        </p:nvSpPr>
        <p:spPr>
          <a:xfrm>
            <a:off x="545760" y="2557439"/>
            <a:ext cx="7772400" cy="3840479"/>
          </a:xfrm>
          <a:prstGeom prst="rect">
            <a:avLst/>
          </a:prstGeom>
          <a:noFill/>
          <a:ln w="0">
            <a:solidFill>
              <a:srgbClr val="FFFF66"/>
            </a:solid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8" name="Straight Connector 7"/>
          <p:cNvSpPr/>
          <p:nvPr/>
        </p:nvSpPr>
        <p:spPr>
          <a:xfrm flipH="1">
            <a:off x="2100240" y="1097280"/>
            <a:ext cx="185760" cy="1460159"/>
          </a:xfrm>
          <a:prstGeom prst="line">
            <a:avLst/>
          </a:prstGeom>
          <a:noFill/>
          <a:ln w="0">
            <a:solidFill>
              <a:srgbClr val="FFFF66"/>
            </a:solidFill>
            <a:prstDash val="solid"/>
            <a:tailEnd type="arrow"/>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9" name="Rectangle 8"/>
          <p:cNvSpPr/>
          <p:nvPr/>
        </p:nvSpPr>
        <p:spPr>
          <a:xfrm>
            <a:off x="3124200" y="3352800"/>
            <a:ext cx="685800" cy="3810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0"/>
          </p:cNvCxnSpPr>
          <p:nvPr/>
        </p:nvCxnSpPr>
        <p:spPr>
          <a:xfrm flipH="1" flipV="1">
            <a:off x="762000" y="990600"/>
            <a:ext cx="2705100" cy="23622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Content Placeholder 1"/>
          <p:cNvSpPr txBox="1">
            <a:spLocks noGrp="1"/>
          </p:cNvSpPr>
          <p:nvPr>
            <p:ph idx="1"/>
          </p:nvPr>
        </p:nvSpPr>
        <p:spPr>
          <a:xfrm>
            <a:off x="152400" y="76200"/>
            <a:ext cx="1830600" cy="2376720"/>
          </a:xfrm>
        </p:spPr>
        <p:txBody>
          <a:bodyPr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400" dirty="0">
                <a:solidFill>
                  <a:srgbClr val="FFFFFF"/>
                </a:solidFill>
              </a:rPr>
              <a:t>import { Component } from '@angular/core';</a:t>
            </a:r>
          </a:p>
          <a:p>
            <a:pPr lvl="0">
              <a:spcAft>
                <a:spcPts val="0"/>
              </a:spcAft>
              <a:buNone/>
            </a:pPr>
            <a:r>
              <a:rPr lang="en-US" sz="400" dirty="0">
                <a:solidFill>
                  <a:srgbClr val="FFFFFF"/>
                </a:solidFill>
              </a:rPr>
              <a:t>import { Router, </a:t>
            </a:r>
            <a:r>
              <a:rPr lang="en-US" sz="400" dirty="0" err="1">
                <a:solidFill>
                  <a:srgbClr val="FFFFFF"/>
                </a:solidFill>
              </a:rPr>
              <a:t>ActivatedRoute</a:t>
            </a:r>
            <a:r>
              <a:rPr lang="en-US" sz="400" dirty="0">
                <a:solidFill>
                  <a:srgbClr val="FFFFFF"/>
                </a:solidFill>
              </a:rPr>
              <a:t> } from '@angular/router';</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import { Book, Genre } from './book';</a:t>
            </a:r>
          </a:p>
          <a:p>
            <a:pPr lvl="0">
              <a:spcAft>
                <a:spcPts val="0"/>
              </a:spcAft>
              <a:buNone/>
            </a:pPr>
            <a:r>
              <a:rPr lang="en-US" sz="400" dirty="0">
                <a:solidFill>
                  <a:srgbClr val="FFFFFF"/>
                </a:solidFill>
              </a:rPr>
              <a:t>import { </a:t>
            </a:r>
            <a:r>
              <a:rPr lang="en-US" sz="400" dirty="0" err="1">
                <a:solidFill>
                  <a:srgbClr val="FFFFFF"/>
                </a:solidFill>
              </a:rPr>
              <a:t>BookService</a:t>
            </a:r>
            <a:r>
              <a:rPr lang="en-US" sz="400" dirty="0">
                <a:solidFill>
                  <a:srgbClr val="FFFFFF"/>
                </a:solidFill>
              </a:rPr>
              <a:t> } from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Import { </a:t>
            </a:r>
            <a:r>
              <a:rPr lang="en-US" sz="400" dirty="0" err="1">
                <a:solidFill>
                  <a:srgbClr val="FFFFFF"/>
                </a:solidFill>
              </a:rPr>
              <a:t>ChangeDetectionService</a:t>
            </a:r>
            <a:r>
              <a:rPr lang="en-US" sz="400" dirty="0">
                <a:solidFill>
                  <a:srgbClr val="FFFFFF"/>
                </a:solidFill>
              </a:rPr>
              <a:t> } from './</a:t>
            </a:r>
            <a:r>
              <a:rPr lang="en-US" sz="400" dirty="0" err="1">
                <a:solidFill>
                  <a:srgbClr val="FFFFFF"/>
                </a:solidFill>
              </a:rPr>
              <a:t>changeDetectionService</a:t>
            </a:r>
            <a:r>
              <a:rPr lang="en-US" sz="400" dirty="0">
                <a:solidFill>
                  <a:srgbClr val="FFFFFF"/>
                </a:solidFill>
              </a:rPr>
              <a:t>';</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@Component({</a:t>
            </a:r>
          </a:p>
          <a:p>
            <a:pPr lvl="0">
              <a:spcAft>
                <a:spcPts val="0"/>
              </a:spcAft>
              <a:buNone/>
            </a:pPr>
            <a:r>
              <a:rPr lang="en-US" sz="400" dirty="0">
                <a:solidFill>
                  <a:srgbClr val="FFFFFF"/>
                </a:solidFill>
              </a:rPr>
              <a:t>  </a:t>
            </a:r>
            <a:r>
              <a:rPr lang="en-US" sz="400" dirty="0" err="1">
                <a:solidFill>
                  <a:srgbClr val="FFFFFF"/>
                </a:solidFill>
              </a:rPr>
              <a:t>moduleId</a:t>
            </a:r>
            <a:r>
              <a:rPr lang="en-US" sz="400" dirty="0">
                <a:solidFill>
                  <a:srgbClr val="FFFFFF"/>
                </a:solidFill>
              </a:rPr>
              <a:t>: module.id,</a:t>
            </a:r>
          </a:p>
          <a:p>
            <a:pPr lvl="0">
              <a:spcAft>
                <a:spcPts val="0"/>
              </a:spcAft>
              <a:buNone/>
            </a:pPr>
            <a:r>
              <a:rPr lang="en-US" sz="400" dirty="0">
                <a:solidFill>
                  <a:srgbClr val="FFFFFF"/>
                </a:solidFill>
              </a:rPr>
              <a:t>  selector: 'books',</a:t>
            </a:r>
          </a:p>
          <a:p>
            <a:pPr lvl="0">
              <a:spcAft>
                <a:spcPts val="0"/>
              </a:spcAft>
              <a:buNone/>
            </a:pPr>
            <a:r>
              <a:rPr lang="en-US" sz="400" dirty="0">
                <a:solidFill>
                  <a:srgbClr val="FFFFFF"/>
                </a:solidFill>
              </a:rPr>
              <a:t>  </a:t>
            </a:r>
            <a:r>
              <a:rPr lang="en-US" sz="400" dirty="0" err="1">
                <a:solidFill>
                  <a:srgbClr val="FFFFFF"/>
                </a:solidFill>
              </a:rPr>
              <a:t>templateUrl</a:t>
            </a:r>
            <a:r>
              <a:rPr lang="en-US" sz="400" dirty="0">
                <a:solidFill>
                  <a:srgbClr val="FFFFFF"/>
                </a:solidFill>
              </a:rPr>
              <a:t>: './book.html',</a:t>
            </a:r>
          </a:p>
          <a:p>
            <a:pPr lvl="0">
              <a:spcAft>
                <a:spcPts val="0"/>
              </a:spcAft>
              <a:buNone/>
            </a:pPr>
            <a:r>
              <a:rPr lang="en-US" sz="400" dirty="0">
                <a:solidFill>
                  <a:srgbClr val="FFFFFF"/>
                </a:solidFill>
              </a:rPr>
              <a:t>  </a:t>
            </a:r>
            <a:r>
              <a:rPr lang="en-US" sz="400" dirty="0" err="1">
                <a:solidFill>
                  <a:srgbClr val="FFFFFF"/>
                </a:solidFill>
              </a:rPr>
              <a:t>styleUrls</a:t>
            </a:r>
            <a:r>
              <a:rPr lang="en-US" sz="400" dirty="0">
                <a:solidFill>
                  <a:srgbClr val="FFFFFF"/>
                </a:solidFill>
              </a:rPr>
              <a:t>: ['book.css']</a:t>
            </a: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export class </a:t>
            </a:r>
            <a:r>
              <a:rPr lang="en-US" sz="400" dirty="0" err="1">
                <a:solidFill>
                  <a:srgbClr val="FFFFFF"/>
                </a:solidFill>
              </a:rPr>
              <a:t>BookComponent</a:t>
            </a:r>
            <a:endParaRPr lang="en-US" sz="400" dirty="0">
              <a:solidFill>
                <a:srgbClr val="FFFFFF"/>
              </a:solidFill>
            </a:endParaRPr>
          </a:p>
          <a:p>
            <a:pPr lvl="0">
              <a:spcAft>
                <a:spcPts val="0"/>
              </a:spcAft>
              <a:buNone/>
            </a:pPr>
            <a:r>
              <a:rPr lang="en-US" sz="400" dirty="0">
                <a:solidFill>
                  <a:srgbClr val="FFFFFF"/>
                </a:solidFill>
              </a:rPr>
              <a:t>{</a:t>
            </a:r>
          </a:p>
          <a:p>
            <a:pPr lvl="0">
              <a:spcAft>
                <a:spcPts val="0"/>
              </a:spcAft>
              <a:buNone/>
            </a:pPr>
            <a:r>
              <a:rPr lang="en-US" sz="400" dirty="0">
                <a:solidFill>
                  <a:srgbClr val="FFFFFF"/>
                </a:solidFill>
              </a:rPr>
              <a:t>  books: Book[] = [];</a:t>
            </a:r>
          </a:p>
          <a:p>
            <a:pPr lvl="0">
              <a:spcAft>
                <a:spcPts val="0"/>
              </a:spcAft>
              <a:buNone/>
            </a:pPr>
            <a:r>
              <a:rPr lang="en-US" sz="400" dirty="0">
                <a:solidFill>
                  <a:srgbClr val="FFFFFF"/>
                </a:solidFill>
              </a:rPr>
              <a:t>  genres: Genre[] =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constructor(private router: Router,</a:t>
            </a:r>
          </a:p>
          <a:p>
            <a:pPr lvl="0">
              <a:spcAft>
                <a:spcPts val="0"/>
              </a:spcAft>
              <a:buNone/>
            </a:pPr>
            <a:r>
              <a:rPr lang="en-US" sz="400" dirty="0">
                <a:solidFill>
                  <a:srgbClr val="FFFFFF"/>
                </a:solidFill>
              </a:rPr>
              <a:t>                     private </a:t>
            </a:r>
            <a:r>
              <a:rPr lang="en-US" sz="400" dirty="0" err="1">
                <a:solidFill>
                  <a:srgbClr val="FFFFFF"/>
                </a:solidFill>
              </a:rPr>
              <a:t>bookService</a:t>
            </a:r>
            <a:r>
              <a:rPr lang="en-US" sz="400" dirty="0">
                <a:solidFill>
                  <a:srgbClr val="FFFFFF"/>
                </a:solidFill>
              </a:rPr>
              <a:t>: </a:t>
            </a:r>
            <a:r>
              <a:rPr lang="en-US" sz="400" dirty="0" err="1">
                <a:solidFill>
                  <a:srgbClr val="FFFFFF"/>
                </a:solidFill>
              </a:rPr>
              <a:t>BookService</a:t>
            </a:r>
            <a:r>
              <a:rPr lang="en-US" sz="400" dirty="0">
                <a:solidFill>
                  <a:srgbClr val="FFFFFF"/>
                </a:solidFill>
              </a:rPr>
              <a:t>,</a:t>
            </a:r>
          </a:p>
          <a:p>
            <a:pPr lvl="0">
              <a:spcAft>
                <a:spcPts val="0"/>
              </a:spcAft>
              <a:buNone/>
            </a:pPr>
            <a:r>
              <a:rPr lang="en-US" sz="400" dirty="0">
                <a:solidFill>
                  <a:srgbClr val="FFFFFF"/>
                </a:solidFill>
              </a:rPr>
              <a:t>                     Private </a:t>
            </a:r>
            <a:r>
              <a:rPr lang="en-US" sz="400" dirty="0" err="1">
                <a:solidFill>
                  <a:srgbClr val="FFFFFF"/>
                </a:solidFill>
              </a:rPr>
              <a:t>changeDetectionService</a:t>
            </a:r>
            <a:r>
              <a:rPr lang="en-US" sz="400" dirty="0">
                <a:solidFill>
                  <a:srgbClr val="FFFFFF"/>
                </a:solidFill>
              </a:rPr>
              <a:t>: </a:t>
            </a:r>
            <a:r>
              <a:rPr lang="en-US" sz="400" dirty="0" err="1">
                <a:solidFill>
                  <a:srgbClr val="FFFFFF"/>
                </a:solidFill>
              </a:rPr>
              <a:t>ChangeDetectionService</a:t>
            </a:r>
            <a:r>
              <a:rPr lang="en-US" sz="400" dirty="0">
                <a:solidFill>
                  <a:srgbClr val="FFFFFF"/>
                </a:solidFill>
              </a:rPr>
              <a: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a:t>
            </a:r>
            <a:r>
              <a:rPr lang="en-US" sz="400" dirty="0" err="1">
                <a:solidFill>
                  <a:srgbClr val="FFFFFF"/>
                </a:solidFill>
              </a:rPr>
              <a:t>this.bookService.getBooks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this.books</a:t>
            </a:r>
            <a:r>
              <a:rPr lang="en-US" sz="400" dirty="0">
                <a:solidFill>
                  <a:srgbClr val="FFFFFF"/>
                </a:solidFill>
              </a:rPr>
              <a:t> = data);</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this.bookService.getGenres</a:t>
            </a:r>
            <a:r>
              <a:rPr lang="en-US" sz="400" dirty="0">
                <a:solidFill>
                  <a:srgbClr val="FFFFFF"/>
                </a:solidFill>
              </a:rPr>
              <a:t>()</a:t>
            </a:r>
          </a:p>
          <a:p>
            <a:pPr lvl="0">
              <a:spcAft>
                <a:spcPts val="0"/>
              </a:spcAft>
              <a:buNone/>
            </a:pPr>
            <a:r>
              <a:rPr lang="en-US" sz="400" dirty="0">
                <a:solidFill>
                  <a:srgbClr val="FFFFFF"/>
                </a:solidFill>
              </a:rPr>
              <a:t>         .subscribe(data =&gt; </a:t>
            </a:r>
            <a:r>
              <a:rPr lang="en-US" sz="400" dirty="0" err="1">
                <a:solidFill>
                  <a:srgbClr val="FFFFFF"/>
                </a:solidFill>
              </a:rPr>
              <a:t>this.genres</a:t>
            </a:r>
            <a:r>
              <a:rPr lang="en-US" sz="400" dirty="0">
                <a:solidFill>
                  <a:srgbClr val="FFFFFF"/>
                </a:solidFill>
              </a:rPr>
              <a:t> = data);</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a:t>
            </a:r>
            <a:r>
              <a:rPr lang="en-US" sz="400" dirty="0" err="1">
                <a:solidFill>
                  <a:srgbClr val="FFFFFF"/>
                </a:solidFill>
              </a:rPr>
              <a:t>gotoDetail</a:t>
            </a:r>
            <a:r>
              <a:rPr lang="en-US" sz="400" dirty="0">
                <a:solidFill>
                  <a:srgbClr val="FFFFFF"/>
                </a:solidFill>
              </a:rPr>
              <a:t>(book: Book): void</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let link = ['/detail', book.id];</a:t>
            </a:r>
          </a:p>
          <a:p>
            <a:pPr lvl="0">
              <a:spcAft>
                <a:spcPts val="0"/>
              </a:spcAft>
              <a:buNone/>
            </a:pPr>
            <a:r>
              <a:rPr lang="en-US" sz="400" dirty="0">
                <a:solidFill>
                  <a:srgbClr val="FFFFFF"/>
                </a:solidFill>
              </a:rPr>
              <a:t>    </a:t>
            </a:r>
            <a:r>
              <a:rPr lang="en-US" sz="400" dirty="0" err="1">
                <a:solidFill>
                  <a:srgbClr val="FFFFFF"/>
                </a:solidFill>
              </a:rPr>
              <a:t>this.router.navigate</a:t>
            </a:r>
            <a:r>
              <a:rPr lang="en-US" sz="400" dirty="0">
                <a:solidFill>
                  <a:srgbClr val="FFFFFF"/>
                </a:solidFill>
              </a:rPr>
              <a:t>(link);</a:t>
            </a:r>
          </a:p>
          <a:p>
            <a:pPr lvl="0">
              <a:spcAft>
                <a:spcPts val="0"/>
              </a:spcAft>
              <a:buNone/>
            </a:pPr>
            <a:r>
              <a:rPr lang="en-US" sz="400" dirty="0">
                <a:solidFill>
                  <a:srgbClr val="FFFFFF"/>
                </a:solidFill>
              </a:rPr>
              <a:t>  }</a:t>
            </a:r>
          </a:p>
          <a:p>
            <a:pPr lvl="0">
              <a:spcAft>
                <a:spcPts val="0"/>
              </a:spcAft>
              <a:buNone/>
            </a:pPr>
            <a:endParaRPr lang="en-US" sz="400" dirty="0">
              <a:solidFill>
                <a:srgbClr val="FFFFFF"/>
              </a:solidFill>
            </a:endParaRPr>
          </a:p>
          <a:p>
            <a:pPr lvl="0">
              <a:spcAft>
                <a:spcPts val="0"/>
              </a:spcAft>
              <a:buNone/>
            </a:pPr>
            <a:r>
              <a:rPr lang="en-US" sz="400" dirty="0">
                <a:solidFill>
                  <a:srgbClr val="FFFFFF"/>
                </a:solidFill>
              </a:rPr>
              <a:t>  save(book: Book) : Observable&lt;any&gt;</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      //Subscribe to invoke, since it's “cold”</a:t>
            </a:r>
          </a:p>
          <a:p>
            <a:pPr lvl="0">
              <a:spcAft>
                <a:spcPts val="0"/>
              </a:spcAft>
              <a:buNone/>
            </a:pPr>
            <a:r>
              <a:rPr lang="en-US" sz="400" dirty="0">
                <a:solidFill>
                  <a:srgbClr val="FFFFFF"/>
                </a:solidFill>
              </a:rPr>
              <a:t>      Return </a:t>
            </a:r>
            <a:r>
              <a:rPr lang="en-US" sz="400" dirty="0" err="1">
                <a:solidFill>
                  <a:srgbClr val="FFFFFF"/>
                </a:solidFill>
              </a:rPr>
              <a:t>this.bookService.saveBook</a:t>
            </a:r>
            <a:r>
              <a:rPr lang="en-US" sz="400" dirty="0">
                <a:solidFill>
                  <a:srgbClr val="FFFFFF"/>
                </a:solidFill>
              </a:rPr>
              <a:t>(book);</a:t>
            </a:r>
          </a:p>
          <a:p>
            <a:pPr lvl="0">
              <a:spcAft>
                <a:spcPts val="0"/>
              </a:spcAft>
              <a:buNone/>
            </a:pPr>
            <a:r>
              <a:rPr lang="en-US" sz="400" dirty="0">
                <a:solidFill>
                  <a:srgbClr val="FFFFFF"/>
                </a:solidFill>
              </a:rPr>
              <a:t>  }</a:t>
            </a:r>
          </a:p>
          <a:p>
            <a:pPr lvl="0">
              <a:spcAft>
                <a:spcPts val="0"/>
              </a:spcAft>
              <a:buNone/>
            </a:pPr>
            <a:r>
              <a:rPr lang="en-US" sz="400" dirty="0">
                <a:solidFill>
                  <a:srgbClr val="FFFFFF"/>
                </a:solidFill>
              </a:rPr>
              <a:t>}</a:t>
            </a:r>
          </a:p>
        </p:txBody>
      </p:sp>
      <p:sp>
        <p:nvSpPr>
          <p:cNvPr id="3" name="Text Placeholder 2"/>
          <p:cNvSpPr txBox="1">
            <a:spLocks noGrp="1"/>
          </p:cNvSpPr>
          <p:nvPr>
            <p:ph type="body" idx="4294967295"/>
          </p:nvPr>
        </p:nvSpPr>
        <p:spPr>
          <a:xfrm>
            <a:off x="1823039" y="85680"/>
            <a:ext cx="3474720" cy="2057039"/>
          </a:xfrm>
        </p:spPr>
        <p:txBody>
          <a:bodyPr lIns="0" tIns="0" rIns="0" bIns="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600" dirty="0">
                <a:solidFill>
                  <a:srgbClr val="FFFFFF"/>
                </a:solidFill>
              </a:rPr>
              <a:t>&lt;div *</a:t>
            </a:r>
            <a:r>
              <a:rPr lang="en-US" sz="600" dirty="0" err="1">
                <a:solidFill>
                  <a:srgbClr val="FFFFFF"/>
                </a:solidFill>
              </a:rPr>
              <a:t>ngFor</a:t>
            </a:r>
            <a:r>
              <a:rPr lang="en-US" sz="600" dirty="0">
                <a:solidFill>
                  <a:srgbClr val="FFFFFF"/>
                </a:solidFill>
              </a:rPr>
              <a:t>="let book of books"&gt;</a:t>
            </a:r>
          </a:p>
          <a:p>
            <a:pPr lvl="0" hangingPunct="0">
              <a:spcAft>
                <a:spcPts val="544"/>
              </a:spcAft>
              <a:buNone/>
            </a:pPr>
            <a:r>
              <a:rPr lang="en-US" sz="600" dirty="0">
                <a:solidFill>
                  <a:srgbClr val="FFFFFF"/>
                </a:solidFill>
              </a:rPr>
              <a:t>  &lt;h2&gt;{{book.name}} Overview&lt;/h2&gt;</a:t>
            </a:r>
          </a:p>
          <a:p>
            <a:pPr lvl="0" hangingPunct="0">
              <a:spcAft>
                <a:spcPts val="544"/>
              </a:spcAft>
              <a:buNone/>
            </a:pPr>
            <a:r>
              <a:rPr lang="en-US" sz="600" dirty="0">
                <a:solidFill>
                  <a:srgbClr val="FFFFFF"/>
                </a:solidFill>
              </a:rPr>
              <a:t>  &lt;label&gt;Id: {{book.id}}&lt;/label&gt;</a:t>
            </a:r>
          </a:p>
          <a:p>
            <a:pPr lvl="0" hangingPunct="0">
              <a:spcAft>
                <a:spcPts val="544"/>
              </a:spcAft>
              <a:buNone/>
            </a:pPr>
            <a:r>
              <a:rPr lang="en-US" sz="600" dirty="0">
                <a:solidFill>
                  <a:srgbClr val="FFFFFF"/>
                </a:solidFill>
              </a:rPr>
              <a:t>  &lt;label&gt;Name: &lt;/label&gt;&lt;input [(</a:t>
            </a:r>
            <a:r>
              <a:rPr lang="en-US" sz="600" dirty="0" err="1">
                <a:solidFill>
                  <a:srgbClr val="FFFFFF"/>
                </a:solidFill>
              </a:rPr>
              <a:t>ngModel</a:t>
            </a:r>
            <a:r>
              <a:rPr lang="en-US" sz="600" dirty="0">
                <a:solidFill>
                  <a:srgbClr val="FFFFFF"/>
                </a:solidFill>
              </a:rPr>
              <a:t>)]=”book.name” type=”text” /&gt;</a:t>
            </a:r>
          </a:p>
          <a:p>
            <a:pPr lvl="0" hangingPunct="0">
              <a:spcAft>
                <a:spcPts val="544"/>
              </a:spcAft>
              <a:buNone/>
            </a:pPr>
            <a:r>
              <a:rPr lang="en-US" sz="600" dirty="0">
                <a:solidFill>
                  <a:srgbClr val="FFFFFF"/>
                </a:solidFill>
              </a:rPr>
              <a:t>  &lt;label&gt;Published: {{</a:t>
            </a:r>
            <a:r>
              <a:rPr lang="en-US" sz="600" dirty="0" err="1">
                <a:solidFill>
                  <a:srgbClr val="FFFFFF"/>
                </a:solidFill>
              </a:rPr>
              <a:t>book.created</a:t>
            </a:r>
            <a:r>
              <a:rPr lang="en-US" sz="600" dirty="0">
                <a:solidFill>
                  <a:srgbClr val="FFFFFF"/>
                </a:solidFill>
              </a:rPr>
              <a:t> | date}}&lt;/label&gt;</a:t>
            </a:r>
          </a:p>
          <a:p>
            <a:pPr lvl="0" hangingPunct="0">
              <a:spcAft>
                <a:spcPts val="544"/>
              </a:spcAft>
              <a:buNone/>
            </a:pPr>
            <a:r>
              <a:rPr lang="en-US" sz="600" dirty="0">
                <a:solidFill>
                  <a:srgbClr val="FFFFFF"/>
                </a:solidFill>
              </a:rPr>
              <a:t>  &lt;input [(</a:t>
            </a:r>
            <a:r>
              <a:rPr lang="en-US" sz="600" dirty="0" err="1">
                <a:solidFill>
                  <a:srgbClr val="FFFFFF"/>
                </a:solidFill>
              </a:rPr>
              <a:t>ngModel</a:t>
            </a:r>
            <a:r>
              <a:rPr lang="en-US" sz="600" dirty="0">
                <a:solidFill>
                  <a:srgbClr val="FFFFFF"/>
                </a:solidFill>
              </a:rPr>
              <a:t>)]=”</a:t>
            </a:r>
            <a:r>
              <a:rPr lang="en-US" sz="600" dirty="0" err="1">
                <a:solidFill>
                  <a:srgbClr val="FFFFFF"/>
                </a:solidFill>
              </a:rPr>
              <a:t>book.author</a:t>
            </a:r>
            <a:r>
              <a:rPr lang="en-US" sz="600" dirty="0">
                <a:solidFill>
                  <a:srgbClr val="FFFFFF"/>
                </a:solidFill>
              </a:rPr>
              <a:t>” type=”text” /&gt;</a:t>
            </a:r>
          </a:p>
          <a:p>
            <a:pPr lvl="0" hangingPunct="0">
              <a:spcAft>
                <a:spcPts val="544"/>
              </a:spcAft>
              <a:buNone/>
            </a:pPr>
            <a:r>
              <a:rPr lang="en-US" sz="600" dirty="0">
                <a:solidFill>
                  <a:srgbClr val="FFFFFF"/>
                </a:solidFill>
              </a:rPr>
              <a:t>  &lt;select [(</a:t>
            </a:r>
            <a:r>
              <a:rPr lang="en-US" sz="600" dirty="0" err="1">
                <a:solidFill>
                  <a:srgbClr val="FFFFFF"/>
                </a:solidFill>
              </a:rPr>
              <a:t>ngModel</a:t>
            </a:r>
            <a:r>
              <a:rPr lang="en-US" sz="600" dirty="0">
                <a:solidFill>
                  <a:srgbClr val="FFFFFF"/>
                </a:solidFill>
              </a:rPr>
              <a:t>)]="</a:t>
            </a:r>
            <a:r>
              <a:rPr lang="en-US" sz="600" dirty="0" err="1">
                <a:solidFill>
                  <a:srgbClr val="FFFFFF"/>
                </a:solidFill>
              </a:rPr>
              <a:t>book.genre</a:t>
            </a:r>
            <a:r>
              <a:rPr lang="en-US" sz="600" dirty="0">
                <a:solidFill>
                  <a:srgbClr val="FFFFFF"/>
                </a:solidFill>
              </a:rPr>
              <a:t>" placeholder="genre"&gt;</a:t>
            </a:r>
          </a:p>
          <a:p>
            <a:pPr lvl="0" hangingPunct="0">
              <a:spcAft>
                <a:spcPts val="544"/>
              </a:spcAft>
              <a:buNone/>
            </a:pPr>
            <a:r>
              <a:rPr lang="en-US" sz="600" dirty="0">
                <a:solidFill>
                  <a:srgbClr val="FFFFFF"/>
                </a:solidFill>
              </a:rPr>
              <a:t>    &lt;option *</a:t>
            </a:r>
            <a:r>
              <a:rPr lang="en-US" sz="600" dirty="0" err="1">
                <a:solidFill>
                  <a:srgbClr val="FFFFFF"/>
                </a:solidFill>
              </a:rPr>
              <a:t>ngFor</a:t>
            </a:r>
            <a:r>
              <a:rPr lang="en-US" sz="600" dirty="0">
                <a:solidFill>
                  <a:srgbClr val="FFFFFF"/>
                </a:solidFill>
              </a:rPr>
              <a:t>=”let genre of genres” [value]=”genre.id”&gt;{{genre.name}}&lt;/option&gt;</a:t>
            </a:r>
          </a:p>
          <a:p>
            <a:pPr lvl="0" hangingPunct="0">
              <a:spcAft>
                <a:spcPts val="544"/>
              </a:spcAft>
              <a:buNone/>
            </a:pPr>
            <a:r>
              <a:rPr lang="en-US" sz="600" dirty="0">
                <a:solidFill>
                  <a:srgbClr val="FFFFFF"/>
                </a:solidFill>
              </a:rPr>
              <a:t>  &lt;/select&gt;</a:t>
            </a:r>
          </a:p>
          <a:p>
            <a:pPr lvl="0" hangingPunct="0">
              <a:spcAft>
                <a:spcPts val="544"/>
              </a:spcAft>
              <a:buNone/>
            </a:pPr>
            <a:r>
              <a:rPr lang="en-US" sz="600" dirty="0">
                <a:solidFill>
                  <a:srgbClr val="FFFFFF"/>
                </a:solidFill>
              </a:rPr>
              <a:t>  &lt;button (click)="save(book)"&gt;Save Book&lt;/button&gt;</a:t>
            </a:r>
          </a:p>
          <a:p>
            <a:pPr lvl="0" hangingPunct="0">
              <a:spcAft>
                <a:spcPts val="544"/>
              </a:spcAft>
              <a:buNone/>
            </a:pPr>
            <a:r>
              <a:rPr lang="en-US" sz="600" dirty="0">
                <a:solidFill>
                  <a:srgbClr val="FFFFFF"/>
                </a:solidFill>
              </a:rPr>
              <a:t>&lt;/div&gt;</a:t>
            </a:r>
          </a:p>
          <a:p>
            <a:pPr lvl="0" hangingPunct="0">
              <a:spcAft>
                <a:spcPts val="544"/>
              </a:spcAft>
              <a:buNone/>
            </a:pPr>
            <a:r>
              <a:rPr lang="en-US" sz="600" dirty="0">
                <a:solidFill>
                  <a:srgbClr val="FFFFFF"/>
                </a:solidFill>
              </a:rPr>
              <a:t>&lt;button (click)="</a:t>
            </a:r>
            <a:r>
              <a:rPr lang="en-US" sz="600" dirty="0" err="1">
                <a:solidFill>
                  <a:srgbClr val="FFFFFF"/>
                </a:solidFill>
              </a:rPr>
              <a:t>books.push</a:t>
            </a:r>
            <a:r>
              <a:rPr lang="en-US" sz="600" dirty="0">
                <a:solidFill>
                  <a:srgbClr val="FFFFFF"/>
                </a:solidFill>
              </a:rPr>
              <a:t>({})"&gt;Add&lt;/button&gt;</a:t>
            </a:r>
          </a:p>
        </p:txBody>
      </p:sp>
      <p:sp>
        <p:nvSpPr>
          <p:cNvPr id="4" name="Rectangle 3"/>
          <p:cNvSpPr/>
          <p:nvPr/>
        </p:nvSpPr>
        <p:spPr>
          <a:xfrm>
            <a:off x="1905000" y="1097280"/>
            <a:ext cx="3392760" cy="914400"/>
          </a:xfrm>
          <a:prstGeom prst="rect">
            <a:avLst/>
          </a:prstGeom>
          <a:noFill/>
          <a:ln w="10080">
            <a:solidFill>
              <a:srgbClr val="FFFF66"/>
            </a:solidFill>
            <a:prstDash val="solid"/>
          </a:ln>
        </p:spPr>
        <p:txBody>
          <a:bodyPr vert="horz" wrap="square" lIns="95040" tIns="50040" rIns="95040" bIns="5004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5" name="Text Placeholder 4"/>
          <p:cNvSpPr txBox="1">
            <a:spLocks noGrp="1"/>
          </p:cNvSpPr>
          <p:nvPr>
            <p:ph type="body" idx="4294967295"/>
          </p:nvPr>
        </p:nvSpPr>
        <p:spPr>
          <a:xfrm>
            <a:off x="820080" y="2462760"/>
            <a:ext cx="7315200" cy="3931920"/>
          </a:xfrm>
        </p:spPr>
        <p:txBody>
          <a:bodyPr lIns="0" tIns="0" rIns="0" bIns="0" anchor="ct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544"/>
              </a:spcAft>
              <a:buNone/>
            </a:pPr>
            <a:r>
              <a:rPr lang="en-US" sz="2000">
                <a:solidFill>
                  <a:srgbClr val="FFFFFF"/>
                </a:solidFill>
              </a:rPr>
              <a:t> </a:t>
            </a:r>
          </a:p>
          <a:p>
            <a:pPr lvl="0" hangingPunct="0">
              <a:spcAft>
                <a:spcPts val="544"/>
              </a:spcAft>
              <a:buNone/>
            </a:pPr>
            <a:r>
              <a:rPr lang="en-US" sz="2000">
                <a:solidFill>
                  <a:srgbClr val="FFFFFF"/>
                </a:solidFill>
              </a:rPr>
              <a:t>&lt;select [(ngModel)]="book.genre" placeholder="genre"&gt;</a:t>
            </a:r>
          </a:p>
          <a:p>
            <a:pPr lvl="0" hangingPunct="0">
              <a:spcAft>
                <a:spcPts val="544"/>
              </a:spcAft>
              <a:buNone/>
            </a:pPr>
            <a:r>
              <a:rPr lang="en-US" sz="2000">
                <a:solidFill>
                  <a:srgbClr val="FFFFFF"/>
                </a:solidFill>
              </a:rPr>
              <a:t>    &lt;option *ngFor=”let genre of genres” 	</a:t>
            </a:r>
          </a:p>
          <a:p>
            <a:pPr lvl="0" hangingPunct="0">
              <a:spcAft>
                <a:spcPts val="544"/>
              </a:spcAft>
              <a:buNone/>
            </a:pPr>
            <a:r>
              <a:rPr lang="en-US" sz="2000">
                <a:solidFill>
                  <a:srgbClr val="FFFFFF"/>
                </a:solidFill>
              </a:rPr>
              <a:t>          [value]=”genre.id”&gt;{{genre.name}}&lt;/option&gt;</a:t>
            </a:r>
          </a:p>
          <a:p>
            <a:pPr lvl="0" hangingPunct="0">
              <a:spcAft>
                <a:spcPts val="544"/>
              </a:spcAft>
              <a:buNone/>
            </a:pPr>
            <a:r>
              <a:rPr lang="en-US" sz="2000">
                <a:solidFill>
                  <a:srgbClr val="FFFFFF"/>
                </a:solidFill>
              </a:rPr>
              <a:t>&lt;/select&gt;</a:t>
            </a:r>
          </a:p>
          <a:p>
            <a:pPr lvl="0" hangingPunct="0">
              <a:spcAft>
                <a:spcPts val="544"/>
              </a:spcAft>
              <a:buNone/>
            </a:pPr>
            <a:r>
              <a:rPr lang="en-US" sz="2000">
                <a:solidFill>
                  <a:srgbClr val="FFFFFF"/>
                </a:solidFill>
              </a:rPr>
              <a:t>&lt;button (click)="save(book)"&gt;Save Book&lt;/button&gt;</a:t>
            </a:r>
          </a:p>
          <a:p>
            <a:pPr lvl="0" hangingPunct="0">
              <a:spcAft>
                <a:spcPts val="544"/>
              </a:spcAft>
              <a:buNone/>
            </a:pPr>
            <a:r>
              <a:rPr lang="en-US" sz="2000">
                <a:solidFill>
                  <a:srgbClr val="FFFFFF"/>
                </a:solidFill>
              </a:rPr>
              <a:t>&lt;/div&gt;</a:t>
            </a:r>
          </a:p>
          <a:p>
            <a:pPr lvl="0" hangingPunct="0">
              <a:spcAft>
                <a:spcPts val="544"/>
              </a:spcAft>
              <a:buNone/>
            </a:pPr>
            <a:r>
              <a:rPr lang="en-US" sz="2000">
                <a:solidFill>
                  <a:srgbClr val="FFFFFF"/>
                </a:solidFill>
              </a:rPr>
              <a:t>&lt;button (click)="books.push({})"&gt;Add&lt;/button&gt;</a:t>
            </a:r>
          </a:p>
        </p:txBody>
      </p:sp>
      <p:sp>
        <p:nvSpPr>
          <p:cNvPr id="6" name="Rectangle 5"/>
          <p:cNvSpPr/>
          <p:nvPr/>
        </p:nvSpPr>
        <p:spPr>
          <a:xfrm>
            <a:off x="-5760" y="-5760"/>
            <a:ext cx="5394960" cy="2520360"/>
          </a:xfrm>
          <a:prstGeom prst="rect">
            <a:avLst/>
          </a:prstGeom>
          <a:noFill/>
          <a:ln w="12600">
            <a:solidFill>
              <a:srgbClr val="000000"/>
            </a:solidFill>
            <a:prstDash val="solid"/>
          </a:ln>
        </p:spPr>
        <p:txBody>
          <a:bodyPr vert="horz" wrap="square" lIns="96120" tIns="51120" rIns="96120" bIns="5112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7" name="Rectangle 6"/>
          <p:cNvSpPr/>
          <p:nvPr/>
        </p:nvSpPr>
        <p:spPr>
          <a:xfrm>
            <a:off x="542880" y="2554560"/>
            <a:ext cx="7772400" cy="3840479"/>
          </a:xfrm>
          <a:prstGeom prst="rect">
            <a:avLst/>
          </a:prstGeom>
          <a:noFill/>
          <a:ln w="0">
            <a:solidFill>
              <a:srgbClr val="FFFF66"/>
            </a:solid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
        <p:nvSpPr>
          <p:cNvPr id="8" name="Straight Connector 7"/>
          <p:cNvSpPr/>
          <p:nvPr/>
        </p:nvSpPr>
        <p:spPr>
          <a:xfrm flipH="1">
            <a:off x="2097360" y="2011680"/>
            <a:ext cx="280079" cy="542880"/>
          </a:xfrm>
          <a:prstGeom prst="line">
            <a:avLst/>
          </a:prstGeom>
          <a:noFill/>
          <a:ln w="0">
            <a:solidFill>
              <a:srgbClr val="FFFF66"/>
            </a:solidFill>
            <a:prstDash val="solid"/>
            <a:tailEnd type="arrow"/>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Unicode MS"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Demo Bootstrap</a:t>
            </a:r>
          </a:p>
        </p:txBody>
      </p:sp>
      <p:sp>
        <p:nvSpPr>
          <p:cNvPr id="3" name="Content Placeholder 2"/>
          <p:cNvSpPr txBox="1">
            <a:spLocks noGrp="1"/>
          </p:cNvSpPr>
          <p:nvPr>
            <p:ph idx="1"/>
          </p:nvPr>
        </p:nvSpPr>
        <p:spPr>
          <a:xfrm>
            <a:off x="457200" y="1604520"/>
            <a:ext cx="4015440" cy="4525920"/>
          </a:xfrm>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spcAft>
                <a:spcPts val="0"/>
              </a:spcAft>
              <a:buNone/>
            </a:pPr>
            <a:r>
              <a:rPr lang="en-US" sz="1000"/>
              <a:t>// Angular</a:t>
            </a:r>
          </a:p>
          <a:p>
            <a:pPr lvl="0">
              <a:spcAft>
                <a:spcPts val="0"/>
              </a:spcAft>
              <a:buNone/>
            </a:pPr>
            <a:r>
              <a:rPr lang="en-US" sz="1000"/>
              <a:t>import { BrowserModule } from '@angular/platform-browser';</a:t>
            </a:r>
          </a:p>
          <a:p>
            <a:pPr lvl="0">
              <a:spcAft>
                <a:spcPts val="0"/>
              </a:spcAft>
              <a:buNone/>
            </a:pPr>
            <a:r>
              <a:rPr lang="en-US" sz="1000"/>
              <a:t>import { Routes, RouterModule } from '@angular/router';</a:t>
            </a:r>
          </a:p>
          <a:p>
            <a:pPr lvl="0">
              <a:spcAft>
                <a:spcPts val="0"/>
              </a:spcAft>
              <a:buNone/>
            </a:pPr>
            <a:r>
              <a:rPr lang="en-US" sz="1000"/>
              <a:t>import { platformBrowserDynamic } from '@angular/platform-browser-dynamic';</a:t>
            </a:r>
          </a:p>
          <a:p>
            <a:pPr lvl="0">
              <a:spcAft>
                <a:spcPts val="0"/>
              </a:spcAft>
              <a:buNone/>
            </a:pPr>
            <a:endParaRPr lang="en-US" sz="1000"/>
          </a:p>
          <a:p>
            <a:pPr lvl="0">
              <a:spcAft>
                <a:spcPts val="0"/>
              </a:spcAft>
              <a:buNone/>
            </a:pPr>
            <a:r>
              <a:rPr lang="en-US" sz="1000"/>
              <a:t>//External</a:t>
            </a:r>
          </a:p>
          <a:p>
            <a:pPr lvl="0">
              <a:spcAft>
                <a:spcPts val="0"/>
              </a:spcAft>
              <a:buNone/>
            </a:pPr>
            <a:r>
              <a:rPr lang="en-US" sz="1000"/>
              <a:t>import { MdSidenavModule } from '@angular2-material/sidenav';</a:t>
            </a:r>
          </a:p>
          <a:p>
            <a:pPr lvl="0">
              <a:spcAft>
                <a:spcPts val="0"/>
              </a:spcAft>
              <a:buNone/>
            </a:pPr>
            <a:endParaRPr lang="en-US" sz="1000"/>
          </a:p>
          <a:p>
            <a:pPr lvl="0">
              <a:spcAft>
                <a:spcPts val="0"/>
              </a:spcAft>
              <a:buNone/>
            </a:pPr>
            <a:r>
              <a:rPr lang="en-US" sz="1000"/>
              <a:t>// CSS</a:t>
            </a:r>
          </a:p>
          <a:p>
            <a:pPr lvl="0">
              <a:spcAft>
                <a:spcPts val="0"/>
              </a:spcAft>
              <a:buNone/>
            </a:pPr>
            <a:r>
              <a:rPr lang="en-US" sz="1000"/>
              <a:t>import 'src/global.css!';</a:t>
            </a:r>
          </a:p>
          <a:p>
            <a:pPr lvl="0">
              <a:spcAft>
                <a:spcPts val="0"/>
              </a:spcAft>
              <a:buNone/>
            </a:pPr>
            <a:r>
              <a:rPr lang="en-US" sz="1000"/>
              <a:t>import 'fancypantsLibrary/fancy.css';</a:t>
            </a:r>
          </a:p>
          <a:p>
            <a:pPr lvl="0">
              <a:spcAft>
                <a:spcPts val="0"/>
              </a:spcAft>
              <a:buNone/>
            </a:pPr>
            <a:endParaRPr lang="en-US" sz="1000"/>
          </a:p>
          <a:p>
            <a:pPr lvl="0">
              <a:spcAft>
                <a:spcPts val="0"/>
              </a:spcAft>
              <a:buNone/>
            </a:pPr>
            <a:r>
              <a:rPr lang="en-US" sz="1000"/>
              <a:t>// Our Components</a:t>
            </a:r>
          </a:p>
          <a:p>
            <a:pPr lvl="0">
              <a:spcAft>
                <a:spcPts val="0"/>
              </a:spcAft>
              <a:buNone/>
            </a:pPr>
            <a:r>
              <a:rPr lang="en-US" sz="1000"/>
              <a:t>import { LandingComponent } from './components/landing';</a:t>
            </a:r>
          </a:p>
          <a:p>
            <a:pPr lvl="0">
              <a:spcAft>
                <a:spcPts val="0"/>
              </a:spcAft>
              <a:buNone/>
            </a:pPr>
            <a:r>
              <a:rPr lang="en-US" sz="1000"/>
              <a:t>import { BookComponent } from './components/bookComponent';</a:t>
            </a:r>
          </a:p>
          <a:p>
            <a:pPr lvl="0">
              <a:spcAft>
                <a:spcPts val="0"/>
              </a:spcAft>
              <a:buNone/>
            </a:pPr>
            <a:r>
              <a:rPr lang="en-US" sz="1000"/>
              <a:t>import { PatronComponent } from './components/patronComponent';</a:t>
            </a:r>
          </a:p>
          <a:p>
            <a:pPr lvl="0">
              <a:spcAft>
                <a:spcPts val="0"/>
              </a:spcAft>
              <a:buNone/>
            </a:pPr>
            <a:r>
              <a:rPr lang="en-US" sz="1000"/>
              <a:t>import { ComponentInjectorDirective } from './shared/directives/componentInjector'</a:t>
            </a:r>
          </a:p>
          <a:p>
            <a:pPr lvl="0">
              <a:spcAft>
                <a:spcPts val="0"/>
              </a:spcAft>
              <a:buNone/>
            </a:pPr>
            <a:r>
              <a:rPr lang="en-US" sz="1000"/>
              <a:t>import { BookService } from './services/authenticationService';</a:t>
            </a:r>
          </a:p>
          <a:p>
            <a:pPr lvl="0">
              <a:spcAft>
                <a:spcPts val="0"/>
              </a:spcAft>
              <a:buNone/>
            </a:pPr>
            <a:endParaRPr lang="en-US" sz="1000"/>
          </a:p>
          <a:p>
            <a:pPr lvl="0">
              <a:spcAft>
                <a:spcPts val="0"/>
              </a:spcAft>
              <a:buNone/>
            </a:pPr>
            <a:r>
              <a:rPr lang="en-US" sz="1000"/>
              <a:t>// config</a:t>
            </a:r>
          </a:p>
          <a:p>
            <a:pPr lvl="0">
              <a:spcAft>
                <a:spcPts val="0"/>
              </a:spcAft>
              <a:buNone/>
            </a:pPr>
            <a:r>
              <a:rPr lang="en-US" sz="1000"/>
              <a:t>import { APP_CONFIG, CONFIG } from './shared/config';</a:t>
            </a:r>
          </a:p>
          <a:p>
            <a:pPr lvl="0">
              <a:spcAft>
                <a:spcPts val="0"/>
              </a:spcAft>
              <a:buNone/>
            </a:pPr>
            <a:endParaRPr lang="en-US" sz="1000"/>
          </a:p>
          <a:p>
            <a:pPr lvl="0">
              <a:spcAft>
                <a:spcPts val="0"/>
              </a:spcAft>
              <a:buNone/>
            </a:pPr>
            <a:endParaRPr lang="en-US" sz="1000"/>
          </a:p>
          <a:p>
            <a:pPr lvl="0">
              <a:spcAft>
                <a:spcPts val="0"/>
              </a:spcAft>
              <a:buNone/>
            </a:pPr>
            <a:endParaRPr lang="en-US" sz="1000"/>
          </a:p>
        </p:txBody>
      </p:sp>
      <p:sp>
        <p:nvSpPr>
          <p:cNvPr id="4" name="Text Placeholder 3"/>
          <p:cNvSpPr txBox="1">
            <a:spLocks noGrp="1"/>
          </p:cNvSpPr>
          <p:nvPr>
            <p:ph type="body" idx="4294967295"/>
          </p:nvPr>
        </p:nvSpPr>
        <p:spPr>
          <a:xfrm>
            <a:off x="4673520" y="1604520"/>
            <a:ext cx="4015440" cy="4525920"/>
          </a:xfrm>
        </p:spPr>
        <p:txBody>
          <a:bodyPr lIns="0" tIns="0" rIns="0" bIns="0"/>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spcAft>
                <a:spcPts val="0"/>
              </a:spcAft>
              <a:buNone/>
            </a:pPr>
            <a:r>
              <a:rPr lang="en-US" sz="1000"/>
              <a:t>const routes: Routes =</a:t>
            </a:r>
          </a:p>
          <a:p>
            <a:pPr lvl="0" hangingPunct="0">
              <a:spcAft>
                <a:spcPts val="0"/>
              </a:spcAft>
              <a:buNone/>
            </a:pPr>
            <a:r>
              <a:rPr lang="en-US" sz="1000"/>
              <a:t>[</a:t>
            </a:r>
          </a:p>
          <a:p>
            <a:pPr lvl="0" hangingPunct="0">
              <a:spcAft>
                <a:spcPts val="0"/>
              </a:spcAft>
              <a:buNone/>
            </a:pPr>
            <a:r>
              <a:rPr lang="en-US" sz="1000"/>
              <a:t>    { path: 'books', component: BookComponent},</a:t>
            </a:r>
          </a:p>
          <a:p>
            <a:pPr lvl="0" hangingPunct="0">
              <a:spcAft>
                <a:spcPts val="0"/>
              </a:spcAft>
              <a:buNone/>
            </a:pPr>
            <a:r>
              <a:rPr lang="en-US" sz="1000"/>
              <a:t>    { path: 'patrons', component: PatronComponent }</a:t>
            </a:r>
          </a:p>
          <a:p>
            <a:pPr lvl="0" hangingPunct="0">
              <a:spcAft>
                <a:spcPts val="0"/>
              </a:spcAft>
              <a:buNone/>
            </a:pPr>
            <a:r>
              <a:rPr lang="en-US" sz="1000"/>
              <a:t>];</a:t>
            </a:r>
          </a:p>
          <a:p>
            <a:pPr lvl="0" hangingPunct="0">
              <a:spcAft>
                <a:spcPts val="0"/>
              </a:spcAft>
              <a:buNone/>
            </a:pPr>
            <a:endParaRPr lang="en-US" sz="1000"/>
          </a:p>
          <a:p>
            <a:pPr lvl="0" hangingPunct="0">
              <a:spcAft>
                <a:spcPts val="0"/>
              </a:spcAft>
              <a:buNone/>
            </a:pPr>
            <a:r>
              <a:rPr lang="en-US" sz="1000"/>
              <a:t>const routerWithRoutes: ModuleWithProviders = RouterModule.forRoot(routes, { useHash: true });</a:t>
            </a:r>
          </a:p>
          <a:p>
            <a:pPr lvl="0" hangingPunct="0">
              <a:spcAft>
                <a:spcPts val="0"/>
              </a:spcAft>
              <a:buNone/>
            </a:pPr>
            <a:endParaRPr lang="en-US" sz="1000"/>
          </a:p>
          <a:p>
            <a:pPr lvl="0" hangingPunct="0">
              <a:spcAft>
                <a:spcPts val="0"/>
              </a:spcAft>
              <a:buNone/>
            </a:pPr>
            <a:r>
              <a:rPr lang="en-US" sz="1000"/>
              <a:t>@NgModule({</a:t>
            </a:r>
          </a:p>
          <a:p>
            <a:pPr lvl="0" hangingPunct="0">
              <a:spcAft>
                <a:spcPts val="0"/>
              </a:spcAft>
              <a:buNone/>
            </a:pPr>
            <a:r>
              <a:rPr lang="en-US" sz="1000"/>
              <a:t>    imports: [</a:t>
            </a:r>
          </a:p>
          <a:p>
            <a:pPr lvl="0" hangingPunct="0">
              <a:spcAft>
                <a:spcPts val="0"/>
              </a:spcAft>
              <a:buNone/>
            </a:pPr>
            <a:r>
              <a:rPr lang="en-US" sz="1000"/>
              <a:t>        BrowserModule,</a:t>
            </a:r>
          </a:p>
          <a:p>
            <a:pPr lvl="0" hangingPunct="0">
              <a:spcAft>
                <a:spcPts val="0"/>
              </a:spcAft>
              <a:buNone/>
            </a:pPr>
            <a:r>
              <a:rPr lang="en-US" sz="1000"/>
              <a:t>        routerWithRoutes,</a:t>
            </a:r>
          </a:p>
          <a:p>
            <a:pPr lvl="0" hangingPunct="0">
              <a:spcAft>
                <a:spcPts val="0"/>
              </a:spcAft>
              <a:buNone/>
            </a:pPr>
            <a:r>
              <a:rPr lang="en-US" sz="1000"/>
              <a:t>        MdSidenavModule</a:t>
            </a:r>
          </a:p>
          <a:p>
            <a:pPr lvl="0" hangingPunct="0">
              <a:spcAft>
                <a:spcPts val="0"/>
              </a:spcAft>
              <a:buNone/>
            </a:pPr>
            <a:r>
              <a:rPr lang="en-US" sz="1000"/>
              <a:t>    ],</a:t>
            </a:r>
          </a:p>
          <a:p>
            <a:pPr lvl="0" hangingPunct="0">
              <a:spcAft>
                <a:spcPts val="0"/>
              </a:spcAft>
              <a:buNone/>
            </a:pPr>
            <a:r>
              <a:rPr lang="en-US" sz="1000"/>
              <a:t>    declarations: [</a:t>
            </a:r>
          </a:p>
          <a:p>
            <a:pPr lvl="0" hangingPunct="0">
              <a:spcAft>
                <a:spcPts val="0"/>
              </a:spcAft>
              <a:buNone/>
            </a:pPr>
            <a:r>
              <a:rPr lang="en-US" sz="1000"/>
              <a:t>        // Misc Components</a:t>
            </a:r>
          </a:p>
          <a:p>
            <a:pPr lvl="0" hangingPunct="0">
              <a:spcAft>
                <a:spcPts val="0"/>
              </a:spcAft>
              <a:buNone/>
            </a:pPr>
            <a:r>
              <a:rPr lang="en-US" sz="1000"/>
              <a:t>        LandingComponent</a:t>
            </a:r>
          </a:p>
          <a:p>
            <a:pPr lvl="0" hangingPunct="0">
              <a:spcAft>
                <a:spcPts val="0"/>
              </a:spcAft>
              <a:buNone/>
            </a:pPr>
            <a:r>
              <a:rPr lang="en-US" sz="1000"/>
              <a:t>    ],</a:t>
            </a:r>
          </a:p>
          <a:p>
            <a:pPr lvl="0" hangingPunct="0">
              <a:spcAft>
                <a:spcPts val="0"/>
              </a:spcAft>
              <a:buNone/>
            </a:pPr>
            <a:r>
              <a:rPr lang="en-US" sz="1000"/>
              <a:t>    entryComponents: [</a:t>
            </a:r>
          </a:p>
          <a:p>
            <a:pPr lvl="0" hangingPunct="0">
              <a:spcAft>
                <a:spcPts val="0"/>
              </a:spcAft>
              <a:buNone/>
            </a:pPr>
            <a:r>
              <a:rPr lang="en-US" sz="1000"/>
              <a:t>        BookComponent,</a:t>
            </a:r>
          </a:p>
          <a:p>
            <a:pPr lvl="0" hangingPunct="0">
              <a:spcAft>
                <a:spcPts val="0"/>
              </a:spcAft>
              <a:buNone/>
            </a:pPr>
            <a:r>
              <a:rPr lang="en-US" sz="1000"/>
              <a:t>        PatronComponent</a:t>
            </a:r>
          </a:p>
          <a:p>
            <a:pPr lvl="0" hangingPunct="0">
              <a:spcAft>
                <a:spcPts val="0"/>
              </a:spcAft>
              <a:buNone/>
            </a:pPr>
            <a:r>
              <a:rPr lang="en-US" sz="1000"/>
              <a:t>    ],</a:t>
            </a:r>
          </a:p>
          <a:p>
            <a:pPr lvl="0" hangingPunct="0">
              <a:spcAft>
                <a:spcPts val="0"/>
              </a:spcAft>
              <a:buNone/>
            </a:pPr>
            <a:r>
              <a:rPr lang="en-US" sz="1000"/>
              <a:t>    providers: [</a:t>
            </a:r>
          </a:p>
          <a:p>
            <a:pPr lvl="0" hangingPunct="0">
              <a:spcAft>
                <a:spcPts val="0"/>
              </a:spcAft>
              <a:buNone/>
            </a:pPr>
            <a:r>
              <a:rPr lang="en-US" sz="1000"/>
              <a:t>        BookService,</a:t>
            </a:r>
          </a:p>
          <a:p>
            <a:pPr lvl="0" hangingPunct="0">
              <a:spcAft>
                <a:spcPts val="0"/>
              </a:spcAft>
              <a:buNone/>
            </a:pPr>
            <a:r>
              <a:rPr lang="en-US" sz="1000"/>
              <a:t>        {provide: APP_CONFIG, useValue: CONFIG }</a:t>
            </a:r>
          </a:p>
          <a:p>
            <a:pPr lvl="0" hangingPunct="0">
              <a:spcAft>
                <a:spcPts val="0"/>
              </a:spcAft>
              <a:buNone/>
            </a:pPr>
            <a:r>
              <a:rPr lang="en-US" sz="1000"/>
              <a:t>    ],</a:t>
            </a:r>
          </a:p>
          <a:p>
            <a:pPr lvl="0" hangingPunct="0">
              <a:spcAft>
                <a:spcPts val="0"/>
              </a:spcAft>
              <a:buNone/>
            </a:pPr>
            <a:r>
              <a:rPr lang="en-US" sz="1000"/>
              <a:t>    bootstrap: [ LandingComponent ],</a:t>
            </a:r>
          </a:p>
          <a:p>
            <a:pPr lvl="0" hangingPunct="0">
              <a:spcAft>
                <a:spcPts val="0"/>
              </a:spcAft>
              <a:buNone/>
            </a:pPr>
            <a:r>
              <a:rPr lang="en-US" sz="1000"/>
              <a:t>})</a:t>
            </a:r>
          </a:p>
          <a:p>
            <a:pPr lvl="0" hangingPunct="0">
              <a:spcAft>
                <a:spcPts val="0"/>
              </a:spcAft>
              <a:buNone/>
            </a:pPr>
            <a:r>
              <a:rPr lang="en-US" sz="1000"/>
              <a:t>export class AppModule { }</a:t>
            </a:r>
          </a:p>
          <a:p>
            <a:pPr lvl="0" hangingPunct="0">
              <a:spcAft>
                <a:spcPts val="0"/>
              </a:spcAft>
              <a:buNone/>
            </a:pPr>
            <a:endParaRPr lang="en-US" sz="1000"/>
          </a:p>
          <a:p>
            <a:pPr lvl="0" hangingPunct="0">
              <a:spcAft>
                <a:spcPts val="0"/>
              </a:spcAft>
              <a:buNone/>
            </a:pPr>
            <a:r>
              <a:rPr lang="en-US" sz="1000"/>
              <a:t>platformBrowserDynamic().bootstrapModule(AppModule);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Our Experiences with Angular</a:t>
            </a:r>
          </a:p>
        </p:txBody>
      </p:sp>
      <p:sp>
        <p:nvSpPr>
          <p:cNvPr id="3" name="Subtitle 2"/>
          <p:cNvSpPr txBox="1">
            <a:spLocks noGrp="1"/>
          </p:cNvSpPr>
          <p:nvPr>
            <p:ph type="subTitle" idx="4294967295"/>
          </p:nvPr>
        </p:nvSpPr>
        <p:spPr>
          <a:xfrm>
            <a:off x="457200" y="1604520"/>
            <a:ext cx="8229240" cy="4525920"/>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hangingPunct="0">
              <a:buNone/>
            </a:pPr>
            <a:r>
              <a:rPr lang="en-US"/>
              <a:t>Pros and Cons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ctrTitle"/>
          </p:nvPr>
        </p:nvSpPr>
        <p:spPr>
          <a:xfrm>
            <a:off x="0" y="0"/>
            <a:ext cx="9144000" cy="1652760"/>
          </a:xfrm>
          <a:gradFill>
            <a:gsLst>
              <a:gs pos="0">
                <a:srgbClr val="0066CC"/>
              </a:gs>
              <a:gs pos="100000">
                <a:srgbClr val="3399FF"/>
              </a:gs>
            </a:gsLst>
            <a:lin ang="0"/>
          </a:gradFill>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Who's this for?</a:t>
            </a:r>
          </a:p>
        </p:txBody>
      </p:sp>
      <p:sp>
        <p:nvSpPr>
          <p:cNvPr id="3" name="Text Placeholder 2"/>
          <p:cNvSpPr txBox="1">
            <a:spLocks noGrp="1"/>
          </p:cNvSpPr>
          <p:nvPr>
            <p:ph type="body" idx="4294967295"/>
          </p:nvPr>
        </p:nvSpPr>
        <p:spPr>
          <a:xfrm>
            <a:off x="1371599" y="2651760"/>
            <a:ext cx="6766560" cy="2182680"/>
          </a:xfrm>
        </p:spPr>
        <p:txBody>
          <a:bodyPr lIns="0" tIns="0" rIns="0" bIns="0"/>
          <a:lstStyle>
            <a:defPPr marL="432000" marR="0" lvl="0" indent="-324000">
              <a:spcBef>
                <a:spcPts val="0"/>
              </a:spcBef>
              <a:spcAft>
                <a:spcPts val="1414"/>
              </a:spcAft>
              <a:buSzPct val="45000"/>
              <a:buFont typeface="StarSymbol"/>
              <a:buNone/>
              <a:defRPr lang="en-US" sz="3200" b="0" i="0" u="none" strike="noStrike" kern="1200">
                <a:ln>
                  <a:noFill/>
                </a:ln>
                <a:solidFill>
                  <a:srgbClr val="FFFFFF"/>
                </a:solidFill>
                <a:latin typeface="Arial" pitchFamily="18"/>
                <a:ea typeface="Microsoft YaHei" pitchFamily="2"/>
                <a:cs typeface="Arial Unicode MS" pitchFamily="2"/>
              </a:defRPr>
            </a:defPPr>
            <a:lvl1pPr marL="432000" marR="0" lvl="0" indent="-324000">
              <a:spcBef>
                <a:spcPts val="0"/>
              </a:spcBef>
              <a:spcAft>
                <a:spcPts val="1414"/>
              </a:spcAft>
              <a:buSzPct val="45000"/>
              <a:buFont typeface="StarSymbol"/>
              <a:buChar char="●"/>
              <a:defRPr lang="en-US" sz="3200" b="0" i="0" u="none" strike="noStrike" kern="1200">
                <a:ln>
                  <a:noFill/>
                </a:ln>
                <a:solidFill>
                  <a:srgbClr val="FFFFFF"/>
                </a:solidFill>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solidFill>
                  <a:srgbClr val="FFFFFF"/>
                </a:solidFill>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solidFill>
                  <a:srgbClr val="FFFFFF"/>
                </a:solidFill>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9pPr>
          </a:lstStyle>
          <a:p>
            <a:pPr lvl="0" hangingPunct="0"/>
            <a:r>
              <a:rPr lang="en-US">
                <a:solidFill>
                  <a:srgbClr val="333333"/>
                </a:solidFill>
              </a:rPr>
              <a:t>JavaScript Developers</a:t>
            </a:r>
          </a:p>
          <a:p>
            <a:pPr lvl="0" hangingPunct="0"/>
            <a:r>
              <a:rPr lang="en-US">
                <a:solidFill>
                  <a:srgbClr val="333333"/>
                </a:solidFill>
              </a:rPr>
              <a:t>Anyone interested in Angular 2</a:t>
            </a:r>
          </a:p>
          <a:p>
            <a:pPr lvl="0" hangingPunct="0"/>
            <a:r>
              <a:rPr lang="en-US">
                <a:solidFill>
                  <a:srgbClr val="333333"/>
                </a:solidFill>
              </a:rPr>
              <a:t>Prior Reactive Extensions knowledge not required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Khans</a:t>
            </a:r>
          </a:p>
        </p:txBody>
      </p:sp>
      <p:pic>
        <p:nvPicPr>
          <p:cNvPr id="3" name="Content Placeholder 2"/>
          <p:cNvPicPr>
            <a:picLocks noGrp="1" noChangeAspect="1"/>
          </p:cNvPicPr>
          <p:nvPr>
            <p:ph idx="1"/>
          </p:nvPr>
        </p:nvPicPr>
        <p:blipFill>
          <a:blip r:embed="rId3">
            <a:lum/>
            <a:alphaModFix/>
          </a:blip>
          <a:srcRect/>
          <a:stretch>
            <a:fillRect/>
          </a:stretch>
        </p:blipFill>
        <p:spPr>
          <a:xfrm>
            <a:off x="1950840" y="1554479"/>
            <a:ext cx="5181480" cy="518148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Bad News</a:t>
            </a:r>
          </a:p>
        </p:txBody>
      </p:sp>
      <p:sp>
        <p:nvSpPr>
          <p:cNvPr id="3" name="Content Placeholder 2"/>
          <p:cNvSpPr txBox="1">
            <a:spLocks noGrp="1"/>
          </p:cNvSpPr>
          <p:nvPr>
            <p:ph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Lots of breaking changes </a:t>
            </a:r>
            <a:r>
              <a:rPr lang="en-US" b="1"/>
              <a:t>SO FAR</a:t>
            </a:r>
          </a:p>
          <a:p>
            <a:pPr lvl="1" hangingPunct="0"/>
            <a:r>
              <a:rPr lang="en-US"/>
              <a:t>Even seemingly “safe” releases:</a:t>
            </a:r>
          </a:p>
          <a:p>
            <a:pPr lvl="1" hangingPunct="0"/>
            <a:r>
              <a:rPr lang="en-US" sz="2000"/>
              <a:t>2.0.0-rc.1 --&gt; 2.0.0-rc.4 --&gt; 2.0.0-rc.5</a:t>
            </a:r>
          </a:p>
          <a:p>
            <a:pPr lvl="0"/>
            <a:r>
              <a:rPr lang="en-US"/>
              <a:t>Documentation only reflects latest version</a:t>
            </a:r>
          </a:p>
          <a:p>
            <a:pPr lvl="0"/>
            <a:r>
              <a:rPr lang="en-US"/>
              <a:t>Transitional information mostly found through others' experiences</a:t>
            </a:r>
          </a:p>
          <a:p>
            <a:pPr lvl="0"/>
            <a:endParaRPr lang="en-US"/>
          </a:p>
          <a:p>
            <a:pPr lvl="0"/>
            <a:r>
              <a:rPr lang="en-US"/>
              <a:t>Google has been our frenemy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Good News</a:t>
            </a:r>
          </a:p>
        </p:txBody>
      </p:sp>
      <p:sp>
        <p:nvSpPr>
          <p:cNvPr id="3" name="Content Placeholder 2"/>
          <p:cNvSpPr txBox="1">
            <a:spLocks noGrp="1"/>
          </p:cNvSpPr>
          <p:nvPr>
            <p:ph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Angular2 has been officially released!</a:t>
            </a:r>
          </a:p>
          <a:p>
            <a:pPr lvl="0"/>
            <a:endParaRPr lang="en-US"/>
          </a:p>
          <a:p>
            <a:pPr lvl="0"/>
            <a:endParaRPr lang="en-US"/>
          </a:p>
        </p:txBody>
      </p:sp>
      <p:pic>
        <p:nvPicPr>
          <p:cNvPr id="4" name="Picture 3"/>
          <p:cNvPicPr>
            <a:picLocks noChangeAspect="1"/>
          </p:cNvPicPr>
          <p:nvPr/>
        </p:nvPicPr>
        <p:blipFill>
          <a:blip r:embed="rId3">
            <a:lum/>
            <a:alphaModFix/>
          </a:blip>
          <a:srcRect/>
          <a:stretch>
            <a:fillRect/>
          </a:stretch>
        </p:blipFill>
        <p:spPr>
          <a:xfrm>
            <a:off x="1371599" y="2377439"/>
            <a:ext cx="6138720" cy="40755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Angular Claims SemVer</a:t>
            </a:r>
          </a:p>
        </p:txBody>
      </p:sp>
      <p:sp>
        <p:nvSpPr>
          <p:cNvPr id="3" name="Content Placeholder 2"/>
          <p:cNvSpPr txBox="1">
            <a:spLocks noGrp="1"/>
          </p:cNvSpPr>
          <p:nvPr>
            <p:ph idx="1"/>
          </p:nvPr>
        </p:nvSpPr>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marL="0" lvl="0" indent="0">
              <a:buNone/>
            </a:pPr>
            <a:endParaRPr lang="en-US"/>
          </a:p>
          <a:p>
            <a:pPr marL="0" lvl="0" indent="0"/>
            <a:r>
              <a:rPr lang="en-US"/>
              <a:t>Hopefully this means less turbulent development and more historical documentation, only time will tell.</a:t>
            </a:r>
          </a:p>
          <a:p>
            <a:pPr marL="0" lvl="0" indent="0"/>
            <a:r>
              <a:rPr lang="en-US"/>
              <a:t>Google claiming 6 months between major releases</a:t>
            </a:r>
          </a:p>
          <a:p>
            <a:pPr marL="0" lvl="0" indent="0"/>
            <a:r>
              <a:rPr lang="en-US"/>
              <a:t>2.1.0 is out which is considered a “drop-in” replacement for 2.0.x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Pros (Everything else!)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Pros (Everything else!)</a:t>
            </a:r>
          </a:p>
        </p:txBody>
      </p:sp>
      <p:sp>
        <p:nvSpPr>
          <p:cNvPr id="3" name="Content Placeholder 2"/>
          <p:cNvSpPr txBox="1">
            <a:spLocks noGrp="1"/>
          </p:cNvSpPr>
          <p:nvPr>
            <p:ph idx="1"/>
          </p:nvPr>
        </p:nvSpPr>
        <p:spPr>
          <a:xfrm>
            <a:off x="457200" y="1604520"/>
            <a:ext cx="8229600" cy="2158560"/>
          </a:xfrm>
        </p:spPr>
        <p:txBody>
          <a:bodyPr lIns="91440" tIns="45720" rIns="91440" bIns="45720"/>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Typescript is very useful for development</a:t>
            </a:r>
          </a:p>
          <a:p>
            <a:pPr lvl="1" hangingPunct="0">
              <a:buNone/>
            </a:pPr>
            <a:endParaRPr lang="en-US"/>
          </a:p>
        </p:txBody>
      </p:sp>
      <p:pic>
        <p:nvPicPr>
          <p:cNvPr id="4" name="Picture 3"/>
          <p:cNvPicPr>
            <a:picLocks noChangeAspect="1"/>
          </p:cNvPicPr>
          <p:nvPr/>
        </p:nvPicPr>
        <p:blipFill>
          <a:blip r:embed="rId3">
            <a:lum/>
            <a:alphaModFix/>
          </a:blip>
          <a:srcRect/>
          <a:stretch>
            <a:fillRect/>
          </a:stretch>
        </p:blipFill>
        <p:spPr>
          <a:xfrm>
            <a:off x="1684440" y="2286000"/>
            <a:ext cx="5826960" cy="42735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Binding Syntax</a:t>
            </a:r>
          </a:p>
        </p:txBody>
      </p:sp>
      <p:sp>
        <p:nvSpPr>
          <p:cNvPr id="3" name="Content Placeholder 2"/>
          <p:cNvSpPr txBox="1">
            <a:spLocks noGrp="1"/>
          </p:cNvSpPr>
          <p:nvPr>
            <p:ph idx="1"/>
          </p:nvPr>
        </p:nvSpPr>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buNone/>
            </a:pPr>
            <a:endParaRPr lang="en-US"/>
          </a:p>
          <a:p>
            <a:pPr lvl="0">
              <a:buNone/>
            </a:pPr>
            <a:endParaRPr lang="en-US"/>
          </a:p>
          <a:p>
            <a:pPr lvl="0"/>
            <a:r>
              <a:rPr lang="en-US"/>
              <a:t>No more keeping track of @, =, and &amp; input types</a:t>
            </a:r>
          </a:p>
          <a:p>
            <a:pPr lvl="0"/>
            <a:r>
              <a:rPr lang="en-US"/>
              <a:t>Reduces extra directives to learn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Directives b gone</a:t>
            </a:r>
          </a:p>
        </p:txBody>
      </p:sp>
      <p:sp>
        <p:nvSpPr>
          <p:cNvPr id="3" name="Content Placeholder 2"/>
          <p:cNvSpPr txBox="1">
            <a:spLocks noGrp="1"/>
          </p:cNvSpPr>
          <p:nvPr>
            <p:ph idx="1"/>
          </p:nvPr>
        </p:nvSpPr>
        <p:spPr>
          <a:xfrm>
            <a:off x="457200" y="1604520"/>
            <a:ext cx="4015440" cy="2363400"/>
          </a:xfrm>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Ng-click</a:t>
            </a:r>
          </a:p>
          <a:p>
            <a:pPr lvl="0"/>
            <a:r>
              <a:rPr lang="en-US"/>
              <a:t>Ng-href</a:t>
            </a:r>
          </a:p>
          <a:p>
            <a:pPr lvl="0"/>
            <a:endParaRPr lang="en-US"/>
          </a:p>
          <a:p>
            <a:pPr lvl="0"/>
            <a:endParaRPr lang="en-US"/>
          </a:p>
        </p:txBody>
      </p:sp>
      <p:sp>
        <p:nvSpPr>
          <p:cNvPr id="4" name="Text Placeholder 3"/>
          <p:cNvSpPr txBox="1">
            <a:spLocks noGrp="1"/>
          </p:cNvSpPr>
          <p:nvPr>
            <p:ph type="body" idx="4294967295"/>
          </p:nvPr>
        </p:nvSpPr>
        <p:spPr>
          <a:xfrm>
            <a:off x="4673520" y="1604520"/>
            <a:ext cx="4015440" cy="2158560"/>
          </a:xfrm>
        </p:spPr>
        <p:txBody>
          <a:bodyPr lIns="0" tIns="0" rIns="0" bIns="0">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r>
              <a:rPr lang="en-US"/>
              <a:t>Ng-show</a:t>
            </a:r>
          </a:p>
          <a:p>
            <a:pPr lvl="0" hangingPunct="0"/>
            <a:r>
              <a:rPr lang="en-US"/>
              <a:t>Ng-hide</a:t>
            </a:r>
          </a:p>
        </p:txBody>
      </p:sp>
      <p:sp>
        <p:nvSpPr>
          <p:cNvPr id="5" name="Text Placeholder 4"/>
          <p:cNvSpPr txBox="1">
            <a:spLocks noGrp="1"/>
          </p:cNvSpPr>
          <p:nvPr>
            <p:ph type="body" idx="4294967295"/>
          </p:nvPr>
        </p:nvSpPr>
        <p:spPr>
          <a:xfrm>
            <a:off x="457200" y="3383280"/>
            <a:ext cx="8228520" cy="3094920"/>
          </a:xfrm>
        </p:spPr>
        <p:txBody>
          <a:bodyPr lIns="0" tIns="0" rIns="0" bIns="0"/>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hangingPunct="0"/>
            <a:r>
              <a:rPr lang="en-US"/>
              <a:t>Instead bind to native HTML properties click, href, or hidden</a:t>
            </a:r>
          </a:p>
          <a:p>
            <a:pPr lvl="0" hangingPunct="0"/>
            <a:endParaRPr lang="en-US"/>
          </a:p>
          <a:p>
            <a:pPr lvl="0" hangingPunct="0"/>
            <a:r>
              <a:rPr lang="en-US"/>
              <a:t>NOTE: hidden works slightly differently and requires a css rule (!important) to work the same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RxJS Methods</a:t>
            </a:r>
          </a:p>
        </p:txBody>
      </p:sp>
      <p:sp>
        <p:nvSpPr>
          <p:cNvPr id="3" name="Content Placeholder 2"/>
          <p:cNvSpPr txBox="1">
            <a:spLocks noGrp="1"/>
          </p:cNvSpPr>
          <p:nvPr>
            <p:ph idx="1"/>
          </p:nvPr>
        </p:nvSpPr>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Map (not do)</a:t>
            </a:r>
          </a:p>
          <a:p>
            <a:pPr lvl="0"/>
            <a:r>
              <a:rPr lang="en-US"/>
              <a:t>Filter</a:t>
            </a:r>
          </a:p>
          <a:p>
            <a:pPr lvl="0"/>
            <a:r>
              <a:rPr lang="en-US"/>
              <a:t>Merge</a:t>
            </a:r>
          </a:p>
          <a:p>
            <a:pPr lvl="0"/>
            <a:r>
              <a:rPr lang="en-US"/>
              <a:t>ForkJoin</a:t>
            </a:r>
          </a:p>
          <a:p>
            <a:pPr lvl="0"/>
            <a:r>
              <a:rPr lang="en-US"/>
              <a:t>Debounce</a:t>
            </a:r>
          </a:p>
          <a:p>
            <a:pPr lvl="0"/>
            <a:r>
              <a:rPr lang="en-US"/>
              <a:t>Delay</a:t>
            </a:r>
          </a:p>
          <a:p>
            <a:pPr lvl="0"/>
            <a:r>
              <a:rPr lang="en-US"/>
              <a:t>Flatmap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Should I switch?</a:t>
            </a:r>
          </a:p>
        </p:txBody>
      </p:sp>
      <p:sp>
        <p:nvSpPr>
          <p:cNvPr id="3" name="Content Placeholder 2"/>
          <p:cNvSpPr txBox="1">
            <a:spLocks noGrp="1"/>
          </p:cNvSpPr>
          <p:nvPr>
            <p:ph idx="1"/>
          </p:nvPr>
        </p:nvSpPr>
        <p:spPr>
          <a:xfrm>
            <a:off x="457200" y="1604520"/>
            <a:ext cx="8229240" cy="3675365"/>
          </a:xfrm>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marL="0" lvl="0" indent="0"/>
            <a:r>
              <a:rPr lang="en-US" dirty="0"/>
              <a:t>Are you using Angular </a:t>
            </a:r>
            <a:r>
              <a:rPr lang="en-US" dirty="0" smtClean="0"/>
              <a:t>1.x?</a:t>
            </a:r>
            <a:endParaRPr lang="en-US" dirty="0"/>
          </a:p>
          <a:p>
            <a:pPr marL="431999" lvl="2" indent="0" hangingPunct="0"/>
            <a:r>
              <a:rPr lang="en-US" dirty="0"/>
              <a:t>All the core functionality's ready and the project's mostly stable. Angular 1.x is officially </a:t>
            </a:r>
            <a:r>
              <a:rPr lang="en-US" dirty="0" smtClean="0"/>
              <a:t>deprecated. Yes, it’s about time to move.</a:t>
            </a:r>
            <a:endParaRPr lang="en-US" dirty="0"/>
          </a:p>
          <a:p>
            <a:pPr marL="0" lvl="0" indent="0"/>
            <a:r>
              <a:rPr lang="en-US" dirty="0"/>
              <a:t>Are you using something else?</a:t>
            </a:r>
          </a:p>
          <a:p>
            <a:pPr marL="431999" lvl="2" indent="0" hangingPunct="0"/>
            <a:r>
              <a:rPr lang="en-US" dirty="0"/>
              <a:t>Do you like having a unified framework from a company with lots of resources (Google) and a large, and rapidly growing user base?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640080" y="2270880"/>
            <a:ext cx="7772400" cy="3947040"/>
          </a:xfrm>
        </p:spPr>
        <p:txBody>
          <a:bodyPr lIns="0" tIns="0" rIns="0" bIns="0"/>
          <a:lstStyle>
            <a:defPPr marL="432000" marR="0" lvl="0" indent="-324000">
              <a:spcBef>
                <a:spcPts val="0"/>
              </a:spcBef>
              <a:spcAft>
                <a:spcPts val="1414"/>
              </a:spcAft>
              <a:buSzPct val="45000"/>
              <a:buFont typeface="StarSymbol"/>
              <a:buNone/>
              <a:defRPr lang="en-US" sz="3200" b="0" i="0" u="none" strike="noStrike" kern="1200">
                <a:ln>
                  <a:noFill/>
                </a:ln>
                <a:solidFill>
                  <a:srgbClr val="FFFFFF"/>
                </a:solidFill>
                <a:latin typeface="Arial" pitchFamily="18"/>
                <a:ea typeface="Microsoft YaHei" pitchFamily="2"/>
                <a:cs typeface="Arial Unicode MS" pitchFamily="2"/>
              </a:defRPr>
            </a:defPPr>
            <a:lvl1pPr marL="432000" marR="0" lvl="0" indent="-324000">
              <a:spcBef>
                <a:spcPts val="0"/>
              </a:spcBef>
              <a:spcAft>
                <a:spcPts val="1414"/>
              </a:spcAft>
              <a:buSzPct val="45000"/>
              <a:buFont typeface="StarSymbol"/>
              <a:buChar char="●"/>
              <a:defRPr lang="en-US" sz="3200" b="0" i="0" u="none" strike="noStrike" kern="1200">
                <a:ln>
                  <a:noFill/>
                </a:ln>
                <a:solidFill>
                  <a:srgbClr val="FFFFFF"/>
                </a:solidFill>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solidFill>
                  <a:srgbClr val="FFFFFF"/>
                </a:solidFill>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solidFill>
                  <a:srgbClr val="FFFFFF"/>
                </a:solidFill>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solidFill>
                  <a:srgbClr val="FFFFFF"/>
                </a:solidFill>
                <a:latin typeface="Arial" pitchFamily="18"/>
                <a:ea typeface="Microsoft YaHei" pitchFamily="2"/>
                <a:cs typeface="Arial Unicode MS" pitchFamily="2"/>
              </a:defRPr>
            </a:lvl9pPr>
          </a:lstStyle>
          <a:p>
            <a:pPr lvl="0" hangingPunct="0">
              <a:buClr>
                <a:srgbClr val="FFFFFF"/>
              </a:buClr>
            </a:pPr>
            <a:r>
              <a:rPr lang="en-US" dirty="0"/>
              <a:t> Angular and what's new with 2.x</a:t>
            </a:r>
          </a:p>
          <a:p>
            <a:pPr lvl="0" hangingPunct="0">
              <a:buClr>
                <a:srgbClr val="FFFFFF"/>
              </a:buClr>
            </a:pPr>
            <a:r>
              <a:rPr lang="en-US" dirty="0"/>
              <a:t> Our Experiences thus far</a:t>
            </a:r>
          </a:p>
          <a:p>
            <a:pPr lvl="0" hangingPunct="0">
              <a:buClr>
                <a:srgbClr val="FFFFFF"/>
              </a:buClr>
            </a:pPr>
            <a:r>
              <a:rPr lang="en-US" dirty="0"/>
              <a:t> Our recommendations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0">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endParaRPr lang="en-US">
              <a:latin typeface="Arial" pitchFamily="18"/>
            </a:endParaRPr>
          </a:p>
        </p:txBody>
      </p:sp>
      <p:pic>
        <p:nvPicPr>
          <p:cNvPr id="3" name="Content Placeholder 2"/>
          <p:cNvPicPr>
            <a:picLocks noGrp="1" noChangeAspect="1"/>
          </p:cNvPicPr>
          <p:nvPr>
            <p:ph idx="1"/>
          </p:nvPr>
        </p:nvPicPr>
        <p:blipFill>
          <a:blip r:embed="rId3">
            <a:lum/>
            <a:alphaModFix/>
          </a:blip>
          <a:srcRect/>
          <a:stretch>
            <a:fillRect/>
          </a:stretch>
        </p:blipFill>
        <p:spPr>
          <a:xfrm>
            <a:off x="1554119" y="1604520"/>
            <a:ext cx="6034679" cy="452592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Questions?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Miscellaneous Rx Demos</a:t>
            </a:r>
          </a:p>
        </p:txBody>
      </p:sp>
      <p:sp>
        <p:nvSpPr>
          <p:cNvPr id="3" name="TextBox 2"/>
          <p:cNvSpPr txBox="1"/>
          <p:nvPr/>
        </p:nvSpPr>
        <p:spPr>
          <a:xfrm>
            <a:off x="274320" y="1645920"/>
            <a:ext cx="6480000" cy="162828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.subscribe(data =&gt; </a:t>
            </a:r>
            <a:r>
              <a:rPr lang="en-US" sz="1800" b="0" i="0" u="none" strike="noStrike" kern="1200" dirty="0" smtClean="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dirty="0">
                <a:solidFill>
                  <a:srgbClr val="002060"/>
                </a:solidFill>
                <a:latin typeface="Arial" pitchFamily="18"/>
                <a:ea typeface="Microsoft YaHei" pitchFamily="2"/>
                <a:cs typeface="Arial Unicode MS" pitchFamily="2"/>
              </a:rPr>
              <a:t>	</a:t>
            </a:r>
            <a:r>
              <a:rPr lang="en-US" sz="1800" b="0" i="0" u="none" strike="noStrike" kern="1200" dirty="0" smtClean="0">
                <a:ln>
                  <a:noFill/>
                </a:ln>
                <a:solidFill>
                  <a:srgbClr val="002060"/>
                </a:solidFill>
                <a:latin typeface="Arial" pitchFamily="18"/>
                <a:ea typeface="Microsoft YaHei" pitchFamily="2"/>
                <a:cs typeface="Arial Unicode MS" pitchFamily="2"/>
              </a:rPr>
              <a:t>data </a:t>
            </a:r>
            <a:r>
              <a:rPr lang="en-US" sz="1800" b="0" i="0" u="none" strike="noStrike" kern="1200" dirty="0">
                <a:ln>
                  <a:noFill/>
                </a:ln>
                <a:solidFill>
                  <a:srgbClr val="002060"/>
                </a:solidFill>
                <a:latin typeface="Arial" pitchFamily="18"/>
                <a:ea typeface="Microsoft YaHei" pitchFamily="2"/>
                <a:cs typeface="Arial Unicode MS" pitchFamily="2"/>
              </a:rPr>
              <a:t>= data</a:t>
            </a:r>
          </a:p>
          <a:p>
            <a:pPr marL="0" marR="0" lvl="0" indent="0" rtl="0" hangingPunct="0">
              <a:lnSpc>
                <a:spcPct val="100000"/>
              </a:lnSpc>
              <a:spcBef>
                <a:spcPts val="0"/>
              </a:spcBef>
              <a:spcAft>
                <a:spcPts val="0"/>
              </a:spcAft>
              <a:buNone/>
              <a:tabLst/>
            </a:pPr>
            <a:r>
              <a:rPr lang="en-US" sz="1800" b="0" i="0" u="none" strike="noStrike" kern="1200" dirty="0" smtClean="0">
                <a:ln>
                  <a:noFill/>
                </a:ln>
                <a:solidFill>
                  <a:srgbClr val="002060"/>
                </a:solidFill>
                <a:latin typeface="Arial" pitchFamily="18"/>
                <a:ea typeface="Microsoft YaHei" pitchFamily="2"/>
                <a:cs typeface="Arial Unicode MS" pitchFamily="2"/>
              </a:rPr>
              <a:t>		.</a:t>
            </a:r>
            <a:r>
              <a:rPr lang="en-US" sz="1800" b="0" i="0" u="none" strike="noStrike" kern="1200" dirty="0">
                <a:ln>
                  <a:noFill/>
                </a:ln>
                <a:solidFill>
                  <a:srgbClr val="002060"/>
                </a:solidFill>
                <a:latin typeface="Arial" pitchFamily="18"/>
                <a:ea typeface="Microsoft YaHei" pitchFamily="2"/>
                <a:cs typeface="Arial Unicode MS" pitchFamily="2"/>
              </a:rPr>
              <a:t>filter((book) =&gt; </a:t>
            </a:r>
            <a:r>
              <a:rPr lang="en-US" sz="1800" b="0" i="0" u="none" strike="noStrike" kern="1200" dirty="0" err="1">
                <a:ln>
                  <a:noFill/>
                </a:ln>
                <a:solidFill>
                  <a:srgbClr val="002060"/>
                </a:solidFill>
                <a:latin typeface="Arial" pitchFamily="18"/>
                <a:ea typeface="Microsoft YaHei" pitchFamily="2"/>
                <a:cs typeface="Arial Unicode MS" pitchFamily="2"/>
              </a:rPr>
              <a:t>book.published</a:t>
            </a:r>
            <a:r>
              <a:rPr lang="en-US" sz="1800" b="0" i="0" u="none" strike="noStrike" kern="1200" dirty="0">
                <a:ln>
                  <a:noFill/>
                </a:ln>
                <a:solidFill>
                  <a:srgbClr val="002060"/>
                </a:solidFill>
                <a:latin typeface="Arial" pitchFamily="18"/>
                <a:ea typeface="Microsoft YaHei" pitchFamily="2"/>
                <a:cs typeface="Arial Unicode MS" pitchFamily="2"/>
              </a:rPr>
              <a:t> !== null)</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t>
            </a:r>
            <a:r>
              <a:rPr lang="en-US" sz="1800" b="0" i="0" u="none" strike="noStrike" kern="1200" dirty="0" smtClean="0">
                <a:ln>
                  <a:noFill/>
                </a:ln>
                <a:solidFill>
                  <a:srgbClr val="002060"/>
                </a:solidFill>
                <a:latin typeface="Arial" pitchFamily="18"/>
                <a:ea typeface="Microsoft YaHei" pitchFamily="2"/>
                <a:cs typeface="Arial Unicode MS" pitchFamily="2"/>
              </a:rPr>
              <a:t>.</a:t>
            </a:r>
            <a:r>
              <a:rPr lang="en-US" sz="1800" b="0" i="0" u="none" strike="noStrike" kern="1200" dirty="0">
                <a:ln>
                  <a:noFill/>
                </a:ln>
                <a:solidFill>
                  <a:srgbClr val="002060"/>
                </a:solidFill>
                <a:latin typeface="Arial" pitchFamily="18"/>
                <a:ea typeface="Microsoft YaHei" pitchFamily="2"/>
                <a:cs typeface="Arial Unicode MS" pitchFamily="2"/>
              </a:rPr>
              <a:t>sort((book1,book2)=&gt;book1.id - book2.id);</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t>
            </a:r>
            <a:r>
              <a:rPr lang="en-US" sz="1800" b="0" i="0" u="none" strike="noStrike" kern="1200" dirty="0" err="1" smtClean="0">
                <a:ln>
                  <a:noFill/>
                </a:ln>
                <a:solidFill>
                  <a:srgbClr val="002060"/>
                </a:solidFill>
                <a:latin typeface="Arial" pitchFamily="18"/>
                <a:ea typeface="Microsoft YaHei" pitchFamily="2"/>
                <a:cs typeface="Arial Unicode MS" pitchFamily="2"/>
              </a:rPr>
              <a:t>this.books</a:t>
            </a:r>
            <a:r>
              <a:rPr lang="en-US" sz="1800" b="0" i="0" u="none" strike="noStrike" kern="1200" dirty="0" smtClean="0">
                <a:ln>
                  <a:noFill/>
                </a:ln>
                <a:solidFill>
                  <a:srgbClr val="002060"/>
                </a:solidFill>
                <a:latin typeface="Arial" pitchFamily="18"/>
                <a:ea typeface="Microsoft YaHei" pitchFamily="2"/>
                <a:cs typeface="Arial Unicode MS" pitchFamily="2"/>
              </a:rPr>
              <a:t> </a:t>
            </a:r>
            <a:r>
              <a:rPr lang="en-US" sz="1800" b="0" i="0" u="none" strike="noStrike" kern="1200" dirty="0">
                <a:ln>
                  <a:noFill/>
                </a:ln>
                <a:solidFill>
                  <a:srgbClr val="002060"/>
                </a:solidFill>
                <a:latin typeface="Arial" pitchFamily="18"/>
                <a:ea typeface="Microsoft YaHei" pitchFamily="2"/>
                <a:cs typeface="Arial Unicode MS" pitchFamily="2"/>
              </a:rPr>
              <a:t>= data</a:t>
            </a:r>
            <a:r>
              <a:rPr lang="en-US" sz="1800" b="0" i="0" u="none" strike="noStrike" kern="1200" dirty="0" smtClean="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smtClean="0">
                <a:ln>
                  <a:noFill/>
                </a:ln>
                <a:solidFill>
                  <a:srgbClr val="002060"/>
                </a:solidFill>
                <a:latin typeface="Arial" pitchFamily="18"/>
                <a:ea typeface="Microsoft YaHei" pitchFamily="2"/>
                <a:cs typeface="Arial Unicode MS" pitchFamily="2"/>
              </a:rPr>
              <a:t>});</a:t>
            </a:r>
            <a:endParaRPr lang="en-US" sz="1800" b="0" i="0" u="none" strike="noStrike" kern="1200" dirty="0">
              <a:ln>
                <a:noFill/>
              </a:ln>
              <a:solidFill>
                <a:srgbClr val="002060"/>
              </a:solidFill>
              <a:latin typeface="Arial" pitchFamily="18"/>
              <a:ea typeface="Microsoft YaHei" pitchFamily="2"/>
              <a:cs typeface="Arial Unicode MS" pitchFamily="2"/>
            </a:endParaRPr>
          </a:p>
        </p:txBody>
      </p:sp>
      <p:sp>
        <p:nvSpPr>
          <p:cNvPr id="4" name="TextBox 3"/>
          <p:cNvSpPr txBox="1"/>
          <p:nvPr/>
        </p:nvSpPr>
        <p:spPr>
          <a:xfrm>
            <a:off x="381000" y="4388400"/>
            <a:ext cx="7299960" cy="1372319"/>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r>
              <a:rPr lang="en-US" sz="1800" b="0" i="0" u="none" strike="noStrike" kern="1200" dirty="0" err="1">
                <a:ln>
                  <a:noFill/>
                </a:ln>
                <a:solidFill>
                  <a:srgbClr val="002060"/>
                </a:solidFill>
                <a:latin typeface="Arial" pitchFamily="18"/>
                <a:ea typeface="Microsoft YaHei" pitchFamily="2"/>
                <a:cs typeface="Arial Unicode MS" pitchFamily="2"/>
              </a:rPr>
              <a:t>Observable.ofObjectChanges</a:t>
            </a:r>
            <a:r>
              <a:rPr lang="en-US" sz="1800" b="0" i="0" u="none" strike="noStrike" kern="1200" dirty="0">
                <a:ln>
                  <a:noFill/>
                </a:ln>
                <a:solidFill>
                  <a:srgbClr val="002060"/>
                </a:solidFill>
                <a:latin typeface="Arial" pitchFamily="18"/>
                <a:ea typeface="Microsoft YaHei" pitchFamily="2"/>
                <a:cs typeface="Arial Unicode MS" pitchFamily="2"/>
              </a:rPr>
              <a:t>(</a:t>
            </a:r>
            <a:r>
              <a:rPr lang="en-US" sz="1800" b="0" i="0" u="none" strike="noStrike" kern="1200" dirty="0" err="1">
                <a:ln>
                  <a:noFill/>
                </a:ln>
                <a:solidFill>
                  <a:srgbClr val="002060"/>
                </a:solidFill>
                <a:latin typeface="Arial" pitchFamily="18"/>
                <a:ea typeface="Microsoft YaHei" pitchFamily="2"/>
                <a:cs typeface="Arial Unicode MS" pitchFamily="2"/>
              </a:rPr>
              <a:t>thingToWatch</a:t>
            </a:r>
            <a:r>
              <a:rPr lang="en-US" sz="1800" b="0" i="0" u="none" strike="noStrike" kern="1200" dirty="0">
                <a:ln>
                  <a:noFill/>
                </a:ln>
                <a:solidFill>
                  <a:srgbClr val="002060"/>
                </a:solidFill>
                <a:latin typeface="Arial" pitchFamily="18"/>
                <a:ea typeface="Microsoft YaHei" pitchFamily="2"/>
                <a:cs typeface="Arial Unicode MS" pitchFamily="2"/>
              </a:rPr>
              <a:t>).subscribe(change =&gt;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//Add code to be triggered on changes here</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console.log(change));</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Like Promise</a:t>
            </a:r>
          </a:p>
        </p:txBody>
      </p:sp>
      <p:sp>
        <p:nvSpPr>
          <p:cNvPr id="3" name="TextBox 2"/>
          <p:cNvSpPr txBox="1"/>
          <p:nvPr/>
        </p:nvSpPr>
        <p:spPr>
          <a:xfrm>
            <a:off x="365760" y="1554479"/>
            <a:ext cx="8512560" cy="496080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endParaRPr lang="en-US" sz="1800" b="0" i="0" u="none" strike="noStrike" kern="1200" dirty="0">
              <a:ln>
                <a:noFill/>
              </a:ln>
              <a:solidFill>
                <a:srgbClr val="002060"/>
              </a:solidFill>
              <a:latin typeface="Arial" pitchFamily="18"/>
              <a:ea typeface="Microsoft YaHei" pitchFamily="2"/>
              <a:cs typeface="Arial Unicode MS" pitchFamily="2"/>
            </a:endParaRP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export function </a:t>
            </a:r>
            <a:r>
              <a:rPr lang="en-US" sz="1800" b="0" i="0" u="none" strike="noStrike" kern="1200" dirty="0" err="1">
                <a:ln>
                  <a:noFill/>
                </a:ln>
                <a:solidFill>
                  <a:srgbClr val="002060"/>
                </a:solidFill>
                <a:latin typeface="Arial" pitchFamily="18"/>
                <a:ea typeface="Microsoft YaHei" pitchFamily="2"/>
                <a:cs typeface="Arial Unicode MS" pitchFamily="2"/>
              </a:rPr>
              <a:t>actLikeSafePromise</a:t>
            </a:r>
            <a:r>
              <a:rPr lang="en-US" sz="1800" b="0" i="0" u="none" strike="noStrike" kern="1200" dirty="0">
                <a:ln>
                  <a:noFill/>
                </a:ln>
                <a:solidFill>
                  <a:srgbClr val="002060"/>
                </a:solidFill>
                <a:latin typeface="Arial" pitchFamily="18"/>
                <a:ea typeface="Microsoft YaHei" pitchFamily="2"/>
                <a:cs typeface="Arial Unicode MS" pitchFamily="2"/>
              </a:rPr>
              <a:t>&lt;T&gt;(</a:t>
            </a:r>
            <a:r>
              <a:rPr lang="en-US" sz="1800" b="0" i="0" u="none" strike="noStrike" kern="1200" dirty="0" err="1">
                <a:ln>
                  <a:noFill/>
                </a:ln>
                <a:solidFill>
                  <a:srgbClr val="002060"/>
                </a:solidFill>
                <a:latin typeface="Arial" pitchFamily="18"/>
                <a:ea typeface="Microsoft YaHei" pitchFamily="2"/>
                <a:cs typeface="Arial Unicode MS" pitchFamily="2"/>
              </a:rPr>
              <a:t>obs</a:t>
            </a:r>
            <a:r>
              <a:rPr lang="en-US" sz="1800" b="0" i="0" u="none" strike="noStrike" kern="1200" dirty="0">
                <a:ln>
                  <a:noFill/>
                </a:ln>
                <a:solidFill>
                  <a:srgbClr val="002060"/>
                </a:solidFill>
                <a:latin typeface="Arial" pitchFamily="18"/>
                <a:ea typeface="Microsoft YaHei" pitchFamily="2"/>
                <a:cs typeface="Arial Unicode MS" pitchFamily="2"/>
              </a:rPr>
              <a:t>: Observable&lt;T&gt;): Observable&lt;T&gt;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return </a:t>
            </a:r>
            <a:r>
              <a:rPr lang="en-US" sz="1800" b="0" i="0" u="none" strike="noStrike" kern="1200" dirty="0" err="1">
                <a:ln>
                  <a:noFill/>
                </a:ln>
                <a:solidFill>
                  <a:srgbClr val="002060"/>
                </a:solidFill>
                <a:latin typeface="Arial" pitchFamily="18"/>
                <a:ea typeface="Microsoft YaHei" pitchFamily="2"/>
                <a:cs typeface="Arial Unicode MS" pitchFamily="2"/>
              </a:rPr>
              <a:t>makeSafeFromMutation</a:t>
            </a:r>
            <a:r>
              <a:rPr lang="en-US" sz="1800" b="0" i="0" u="none" strike="noStrike" kern="1200" dirty="0">
                <a:ln>
                  <a:noFill/>
                </a:ln>
                <a:solidFill>
                  <a:srgbClr val="002060"/>
                </a:solidFill>
                <a:latin typeface="Arial" pitchFamily="18"/>
                <a:ea typeface="Microsoft YaHei" pitchFamily="2"/>
                <a:cs typeface="Arial Unicode MS" pitchFamily="2"/>
              </a:rPr>
              <a:t>(</a:t>
            </a:r>
            <a:r>
              <a:rPr lang="en-US" sz="1800" b="0" i="0" u="none" strike="noStrike" kern="1200" dirty="0" err="1">
                <a:ln>
                  <a:noFill/>
                </a:ln>
                <a:solidFill>
                  <a:srgbClr val="002060"/>
                </a:solidFill>
                <a:latin typeface="Arial" pitchFamily="18"/>
                <a:ea typeface="Microsoft YaHei" pitchFamily="2"/>
                <a:cs typeface="Arial Unicode MS" pitchFamily="2"/>
              </a:rPr>
              <a:t>actLikePromise</a:t>
            </a:r>
            <a:r>
              <a:rPr lang="en-US" sz="1800" b="0" i="0" u="none" strike="noStrike" kern="1200" dirty="0">
                <a:ln>
                  <a:noFill/>
                </a:ln>
                <a:solidFill>
                  <a:srgbClr val="002060"/>
                </a:solidFill>
                <a:latin typeface="Arial" pitchFamily="18"/>
                <a:ea typeface="Microsoft YaHei" pitchFamily="2"/>
                <a:cs typeface="Arial Unicode MS" pitchFamily="2"/>
              </a:rPr>
              <a:t>(</a:t>
            </a:r>
            <a:r>
              <a:rPr lang="en-US" sz="1800" b="0" i="0" u="none" strike="noStrike" kern="1200" dirty="0" err="1">
                <a:ln>
                  <a:noFill/>
                </a:ln>
                <a:solidFill>
                  <a:srgbClr val="002060"/>
                </a:solidFill>
                <a:latin typeface="Arial" pitchFamily="18"/>
                <a:ea typeface="Microsoft YaHei" pitchFamily="2"/>
                <a:cs typeface="Arial Unicode MS" pitchFamily="2"/>
              </a:rPr>
              <a:t>obs</a:t>
            </a: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endParaRPr lang="en-US" sz="1800" b="0" i="0" u="none" strike="noStrike" kern="1200" dirty="0">
              <a:ln>
                <a:noFill/>
              </a:ln>
              <a:solidFill>
                <a:srgbClr val="002060"/>
              </a:solidFill>
              <a:latin typeface="Arial" pitchFamily="18"/>
              <a:ea typeface="Microsoft YaHei" pitchFamily="2"/>
              <a:cs typeface="Arial Unicode MS" pitchFamily="2"/>
            </a:endParaRP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export function </a:t>
            </a:r>
            <a:r>
              <a:rPr lang="en-US" sz="1800" b="0" i="0" u="none" strike="noStrike" kern="1200" dirty="0" err="1">
                <a:ln>
                  <a:noFill/>
                </a:ln>
                <a:solidFill>
                  <a:srgbClr val="002060"/>
                </a:solidFill>
                <a:latin typeface="Arial" pitchFamily="18"/>
                <a:ea typeface="Microsoft YaHei" pitchFamily="2"/>
                <a:cs typeface="Arial Unicode MS" pitchFamily="2"/>
              </a:rPr>
              <a:t>makeSafeFromMutation</a:t>
            </a:r>
            <a:r>
              <a:rPr lang="en-US" sz="1800" b="0" i="0" u="none" strike="noStrike" kern="1200" dirty="0">
                <a:ln>
                  <a:noFill/>
                </a:ln>
                <a:solidFill>
                  <a:srgbClr val="002060"/>
                </a:solidFill>
                <a:latin typeface="Arial" pitchFamily="18"/>
                <a:ea typeface="Microsoft YaHei" pitchFamily="2"/>
                <a:cs typeface="Arial Unicode MS" pitchFamily="2"/>
              </a:rPr>
              <a:t>&lt;T&gt;(</a:t>
            </a:r>
            <a:r>
              <a:rPr lang="en-US" sz="1800" b="0" i="0" u="none" strike="noStrike" kern="1200" dirty="0" err="1">
                <a:ln>
                  <a:noFill/>
                </a:ln>
                <a:solidFill>
                  <a:srgbClr val="002060"/>
                </a:solidFill>
                <a:latin typeface="Arial" pitchFamily="18"/>
                <a:ea typeface="Microsoft YaHei" pitchFamily="2"/>
                <a:cs typeface="Arial Unicode MS" pitchFamily="2"/>
              </a:rPr>
              <a:t>obs</a:t>
            </a:r>
            <a:r>
              <a:rPr lang="en-US" sz="1800" b="0" i="0" u="none" strike="noStrike" kern="1200" dirty="0">
                <a:ln>
                  <a:noFill/>
                </a:ln>
                <a:solidFill>
                  <a:srgbClr val="002060"/>
                </a:solidFill>
                <a:latin typeface="Arial" pitchFamily="18"/>
                <a:ea typeface="Microsoft YaHei" pitchFamily="2"/>
                <a:cs typeface="Arial Unicode MS" pitchFamily="2"/>
              </a:rPr>
              <a:t>: Observable&lt;T&gt;): Observable&lt;T&gt;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return </a:t>
            </a:r>
            <a:r>
              <a:rPr lang="en-US" sz="1800" b="0" i="0" u="none" strike="noStrike" kern="1200" dirty="0" err="1">
                <a:ln>
                  <a:noFill/>
                </a:ln>
                <a:solidFill>
                  <a:srgbClr val="002060"/>
                </a:solidFill>
                <a:latin typeface="Arial" pitchFamily="18"/>
                <a:ea typeface="Microsoft YaHei" pitchFamily="2"/>
                <a:cs typeface="Arial Unicode MS" pitchFamily="2"/>
              </a:rPr>
              <a:t>obs.map</a:t>
            </a:r>
            <a:r>
              <a:rPr lang="en-US" sz="1800" b="0" i="0" u="none" strike="noStrike" kern="1200" dirty="0">
                <a:ln>
                  <a:noFill/>
                </a:ln>
                <a:solidFill>
                  <a:srgbClr val="002060"/>
                </a:solidFill>
                <a:latin typeface="Arial" pitchFamily="18"/>
                <a:ea typeface="Microsoft YaHei" pitchFamily="2"/>
                <a:cs typeface="Arial Unicode MS" pitchFamily="2"/>
              </a:rPr>
              <a:t>(e =&gt; _.</a:t>
            </a:r>
            <a:r>
              <a:rPr lang="en-US" sz="1800" b="0" i="0" u="none" strike="noStrike" kern="1200" dirty="0" err="1">
                <a:ln>
                  <a:noFill/>
                </a:ln>
                <a:solidFill>
                  <a:srgbClr val="002060"/>
                </a:solidFill>
                <a:latin typeface="Arial" pitchFamily="18"/>
                <a:ea typeface="Microsoft YaHei" pitchFamily="2"/>
                <a:cs typeface="Arial Unicode MS" pitchFamily="2"/>
              </a:rPr>
              <a:t>cloneDeep</a:t>
            </a:r>
            <a:r>
              <a:rPr lang="en-US" sz="1800" b="0" i="0" u="none" strike="noStrike" kern="1200" dirty="0">
                <a:ln>
                  <a:noFill/>
                </a:ln>
                <a:solidFill>
                  <a:srgbClr val="002060"/>
                </a:solidFill>
                <a:latin typeface="Arial" pitchFamily="18"/>
                <a:ea typeface="Microsoft YaHei" pitchFamily="2"/>
                <a:cs typeface="Arial Unicode MS" pitchFamily="2"/>
              </a:rPr>
              <a:t>(e));</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endParaRPr lang="en-US" sz="1800" b="0" i="0" u="none" strike="noStrike" kern="1200" dirty="0">
              <a:ln>
                <a:noFill/>
              </a:ln>
              <a:solidFill>
                <a:srgbClr val="002060"/>
              </a:solidFill>
              <a:latin typeface="Arial" pitchFamily="18"/>
              <a:ea typeface="Microsoft YaHei" pitchFamily="2"/>
              <a:cs typeface="Arial Unicode MS" pitchFamily="2"/>
            </a:endParaRP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function </a:t>
            </a:r>
            <a:r>
              <a:rPr lang="en-US" sz="1800" b="0" i="0" u="none" strike="noStrike" kern="1200" dirty="0" err="1">
                <a:ln>
                  <a:noFill/>
                </a:ln>
                <a:solidFill>
                  <a:srgbClr val="002060"/>
                </a:solidFill>
                <a:latin typeface="Arial" pitchFamily="18"/>
                <a:ea typeface="Microsoft YaHei" pitchFamily="2"/>
                <a:cs typeface="Arial Unicode MS" pitchFamily="2"/>
              </a:rPr>
              <a:t>actLikePromise</a:t>
            </a:r>
            <a:r>
              <a:rPr lang="en-US" sz="1800" b="0" i="0" u="none" strike="noStrike" kern="1200" dirty="0">
                <a:ln>
                  <a:noFill/>
                </a:ln>
                <a:solidFill>
                  <a:srgbClr val="002060"/>
                </a:solidFill>
                <a:latin typeface="Arial" pitchFamily="18"/>
                <a:ea typeface="Microsoft YaHei" pitchFamily="2"/>
                <a:cs typeface="Arial Unicode MS" pitchFamily="2"/>
              </a:rPr>
              <a:t>&lt;T&gt;(</a:t>
            </a:r>
            <a:r>
              <a:rPr lang="en-US" sz="1800" b="0" i="0" u="none" strike="noStrike" kern="1200" dirty="0" err="1">
                <a:ln>
                  <a:noFill/>
                </a:ln>
                <a:solidFill>
                  <a:srgbClr val="002060"/>
                </a:solidFill>
                <a:latin typeface="Arial" pitchFamily="18"/>
                <a:ea typeface="Microsoft YaHei" pitchFamily="2"/>
                <a:cs typeface="Arial Unicode MS" pitchFamily="2"/>
              </a:rPr>
              <a:t>obs</a:t>
            </a:r>
            <a:r>
              <a:rPr lang="en-US" sz="1800" b="0" i="0" u="none" strike="noStrike" kern="1200" dirty="0">
                <a:ln>
                  <a:noFill/>
                </a:ln>
                <a:solidFill>
                  <a:srgbClr val="002060"/>
                </a:solidFill>
                <a:latin typeface="Arial" pitchFamily="18"/>
                <a:ea typeface="Microsoft YaHei" pitchFamily="2"/>
                <a:cs typeface="Arial Unicode MS" pitchFamily="2"/>
              </a:rPr>
              <a:t>: Observable&lt;T&gt;): Observable&lt;T&gt;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let hot = </a:t>
            </a:r>
            <a:r>
              <a:rPr lang="en-US" sz="1800" b="0" i="0" u="none" strike="noStrike" kern="1200" dirty="0" err="1">
                <a:ln>
                  <a:noFill/>
                </a:ln>
                <a:solidFill>
                  <a:srgbClr val="002060"/>
                </a:solidFill>
                <a:latin typeface="Arial" pitchFamily="18"/>
                <a:ea typeface="Microsoft YaHei" pitchFamily="2"/>
                <a:cs typeface="Arial Unicode MS" pitchFamily="2"/>
              </a:rPr>
              <a:t>obs.publishReplay</a:t>
            </a:r>
            <a:r>
              <a:rPr lang="en-US" sz="1800" b="0" i="0" u="none" strike="noStrike" kern="1200" dirty="0">
                <a:ln>
                  <a:noFill/>
                </a:ln>
                <a:solidFill>
                  <a:srgbClr val="002060"/>
                </a:solidFill>
                <a:latin typeface="Arial" pitchFamily="18"/>
                <a:ea typeface="Microsoft YaHei" pitchFamily="2"/>
                <a:cs typeface="Arial Unicode MS" pitchFamily="2"/>
              </a:rPr>
              <a:t>(1);</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a:t>
            </a:r>
            <a:r>
              <a:rPr lang="en-US" sz="1800" b="0" i="0" u="none" strike="noStrike" kern="1200" dirty="0" err="1">
                <a:ln>
                  <a:noFill/>
                </a:ln>
                <a:solidFill>
                  <a:srgbClr val="002060"/>
                </a:solidFill>
                <a:latin typeface="Arial" pitchFamily="18"/>
                <a:ea typeface="Microsoft YaHei" pitchFamily="2"/>
                <a:cs typeface="Arial Unicode MS" pitchFamily="2"/>
              </a:rPr>
              <a:t>hot.connect</a:t>
            </a:r>
            <a:r>
              <a:rPr lang="en-US" sz="1800" b="0" i="0" u="none" strike="noStrike" kern="1200" dirty="0">
                <a:ln>
                  <a:noFill/>
                </a:ln>
                <a:solidFill>
                  <a:srgbClr val="002060"/>
                </a:solidFill>
                <a:latin typeface="Arial" pitchFamily="18"/>
                <a:ea typeface="Microsoft YaHei" pitchFamily="2"/>
                <a:cs typeface="Arial Unicode MS" pitchFamily="2"/>
              </a:rPr>
              <a: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    return hot;</a:t>
            </a:r>
          </a:p>
          <a:p>
            <a:pPr marL="0" marR="0" lvl="0" indent="0" rtl="0" hangingPunct="0">
              <a:lnSpc>
                <a:spcPct val="100000"/>
              </a:lnSpc>
              <a:spcBef>
                <a:spcPts val="0"/>
              </a:spcBef>
              <a:spcAft>
                <a:spcPts val="0"/>
              </a:spcAft>
              <a:buNone/>
              <a:tabLst/>
            </a:pPr>
            <a:r>
              <a:rPr lang="en-US" sz="1800" b="0" i="0" u="none" strike="noStrike" kern="1200" dirty="0">
                <a:ln>
                  <a:noFill/>
                </a:ln>
                <a:solidFill>
                  <a:srgbClr val="002060"/>
                </a:solidFill>
                <a:latin typeface="Arial" pitchFamily="18"/>
                <a:ea typeface="Microsoft YaHei" pitchFamily="2"/>
                <a:cs typeface="Arial Unicode MS" pitchFamily="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143000"/>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solidFill>
                  <a:srgbClr val="FFFFFF"/>
                </a:solidFill>
                <a:latin typeface="Helvetica" pitchFamily="34"/>
              </a:rPr>
              <a:t>What is Angular?</a:t>
            </a:r>
          </a:p>
        </p:txBody>
      </p:sp>
      <p:sp>
        <p:nvSpPr>
          <p:cNvPr id="3" name="Content Placeholder 2"/>
          <p:cNvSpPr txBox="1">
            <a:spLocks noGrp="1"/>
          </p:cNvSpPr>
          <p:nvPr>
            <p:ph idx="1"/>
          </p:nvPr>
        </p:nvSpPr>
        <p:spPr>
          <a:xfrm>
            <a:off x="457200" y="1570080"/>
            <a:ext cx="8229600" cy="4525920"/>
          </a:xfrm>
        </p:spPr>
        <p:txBody>
          <a:bodyPr lIns="91440" tIns="45720" rIns="91440" bIns="45720" anchor="ct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dirty="0"/>
              <a:t>JavaScript Framework</a:t>
            </a:r>
          </a:p>
          <a:p>
            <a:pPr lvl="0"/>
            <a:r>
              <a:rPr lang="en-US" dirty="0"/>
              <a:t>Components – Template, Controller, CSS</a:t>
            </a:r>
          </a:p>
          <a:p>
            <a:pPr lvl="0"/>
            <a:r>
              <a:rPr lang="en-US" dirty="0"/>
              <a:t>Supports Shadow DOM</a:t>
            </a:r>
          </a:p>
          <a:p>
            <a:pPr lvl="0"/>
            <a:r>
              <a:rPr lang="en-US" dirty="0"/>
              <a:t>Template ↔ Controller communication handled via bindings</a:t>
            </a:r>
          </a:p>
          <a:p>
            <a:pPr lvl="0"/>
            <a:r>
              <a:rPr lang="en-US" dirty="0"/>
              <a:t>Inter-Component and server communication handled via Promises/Observables (if desired, not enforced)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bg>
      <p:bgPr>
        <a:gradFill>
          <a:gsLst>
            <a:gs pos="0">
              <a:schemeClr val="tx2"/>
            </a:gs>
            <a:gs pos="59000">
              <a:srgbClr val="85C2FF"/>
            </a:gs>
          </a:gsLst>
          <a:lin ang="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1971360" y="1532880"/>
            <a:ext cx="6258240" cy="46292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63039"/>
          </a:xfrm>
          <a:gradFill>
            <a:gsLst>
              <a:gs pos="0">
                <a:srgbClr val="0066CC"/>
              </a:gs>
              <a:gs pos="100000">
                <a:srgbClr val="3399FF"/>
              </a:gs>
            </a:gsLst>
            <a:lin ang="0"/>
          </a:gradFill>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solidFill>
                  <a:srgbClr val="FFFFFF"/>
                </a:solidFill>
              </a:rPr>
              <a:t>What’s new with Angular 2?</a:t>
            </a:r>
          </a:p>
        </p:txBody>
      </p:sp>
      <p:sp>
        <p:nvSpPr>
          <p:cNvPr id="3" name="Content Placeholder 2"/>
          <p:cNvSpPr txBox="1">
            <a:spLocks noGrp="1"/>
          </p:cNvSpPr>
          <p:nvPr>
            <p:ph idx="1"/>
          </p:nvPr>
        </p:nvSpPr>
        <p:spPr>
          <a:xfrm>
            <a:off x="457200" y="1604520"/>
            <a:ext cx="8503920" cy="2158560"/>
          </a:xfrm>
        </p:spPr>
        <p:txBody>
          <a:bodyPr lIns="91440" tIns="45720" rIns="91440" bIns="45720"/>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Integrated Reactive Programming (RxJS)</a:t>
            </a:r>
          </a:p>
          <a:p>
            <a:pPr lvl="0"/>
            <a:r>
              <a:rPr lang="en-US"/>
              <a:t>TypeScript (w/ es6)</a:t>
            </a:r>
          </a:p>
          <a:p>
            <a:pPr lvl="0"/>
            <a:r>
              <a:rPr lang="en-US"/>
              <a:t>Simplified syntax replacing custom directives</a:t>
            </a:r>
          </a:p>
          <a:p>
            <a:pPr lvl="0"/>
            <a:r>
              <a:rPr lang="en-US"/>
              <a:t>More Modular</a:t>
            </a:r>
          </a:p>
          <a:p>
            <a:pPr lvl="0"/>
            <a:r>
              <a:rPr lang="en-US"/>
              <a:t>Improved performance</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Reactive Extensions/RxJS</a:t>
            </a:r>
          </a:p>
        </p:txBody>
      </p:sp>
      <p:sp>
        <p:nvSpPr>
          <p:cNvPr id="3" name="Content Placeholder 2"/>
          <p:cNvSpPr txBox="1">
            <a:spLocks noGrp="1"/>
          </p:cNvSpPr>
          <p:nvPr>
            <p:ph idx="1"/>
          </p:nvPr>
        </p:nvSpPr>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Based on pipelines known as Observables</a:t>
            </a:r>
          </a:p>
        </p:txBody>
      </p:sp>
      <p:pic>
        <p:nvPicPr>
          <p:cNvPr id="4" name="Picture 3"/>
          <p:cNvPicPr>
            <a:picLocks noChangeAspect="1"/>
          </p:cNvPicPr>
          <p:nvPr/>
        </p:nvPicPr>
        <p:blipFill>
          <a:blip r:embed="rId3">
            <a:lum/>
            <a:alphaModFix/>
          </a:blip>
          <a:srcRect/>
          <a:stretch>
            <a:fillRect/>
          </a:stretch>
        </p:blipFill>
        <p:spPr>
          <a:xfrm>
            <a:off x="616680" y="2781360"/>
            <a:ext cx="7887240" cy="27050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Reactive - RxJS</a:t>
            </a:r>
          </a:p>
        </p:txBody>
      </p:sp>
      <p:sp>
        <p:nvSpPr>
          <p:cNvPr id="3" name="Content Placeholder 2"/>
          <p:cNvSpPr txBox="1">
            <a:spLocks noGrp="1"/>
          </p:cNvSpPr>
          <p:nvPr>
            <p:ph idx="1"/>
          </p:nvPr>
        </p:nvSpPr>
        <p:spPr>
          <a:xfrm>
            <a:off x="457200" y="1604520"/>
            <a:ext cx="8228520" cy="4995720"/>
          </a:xfrm>
        </p:spPr>
        <p:txBody>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Very useful for events, cross-component communication, watches, etc.</a:t>
            </a:r>
          </a:p>
          <a:p>
            <a:pPr lvl="0"/>
            <a:r>
              <a:rPr lang="en-US"/>
              <a:t>Highly configurable via chained methods</a:t>
            </a:r>
          </a:p>
          <a:p>
            <a:pPr lvl="1" hangingPunct="0">
              <a:spcAft>
                <a:spcPts val="0"/>
              </a:spcAft>
              <a:buNone/>
            </a:pPr>
            <a:r>
              <a:rPr lang="en-US" sz="2200"/>
              <a:t>this.eventService.eventQueue$</a:t>
            </a:r>
          </a:p>
          <a:p>
            <a:pPr lvl="2" hangingPunct="0">
              <a:spcAft>
                <a:spcPts val="0"/>
              </a:spcAft>
              <a:buNone/>
            </a:pPr>
            <a:r>
              <a:rPr lang="en-US" sz="2200"/>
              <a:t>.debounce(500)</a:t>
            </a:r>
          </a:p>
          <a:p>
            <a:pPr lvl="2" hangingPunct="0">
              <a:spcAft>
                <a:spcPts val="0"/>
              </a:spcAft>
              <a:buNone/>
            </a:pPr>
            <a:r>
              <a:rPr lang="en-US" sz="2200"/>
              <a:t>.filter(event =&gt; event.type == 'create')</a:t>
            </a:r>
          </a:p>
          <a:p>
            <a:pPr lvl="2" hangingPunct="0">
              <a:spcAft>
                <a:spcPts val="0"/>
              </a:spcAft>
              <a:buNone/>
            </a:pPr>
            <a:r>
              <a:rPr lang="en-US" sz="2200"/>
              <a:t>.subscribe(() =&gt; this.myService.save(this.data))</a:t>
            </a:r>
          </a:p>
          <a:p>
            <a:pPr lvl="2" hangingPunct="0">
              <a:spcAft>
                <a:spcPts val="0"/>
              </a:spcAft>
              <a:buNone/>
            </a:pPr>
            <a:endParaRPr lang="en-US" sz="2200"/>
          </a:p>
          <a:p>
            <a:pPr lvl="1" hangingPunct="0">
              <a:buNone/>
            </a:pPr>
            <a:r>
              <a:rPr lang="en-US" sz="2200"/>
              <a:t>Observable.of(items)</a:t>
            </a:r>
          </a:p>
          <a:p>
            <a:pPr lvl="2" hangingPunct="0">
              <a:spcAft>
                <a:spcPts val="0"/>
              </a:spcAft>
              <a:buNone/>
            </a:pPr>
            <a:r>
              <a:rPr lang="en-US" sz="2200"/>
              <a:t>.filter(item =&gt; item.isValid)</a:t>
            </a:r>
          </a:p>
          <a:p>
            <a:pPr lvl="2" hangingPunct="0">
              <a:spcAft>
                <a:spcPts val="0"/>
              </a:spcAft>
              <a:buNone/>
            </a:pPr>
            <a:r>
              <a:rPr lang="en-US" sz="2200"/>
              <a:t>.map(item =&gt; {item.id, item.name})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p:nvPr>
        </p:nvSpPr>
        <p:spPr>
          <a:xfrm>
            <a:off x="0" y="0"/>
            <a:ext cx="9144000" cy="1417680"/>
          </a:xfrm>
          <a:gradFill>
            <a:gsLst>
              <a:gs pos="0">
                <a:srgbClr val="0066CC"/>
              </a:gs>
              <a:gs pos="100000">
                <a:srgbClr val="3399FF"/>
              </a:gs>
            </a:gsLst>
            <a:lin ang="0"/>
          </a:gradFill>
        </p:spPr>
        <p:txBody>
          <a:bodyPr lIns="0" tIns="0" rIns="0" bIns="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None/>
            </a:pPr>
            <a:r>
              <a:rPr lang="en-US">
                <a:solidFill>
                  <a:srgbClr val="FFFFFF"/>
                </a:solidFill>
                <a:latin typeface="Arial" pitchFamily="18"/>
              </a:rPr>
              <a:t>TypeScript</a:t>
            </a:r>
          </a:p>
        </p:txBody>
      </p:sp>
      <p:sp>
        <p:nvSpPr>
          <p:cNvPr id="3" name="Content Placeholder 2"/>
          <p:cNvSpPr txBox="1">
            <a:spLocks noGrp="1"/>
          </p:cNvSpPr>
          <p:nvPr>
            <p:ph idx="1"/>
          </p:nvPr>
        </p:nvSpPr>
        <p:spPr>
          <a:xfrm>
            <a:off x="457200" y="1604520"/>
            <a:ext cx="8229240" cy="4950000"/>
          </a:xfrm>
        </p:spPr>
        <p:txBody>
          <a:bodyPr>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Microsoft YaHei" pitchFamily="2"/>
                <a:cs typeface="Arial Unicode MS" pitchFamily="2"/>
              </a:defRPr>
            </a:defPPr>
            <a:lvl1pPr marL="432000" marR="0" lvl="0" indent="-324000">
              <a:spcBef>
                <a:spcPts val="0"/>
              </a:spcBef>
              <a:spcAft>
                <a:spcPts val="1417"/>
              </a:spcAft>
              <a:buSzPct val="45000"/>
              <a:buFont typeface="StarSymbol"/>
              <a:buChar char="●"/>
              <a:defRPr lang="en-US" sz="3200" b="0" i="0" u="none" strike="noStrike" kern="1200">
                <a:ln>
                  <a:noFill/>
                </a:ln>
                <a:latin typeface="Arial" pitchFamily="18"/>
                <a:ea typeface="Microsoft YaHei" pitchFamily="2"/>
                <a:cs typeface="Arial Unicode MS" pitchFamily="2"/>
              </a:defRPr>
            </a:lvl1pPr>
            <a:lvl2pPr marL="864000" marR="0" lvl="1" indent="-324000">
              <a:spcBef>
                <a:spcPts val="0"/>
              </a:spcBef>
              <a:spcAft>
                <a:spcPts val="1134"/>
              </a:spcAft>
              <a:buSzPct val="75000"/>
              <a:buFont typeface="StarSymbol"/>
              <a:buChar char="–"/>
              <a:defRPr lang="en-US" sz="2800" b="0" i="0" u="none" strike="noStrike" kern="1200">
                <a:ln>
                  <a:noFill/>
                </a:ln>
                <a:latin typeface="Arial" pitchFamily="18"/>
                <a:ea typeface="Microsoft YaHei" pitchFamily="2"/>
                <a:cs typeface="Arial Unicode MS" pitchFamily="2"/>
              </a:defRPr>
            </a:lvl2pPr>
            <a:lvl3pPr marL="1295999" marR="0" lvl="2" indent="-288000">
              <a:spcBef>
                <a:spcPts val="0"/>
              </a:spcBef>
              <a:spcAft>
                <a:spcPts val="850"/>
              </a:spcAft>
              <a:buSzPct val="45000"/>
              <a:buFont typeface="StarSymbol"/>
              <a:buChar char="●"/>
              <a:defRPr lang="en-US" sz="2400" b="0" i="0" u="none" strike="noStrike" kern="1200">
                <a:ln>
                  <a:noFill/>
                </a:ln>
                <a:latin typeface="Arial" pitchFamily="18"/>
                <a:ea typeface="Microsoft YaHei" pitchFamily="2"/>
                <a:cs typeface="Arial Unicode MS" pitchFamily="2"/>
              </a:defRPr>
            </a:lvl3pPr>
            <a:lvl4pPr marL="1728000" marR="0" lvl="3" indent="-216000">
              <a:spcBef>
                <a:spcPts val="0"/>
              </a:spcBef>
              <a:spcAft>
                <a:spcPts val="567"/>
              </a:spcAft>
              <a:buSzPct val="75000"/>
              <a:buFont typeface="StarSymbol"/>
              <a:buChar char="–"/>
              <a:defRPr lang="en-US" sz="2000" b="0" i="0" u="none" strike="noStrike" kern="1200">
                <a:ln>
                  <a:noFill/>
                </a:ln>
                <a:latin typeface="Arial" pitchFamily="18"/>
                <a:ea typeface="Microsoft YaHei" pitchFamily="2"/>
                <a:cs typeface="Arial Unicode MS" pitchFamily="2"/>
              </a:defRPr>
            </a:lvl4pPr>
            <a:lvl5pPr marL="2160000" marR="0" lvl="4"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5pPr>
            <a:lvl6pPr marL="2592000" marR="0" lvl="5"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6pPr>
            <a:lvl7pPr marL="3024000" marR="0" lvl="6"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7pPr>
            <a:lvl8pPr marL="3456000" marR="0" lvl="7"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8pPr>
            <a:lvl9pPr marL="3887999" marR="0" lvl="8" indent="-216000">
              <a:spcBef>
                <a:spcPts val="0"/>
              </a:spcBef>
              <a:spcAft>
                <a:spcPts val="283"/>
              </a:spcAft>
              <a:buSzPct val="45000"/>
              <a:buFont typeface="StarSymbol"/>
              <a:buChar char="●"/>
              <a:defRPr lang="en-US" sz="2000" b="0" i="0" u="none" strike="noStrike" kern="1200">
                <a:ln>
                  <a:noFill/>
                </a:ln>
                <a:latin typeface="Arial" pitchFamily="18"/>
                <a:ea typeface="Microsoft YaHei" pitchFamily="2"/>
                <a:cs typeface="Arial Unicode MS" pitchFamily="2"/>
              </a:defRPr>
            </a:lvl9pPr>
          </a:lstStyle>
          <a:p>
            <a:pPr lvl="0"/>
            <a:r>
              <a:rPr lang="en-US"/>
              <a:t>Adds types to javascript objects/methods</a:t>
            </a:r>
          </a:p>
          <a:p>
            <a:pPr lvl="0"/>
            <a:r>
              <a:rPr lang="en-US"/>
              <a:t>Classes</a:t>
            </a:r>
          </a:p>
          <a:p>
            <a:pPr lvl="0"/>
            <a:r>
              <a:rPr lang="en-US"/>
              <a:t>Lambdas</a:t>
            </a:r>
          </a:p>
          <a:p>
            <a:pPr lvl="0"/>
            <a:r>
              <a:rPr lang="en-US"/>
              <a:t>Uses es6 which brings:</a:t>
            </a:r>
          </a:p>
          <a:p>
            <a:pPr lvl="1" hangingPunct="0"/>
            <a:r>
              <a:rPr lang="en-US"/>
              <a:t>Import syntax</a:t>
            </a:r>
          </a:p>
          <a:p>
            <a:pPr lvl="1" hangingPunct="0"/>
            <a:r>
              <a:rPr lang="en-US"/>
              <a:t> For...Of Statement (replacing misleading For...In)</a:t>
            </a:r>
          </a:p>
          <a:p>
            <a:pPr lvl="1" hangingPunct="0"/>
            <a:r>
              <a:rPr lang="en-US"/>
              <a:t>Template Literals (AKA Template Strings)</a:t>
            </a:r>
          </a:p>
          <a:p>
            <a:pPr lvl="1" hangingPunct="0"/>
            <a:r>
              <a:rPr lang="en-US"/>
              <a:t>Object/Array destructuring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ngular">
      <a:dk1>
        <a:srgbClr val="0000FF"/>
      </a:dk1>
      <a:lt1>
        <a:srgbClr val="8DB3E2"/>
      </a:lt1>
      <a:dk2>
        <a:srgbClr val="1F497D"/>
      </a:dk2>
      <a:lt2>
        <a:srgbClr val="548DD4"/>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7358</TotalTime>
  <Words>7733</Words>
  <Application>Microsoft Office PowerPoint</Application>
  <PresentationFormat>On-screen Show (4:3)</PresentationFormat>
  <Paragraphs>639</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Angular 2 w/ TypeScript/RxJs: Our early experiences</vt:lpstr>
      <vt:lpstr>Who's this for?</vt:lpstr>
      <vt:lpstr>PowerPoint Presentation</vt:lpstr>
      <vt:lpstr>What is Angular?</vt:lpstr>
      <vt:lpstr>PowerPoint Presentation</vt:lpstr>
      <vt:lpstr>What’s new with Angular 2?</vt:lpstr>
      <vt:lpstr>Reactive Extensions/RxJS</vt:lpstr>
      <vt:lpstr>Reactive - RxJS</vt:lpstr>
      <vt:lpstr>TypeScript</vt:lpstr>
      <vt:lpstr>PowerPoint Presentation</vt:lpstr>
      <vt:lpstr>Binding Syntax</vt:lpstr>
      <vt:lpstr>Demo Code</vt:lpstr>
      <vt:lpstr>PowerPoint Presentation</vt:lpstr>
      <vt:lpstr>PowerPoint Presentation</vt:lpstr>
      <vt:lpstr>PowerPoint Presentation</vt:lpstr>
      <vt:lpstr>PowerPoint Presentation</vt:lpstr>
      <vt:lpstr>PowerPoint Presentation</vt:lpstr>
      <vt:lpstr>Demo Bootstrap</vt:lpstr>
      <vt:lpstr>Our Experiences with Angular</vt:lpstr>
      <vt:lpstr>Khans</vt:lpstr>
      <vt:lpstr>Bad News</vt:lpstr>
      <vt:lpstr>Good News</vt:lpstr>
      <vt:lpstr>Angular Claims SemVer</vt:lpstr>
      <vt:lpstr>Pros (Everything else!)</vt:lpstr>
      <vt:lpstr>Pros (Everything else!)</vt:lpstr>
      <vt:lpstr>Binding Syntax</vt:lpstr>
      <vt:lpstr>Directives b gone</vt:lpstr>
      <vt:lpstr>RxJS Methods</vt:lpstr>
      <vt:lpstr>Should I switch?</vt:lpstr>
      <vt:lpstr>PowerPoint Presentation</vt:lpstr>
      <vt:lpstr>Questions?</vt:lpstr>
      <vt:lpstr>Miscellaneous Rx Demos</vt:lpstr>
      <vt:lpstr>Like Promise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Briggs</dc:creator>
  <cp:lastModifiedBy>Troy Briggs</cp:lastModifiedBy>
  <cp:revision>234</cp:revision>
  <dcterms:created xsi:type="dcterms:W3CDTF">2016-10-12T22:18:53Z</dcterms:created>
  <dcterms:modified xsi:type="dcterms:W3CDTF">2016-10-26T21:04:23Z</dcterms:modified>
</cp:coreProperties>
</file>