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7" r:id="rId13"/>
    <p:sldId id="278" r:id="rId14"/>
    <p:sldId id="279" r:id="rId15"/>
    <p:sldId id="281" r:id="rId16"/>
    <p:sldId id="282" r:id="rId17"/>
    <p:sldId id="283" r:id="rId18"/>
    <p:sldId id="285" r:id="rId19"/>
    <p:sldId id="286" r:id="rId20"/>
    <p:sldId id="288" r:id="rId21"/>
    <p:sldId id="289" r:id="rId22"/>
    <p:sldId id="291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6" d="100"/>
          <a:sy n="86" d="100"/>
        </p:scale>
        <p:origin x="73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12/18/2024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25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12/18/2024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010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12/18/2024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401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12/18/2024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231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12/18/2024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775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12/18/2024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260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12/18/2024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723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12/18/2024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850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12/18/2024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398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12/18/2024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070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10AF38-26DF-48B3-952C-4A9091D686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967" y="639097"/>
            <a:ext cx="7315200" cy="3686015"/>
          </a:xfrm>
        </p:spPr>
        <p:txBody>
          <a:bodyPr>
            <a:normAutofit/>
          </a:bodyPr>
          <a:lstStyle/>
          <a:p>
            <a:r>
              <a:rPr lang="en-AS" sz="8000" dirty="0"/>
              <a:t>PSIKOLOGJI</a:t>
            </a:r>
            <a:endParaRPr lang="en-US" sz="8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FC2D8F-56D2-4ADF-B439-0E09E7C378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2899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AS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Shkruar</a:t>
            </a:r>
            <a:r>
              <a:rPr lang="en-A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Nga: trojan </a:t>
            </a:r>
            <a:r>
              <a:rPr lang="de-DE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Z</a:t>
            </a:r>
            <a:r>
              <a:rPr lang="en-AS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ogaj</a:t>
            </a:r>
            <a:r>
              <a:rPr lang="en-A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AS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xI</a:t>
            </a:r>
            <a:r>
              <a:rPr lang="en-A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/7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44179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308AC96E-AA33-4309-B51D-072F59E6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56686" y="1"/>
            <a:ext cx="4635315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747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9A873-2735-B3F9-5C30-6B629054F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Çfarë janë drogat psikoaktive?</a:t>
            </a:r>
            <a:endParaRPr lang="en-A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0D23CB-81E7-E006-3878-DBAD23DF93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S" dirty="0"/>
          </a:p>
          <a:p>
            <a:pPr>
              <a:buFont typeface="Wingdings" panose="05000000000000000000" pitchFamily="2" charset="2"/>
              <a:buChar char="§"/>
            </a:pPr>
            <a:r>
              <a:rPr lang="en-AS" sz="2800" dirty="0"/>
              <a:t> </a:t>
            </a:r>
            <a:r>
              <a:rPr lang="de-DE" sz="2800" dirty="0"/>
              <a:t>Substanca që ndikojnë në tru duke ndryshuar ndjenjat, perceptimet dhe sjelljet.</a:t>
            </a:r>
            <a:endParaRPr lang="en-AS" sz="2800" dirty="0"/>
          </a:p>
          <a:p>
            <a:pPr>
              <a:buFont typeface="Wingdings" panose="05000000000000000000" pitchFamily="2" charset="2"/>
              <a:buChar char="§"/>
            </a:pPr>
            <a:endParaRPr lang="en-AS" sz="2800" dirty="0"/>
          </a:p>
          <a:p>
            <a:pPr>
              <a:buFont typeface="Wingdings" panose="05000000000000000000" pitchFamily="2" charset="2"/>
              <a:buChar char="§"/>
            </a:pPr>
            <a:r>
              <a:rPr lang="en-AS" sz="2800" dirty="0"/>
              <a:t> </a:t>
            </a:r>
            <a:r>
              <a:rPr lang="de-DE" sz="2800" dirty="0"/>
              <a:t>Përdorimi: Për trajtim mjekësor ose për arsye rekreative.</a:t>
            </a:r>
            <a:endParaRPr lang="en-AS" sz="2800" dirty="0"/>
          </a:p>
        </p:txBody>
      </p:sp>
    </p:spTree>
    <p:extLst>
      <p:ext uri="{BB962C8B-B14F-4D97-AF65-F5344CB8AC3E}">
        <p14:creationId xmlns:p14="http://schemas.microsoft.com/office/powerpoint/2010/main" val="29725237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23C49-D2E8-41BA-FC2B-2EE6251A4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Kategoritë kryesore</a:t>
            </a:r>
            <a:endParaRPr lang="en-A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9EEBD-97FE-0F58-E563-FA8E0A6EC9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AS" sz="2000" dirty="0"/>
              <a:t> </a:t>
            </a:r>
            <a:r>
              <a:rPr lang="de-DE" sz="2000" dirty="0"/>
              <a:t>Stimulentët: Përmirësojnë energjinë dhe përqendrimin (kafeina, nikotina, kokaina).</a:t>
            </a:r>
            <a:r>
              <a:rPr lang="en-AS" sz="2000" dirty="0"/>
              <a:t>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AS" sz="2000" dirty="0"/>
              <a:t> </a:t>
            </a:r>
            <a:r>
              <a:rPr lang="de-DE" sz="2000" dirty="0"/>
              <a:t>Depresantët: Qetësojnë sistemin nervor (alkooli, qetësuesit).</a:t>
            </a:r>
            <a:r>
              <a:rPr lang="en-AS" sz="2000" dirty="0"/>
              <a:t>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AS" sz="2000" dirty="0"/>
              <a:t> </a:t>
            </a:r>
            <a:r>
              <a:rPr lang="de-DE" sz="2000" dirty="0"/>
              <a:t>Halucinogjenët: Ndryshojnë perceptimin (LSD, kanabisi në doza të larta).</a:t>
            </a:r>
            <a:endParaRPr lang="en-AS" sz="2000" dirty="0"/>
          </a:p>
          <a:p>
            <a:pPr>
              <a:buFont typeface="Wingdings" panose="05000000000000000000" pitchFamily="2" charset="2"/>
              <a:buChar char="§"/>
            </a:pPr>
            <a:r>
              <a:rPr lang="en-AS" sz="2000" dirty="0"/>
              <a:t> </a:t>
            </a:r>
            <a:r>
              <a:rPr lang="de-DE" sz="2000" dirty="0"/>
              <a:t>Opiatet: Zbutin dhimbjen dhe sjellin eufori (morfina, heroina).</a:t>
            </a:r>
            <a:r>
              <a:rPr lang="en-AS" sz="2000" dirty="0"/>
              <a:t>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AS" sz="2000" dirty="0"/>
              <a:t> </a:t>
            </a:r>
            <a:r>
              <a:rPr lang="de-DE" sz="2000" dirty="0"/>
              <a:t>Efektet afatgjata: Varësia, dëmtimi i trurit, ndikimi social dhe psikologjik.</a:t>
            </a:r>
            <a:endParaRPr lang="en-AS" sz="2000" dirty="0"/>
          </a:p>
        </p:txBody>
      </p:sp>
      <p:pic>
        <p:nvPicPr>
          <p:cNvPr id="7170" name="Picture 2" descr="Drug use | Recreational Drug Use, Drug Abuse, &amp; Psychotropic Drugs |  Britannica">
            <a:extLst>
              <a:ext uri="{FF2B5EF4-FFF2-40B4-BE49-F238E27FC236}">
                <a16:creationId xmlns:a16="http://schemas.microsoft.com/office/drawing/2014/main" id="{0B41F494-4925-C985-66DE-E9EB0402BD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9156164" y="2598490"/>
            <a:ext cx="3035836" cy="2024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62696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4785C26-85B1-D9BA-E133-EA2EDE8E8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479675"/>
            <a:ext cx="10058400" cy="1450975"/>
          </a:xfrm>
        </p:spPr>
        <p:txBody>
          <a:bodyPr/>
          <a:lstStyle/>
          <a:p>
            <a:r>
              <a:rPr lang="de-DE" dirty="0"/>
              <a:t>Zhvillimi Njerëzor dhe Metodat e Studimit</a:t>
            </a:r>
            <a:endParaRPr lang="en-AS" dirty="0"/>
          </a:p>
        </p:txBody>
      </p:sp>
    </p:spTree>
    <p:extLst>
      <p:ext uri="{BB962C8B-B14F-4D97-AF65-F5344CB8AC3E}">
        <p14:creationId xmlns:p14="http://schemas.microsoft.com/office/powerpoint/2010/main" val="20373105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1B5BA-5599-B990-9411-F381C70B3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Faktorët e zhvillimit</a:t>
            </a:r>
            <a:endParaRPr lang="en-A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D50BD-09FB-401D-E7FC-EC6F87EE67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AS" dirty="0"/>
              <a:t> </a:t>
            </a:r>
            <a:r>
              <a:rPr lang="de-DE" dirty="0"/>
              <a:t>Biologjikë: Gjenetika, zhvillimi i trurit, hormonet.</a:t>
            </a:r>
            <a:r>
              <a:rPr lang="en-AS" dirty="0"/>
              <a:t>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AS" dirty="0"/>
              <a:t> </a:t>
            </a:r>
            <a:r>
              <a:rPr lang="de-DE" dirty="0"/>
              <a:t>Mjedisorë: Edukimi, kultura, marrëdhëniet shoqërore.</a:t>
            </a:r>
            <a:r>
              <a:rPr lang="en-AS" dirty="0"/>
              <a:t>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AS" dirty="0"/>
              <a:t> </a:t>
            </a:r>
            <a:r>
              <a:rPr lang="de-DE" dirty="0"/>
              <a:t>Ndikimi i ndërveprimit:</a:t>
            </a:r>
            <a:r>
              <a:rPr lang="en-AS" dirty="0"/>
              <a:t>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AS" dirty="0"/>
              <a:t> </a:t>
            </a:r>
            <a:r>
              <a:rPr lang="de-DE" dirty="0"/>
              <a:t>Rasti i binjakëve: Studimet që tregojnë ndikimin e natyrës dhe mjedisit.</a:t>
            </a:r>
            <a:endParaRPr lang="en-AS" dirty="0"/>
          </a:p>
        </p:txBody>
      </p:sp>
    </p:spTree>
    <p:extLst>
      <p:ext uri="{BB962C8B-B14F-4D97-AF65-F5344CB8AC3E}">
        <p14:creationId xmlns:p14="http://schemas.microsoft.com/office/powerpoint/2010/main" val="14570310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29EA7-9D89-A746-33D7-92DF0881A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Metodat e studimit të zhvillimit</a:t>
            </a:r>
            <a:endParaRPr lang="en-A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FA783-AD2B-93CD-CA77-E8E4B79C2A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AS" sz="2400" dirty="0"/>
              <a:t> </a:t>
            </a:r>
            <a:r>
              <a:rPr lang="de-DE" sz="2400" dirty="0"/>
              <a:t>Longitudinale: Analizon individë gjatë periudhave të gjata kohore.</a:t>
            </a:r>
            <a:r>
              <a:rPr lang="en-AS" sz="2400" dirty="0"/>
              <a:t>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AS" sz="2400" dirty="0"/>
              <a:t> </a:t>
            </a:r>
            <a:r>
              <a:rPr lang="de-DE" sz="2400" dirty="0"/>
              <a:t>Krahasore (cross-sectional): Krahasimi i grupeve në mosha të ndryshme.</a:t>
            </a:r>
            <a:r>
              <a:rPr lang="en-AS" sz="2400" dirty="0"/>
              <a:t>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AS" sz="2400" dirty="0"/>
              <a:t> </a:t>
            </a:r>
            <a:r>
              <a:rPr lang="de-DE" sz="2400" dirty="0"/>
              <a:t>Eksperimentale: Përdoret për të testuar hipoteza specifike mbi zhvillimin.</a:t>
            </a:r>
            <a:endParaRPr lang="en-AS" sz="2400" dirty="0"/>
          </a:p>
        </p:txBody>
      </p:sp>
    </p:spTree>
    <p:extLst>
      <p:ext uri="{BB962C8B-B14F-4D97-AF65-F5344CB8AC3E}">
        <p14:creationId xmlns:p14="http://schemas.microsoft.com/office/powerpoint/2010/main" val="31914401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4785C26-85B1-D9BA-E133-EA2EDE8E8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479675"/>
            <a:ext cx="10058400" cy="1450975"/>
          </a:xfrm>
        </p:spPr>
        <p:txBody>
          <a:bodyPr/>
          <a:lstStyle/>
          <a:p>
            <a:r>
              <a:rPr lang="de-DE" dirty="0"/>
              <a:t>Teoritë e Zhvillimit</a:t>
            </a:r>
            <a:endParaRPr lang="en-AS" dirty="0"/>
          </a:p>
        </p:txBody>
      </p:sp>
    </p:spTree>
    <p:extLst>
      <p:ext uri="{BB962C8B-B14F-4D97-AF65-F5344CB8AC3E}">
        <p14:creationId xmlns:p14="http://schemas.microsoft.com/office/powerpoint/2010/main" val="1483607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2D062-AB50-C2A6-F000-268AC980E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Teoritë kryesore</a:t>
            </a:r>
            <a:endParaRPr lang="en-A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8E3CFB-632A-A4D2-8970-3A8457DEA2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de-DE" sz="2800" dirty="0"/>
              <a:t>Freud: Fokusi në zhvillimin psikoseksual (faza orale, anale, etj.).</a:t>
            </a:r>
            <a:endParaRPr lang="en-AS" sz="2800" dirty="0"/>
          </a:p>
          <a:p>
            <a:pPr>
              <a:buFont typeface="Wingdings" panose="05000000000000000000" pitchFamily="2" charset="2"/>
              <a:buChar char="§"/>
            </a:pPr>
            <a:r>
              <a:rPr lang="de-DE" sz="2800" dirty="0"/>
              <a:t>Erikson: Faza psikosociale, sfidat nga lindja deri në pleqëri.</a:t>
            </a:r>
            <a:endParaRPr lang="en-AS" sz="2800" dirty="0"/>
          </a:p>
          <a:p>
            <a:pPr>
              <a:buFont typeface="Wingdings" panose="05000000000000000000" pitchFamily="2" charset="2"/>
              <a:buChar char="§"/>
            </a:pPr>
            <a:r>
              <a:rPr lang="de-DE" sz="2800" dirty="0"/>
              <a:t>Piaget: Teoria kognitive, zhvillimi i mendimit logjik dhe abstrakt.</a:t>
            </a:r>
            <a:endParaRPr lang="en-AS" sz="2800" dirty="0"/>
          </a:p>
        </p:txBody>
      </p:sp>
    </p:spTree>
    <p:extLst>
      <p:ext uri="{BB962C8B-B14F-4D97-AF65-F5344CB8AC3E}">
        <p14:creationId xmlns:p14="http://schemas.microsoft.com/office/powerpoint/2010/main" val="38252396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4785C26-85B1-D9BA-E133-EA2EDE8E8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479675"/>
            <a:ext cx="10058400" cy="1450975"/>
          </a:xfrm>
        </p:spPr>
        <p:txBody>
          <a:bodyPr/>
          <a:lstStyle/>
          <a:p>
            <a:r>
              <a:rPr lang="de-DE" dirty="0"/>
              <a:t>Fazat e Jetës Njerëzore</a:t>
            </a:r>
            <a:endParaRPr lang="en-AS" dirty="0"/>
          </a:p>
        </p:txBody>
      </p:sp>
    </p:spTree>
    <p:extLst>
      <p:ext uri="{BB962C8B-B14F-4D97-AF65-F5344CB8AC3E}">
        <p14:creationId xmlns:p14="http://schemas.microsoft.com/office/powerpoint/2010/main" val="38903110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E3067-FB00-D05F-E9E1-FA7C07723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S" dirty="0" err="1"/>
              <a:t>Fazat</a:t>
            </a:r>
            <a:r>
              <a:rPr lang="en-AS" dirty="0"/>
              <a:t> </a:t>
            </a:r>
            <a:r>
              <a:rPr lang="en-AS" dirty="0" err="1"/>
              <a:t>Kryesore</a:t>
            </a:r>
            <a:endParaRPr lang="en-A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E5188-780D-52CB-8B7A-5B31AFC0D0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918010"/>
            <a:ext cx="5731727" cy="4493941"/>
          </a:xfrm>
        </p:spPr>
        <p:txBody>
          <a:bodyPr>
            <a:normAutofit/>
          </a:bodyPr>
          <a:lstStyle/>
          <a:p>
            <a:r>
              <a:rPr lang="de-DE" sz="1600" b="1" dirty="0"/>
              <a:t>Zhvillimi Prenatal</a:t>
            </a:r>
            <a:endParaRPr lang="de-DE" sz="1600" dirty="0"/>
          </a:p>
          <a:p>
            <a:pPr>
              <a:buFont typeface="Wingdings" panose="05000000000000000000" pitchFamily="2" charset="2"/>
              <a:buChar char="§"/>
            </a:pPr>
            <a:r>
              <a:rPr lang="en-AS" sz="1600" dirty="0"/>
              <a:t> </a:t>
            </a:r>
            <a:r>
              <a:rPr lang="de-DE" sz="1600" dirty="0"/>
              <a:t>Fazat: Zigota → Embrioni → Fetusi.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AS" sz="1600" dirty="0"/>
              <a:t> </a:t>
            </a:r>
            <a:r>
              <a:rPr lang="de-DE" sz="1600" dirty="0"/>
              <a:t>Faktorë ndikues: Ushqyerja, ekspozimi ndaj substancave, stresi.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AS" sz="1600" dirty="0"/>
              <a:t> </a:t>
            </a:r>
            <a:r>
              <a:rPr lang="de-DE" sz="1600" dirty="0"/>
              <a:t>Ndikimet negative: Teratogjenët (alkooli, droga).</a:t>
            </a:r>
            <a:endParaRPr lang="en-AS" sz="1600" dirty="0"/>
          </a:p>
          <a:p>
            <a:pPr>
              <a:buFont typeface="Wingdings" panose="05000000000000000000" pitchFamily="2" charset="2"/>
              <a:buChar char="§"/>
            </a:pPr>
            <a:endParaRPr lang="en-AS" sz="1600" dirty="0"/>
          </a:p>
          <a:p>
            <a:pPr marL="0" indent="0">
              <a:buNone/>
            </a:pPr>
            <a:r>
              <a:rPr lang="en-AS" sz="1600" b="1" dirty="0"/>
              <a:t> </a:t>
            </a:r>
            <a:r>
              <a:rPr lang="de-DE" sz="1600" b="1" dirty="0"/>
              <a:t>Foshnjëria</a:t>
            </a:r>
            <a:endParaRPr lang="de-DE" sz="1600" dirty="0"/>
          </a:p>
          <a:p>
            <a:pPr>
              <a:buFont typeface="Wingdings" panose="05000000000000000000" pitchFamily="2" charset="2"/>
              <a:buChar char="§"/>
            </a:pPr>
            <a:r>
              <a:rPr lang="en-AS" sz="1600" dirty="0"/>
              <a:t> </a:t>
            </a:r>
            <a:r>
              <a:rPr lang="de-DE" sz="1600" dirty="0"/>
              <a:t>Zhvillimi i shpejtë i trurit dhe lidhjeve nervore.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AS" sz="1600" dirty="0"/>
              <a:t> </a:t>
            </a:r>
            <a:r>
              <a:rPr lang="de-DE" sz="1600" dirty="0"/>
              <a:t>Lidhja emocionale: Rëndësia e lidhjes me prindërit (attachment).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AS" sz="1600" dirty="0"/>
              <a:t> </a:t>
            </a:r>
            <a:r>
              <a:rPr lang="de-DE" sz="1600" dirty="0"/>
              <a:t>Motorika: Hapat e parë dhe eksplorimi i botës.</a:t>
            </a:r>
            <a:endParaRPr lang="en-AS" sz="1600" dirty="0"/>
          </a:p>
          <a:p>
            <a:pPr marL="0" indent="0">
              <a:buNone/>
            </a:pPr>
            <a:endParaRPr lang="en-AS" dirty="0"/>
          </a:p>
          <a:p>
            <a:endParaRPr lang="en-A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C24B11A-D75A-9551-7158-55300C4CF55D}"/>
              </a:ext>
            </a:extLst>
          </p:cNvPr>
          <p:cNvSpPr txBox="1">
            <a:spLocks/>
          </p:cNvSpPr>
          <p:nvPr/>
        </p:nvSpPr>
        <p:spPr>
          <a:xfrm>
            <a:off x="6096000" y="1918010"/>
            <a:ext cx="5731727" cy="449394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S" sz="1400" b="1" dirty="0"/>
              <a:t> </a:t>
            </a:r>
            <a:r>
              <a:rPr lang="de-DE" sz="1400" b="1" dirty="0"/>
              <a:t>Fëmijëria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AS" sz="1400" dirty="0"/>
              <a:t> </a:t>
            </a:r>
            <a:r>
              <a:rPr lang="de-DE" sz="1400" dirty="0"/>
              <a:t>Sociale: Ndërtimi i miqësive dhe mësimi i normave sociale.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AS" sz="1400" dirty="0"/>
              <a:t> </a:t>
            </a:r>
            <a:r>
              <a:rPr lang="de-DE" sz="1400" dirty="0"/>
              <a:t>Kognitive: Të mësuarit përmes lojës dhe logjikës (fazat konkrete).</a:t>
            </a:r>
            <a:endParaRPr lang="en-AS" sz="1400" dirty="0"/>
          </a:p>
          <a:p>
            <a:pPr marL="0" indent="0">
              <a:buNone/>
            </a:pPr>
            <a:r>
              <a:rPr lang="en-AS" sz="1400" dirty="0"/>
              <a:t> </a:t>
            </a:r>
            <a:r>
              <a:rPr lang="de-DE" sz="1400" b="1" dirty="0"/>
              <a:t>Adoleshenca</a:t>
            </a:r>
            <a:endParaRPr lang="de-DE" sz="1400" dirty="0"/>
          </a:p>
          <a:p>
            <a:pPr>
              <a:buFont typeface="Wingdings" panose="05000000000000000000" pitchFamily="2" charset="2"/>
              <a:buChar char="§"/>
            </a:pPr>
            <a:r>
              <a:rPr lang="en-AS" sz="1400" dirty="0"/>
              <a:t> </a:t>
            </a:r>
            <a:r>
              <a:rPr lang="de-DE" sz="1400" dirty="0"/>
              <a:t>Fizikisht: Ndryshimet hormonale dhe puberteti.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AS" sz="1400" dirty="0"/>
              <a:t> </a:t>
            </a:r>
            <a:r>
              <a:rPr lang="de-DE" sz="1400" dirty="0"/>
              <a:t>Socialisht: Krijimi i identitetit dhe presioni nga grupi.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AS" sz="1400" dirty="0"/>
              <a:t> </a:t>
            </a:r>
            <a:r>
              <a:rPr lang="de-DE" sz="1400" dirty="0"/>
              <a:t>Emocionalisht: Vendime impulsive dhe eksplorimi i pavarësisë.</a:t>
            </a:r>
          </a:p>
          <a:p>
            <a:pPr marL="0" indent="0">
              <a:buNone/>
            </a:pPr>
            <a:r>
              <a:rPr lang="en-AS" sz="1400" b="1" dirty="0"/>
              <a:t> </a:t>
            </a:r>
            <a:r>
              <a:rPr lang="de-DE" sz="1400" b="1" dirty="0"/>
              <a:t>Mosha e rritur dhe pleqëria</a:t>
            </a:r>
            <a:endParaRPr lang="de-DE" sz="1400" dirty="0"/>
          </a:p>
          <a:p>
            <a:pPr>
              <a:buFont typeface="Wingdings" panose="05000000000000000000" pitchFamily="2" charset="2"/>
              <a:buChar char="§"/>
            </a:pPr>
            <a:r>
              <a:rPr lang="en-AS" sz="1400" dirty="0"/>
              <a:t> </a:t>
            </a:r>
            <a:r>
              <a:rPr lang="de-DE" sz="1400" dirty="0"/>
              <a:t>Rinia: Fokus në karrierë, familje dhe marrëdhënie romantike.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AS" sz="1400" dirty="0"/>
              <a:t> </a:t>
            </a:r>
            <a:r>
              <a:rPr lang="de-DE" sz="1400" dirty="0"/>
              <a:t>Mosha e mesme: Përmbushje personale dhe përkujdesja për të tjerët.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AS" sz="1400" dirty="0"/>
              <a:t> </a:t>
            </a:r>
            <a:r>
              <a:rPr lang="de-DE" sz="1400" dirty="0"/>
              <a:t>Pleqëria: Reflektimi mbi jetën, kujtesa, sfidat shëndetësore.</a:t>
            </a:r>
            <a:endParaRPr lang="en-AS" sz="1400" dirty="0"/>
          </a:p>
        </p:txBody>
      </p:sp>
    </p:spTree>
    <p:extLst>
      <p:ext uri="{BB962C8B-B14F-4D97-AF65-F5344CB8AC3E}">
        <p14:creationId xmlns:p14="http://schemas.microsoft.com/office/powerpoint/2010/main" val="39377276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4785C26-85B1-D9BA-E133-EA2EDE8E8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479675"/>
            <a:ext cx="10058400" cy="1450975"/>
          </a:xfrm>
        </p:spPr>
        <p:txBody>
          <a:bodyPr/>
          <a:lstStyle/>
          <a:p>
            <a:r>
              <a:rPr lang="en-AS" dirty="0" err="1"/>
              <a:t>Faleminderit</a:t>
            </a:r>
            <a:r>
              <a:rPr lang="en-AS" dirty="0"/>
              <a:t> per </a:t>
            </a:r>
            <a:r>
              <a:rPr lang="en-AS" dirty="0" err="1"/>
              <a:t>vemendjen</a:t>
            </a:r>
            <a:r>
              <a:rPr lang="en-A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64746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2F240-67A8-E7D8-3AA4-CCF7CAC77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S" dirty="0" err="1"/>
              <a:t>Temat</a:t>
            </a:r>
            <a:r>
              <a:rPr lang="en-AS" dirty="0"/>
              <a:t> </a:t>
            </a:r>
            <a:r>
              <a:rPr lang="en-AS" dirty="0" err="1"/>
              <a:t>Kryesore</a:t>
            </a:r>
            <a:endParaRPr lang="en-A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A90A81-B448-D79B-35AF-98682F8E69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AS" dirty="0"/>
              <a:t> </a:t>
            </a:r>
            <a:r>
              <a:rPr lang="en-AS" dirty="0" err="1"/>
              <a:t>Marredheniet</a:t>
            </a:r>
            <a:r>
              <a:rPr lang="en-AS" dirty="0"/>
              <a:t> </a:t>
            </a:r>
            <a:r>
              <a:rPr lang="en-AS" dirty="0" err="1"/>
              <a:t>mes</a:t>
            </a:r>
            <a:r>
              <a:rPr lang="en-AS" dirty="0"/>
              <a:t> </a:t>
            </a:r>
            <a:r>
              <a:rPr lang="en-AS" dirty="0" err="1"/>
              <a:t>proceseve</a:t>
            </a:r>
            <a:r>
              <a:rPr lang="en-AS" dirty="0"/>
              <a:t> </a:t>
            </a:r>
            <a:r>
              <a:rPr lang="en-AS" dirty="0" err="1"/>
              <a:t>te</a:t>
            </a:r>
            <a:r>
              <a:rPr lang="en-AS" dirty="0"/>
              <a:t> </a:t>
            </a:r>
            <a:r>
              <a:rPr lang="en-AS" dirty="0" err="1"/>
              <a:t>vetedijshme</a:t>
            </a:r>
            <a:r>
              <a:rPr lang="en-AS" dirty="0"/>
              <a:t> </a:t>
            </a:r>
            <a:r>
              <a:rPr lang="en-AS" dirty="0" err="1"/>
              <a:t>dhe</a:t>
            </a:r>
            <a:r>
              <a:rPr lang="en-AS" dirty="0"/>
              <a:t> </a:t>
            </a:r>
            <a:r>
              <a:rPr lang="en-AS" dirty="0" err="1"/>
              <a:t>te</a:t>
            </a:r>
            <a:r>
              <a:rPr lang="en-AS" dirty="0"/>
              <a:t> </a:t>
            </a:r>
            <a:r>
              <a:rPr lang="en-AS" dirty="0" err="1"/>
              <a:t>pavetedijshme</a:t>
            </a:r>
            <a:endParaRPr lang="en-AS" dirty="0"/>
          </a:p>
          <a:p>
            <a:pPr>
              <a:buFont typeface="Arial" panose="020B0604020202020204" pitchFamily="34" charset="0"/>
              <a:buChar char="•"/>
            </a:pPr>
            <a:r>
              <a:rPr lang="en-AS" dirty="0"/>
              <a:t> </a:t>
            </a:r>
            <a:r>
              <a:rPr lang="en-AS" dirty="0" err="1"/>
              <a:t>Gjumi</a:t>
            </a:r>
            <a:r>
              <a:rPr lang="en-AS" dirty="0"/>
              <a:t> </a:t>
            </a:r>
            <a:r>
              <a:rPr lang="en-AS" dirty="0" err="1"/>
              <a:t>dhe</a:t>
            </a:r>
            <a:r>
              <a:rPr lang="en-AS" dirty="0"/>
              <a:t> </a:t>
            </a:r>
            <a:r>
              <a:rPr lang="en-AS" dirty="0" err="1"/>
              <a:t>endrrat</a:t>
            </a:r>
            <a:endParaRPr lang="en-AS" dirty="0"/>
          </a:p>
          <a:p>
            <a:pPr>
              <a:buFont typeface="Arial" panose="020B0604020202020204" pitchFamily="34" charset="0"/>
              <a:buChar char="•"/>
            </a:pPr>
            <a:r>
              <a:rPr lang="en-AS" dirty="0"/>
              <a:t> </a:t>
            </a:r>
            <a:r>
              <a:rPr lang="en-AS" dirty="0" err="1"/>
              <a:t>Drogat</a:t>
            </a:r>
            <a:r>
              <a:rPr lang="en-AS" dirty="0"/>
              <a:t> </a:t>
            </a:r>
            <a:r>
              <a:rPr lang="en-AS" dirty="0" err="1"/>
              <a:t>Psikoaktive</a:t>
            </a:r>
            <a:r>
              <a:rPr lang="en-AS" dirty="0"/>
              <a:t> </a:t>
            </a:r>
            <a:r>
              <a:rPr lang="en-AS" dirty="0" err="1"/>
              <a:t>dhe</a:t>
            </a:r>
            <a:r>
              <a:rPr lang="en-AS" dirty="0"/>
              <a:t> </a:t>
            </a:r>
            <a:r>
              <a:rPr lang="en-AS" dirty="0" err="1"/>
              <a:t>Efektet</a:t>
            </a:r>
            <a:r>
              <a:rPr lang="en-AS" dirty="0"/>
              <a:t> e tyre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S" dirty="0"/>
              <a:t> </a:t>
            </a:r>
            <a:r>
              <a:rPr lang="en-AS" dirty="0" err="1"/>
              <a:t>Zhvillimi</a:t>
            </a:r>
            <a:r>
              <a:rPr lang="en-AS" dirty="0"/>
              <a:t> </a:t>
            </a:r>
            <a:r>
              <a:rPr lang="en-AS" dirty="0" err="1"/>
              <a:t>Njerezor</a:t>
            </a:r>
            <a:r>
              <a:rPr lang="en-AS" dirty="0"/>
              <a:t> </a:t>
            </a:r>
            <a:r>
              <a:rPr lang="en-AS" dirty="0" err="1"/>
              <a:t>dhe</a:t>
            </a:r>
            <a:r>
              <a:rPr lang="en-AS" dirty="0"/>
              <a:t> </a:t>
            </a:r>
            <a:r>
              <a:rPr lang="en-AS" dirty="0" err="1"/>
              <a:t>Metodat</a:t>
            </a:r>
            <a:r>
              <a:rPr lang="en-AS" dirty="0"/>
              <a:t> e </a:t>
            </a:r>
            <a:r>
              <a:rPr lang="en-AS" dirty="0" err="1"/>
              <a:t>Studimit</a:t>
            </a:r>
            <a:endParaRPr lang="en-AS" dirty="0"/>
          </a:p>
          <a:p>
            <a:pPr>
              <a:buFont typeface="Arial" panose="020B0604020202020204" pitchFamily="34" charset="0"/>
              <a:buChar char="•"/>
            </a:pPr>
            <a:r>
              <a:rPr lang="en-AS" dirty="0"/>
              <a:t> </a:t>
            </a:r>
            <a:r>
              <a:rPr lang="en-AS" dirty="0" err="1"/>
              <a:t>Teorite</a:t>
            </a:r>
            <a:r>
              <a:rPr lang="en-AS" dirty="0"/>
              <a:t> e </a:t>
            </a:r>
            <a:r>
              <a:rPr lang="en-AS" dirty="0" err="1"/>
              <a:t>Zhvillimi</a:t>
            </a:r>
            <a:endParaRPr lang="en-AS" dirty="0"/>
          </a:p>
          <a:p>
            <a:pPr>
              <a:buFont typeface="Arial" panose="020B0604020202020204" pitchFamily="34" charset="0"/>
              <a:buChar char="•"/>
            </a:pPr>
            <a:r>
              <a:rPr lang="en-AS" dirty="0"/>
              <a:t> </a:t>
            </a:r>
            <a:r>
              <a:rPr lang="en-AS" dirty="0" err="1"/>
              <a:t>Fazat</a:t>
            </a:r>
            <a:r>
              <a:rPr lang="en-AS" dirty="0"/>
              <a:t> e Jetes </a:t>
            </a:r>
            <a:r>
              <a:rPr lang="en-AS" dirty="0" err="1"/>
              <a:t>Njerezore</a:t>
            </a:r>
            <a:endParaRPr lang="en-AS" dirty="0"/>
          </a:p>
        </p:txBody>
      </p:sp>
    </p:spTree>
    <p:extLst>
      <p:ext uri="{BB962C8B-B14F-4D97-AF65-F5344CB8AC3E}">
        <p14:creationId xmlns:p14="http://schemas.microsoft.com/office/powerpoint/2010/main" val="2584220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4785C26-85B1-D9BA-E133-EA2EDE8E8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479675"/>
            <a:ext cx="10058400" cy="1450975"/>
          </a:xfrm>
        </p:spPr>
        <p:txBody>
          <a:bodyPr/>
          <a:lstStyle/>
          <a:p>
            <a:r>
              <a:rPr lang="de-DE" dirty="0"/>
              <a:t>Marrëdhëniet mes proceseve të vetëdijshme dhe të pavetëdijshme</a:t>
            </a:r>
            <a:endParaRPr lang="en-AS" dirty="0"/>
          </a:p>
        </p:txBody>
      </p:sp>
    </p:spTree>
    <p:extLst>
      <p:ext uri="{BB962C8B-B14F-4D97-AF65-F5344CB8AC3E}">
        <p14:creationId xmlns:p14="http://schemas.microsoft.com/office/powerpoint/2010/main" val="1566889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544D4-8CB3-7555-69CF-BC3ABAA1C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Procese të vetëdijshme dhe të pavetëdijshme</a:t>
            </a:r>
            <a:endParaRPr lang="en-A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A57741-4C3E-C44F-6A34-2C595FFD9D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AS" dirty="0"/>
              <a:t> </a:t>
            </a:r>
            <a:r>
              <a:rPr lang="de-DE" sz="2400" dirty="0"/>
              <a:t>Procese të vetëdijshme: Ato që perceptohen dhe kontrollohen qëllimisht, si përqendrimi në një problem ose mësimi i një informacioni të ri.</a:t>
            </a:r>
            <a:endParaRPr lang="en-AS" sz="2400" dirty="0"/>
          </a:p>
          <a:p>
            <a:pPr>
              <a:buFont typeface="Wingdings" panose="05000000000000000000" pitchFamily="2" charset="2"/>
              <a:buChar char="§"/>
            </a:pPr>
            <a:r>
              <a:rPr lang="de-DE" sz="2400" dirty="0"/>
              <a:t>Procese të pavetëdijshme:</a:t>
            </a:r>
            <a:r>
              <a:rPr lang="en-AS" sz="2400" dirty="0"/>
              <a:t> </a:t>
            </a:r>
            <a:r>
              <a:rPr lang="de-DE" sz="2400" dirty="0"/>
              <a:t>Instinktet, dëshirat, mendimet ose kujtimet që ndodhin pa ndërgjegjësim aktiv.</a:t>
            </a:r>
            <a:endParaRPr lang="en-AS" sz="2400" dirty="0"/>
          </a:p>
          <a:p>
            <a:pPr>
              <a:buFont typeface="Wingdings" panose="05000000000000000000" pitchFamily="2" charset="2"/>
              <a:buChar char="§"/>
            </a:pPr>
            <a:r>
              <a:rPr lang="en-AS" sz="2400" dirty="0"/>
              <a:t> Po </a:t>
            </a:r>
            <a:r>
              <a:rPr lang="en-AS" sz="2400" dirty="0" err="1"/>
              <a:t>ashtu</a:t>
            </a:r>
            <a:r>
              <a:rPr lang="en-AS" sz="2400" dirty="0"/>
              <a:t>, p</a:t>
            </a:r>
            <a:r>
              <a:rPr lang="de-DE" sz="2400" dirty="0"/>
              <a:t>ërdorimi i pavetëdijes në vendimet e përditshme (shembull: zakonet).</a:t>
            </a:r>
            <a:endParaRPr lang="en-AS" sz="2400" dirty="0"/>
          </a:p>
        </p:txBody>
      </p:sp>
    </p:spTree>
    <p:extLst>
      <p:ext uri="{BB962C8B-B14F-4D97-AF65-F5344CB8AC3E}">
        <p14:creationId xmlns:p14="http://schemas.microsoft.com/office/powerpoint/2010/main" val="2080478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45A26-DF81-998E-79C0-985F434AB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Marrëdhënia mes tyre</a:t>
            </a:r>
            <a:endParaRPr lang="en-A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7CCA0E-4437-C723-77BA-57A672C6CF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AS" dirty="0"/>
              <a:t> </a:t>
            </a:r>
            <a:r>
              <a:rPr lang="de-DE" dirty="0"/>
              <a:t>Vetëdija dhe pavetëdija bashkëpunojnë për t’u përshtatur dhe mbijetuar.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S" dirty="0"/>
              <a:t> </a:t>
            </a:r>
            <a:r>
              <a:rPr lang="de-DE" dirty="0"/>
              <a:t>Shembuj: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Emocionet e pavetëdijshme ndikojnë në gjykimet vetëdijshme.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Kujtimet e shtypura mund të ndikojnë në sjellje (psikoanaliza e Freud-it).</a:t>
            </a:r>
            <a:endParaRPr lang="en-A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A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DE" dirty="0"/>
          </a:p>
          <a:p>
            <a:endParaRPr lang="en-AS" dirty="0"/>
          </a:p>
        </p:txBody>
      </p:sp>
      <p:pic>
        <p:nvPicPr>
          <p:cNvPr id="3074" name="Picture 2" descr="Freud's Theory of the Unconscious Mind: The Iceberg Analogy">
            <a:extLst>
              <a:ext uri="{FF2B5EF4-FFF2-40B4-BE49-F238E27FC236}">
                <a16:creationId xmlns:a16="http://schemas.microsoft.com/office/drawing/2014/main" id="{82306F05-4276-8274-9F18-B46AFC8CAD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7424" y="3813717"/>
            <a:ext cx="4285753" cy="2426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1644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4785C26-85B1-D9BA-E133-EA2EDE8E8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479675"/>
            <a:ext cx="10058400" cy="1450975"/>
          </a:xfrm>
        </p:spPr>
        <p:txBody>
          <a:bodyPr/>
          <a:lstStyle/>
          <a:p>
            <a:r>
              <a:rPr lang="de-DE" dirty="0"/>
              <a:t>Gjumi dhe ëndrrat</a:t>
            </a:r>
            <a:endParaRPr lang="en-AS" dirty="0"/>
          </a:p>
        </p:txBody>
      </p:sp>
    </p:spTree>
    <p:extLst>
      <p:ext uri="{BB962C8B-B14F-4D97-AF65-F5344CB8AC3E}">
        <p14:creationId xmlns:p14="http://schemas.microsoft.com/office/powerpoint/2010/main" val="10977412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7E46E-CF98-C6E8-1EF0-C36129255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Gjumi</a:t>
            </a:r>
            <a:endParaRPr lang="en-A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D925A-B7D5-3427-77BE-B8EE3CF747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S" dirty="0"/>
              <a:t> </a:t>
            </a:r>
            <a:r>
              <a:rPr lang="de-DE" dirty="0"/>
              <a:t>Cikli i gjumi</a:t>
            </a:r>
            <a:r>
              <a:rPr lang="en-AS" dirty="0"/>
              <a:t> </a:t>
            </a:r>
            <a:r>
              <a:rPr lang="en-AS" dirty="0" err="1"/>
              <a:t>ndahet</a:t>
            </a:r>
            <a:r>
              <a:rPr lang="en-AS" dirty="0"/>
              <a:t> ne </a:t>
            </a:r>
            <a:r>
              <a:rPr lang="en-AS" dirty="0" err="1"/>
              <a:t>faza</a:t>
            </a:r>
            <a:r>
              <a:rPr lang="de-DE" dirty="0"/>
              <a:t>:</a:t>
            </a:r>
            <a:endParaRPr lang="en-AS" dirty="0"/>
          </a:p>
          <a:p>
            <a:pPr marL="457200" indent="-457200">
              <a:buFont typeface="+mj-lt"/>
              <a:buAutoNum type="arabicPeriod"/>
            </a:pPr>
            <a:r>
              <a:rPr lang="en-AS" dirty="0"/>
              <a:t> </a:t>
            </a:r>
            <a:r>
              <a:rPr lang="de-DE" dirty="0"/>
              <a:t>Faza jo-REM (pushimi i trupit, rikuperimi fizik).</a:t>
            </a:r>
            <a:endParaRPr lang="en-AS" dirty="0"/>
          </a:p>
          <a:p>
            <a:pPr marL="457200" indent="-457200">
              <a:buFont typeface="+mj-lt"/>
              <a:buAutoNum type="arabicPeriod"/>
            </a:pPr>
            <a:r>
              <a:rPr lang="en-AS" dirty="0"/>
              <a:t> </a:t>
            </a:r>
            <a:r>
              <a:rPr lang="de-DE" dirty="0"/>
              <a:t>Faza REM</a:t>
            </a:r>
            <a:r>
              <a:rPr lang="en-AS" dirty="0"/>
              <a:t> </a:t>
            </a:r>
            <a:r>
              <a:rPr lang="de-DE" dirty="0"/>
              <a:t> (aktivitet i rritur i trurit, krijimi i ëndrrave).</a:t>
            </a:r>
            <a:endParaRPr lang="en-AS" dirty="0"/>
          </a:p>
          <a:p>
            <a:pPr marL="457200" indent="-457200">
              <a:buFont typeface="+mj-lt"/>
              <a:buAutoNum type="arabicPeriod"/>
            </a:pPr>
            <a:endParaRPr lang="en-AS" dirty="0"/>
          </a:p>
          <a:p>
            <a:pPr marL="0" indent="0">
              <a:buNone/>
            </a:pPr>
            <a:r>
              <a:rPr lang="en-AS" dirty="0" err="1"/>
              <a:t>Roli</a:t>
            </a:r>
            <a:r>
              <a:rPr lang="en-AS" dirty="0"/>
              <a:t> </a:t>
            </a:r>
            <a:r>
              <a:rPr lang="en-AS" dirty="0" err="1"/>
              <a:t>i</a:t>
            </a:r>
            <a:r>
              <a:rPr lang="en-AS" dirty="0"/>
              <a:t> </a:t>
            </a:r>
            <a:r>
              <a:rPr lang="en-AS" dirty="0" err="1"/>
              <a:t>Gjumit</a:t>
            </a:r>
            <a:r>
              <a:rPr lang="en-A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S" dirty="0"/>
              <a:t> </a:t>
            </a:r>
            <a:r>
              <a:rPr lang="de-DE" dirty="0"/>
              <a:t>Konsolidimi i kujtimeve dhe përmirësimi i aftësive kognitive.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S" dirty="0"/>
              <a:t> </a:t>
            </a:r>
            <a:r>
              <a:rPr lang="de-DE" dirty="0"/>
              <a:t>Largimi i toksinave nga truri gjatë natës.</a:t>
            </a:r>
          </a:p>
          <a:p>
            <a:pPr marL="457200" indent="-457200">
              <a:buFont typeface="+mj-lt"/>
              <a:buAutoNum type="arabicPeriod"/>
            </a:pPr>
            <a:endParaRPr lang="en-AS" dirty="0"/>
          </a:p>
        </p:txBody>
      </p:sp>
      <p:pic>
        <p:nvPicPr>
          <p:cNvPr id="4099" name="Picture 3" descr="A Tribute for William C. Dement">
            <a:extLst>
              <a:ext uri="{FF2B5EF4-FFF2-40B4-BE49-F238E27FC236}">
                <a16:creationId xmlns:a16="http://schemas.microsoft.com/office/drawing/2014/main" id="{A6B66390-1C97-CD88-D1A4-92B49DCC83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237" y="2267868"/>
            <a:ext cx="4301946" cy="3441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91827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877D2-9451-959A-518B-414265745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Ëndrrat</a:t>
            </a:r>
            <a:endParaRPr lang="en-A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FCBAEE-247F-3A98-0DB8-7DD6463C1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AS" b="1" dirty="0"/>
              <a:t> </a:t>
            </a:r>
            <a:r>
              <a:rPr lang="de-DE" sz="3200" b="1" dirty="0"/>
              <a:t>Interpretimet e ëndrrave</a:t>
            </a:r>
            <a:r>
              <a:rPr lang="de-DE" sz="32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3200" dirty="0"/>
              <a:t>Freud: Përmbushje e dëshirave të pavetëdijshme.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3200" dirty="0"/>
              <a:t>Hobson: Aktivitet i rastësishëm i trurit.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3200" dirty="0"/>
              <a:t>Roli i ëndrrave në përpunimin emocional dhe kreativitet.</a:t>
            </a:r>
          </a:p>
          <a:p>
            <a:endParaRPr lang="en-AS" dirty="0"/>
          </a:p>
        </p:txBody>
      </p:sp>
    </p:spTree>
    <p:extLst>
      <p:ext uri="{BB962C8B-B14F-4D97-AF65-F5344CB8AC3E}">
        <p14:creationId xmlns:p14="http://schemas.microsoft.com/office/powerpoint/2010/main" val="37267946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4785C26-85B1-D9BA-E133-EA2EDE8E8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479675"/>
            <a:ext cx="10058400" cy="1450975"/>
          </a:xfrm>
        </p:spPr>
        <p:txBody>
          <a:bodyPr/>
          <a:lstStyle/>
          <a:p>
            <a:r>
              <a:rPr lang="de-DE" dirty="0"/>
              <a:t>Drogat Psikoaktive dhe Efektet e Tyre</a:t>
            </a:r>
            <a:endParaRPr lang="en-AS" dirty="0"/>
          </a:p>
        </p:txBody>
      </p:sp>
    </p:spTree>
    <p:extLst>
      <p:ext uri="{BB962C8B-B14F-4D97-AF65-F5344CB8AC3E}">
        <p14:creationId xmlns:p14="http://schemas.microsoft.com/office/powerpoint/2010/main" val="632051384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F5B1FD9-3BB6-4DA9-A089-3B68C2323D4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638A3B04-B0F3-4C12-A722-52B5CF6D972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747A963-53E0-44AF-AF13-963FE676C68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{C2695337-DF72-4FD1-86E2-C24C560DB3C6}tf33845126_win32</Template>
  <TotalTime>31</TotalTime>
  <Words>667</Words>
  <Application>Microsoft Office PowerPoint</Application>
  <PresentationFormat>Widescreen</PresentationFormat>
  <Paragraphs>84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Bookman Old Style</vt:lpstr>
      <vt:lpstr>Calibri</vt:lpstr>
      <vt:lpstr>Franklin Gothic Book</vt:lpstr>
      <vt:lpstr>Wingdings</vt:lpstr>
      <vt:lpstr>1_RetrospectVTI</vt:lpstr>
      <vt:lpstr>PSIKOLOGJI</vt:lpstr>
      <vt:lpstr>Temat Kryesore</vt:lpstr>
      <vt:lpstr>Marrëdhëniet mes proceseve të vetëdijshme dhe të pavetëdijshme</vt:lpstr>
      <vt:lpstr>Procese të vetëdijshme dhe të pavetëdijshme</vt:lpstr>
      <vt:lpstr>Marrëdhënia mes tyre</vt:lpstr>
      <vt:lpstr>Gjumi dhe ëndrrat</vt:lpstr>
      <vt:lpstr>Gjumi</vt:lpstr>
      <vt:lpstr>Ëndrrat</vt:lpstr>
      <vt:lpstr>Drogat Psikoaktive dhe Efektet e Tyre</vt:lpstr>
      <vt:lpstr>Çfarë janë drogat psikoaktive?</vt:lpstr>
      <vt:lpstr>Kategoritë kryesore</vt:lpstr>
      <vt:lpstr>Zhvillimi Njerëzor dhe Metodat e Studimit</vt:lpstr>
      <vt:lpstr>Faktorët e zhvillimit</vt:lpstr>
      <vt:lpstr>Metodat e studimit të zhvillimit</vt:lpstr>
      <vt:lpstr>Teoritë e Zhvillimit</vt:lpstr>
      <vt:lpstr>Teoritë kryesore</vt:lpstr>
      <vt:lpstr>Fazat e Jetës Njerëzore</vt:lpstr>
      <vt:lpstr>Fazat Kryesore</vt:lpstr>
      <vt:lpstr>Faleminderit per vemendjen!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PSIKOLOGJI</dc:title>
  <dc:creator>Trojan Zogaj</dc:creator>
  <cp:lastModifiedBy>Bardha Zogaj</cp:lastModifiedBy>
  <cp:revision>1</cp:revision>
  <dcterms:created xsi:type="dcterms:W3CDTF">2024-12-17T23:29:44Z</dcterms:created>
  <dcterms:modified xsi:type="dcterms:W3CDTF">2024-12-18T00:01:39Z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