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64" r:id="rId5"/>
    <p:sldId id="265" r:id="rId6"/>
    <p:sldId id="267" r:id="rId7"/>
    <p:sldId id="268"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66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100" d="100"/>
          <a:sy n="100" d="100"/>
        </p:scale>
        <p:origin x="-324" y="10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1D63040-D6CB-4377-8246-A2DC34075FDB}" type="datetimeFigureOut">
              <a:rPr lang="es-MX" smtClean="0"/>
              <a:t>09/09/2017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12610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D63040-D6CB-4377-8246-A2DC34075FDB}" type="datetimeFigureOut">
              <a:rPr lang="es-MX" smtClean="0"/>
              <a:t>09/09/2017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236057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D63040-D6CB-4377-8246-A2DC34075FDB}" type="datetimeFigureOut">
              <a:rPr lang="es-MX" smtClean="0"/>
              <a:t>09/09/2017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322698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D63040-D6CB-4377-8246-A2DC34075FDB}" type="datetimeFigureOut">
              <a:rPr lang="es-MX" smtClean="0"/>
              <a:t>09/09/2017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2809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1D63040-D6CB-4377-8246-A2DC34075FDB}" type="datetimeFigureOut">
              <a:rPr lang="es-MX" smtClean="0"/>
              <a:t>09/09/2017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203130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D63040-D6CB-4377-8246-A2DC34075FDB}" type="datetimeFigureOut">
              <a:rPr lang="es-MX" smtClean="0"/>
              <a:t>09/09/2017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218170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D63040-D6CB-4377-8246-A2DC34075FDB}" type="datetimeFigureOut">
              <a:rPr lang="es-MX" smtClean="0"/>
              <a:t>09/09/2017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22534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D63040-D6CB-4377-8246-A2DC34075FDB}" type="datetimeFigureOut">
              <a:rPr lang="es-MX" smtClean="0"/>
              <a:t>09/09/2017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343798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63040-D6CB-4377-8246-A2DC34075FDB}" type="datetimeFigureOut">
              <a:rPr lang="es-MX" smtClean="0"/>
              <a:t>09/09/2017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12074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71D63040-D6CB-4377-8246-A2DC34075FDB}" type="datetimeFigureOut">
              <a:rPr lang="es-MX" smtClean="0"/>
              <a:t>09/09/2017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141072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71D63040-D6CB-4377-8246-A2DC34075FDB}" type="datetimeFigureOut">
              <a:rPr lang="es-MX" smtClean="0"/>
              <a:t>09/09/2017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AB3EE-F82E-41A2-8C3E-D63F0BB78B47}" type="slidenum">
              <a:rPr lang="es-MX" smtClean="0"/>
              <a:t>‹Nº›</a:t>
            </a:fld>
            <a:endParaRPr lang="es-MX"/>
          </a:p>
        </p:txBody>
      </p:sp>
    </p:spTree>
    <p:extLst>
      <p:ext uri="{BB962C8B-B14F-4D97-AF65-F5344CB8AC3E}">
        <p14:creationId xmlns:p14="http://schemas.microsoft.com/office/powerpoint/2010/main" val="86702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63040-D6CB-4377-8246-A2DC34075FDB}" type="datetimeFigureOut">
              <a:rPr lang="es-MX" smtClean="0"/>
              <a:t>09/09/2017</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AB3EE-F82E-41A2-8C3E-D63F0BB78B47}" type="slidenum">
              <a:rPr lang="es-MX" smtClean="0"/>
              <a:t>‹Nº›</a:t>
            </a:fld>
            <a:endParaRPr lang="es-MX"/>
          </a:p>
        </p:txBody>
      </p:sp>
    </p:spTree>
    <p:extLst>
      <p:ext uri="{BB962C8B-B14F-4D97-AF65-F5344CB8AC3E}">
        <p14:creationId xmlns:p14="http://schemas.microsoft.com/office/powerpoint/2010/main" val="4044572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xmlns="" id="{F0541201-1376-421C-B098-9B868242DA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174" y="3352206"/>
            <a:ext cx="4878843" cy="2648686"/>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smtClean="0"/>
              <a:t>Grupo    Vaeza</a:t>
            </a:r>
            <a:endParaRPr lang="es-MX" sz="2000" b="1" dirty="0"/>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1063054" y="1376332"/>
            <a:ext cx="1013395" cy="461665"/>
          </a:xfrm>
          <a:prstGeom prst="rect">
            <a:avLst/>
          </a:prstGeom>
          <a:noFill/>
          <a:ln w="50800" cap="rnd" cmpd="thickThin">
            <a:solidFill>
              <a:schemeClr val="bg1"/>
            </a:solidFill>
            <a:bevel/>
          </a:ln>
        </p:spPr>
        <p:txBody>
          <a:bodyPr wrap="square" rtlCol="0">
            <a:spAutoFit/>
          </a:bodyPr>
          <a:lstStyle/>
          <a:p>
            <a:pPr algn="ctr"/>
            <a:r>
              <a:rPr lang="es-MX" sz="1200" dirty="0"/>
              <a:t>Pagina</a:t>
            </a:r>
          </a:p>
          <a:p>
            <a:pPr algn="ctr"/>
            <a:r>
              <a:rPr lang="es-MX" sz="1200" dirty="0"/>
              <a:t>Principal</a:t>
            </a:r>
          </a:p>
        </p:txBody>
      </p:sp>
      <p:sp>
        <p:nvSpPr>
          <p:cNvPr id="20" name="CuadroTexto 19">
            <a:extLst>
              <a:ext uri="{FF2B5EF4-FFF2-40B4-BE49-F238E27FC236}">
                <a16:creationId xmlns:a16="http://schemas.microsoft.com/office/drawing/2014/main" xmlns="" id="{3514EEE7-B356-4184-8C9B-4A8D5E25D08F}"/>
              </a:ext>
            </a:extLst>
          </p:cNvPr>
          <p:cNvSpPr txBox="1"/>
          <p:nvPr/>
        </p:nvSpPr>
        <p:spPr>
          <a:xfrm>
            <a:off x="790575" y="2152650"/>
            <a:ext cx="7785014" cy="1200329"/>
          </a:xfrm>
          <a:prstGeom prst="rect">
            <a:avLst/>
          </a:prstGeom>
          <a:noFill/>
        </p:spPr>
        <p:txBody>
          <a:bodyPr wrap="square" rtlCol="0">
            <a:spAutoFit/>
          </a:bodyPr>
          <a:lstStyle/>
          <a:p>
            <a:pPr algn="just"/>
            <a:r>
              <a:rPr lang="es-MX" b="1" dirty="0" smtClean="0">
                <a:solidFill>
                  <a:srgbClr val="00B050"/>
                </a:solidFill>
              </a:rPr>
              <a:t>Asesor </a:t>
            </a:r>
            <a:r>
              <a:rPr lang="es-MX" b="1" dirty="0">
                <a:solidFill>
                  <a:srgbClr val="00B050"/>
                </a:solidFill>
              </a:rPr>
              <a:t>de Negocios:</a:t>
            </a:r>
          </a:p>
          <a:p>
            <a:pPr algn="just"/>
            <a:r>
              <a:rPr lang="es-MX" b="1" dirty="0">
                <a:solidFill>
                  <a:srgbClr val="00B050"/>
                </a:solidFill>
              </a:rPr>
              <a:t>25 años de experiencia respaldan nuestros servicios de planeación de negocios, determinando su factibilidad técnica, </a:t>
            </a:r>
            <a:r>
              <a:rPr lang="es-MX" b="1" dirty="0" smtClean="0">
                <a:solidFill>
                  <a:srgbClr val="00B050"/>
                </a:solidFill>
              </a:rPr>
              <a:t>operativa</a:t>
            </a:r>
            <a:r>
              <a:rPr lang="es-MX" b="1" dirty="0">
                <a:solidFill>
                  <a:srgbClr val="00B050"/>
                </a:solidFill>
              </a:rPr>
              <a:t>, </a:t>
            </a:r>
            <a:r>
              <a:rPr lang="es-MX" b="1" dirty="0" smtClean="0">
                <a:solidFill>
                  <a:srgbClr val="00B050"/>
                </a:solidFill>
              </a:rPr>
              <a:t>así como la </a:t>
            </a:r>
            <a:r>
              <a:rPr lang="es-MX" b="1" dirty="0">
                <a:solidFill>
                  <a:srgbClr val="00B050"/>
                </a:solidFill>
              </a:rPr>
              <a:t>rentabilidad financiera mediante los siguientes estudios, </a:t>
            </a:r>
            <a:r>
              <a:rPr lang="es-MX" b="1" dirty="0" smtClean="0">
                <a:solidFill>
                  <a:srgbClr val="00B050"/>
                </a:solidFill>
              </a:rPr>
              <a:t> proyectos </a:t>
            </a:r>
            <a:r>
              <a:rPr lang="es-MX" b="1" dirty="0">
                <a:solidFill>
                  <a:srgbClr val="00B050"/>
                </a:solidFill>
              </a:rPr>
              <a:t>y gestiones</a:t>
            </a:r>
            <a:r>
              <a:rPr lang="es-MX" dirty="0">
                <a:solidFill>
                  <a:srgbClr val="00B050"/>
                </a:solidFill>
              </a:rPr>
              <a:t>: </a:t>
            </a:r>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3448050"/>
            <a:ext cx="5006405" cy="2739211"/>
          </a:xfrm>
          <a:prstGeom prst="rect">
            <a:avLst/>
          </a:prstGeom>
          <a:noFill/>
        </p:spPr>
        <p:txBody>
          <a:bodyPr wrap="square" rtlCol="0">
            <a:spAutoFit/>
          </a:bodyPr>
          <a:lstStyle/>
          <a:p>
            <a:pPr marL="285750" indent="-285750">
              <a:buFont typeface="Wingdings" panose="05000000000000000000" pitchFamily="2" charset="2"/>
              <a:buChar char="v"/>
            </a:pPr>
            <a:r>
              <a:rPr lang="es-MX" sz="1600" b="1" dirty="0">
                <a:solidFill>
                  <a:srgbClr val="00B050"/>
                </a:solidFill>
              </a:rPr>
              <a:t>Estudios de mercado</a:t>
            </a:r>
          </a:p>
          <a:p>
            <a:endParaRPr lang="es-MX" sz="1200" b="1" dirty="0">
              <a:solidFill>
                <a:srgbClr val="00B050"/>
              </a:solidFill>
            </a:endParaRPr>
          </a:p>
          <a:p>
            <a:pPr marL="285750" indent="-285750">
              <a:buFont typeface="Wingdings" panose="05000000000000000000" pitchFamily="2" charset="2"/>
              <a:buChar char="v"/>
            </a:pPr>
            <a:r>
              <a:rPr lang="es-MX" sz="1600" b="1" dirty="0">
                <a:solidFill>
                  <a:srgbClr val="00B050"/>
                </a:solidFill>
              </a:rPr>
              <a:t>Estudios técnicos</a:t>
            </a:r>
          </a:p>
          <a:p>
            <a:endParaRPr lang="es-MX" sz="1200" b="1" dirty="0">
              <a:solidFill>
                <a:srgbClr val="00B050"/>
              </a:solidFill>
            </a:endParaRPr>
          </a:p>
          <a:p>
            <a:pPr marL="285750" indent="-285750">
              <a:buFont typeface="Wingdings" panose="05000000000000000000" pitchFamily="2" charset="2"/>
              <a:buChar char="v"/>
            </a:pPr>
            <a:r>
              <a:rPr lang="es-MX" sz="1600" b="1" dirty="0">
                <a:solidFill>
                  <a:srgbClr val="00B050"/>
                </a:solidFill>
              </a:rPr>
              <a:t>Proyectos de Ingeniería</a:t>
            </a:r>
          </a:p>
          <a:p>
            <a:endParaRPr lang="es-MX" sz="1200" b="1" dirty="0">
              <a:solidFill>
                <a:srgbClr val="00B050"/>
              </a:solidFill>
            </a:endParaRPr>
          </a:p>
          <a:p>
            <a:pPr marL="285750" indent="-285750">
              <a:buFont typeface="Wingdings" panose="05000000000000000000" pitchFamily="2" charset="2"/>
              <a:buChar char="v"/>
            </a:pPr>
            <a:r>
              <a:rPr lang="es-MX" sz="1600" b="1" dirty="0">
                <a:solidFill>
                  <a:srgbClr val="00B050"/>
                </a:solidFill>
              </a:rPr>
              <a:t>Factibilidad legal del negocio</a:t>
            </a:r>
          </a:p>
          <a:p>
            <a:endParaRPr lang="es-MX" sz="1200" b="1" dirty="0">
              <a:solidFill>
                <a:srgbClr val="00B050"/>
              </a:solidFill>
            </a:endParaRPr>
          </a:p>
          <a:p>
            <a:pPr marL="285750" indent="-285750">
              <a:buFont typeface="Wingdings" panose="05000000000000000000" pitchFamily="2" charset="2"/>
              <a:buChar char="v"/>
            </a:pPr>
            <a:r>
              <a:rPr lang="es-MX" sz="1600" b="1" dirty="0">
                <a:solidFill>
                  <a:srgbClr val="00B050"/>
                </a:solidFill>
              </a:rPr>
              <a:t>Evaluación financiera y análisis de sensibilidad</a:t>
            </a:r>
          </a:p>
          <a:p>
            <a:endParaRPr lang="es-MX" sz="1200" b="1" dirty="0">
              <a:solidFill>
                <a:srgbClr val="00B050"/>
              </a:solidFill>
            </a:endParaRPr>
          </a:p>
          <a:p>
            <a:pPr marL="285750" indent="-285750">
              <a:buFont typeface="Wingdings" panose="05000000000000000000" pitchFamily="2" charset="2"/>
              <a:buChar char="v"/>
            </a:pPr>
            <a:r>
              <a:rPr lang="es-MX" sz="1600" b="1" dirty="0">
                <a:solidFill>
                  <a:srgbClr val="00B050"/>
                </a:solidFill>
              </a:rPr>
              <a:t>Promoción del negocio y obtención de financiamiento</a:t>
            </a: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26727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Tree>
    <p:extLst>
      <p:ext uri="{BB962C8B-B14F-4D97-AF65-F5344CB8AC3E}">
        <p14:creationId xmlns:p14="http://schemas.microsoft.com/office/powerpoint/2010/main" val="106633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0" name="CuadroTexto 19">
            <a:extLst>
              <a:ext uri="{FF2B5EF4-FFF2-40B4-BE49-F238E27FC236}">
                <a16:creationId xmlns:a16="http://schemas.microsoft.com/office/drawing/2014/main" xmlns="" id="{3514EEE7-B356-4184-8C9B-4A8D5E25D08F}"/>
              </a:ext>
            </a:extLst>
          </p:cNvPr>
          <p:cNvSpPr txBox="1"/>
          <p:nvPr/>
        </p:nvSpPr>
        <p:spPr>
          <a:xfrm>
            <a:off x="790575" y="2152650"/>
            <a:ext cx="7785014" cy="1477328"/>
          </a:xfrm>
          <a:prstGeom prst="rect">
            <a:avLst/>
          </a:prstGeom>
          <a:noFill/>
        </p:spPr>
        <p:txBody>
          <a:bodyPr wrap="square" rtlCol="0">
            <a:spAutoFit/>
          </a:bodyPr>
          <a:lstStyle/>
          <a:p>
            <a:pPr algn="just"/>
            <a:r>
              <a:rPr lang="es-MX" b="1" dirty="0">
                <a:solidFill>
                  <a:srgbClr val="00B050"/>
                </a:solidFill>
              </a:rPr>
              <a:t>Nuestra experiencia nos permite apoyar el desarrollo de su negocio a través de todo su ciclo de vida, desde la idea hasta su puesta en marcha</a:t>
            </a:r>
            <a:r>
              <a:rPr lang="es-MX" b="1" dirty="0" smtClean="0">
                <a:solidFill>
                  <a:srgbClr val="00B050"/>
                </a:solidFill>
              </a:rPr>
              <a:t>, e incluso hasta su terminación, verificando </a:t>
            </a:r>
            <a:r>
              <a:rPr lang="es-MX" b="1" dirty="0">
                <a:solidFill>
                  <a:srgbClr val="00B050"/>
                </a:solidFill>
              </a:rPr>
              <a:t>en cada etapa de planeación los aspectos básicos de: factibilidad (técnica, operativa, etc</a:t>
            </a:r>
            <a:r>
              <a:rPr lang="es-MX" b="1" dirty="0" smtClean="0">
                <a:solidFill>
                  <a:srgbClr val="00B050"/>
                </a:solidFill>
              </a:rPr>
              <a:t>.),  </a:t>
            </a:r>
            <a:r>
              <a:rPr lang="es-MX" b="1" dirty="0">
                <a:solidFill>
                  <a:srgbClr val="00B050"/>
                </a:solidFill>
              </a:rPr>
              <a:t>rentabilidad financiera y viabilidad presupuestaria.</a:t>
            </a:r>
            <a:endParaRPr lang="es-MX" dirty="0">
              <a:solidFill>
                <a:srgbClr val="00B050"/>
              </a:solidFill>
            </a:endParaRPr>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3686175"/>
            <a:ext cx="3886201" cy="2308324"/>
          </a:xfrm>
          <a:prstGeom prst="rect">
            <a:avLst/>
          </a:prstGeom>
          <a:noFill/>
        </p:spPr>
        <p:txBody>
          <a:bodyPr wrap="square" rtlCol="0">
            <a:spAutoFit/>
          </a:bodyPr>
          <a:lstStyle/>
          <a:p>
            <a:pPr algn="just"/>
            <a:r>
              <a:rPr lang="es-MX" b="1" dirty="0">
                <a:solidFill>
                  <a:srgbClr val="00B050"/>
                </a:solidFill>
              </a:rPr>
              <a:t>Nuestro trabajo se enfoca en el cálculo de presupuestos </a:t>
            </a:r>
            <a:r>
              <a:rPr lang="es-MX" b="1" dirty="0" smtClean="0">
                <a:solidFill>
                  <a:srgbClr val="00B050"/>
                </a:solidFill>
              </a:rPr>
              <a:t>confiables </a:t>
            </a:r>
            <a:r>
              <a:rPr lang="es-MX" b="1" dirty="0">
                <a:solidFill>
                  <a:srgbClr val="00B050"/>
                </a:solidFill>
              </a:rPr>
              <a:t>que se proyectan durante la vida del </a:t>
            </a:r>
            <a:r>
              <a:rPr lang="es-MX" b="1" dirty="0" smtClean="0">
                <a:solidFill>
                  <a:srgbClr val="00B050"/>
                </a:solidFill>
              </a:rPr>
              <a:t>negocio, </a:t>
            </a:r>
            <a:r>
              <a:rPr lang="es-MX" b="1" dirty="0">
                <a:solidFill>
                  <a:srgbClr val="00B050"/>
                </a:solidFill>
              </a:rPr>
              <a:t>para </a:t>
            </a:r>
            <a:r>
              <a:rPr lang="es-MX" b="1" dirty="0" smtClean="0">
                <a:solidFill>
                  <a:srgbClr val="00B050"/>
                </a:solidFill>
              </a:rPr>
              <a:t>medir en el tiempo </a:t>
            </a:r>
            <a:r>
              <a:rPr lang="es-MX" b="1" dirty="0">
                <a:solidFill>
                  <a:srgbClr val="00B050"/>
                </a:solidFill>
              </a:rPr>
              <a:t>el retorno de la inversión: Tasa Interna de </a:t>
            </a:r>
            <a:r>
              <a:rPr lang="es-MX" b="1" dirty="0" smtClean="0">
                <a:solidFill>
                  <a:srgbClr val="00B050"/>
                </a:solidFill>
              </a:rPr>
              <a:t>Retorno (TIR), </a:t>
            </a:r>
            <a:r>
              <a:rPr lang="es-MX" b="1" dirty="0">
                <a:solidFill>
                  <a:srgbClr val="00B050"/>
                </a:solidFill>
              </a:rPr>
              <a:t>Valor Presente </a:t>
            </a:r>
            <a:r>
              <a:rPr lang="es-MX" b="1" dirty="0" smtClean="0">
                <a:solidFill>
                  <a:srgbClr val="00B050"/>
                </a:solidFill>
              </a:rPr>
              <a:t>Neto (VPN) </a:t>
            </a:r>
            <a:r>
              <a:rPr lang="es-MX" b="1" dirty="0">
                <a:solidFill>
                  <a:srgbClr val="00B050"/>
                </a:solidFill>
              </a:rPr>
              <a:t>y </a:t>
            </a:r>
            <a:r>
              <a:rPr lang="es-MX" b="1" dirty="0" smtClean="0">
                <a:solidFill>
                  <a:srgbClr val="00B050"/>
                </a:solidFill>
              </a:rPr>
              <a:t>la Eficiencia </a:t>
            </a:r>
            <a:r>
              <a:rPr lang="es-MX" b="1" dirty="0">
                <a:solidFill>
                  <a:srgbClr val="00B050"/>
                </a:solidFill>
              </a:rPr>
              <a:t>de la Inversión, tomando en cuenta las expectativas del cliente.</a:t>
            </a:r>
            <a:endParaRPr lang="es-MX" dirty="0">
              <a:solidFill>
                <a:srgbClr val="FF9900"/>
              </a:solidFill>
            </a:endParaRP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pic>
        <p:nvPicPr>
          <p:cNvPr id="18" name="Imagen 17">
            <a:extLst>
              <a:ext uri="{FF2B5EF4-FFF2-40B4-BE49-F238E27FC236}">
                <a16:creationId xmlns:a16="http://schemas.microsoft.com/office/drawing/2014/main" xmlns="" id="{11611FBC-E177-492B-9D5F-A3FE32EF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497" y="3367088"/>
            <a:ext cx="3949092" cy="2862262"/>
          </a:xfrm>
          <a:prstGeom prst="rect">
            <a:avLst/>
          </a:prstGeom>
        </p:spPr>
      </p:pic>
    </p:spTree>
    <p:extLst>
      <p:ext uri="{BB962C8B-B14F-4D97-AF65-F5344CB8AC3E}">
        <p14:creationId xmlns:p14="http://schemas.microsoft.com/office/powerpoint/2010/main" val="3694831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xmlns="" id="{8C5D682C-5035-4006-A1B4-3F79D7719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138" y="3474482"/>
            <a:ext cx="3444451" cy="2586038"/>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0" name="CuadroTexto 19">
            <a:extLst>
              <a:ext uri="{FF2B5EF4-FFF2-40B4-BE49-F238E27FC236}">
                <a16:creationId xmlns:a16="http://schemas.microsoft.com/office/drawing/2014/main" xmlns="" id="{3514EEE7-B356-4184-8C9B-4A8D5E25D08F}"/>
              </a:ext>
            </a:extLst>
          </p:cNvPr>
          <p:cNvSpPr txBox="1"/>
          <p:nvPr/>
        </p:nvSpPr>
        <p:spPr>
          <a:xfrm>
            <a:off x="790575" y="2152650"/>
            <a:ext cx="7785014" cy="923330"/>
          </a:xfrm>
          <a:prstGeom prst="rect">
            <a:avLst/>
          </a:prstGeom>
          <a:noFill/>
        </p:spPr>
        <p:txBody>
          <a:bodyPr wrap="square" rtlCol="0">
            <a:spAutoFit/>
          </a:bodyPr>
          <a:lstStyle/>
          <a:p>
            <a:pPr algn="just"/>
            <a:r>
              <a:rPr lang="es-MX" b="1" dirty="0">
                <a:solidFill>
                  <a:srgbClr val="00B050"/>
                </a:solidFill>
              </a:rPr>
              <a:t>Nuestros servicios incluyen los </a:t>
            </a:r>
            <a:r>
              <a:rPr lang="es-MX" b="1" dirty="0" smtClean="0">
                <a:solidFill>
                  <a:srgbClr val="00B050"/>
                </a:solidFill>
              </a:rPr>
              <a:t>Estudios técnicos y financieros </a:t>
            </a:r>
            <a:r>
              <a:rPr lang="es-MX" b="1" dirty="0">
                <a:solidFill>
                  <a:srgbClr val="00B050"/>
                </a:solidFill>
              </a:rPr>
              <a:t>que soportan la confiabilidad de los presupuestos para la evaluación financiera, los cuales además son necesarios para avanzar en el desarrollo del negocio.</a:t>
            </a:r>
            <a:endParaRPr lang="es-MX" dirty="0">
              <a:solidFill>
                <a:srgbClr val="00B050"/>
              </a:solidFill>
            </a:endParaRPr>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3381375"/>
            <a:ext cx="3886201" cy="2739211"/>
          </a:xfrm>
          <a:prstGeom prst="rect">
            <a:avLst/>
          </a:prstGeom>
          <a:noFill/>
        </p:spPr>
        <p:txBody>
          <a:bodyPr wrap="square" rtlCol="0">
            <a:spAutoFit/>
          </a:bodyPr>
          <a:lstStyle/>
          <a:p>
            <a:pPr algn="just"/>
            <a:r>
              <a:rPr lang="es-MX" b="1" dirty="0">
                <a:solidFill>
                  <a:srgbClr val="00B050"/>
                </a:solidFill>
              </a:rPr>
              <a:t>Estudio de Mercado</a:t>
            </a:r>
          </a:p>
          <a:p>
            <a:pPr algn="just"/>
            <a:r>
              <a:rPr lang="es-MX" sz="1400" b="1" dirty="0">
                <a:solidFill>
                  <a:srgbClr val="00B050"/>
                </a:solidFill>
              </a:rPr>
              <a:t>Partiendo de la definición precisa de los productos y/o servicios que se pondrán en el mercado, el Estudio se diseña y ejecuta para obtener datos confiables sobre:</a:t>
            </a:r>
          </a:p>
          <a:p>
            <a:pPr algn="just"/>
            <a:endParaRPr lang="es-MX" sz="1400" b="1" dirty="0">
              <a:solidFill>
                <a:srgbClr val="00B050"/>
              </a:solidFill>
            </a:endParaRPr>
          </a:p>
          <a:p>
            <a:pPr marL="285750" indent="-285750" algn="just">
              <a:buFont typeface="Wingdings" panose="05000000000000000000" pitchFamily="2" charset="2"/>
              <a:buChar char="v"/>
            </a:pPr>
            <a:r>
              <a:rPr lang="es-MX" sz="1400" b="1" dirty="0">
                <a:solidFill>
                  <a:srgbClr val="00B050"/>
                </a:solidFill>
              </a:rPr>
              <a:t>Clientes y cantidades demandadas</a:t>
            </a:r>
          </a:p>
          <a:p>
            <a:pPr marL="285750" indent="-285750" algn="just">
              <a:buFont typeface="Wingdings" panose="05000000000000000000" pitchFamily="2" charset="2"/>
              <a:buChar char="v"/>
            </a:pPr>
            <a:r>
              <a:rPr lang="es-MX" sz="1400" b="1" dirty="0">
                <a:solidFill>
                  <a:srgbClr val="00B050"/>
                </a:solidFill>
              </a:rPr>
              <a:t>Otros productores (competidores)</a:t>
            </a:r>
          </a:p>
          <a:p>
            <a:pPr marL="285750" indent="-285750" algn="just">
              <a:buFont typeface="Wingdings" panose="05000000000000000000" pitchFamily="2" charset="2"/>
              <a:buChar char="v"/>
            </a:pPr>
            <a:r>
              <a:rPr lang="es-MX" sz="1400" b="1" dirty="0">
                <a:solidFill>
                  <a:srgbClr val="00B050"/>
                </a:solidFill>
              </a:rPr>
              <a:t>Precios</a:t>
            </a:r>
          </a:p>
          <a:p>
            <a:pPr marL="285750" indent="-285750" algn="just">
              <a:buFont typeface="Wingdings" panose="05000000000000000000" pitchFamily="2" charset="2"/>
              <a:buChar char="v"/>
            </a:pPr>
            <a:r>
              <a:rPr lang="es-MX" sz="1400" b="1" dirty="0">
                <a:solidFill>
                  <a:srgbClr val="00B050"/>
                </a:solidFill>
              </a:rPr>
              <a:t>Estrategia de comercialización</a:t>
            </a:r>
          </a:p>
          <a:p>
            <a:pPr marL="285750" indent="-285750" algn="just">
              <a:buFont typeface="Wingdings" panose="05000000000000000000" pitchFamily="2" charset="2"/>
              <a:buChar char="v"/>
            </a:pPr>
            <a:r>
              <a:rPr lang="es-MX" sz="1400" b="1" dirty="0">
                <a:solidFill>
                  <a:srgbClr val="00B050"/>
                </a:solidFill>
              </a:rPr>
              <a:t>Programas de producción</a:t>
            </a:r>
          </a:p>
          <a:p>
            <a:pPr marL="285750" indent="-285750" algn="just">
              <a:buFont typeface="Wingdings" panose="05000000000000000000" pitchFamily="2" charset="2"/>
              <a:buChar char="v"/>
            </a:pPr>
            <a:r>
              <a:rPr lang="es-MX" sz="1400" b="1" dirty="0">
                <a:solidFill>
                  <a:srgbClr val="00B050"/>
                </a:solidFill>
              </a:rPr>
              <a:t>Estimación del presupuesto de ingresos</a:t>
            </a:r>
            <a:endParaRPr lang="es-MX" sz="1400" dirty="0">
              <a:solidFill>
                <a:srgbClr val="FF9900"/>
              </a:solidFill>
            </a:endParaRP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Tree>
    <p:extLst>
      <p:ext uri="{BB962C8B-B14F-4D97-AF65-F5344CB8AC3E}">
        <p14:creationId xmlns:p14="http://schemas.microsoft.com/office/powerpoint/2010/main" val="3663983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xmlns="" id="{F484E7C7-3158-4D3B-9DC5-9E0D29399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567" y="4191000"/>
            <a:ext cx="3435022" cy="2071687"/>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1971675"/>
            <a:ext cx="7785015" cy="2308324"/>
          </a:xfrm>
          <a:prstGeom prst="rect">
            <a:avLst/>
          </a:prstGeom>
          <a:noFill/>
        </p:spPr>
        <p:txBody>
          <a:bodyPr wrap="square" rtlCol="0">
            <a:spAutoFit/>
          </a:bodyPr>
          <a:lstStyle/>
          <a:p>
            <a:pPr algn="just"/>
            <a:r>
              <a:rPr lang="es-MX" b="1" dirty="0">
                <a:solidFill>
                  <a:srgbClr val="00B050"/>
                </a:solidFill>
              </a:rPr>
              <a:t>Estudios Técnicos</a:t>
            </a:r>
          </a:p>
          <a:p>
            <a:pPr algn="just"/>
            <a:r>
              <a:rPr lang="es-MX" sz="1400" b="1" dirty="0">
                <a:solidFill>
                  <a:srgbClr val="00B050"/>
                </a:solidFill>
              </a:rPr>
              <a:t>Dependiendo de la naturaleza del negocio, éste requiere de diversos estudios, a cargo de profesionistas especializados, con el objeto de analizar las opciones tecnológicas para generar los productos y/o servicios que se colocarán en el mercado. El alcance de dichos estudios se diseña y ejecuta para obtener datos que serán útiles para la evaluación financiera y el desarrollo del negocio.</a:t>
            </a:r>
          </a:p>
          <a:p>
            <a:pPr algn="just"/>
            <a:endParaRPr lang="es-MX" sz="1400" b="1" dirty="0">
              <a:solidFill>
                <a:srgbClr val="00B050"/>
              </a:solidFill>
            </a:endParaRPr>
          </a:p>
          <a:p>
            <a:pPr algn="just"/>
            <a:r>
              <a:rPr lang="es-MX" sz="1400" b="1" dirty="0">
                <a:solidFill>
                  <a:srgbClr val="00B050"/>
                </a:solidFill>
              </a:rPr>
              <a:t>Los estudios técnicos enlazan los resultados del estudio de mercado con los proyectos de Ingeniería que sean necesarios para cada negocio.</a:t>
            </a:r>
          </a:p>
          <a:p>
            <a:pPr algn="just"/>
            <a:endParaRPr lang="es-MX" sz="1400" b="1" dirty="0">
              <a:solidFill>
                <a:srgbClr val="00B050"/>
              </a:solidFill>
            </a:endParaRPr>
          </a:p>
          <a:p>
            <a:pPr algn="just"/>
            <a:r>
              <a:rPr lang="es-MX" sz="1400" b="1" dirty="0">
                <a:solidFill>
                  <a:srgbClr val="00B050"/>
                </a:solidFill>
              </a:rPr>
              <a:t>Por lo general los estudios técnicos abarcan lo siguiente:</a:t>
            </a:r>
            <a:endParaRPr lang="es-MX" sz="1400" dirty="0">
              <a:solidFill>
                <a:srgbClr val="FF9900"/>
              </a:solidFill>
            </a:endParaRP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
        <p:nvSpPr>
          <p:cNvPr id="24" name="CuadroTexto 23">
            <a:extLst>
              <a:ext uri="{FF2B5EF4-FFF2-40B4-BE49-F238E27FC236}">
                <a16:creationId xmlns:a16="http://schemas.microsoft.com/office/drawing/2014/main" xmlns="" id="{8FB9F7BC-6407-4639-91C3-433ABD7EAEEA}"/>
              </a:ext>
            </a:extLst>
          </p:cNvPr>
          <p:cNvSpPr txBox="1"/>
          <p:nvPr/>
        </p:nvSpPr>
        <p:spPr>
          <a:xfrm>
            <a:off x="790574" y="4514850"/>
            <a:ext cx="4067176" cy="1815882"/>
          </a:xfrm>
          <a:prstGeom prst="rect">
            <a:avLst/>
          </a:prstGeom>
          <a:noFill/>
        </p:spPr>
        <p:txBody>
          <a:bodyPr wrap="square" rtlCol="0">
            <a:spAutoFit/>
          </a:bodyPr>
          <a:lstStyle/>
          <a:p>
            <a:pPr marL="285750" indent="-285750" algn="just">
              <a:buFont typeface="Wingdings" panose="05000000000000000000" pitchFamily="2" charset="2"/>
              <a:buChar char="v"/>
            </a:pPr>
            <a:r>
              <a:rPr lang="es-MX" sz="1400" b="1" dirty="0">
                <a:solidFill>
                  <a:srgbClr val="00B050"/>
                </a:solidFill>
              </a:rPr>
              <a:t>Localización física del negocio</a:t>
            </a:r>
          </a:p>
          <a:p>
            <a:pPr marL="285750" indent="-285750" algn="just">
              <a:buFont typeface="Wingdings" panose="05000000000000000000" pitchFamily="2" charset="2"/>
              <a:buChar char="v"/>
            </a:pPr>
            <a:r>
              <a:rPr lang="es-MX" sz="1400" b="1" dirty="0">
                <a:solidFill>
                  <a:srgbClr val="00B050"/>
                </a:solidFill>
              </a:rPr>
              <a:t>Impacto ambiental</a:t>
            </a:r>
          </a:p>
          <a:p>
            <a:pPr marL="285750" indent="-285750" algn="just">
              <a:buFont typeface="Wingdings" panose="05000000000000000000" pitchFamily="2" charset="2"/>
              <a:buChar char="v"/>
            </a:pPr>
            <a:r>
              <a:rPr lang="es-MX" sz="1400" b="1" dirty="0">
                <a:solidFill>
                  <a:srgbClr val="00B050"/>
                </a:solidFill>
              </a:rPr>
              <a:t>Tamaño y capacidad de producción</a:t>
            </a:r>
          </a:p>
          <a:p>
            <a:pPr marL="285750" indent="-285750" algn="just">
              <a:buFont typeface="Wingdings" panose="05000000000000000000" pitchFamily="2" charset="2"/>
              <a:buChar char="v"/>
            </a:pPr>
            <a:r>
              <a:rPr lang="es-MX" sz="1400" b="1" dirty="0">
                <a:solidFill>
                  <a:srgbClr val="00B050"/>
                </a:solidFill>
              </a:rPr>
              <a:t>Equipamiento</a:t>
            </a:r>
          </a:p>
          <a:p>
            <a:pPr marL="285750" indent="-285750" algn="just">
              <a:buFont typeface="Wingdings" panose="05000000000000000000" pitchFamily="2" charset="2"/>
              <a:buChar char="v"/>
            </a:pPr>
            <a:r>
              <a:rPr lang="es-MX" sz="1400" b="1" dirty="0">
                <a:solidFill>
                  <a:srgbClr val="00B050"/>
                </a:solidFill>
              </a:rPr>
              <a:t>Disponibilidad de materias primas</a:t>
            </a:r>
          </a:p>
          <a:p>
            <a:pPr marL="285750" indent="-285750" algn="just">
              <a:buFont typeface="Wingdings" panose="05000000000000000000" pitchFamily="2" charset="2"/>
              <a:buChar char="v"/>
            </a:pPr>
            <a:r>
              <a:rPr lang="es-MX" sz="1400" b="1" dirty="0">
                <a:solidFill>
                  <a:srgbClr val="00B050"/>
                </a:solidFill>
              </a:rPr>
              <a:t>Descripción de procesos</a:t>
            </a:r>
          </a:p>
          <a:p>
            <a:pPr marL="285750" indent="-285750" algn="just">
              <a:buFont typeface="Wingdings" panose="05000000000000000000" pitchFamily="2" charset="2"/>
              <a:buChar char="v"/>
            </a:pPr>
            <a:r>
              <a:rPr lang="es-MX" sz="1400" b="1" dirty="0">
                <a:solidFill>
                  <a:srgbClr val="00B050"/>
                </a:solidFill>
              </a:rPr>
              <a:t>Organización humana</a:t>
            </a:r>
          </a:p>
          <a:p>
            <a:pPr marL="285750" indent="-285750" algn="just">
              <a:buFont typeface="Wingdings" panose="05000000000000000000" pitchFamily="2" charset="2"/>
              <a:buChar char="v"/>
            </a:pPr>
            <a:r>
              <a:rPr lang="es-MX" sz="1400" b="1" dirty="0">
                <a:solidFill>
                  <a:srgbClr val="00B050"/>
                </a:solidFill>
              </a:rPr>
              <a:t>Presupuestos de operación y capital de trabajo</a:t>
            </a:r>
            <a:endParaRPr lang="es-MX" sz="1400" dirty="0">
              <a:solidFill>
                <a:srgbClr val="FF9900"/>
              </a:solidFill>
            </a:endParaRPr>
          </a:p>
        </p:txBody>
      </p:sp>
    </p:spTree>
    <p:extLst>
      <p:ext uri="{BB962C8B-B14F-4D97-AF65-F5344CB8AC3E}">
        <p14:creationId xmlns:p14="http://schemas.microsoft.com/office/powerpoint/2010/main" val="241820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xmlns="" id="{41625B1B-FB57-4F6E-8374-BF2DDC954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687" y="3845869"/>
            <a:ext cx="4984664" cy="2557462"/>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2019300"/>
            <a:ext cx="7785015" cy="1877437"/>
          </a:xfrm>
          <a:prstGeom prst="rect">
            <a:avLst/>
          </a:prstGeom>
          <a:noFill/>
        </p:spPr>
        <p:txBody>
          <a:bodyPr wrap="square" rtlCol="0">
            <a:spAutoFit/>
          </a:bodyPr>
          <a:lstStyle/>
          <a:p>
            <a:pPr algn="just"/>
            <a:r>
              <a:rPr lang="es-MX" b="1" dirty="0">
                <a:solidFill>
                  <a:srgbClr val="00B050"/>
                </a:solidFill>
              </a:rPr>
              <a:t>Proyectos de Ingeniería</a:t>
            </a:r>
          </a:p>
          <a:p>
            <a:pPr algn="just"/>
            <a:r>
              <a:rPr lang="es-MX" sz="1400" b="1" dirty="0">
                <a:solidFill>
                  <a:srgbClr val="00B050"/>
                </a:solidFill>
              </a:rPr>
              <a:t>Para </a:t>
            </a:r>
            <a:r>
              <a:rPr lang="es-MX" sz="1400" b="1" dirty="0" smtClean="0">
                <a:solidFill>
                  <a:srgbClr val="00B050"/>
                </a:solidFill>
              </a:rPr>
              <a:t>la infraestructura </a:t>
            </a:r>
            <a:r>
              <a:rPr lang="es-MX" sz="1400" b="1" dirty="0">
                <a:solidFill>
                  <a:srgbClr val="00B050"/>
                </a:solidFill>
              </a:rPr>
              <a:t>que requiera el negocio, se elaboran los proyectos de ingeniería, necesarios para ejecutar las obras y para calcular con exactitud el monto de las inversiones.</a:t>
            </a:r>
          </a:p>
          <a:p>
            <a:pPr algn="just"/>
            <a:endParaRPr lang="es-MX" sz="1400" b="1" dirty="0">
              <a:solidFill>
                <a:srgbClr val="00B050"/>
              </a:solidFill>
            </a:endParaRPr>
          </a:p>
          <a:p>
            <a:pPr algn="just"/>
            <a:r>
              <a:rPr lang="es-MX" sz="1400" b="1" dirty="0">
                <a:solidFill>
                  <a:srgbClr val="00B050"/>
                </a:solidFill>
              </a:rPr>
              <a:t>Al igual que los estudios técnicos, los proyectos de Ingeniería pueden ser muy costosos, por lo que dependiendo de su magnitud pueden realizarse por etapas: conceptual, preliminar y ejecutivo; y se preparan informes a los inversionistas sobre la factibilidad y rentabilidad del negocio, para facilitar la toma de decisiones. </a:t>
            </a:r>
            <a:endParaRPr lang="es-MX" sz="1400" dirty="0">
              <a:solidFill>
                <a:srgbClr val="FF9900"/>
              </a:solidFill>
            </a:endParaRP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
        <p:nvSpPr>
          <p:cNvPr id="24" name="CuadroTexto 23">
            <a:extLst>
              <a:ext uri="{FF2B5EF4-FFF2-40B4-BE49-F238E27FC236}">
                <a16:creationId xmlns:a16="http://schemas.microsoft.com/office/drawing/2014/main" xmlns="" id="{8FB9F7BC-6407-4639-91C3-433ABD7EAEEA}"/>
              </a:ext>
            </a:extLst>
          </p:cNvPr>
          <p:cNvSpPr txBox="1"/>
          <p:nvPr/>
        </p:nvSpPr>
        <p:spPr>
          <a:xfrm>
            <a:off x="790574" y="4105275"/>
            <a:ext cx="2705101" cy="1600438"/>
          </a:xfrm>
          <a:prstGeom prst="rect">
            <a:avLst/>
          </a:prstGeom>
          <a:noFill/>
        </p:spPr>
        <p:txBody>
          <a:bodyPr wrap="square" rtlCol="0">
            <a:spAutoFit/>
          </a:bodyPr>
          <a:lstStyle/>
          <a:p>
            <a:pPr algn="just"/>
            <a:r>
              <a:rPr lang="es-MX" sz="1400" b="1" dirty="0">
                <a:solidFill>
                  <a:srgbClr val="00B050"/>
                </a:solidFill>
              </a:rPr>
              <a:t>Proyecto de Ingeniería</a:t>
            </a:r>
          </a:p>
          <a:p>
            <a:pPr marL="285750" indent="-285750" algn="just">
              <a:buFont typeface="Wingdings" panose="05000000000000000000" pitchFamily="2" charset="2"/>
              <a:buChar char="v"/>
            </a:pPr>
            <a:r>
              <a:rPr lang="es-MX" sz="1400" b="1" dirty="0" smtClean="0">
                <a:solidFill>
                  <a:srgbClr val="00B050"/>
                </a:solidFill>
              </a:rPr>
              <a:t>Planos digitales</a:t>
            </a:r>
            <a:endParaRPr lang="es-MX" sz="1400" b="1" dirty="0">
              <a:solidFill>
                <a:srgbClr val="00B050"/>
              </a:solidFill>
            </a:endParaRPr>
          </a:p>
          <a:p>
            <a:pPr marL="285750" indent="-285750" algn="just">
              <a:buFont typeface="Wingdings" panose="05000000000000000000" pitchFamily="2" charset="2"/>
              <a:buChar char="v"/>
            </a:pPr>
            <a:r>
              <a:rPr lang="es-MX" sz="1400" b="1" dirty="0">
                <a:solidFill>
                  <a:srgbClr val="00B050"/>
                </a:solidFill>
              </a:rPr>
              <a:t>Especificaciones</a:t>
            </a:r>
          </a:p>
          <a:p>
            <a:pPr marL="285750" indent="-285750" algn="just">
              <a:buFont typeface="Wingdings" panose="05000000000000000000" pitchFamily="2" charset="2"/>
              <a:buChar char="v"/>
            </a:pPr>
            <a:r>
              <a:rPr lang="es-MX" sz="1400" b="1" dirty="0">
                <a:solidFill>
                  <a:srgbClr val="00B050"/>
                </a:solidFill>
              </a:rPr>
              <a:t>Programa de adquisiciones</a:t>
            </a:r>
          </a:p>
          <a:p>
            <a:pPr marL="285750" indent="-285750" algn="just">
              <a:buFont typeface="Wingdings" panose="05000000000000000000" pitchFamily="2" charset="2"/>
              <a:buChar char="v"/>
            </a:pPr>
            <a:r>
              <a:rPr lang="es-MX" sz="1400" b="1" dirty="0">
                <a:solidFill>
                  <a:srgbClr val="00B050"/>
                </a:solidFill>
              </a:rPr>
              <a:t>Programa de ejecución</a:t>
            </a:r>
          </a:p>
          <a:p>
            <a:pPr marL="285750" indent="-285750" algn="just">
              <a:buFont typeface="Wingdings" panose="05000000000000000000" pitchFamily="2" charset="2"/>
              <a:buChar char="v"/>
            </a:pPr>
            <a:r>
              <a:rPr lang="es-MX" sz="1400" b="1" dirty="0">
                <a:solidFill>
                  <a:srgbClr val="00B050"/>
                </a:solidFill>
              </a:rPr>
              <a:t>Presupuesto de </a:t>
            </a:r>
            <a:r>
              <a:rPr lang="es-MX" sz="1400" b="1" dirty="0" smtClean="0">
                <a:solidFill>
                  <a:srgbClr val="00B050"/>
                </a:solidFill>
              </a:rPr>
              <a:t>obra</a:t>
            </a:r>
          </a:p>
          <a:p>
            <a:pPr marL="285750" indent="-285750" algn="just">
              <a:buFont typeface="Wingdings" panose="05000000000000000000" pitchFamily="2" charset="2"/>
              <a:buChar char="v"/>
            </a:pPr>
            <a:r>
              <a:rPr lang="es-MX" sz="1400" b="1" dirty="0">
                <a:solidFill>
                  <a:srgbClr val="00B050"/>
                </a:solidFill>
              </a:rPr>
              <a:t>Presupuesto de </a:t>
            </a:r>
            <a:r>
              <a:rPr lang="es-MX" sz="1400" b="1" dirty="0" smtClean="0">
                <a:solidFill>
                  <a:srgbClr val="00B050"/>
                </a:solidFill>
              </a:rPr>
              <a:t>equipamiento</a:t>
            </a:r>
            <a:endParaRPr lang="es-MX" sz="1400" b="1" dirty="0">
              <a:solidFill>
                <a:srgbClr val="00B050"/>
              </a:solidFill>
            </a:endParaRPr>
          </a:p>
        </p:txBody>
      </p:sp>
      <p:cxnSp>
        <p:nvCxnSpPr>
          <p:cNvPr id="18" name="17 Conector recto de flecha"/>
          <p:cNvCxnSpPr/>
          <p:nvPr/>
        </p:nvCxnSpPr>
        <p:spPr>
          <a:xfrm flipV="1">
            <a:off x="2553195" y="5593278"/>
            <a:ext cx="2505693" cy="48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altLang="es-MX" sz="1000" b="0" i="0" u="none" strike="noStrike" cap="none" normalizeH="0" baseline="0" smtClean="0">
                <a:ln>
                  <a:noFill/>
                </a:ln>
                <a:solidFill>
                  <a:schemeClr val="tx1"/>
                </a:solidFill>
                <a:effectLst/>
                <a:latin typeface="Arial Unicode MS" pitchFamily="34" charset="-128"/>
                <a:cs typeface="Arial" pitchFamily="34" charset="0"/>
              </a:rPr>
              <a:t>scripts/main.js</a:t>
            </a:r>
            <a:endParaRPr kumimoji="0" lang="es-MX" alt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19 CuadroTexto"/>
          <p:cNvSpPr txBox="1"/>
          <p:nvPr/>
        </p:nvSpPr>
        <p:spPr>
          <a:xfrm>
            <a:off x="629392" y="6080166"/>
            <a:ext cx="1923803" cy="646331"/>
          </a:xfrm>
          <a:prstGeom prst="rect">
            <a:avLst/>
          </a:prstGeom>
          <a:noFill/>
        </p:spPr>
        <p:txBody>
          <a:bodyPr wrap="square" rtlCol="0">
            <a:spAutoFit/>
          </a:bodyPr>
          <a:lstStyle/>
          <a:p>
            <a:r>
              <a:rPr lang="es-MX" sz="1200" dirty="0" smtClean="0">
                <a:solidFill>
                  <a:srgbClr val="FF0000"/>
                </a:solidFill>
              </a:rPr>
              <a:t>La conceptualización parece demasiado grande en el tiempo </a:t>
            </a:r>
            <a:endParaRPr lang="es-MX" sz="1200" dirty="0">
              <a:solidFill>
                <a:srgbClr val="FF0000"/>
              </a:solidFill>
            </a:endParaRPr>
          </a:p>
        </p:txBody>
      </p:sp>
      <p:sp>
        <p:nvSpPr>
          <p:cNvPr id="25" name="24 CuadroTexto"/>
          <p:cNvSpPr txBox="1"/>
          <p:nvPr/>
        </p:nvSpPr>
        <p:spPr>
          <a:xfrm>
            <a:off x="3495675" y="6505575"/>
            <a:ext cx="3867150" cy="307777"/>
          </a:xfrm>
          <a:prstGeom prst="rect">
            <a:avLst/>
          </a:prstGeom>
          <a:noFill/>
        </p:spPr>
        <p:txBody>
          <a:bodyPr wrap="square" rtlCol="0">
            <a:spAutoFit/>
          </a:bodyPr>
          <a:lstStyle/>
          <a:p>
            <a:r>
              <a:rPr lang="es-MX" sz="1400" dirty="0" smtClean="0">
                <a:solidFill>
                  <a:srgbClr val="FF0000"/>
                </a:solidFill>
              </a:rPr>
              <a:t>Ciclo de vida de los proyectos de construcción</a:t>
            </a:r>
            <a:endParaRPr lang="es-MX" sz="1400" dirty="0">
              <a:solidFill>
                <a:srgbClr val="FF0000"/>
              </a:solidFill>
            </a:endParaRPr>
          </a:p>
        </p:txBody>
      </p:sp>
      <p:cxnSp>
        <p:nvCxnSpPr>
          <p:cNvPr id="29" name="28 Conector recto"/>
          <p:cNvCxnSpPr/>
          <p:nvPr/>
        </p:nvCxnSpPr>
        <p:spPr>
          <a:xfrm>
            <a:off x="7254304" y="4905494"/>
            <a:ext cx="918146" cy="1019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7362825" y="50006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7254304" y="4905494"/>
            <a:ext cx="918146" cy="10190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56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xmlns="" id="{3D3B152D-9E9F-4C3B-9D08-0261990100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1959" y="3896737"/>
            <a:ext cx="3893630" cy="2376587"/>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2019300"/>
            <a:ext cx="7785015" cy="1877437"/>
          </a:xfrm>
          <a:prstGeom prst="rect">
            <a:avLst/>
          </a:prstGeom>
          <a:noFill/>
        </p:spPr>
        <p:txBody>
          <a:bodyPr wrap="square" rtlCol="0">
            <a:spAutoFit/>
          </a:bodyPr>
          <a:lstStyle/>
          <a:p>
            <a:pPr algn="just"/>
            <a:r>
              <a:rPr lang="es-MX" b="1" dirty="0">
                <a:solidFill>
                  <a:srgbClr val="00B050"/>
                </a:solidFill>
              </a:rPr>
              <a:t>Factibilidad legal</a:t>
            </a:r>
          </a:p>
          <a:p>
            <a:pPr algn="just"/>
            <a:r>
              <a:rPr lang="es-MX" sz="1400" b="1" dirty="0">
                <a:solidFill>
                  <a:srgbClr val="00B050"/>
                </a:solidFill>
              </a:rPr>
              <a:t>De acuerdo a nuestra experiencia, hemos incorporado a los estudios el análisis de la factibilidad legal, la cual generalmente no se toma apropiadamente en cuenta, habiendo desafortunadamente casos de negocios que se abandonan después de emplear mucho tiempo y recursos por no haber entendido las condiciones legales desde el inicio.</a:t>
            </a:r>
          </a:p>
          <a:p>
            <a:pPr algn="just"/>
            <a:endParaRPr lang="es-MX" sz="1400" b="1" dirty="0">
              <a:solidFill>
                <a:srgbClr val="00B050"/>
              </a:solidFill>
            </a:endParaRPr>
          </a:p>
          <a:p>
            <a:pPr algn="just"/>
            <a:r>
              <a:rPr lang="es-MX" sz="1400" b="1" dirty="0">
                <a:solidFill>
                  <a:srgbClr val="00B050"/>
                </a:solidFill>
              </a:rPr>
              <a:t>Los contratos de la Comisión Nacional de Hidrocarburos, en el marco legal de la Reforma energética en México, son un buen ejemplo de la importancia de la Factibilidad Legal de un negocio.</a:t>
            </a:r>
            <a:endParaRPr lang="es-MX" sz="1400" dirty="0">
              <a:solidFill>
                <a:srgbClr val="FF9900"/>
              </a:solidFill>
            </a:endParaRP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
        <p:nvSpPr>
          <p:cNvPr id="24" name="CuadroTexto 23">
            <a:extLst>
              <a:ext uri="{FF2B5EF4-FFF2-40B4-BE49-F238E27FC236}">
                <a16:creationId xmlns:a16="http://schemas.microsoft.com/office/drawing/2014/main" xmlns="" id="{8FB9F7BC-6407-4639-91C3-433ABD7EAEEA}"/>
              </a:ext>
            </a:extLst>
          </p:cNvPr>
          <p:cNvSpPr txBox="1"/>
          <p:nvPr/>
        </p:nvSpPr>
        <p:spPr>
          <a:xfrm>
            <a:off x="790574" y="4067175"/>
            <a:ext cx="3790951" cy="1600438"/>
          </a:xfrm>
          <a:prstGeom prst="rect">
            <a:avLst/>
          </a:prstGeom>
          <a:noFill/>
        </p:spPr>
        <p:txBody>
          <a:bodyPr wrap="square" rtlCol="0">
            <a:spAutoFit/>
          </a:bodyPr>
          <a:lstStyle/>
          <a:p>
            <a:pPr algn="just"/>
            <a:r>
              <a:rPr lang="es-MX" sz="1400" b="1" dirty="0">
                <a:solidFill>
                  <a:srgbClr val="00B050"/>
                </a:solidFill>
              </a:rPr>
              <a:t>Tres elementos prácticos destacan:</a:t>
            </a:r>
          </a:p>
          <a:p>
            <a:pPr algn="just"/>
            <a:endParaRPr lang="es-MX" sz="1400" b="1" dirty="0">
              <a:solidFill>
                <a:srgbClr val="00B050"/>
              </a:solidFill>
            </a:endParaRPr>
          </a:p>
          <a:p>
            <a:pPr marL="285750" indent="-285750" algn="just">
              <a:buFont typeface="Wingdings" panose="05000000000000000000" pitchFamily="2" charset="2"/>
              <a:buChar char="v"/>
            </a:pPr>
            <a:r>
              <a:rPr lang="es-MX" sz="1400" b="1" dirty="0">
                <a:solidFill>
                  <a:srgbClr val="00B050"/>
                </a:solidFill>
              </a:rPr>
              <a:t>Esquema legal entre los inversionistas para desarrollar el negocio</a:t>
            </a:r>
          </a:p>
          <a:p>
            <a:pPr marL="285750" indent="-285750" algn="just">
              <a:buFont typeface="Wingdings" panose="05000000000000000000" pitchFamily="2" charset="2"/>
              <a:buChar char="v"/>
            </a:pPr>
            <a:r>
              <a:rPr lang="es-MX" sz="1400" b="1" dirty="0">
                <a:solidFill>
                  <a:srgbClr val="00B050"/>
                </a:solidFill>
              </a:rPr>
              <a:t>Permisos, autorizaciones, concesiones y contratos gubernamentales</a:t>
            </a:r>
          </a:p>
          <a:p>
            <a:pPr marL="285750" indent="-285750" algn="just">
              <a:buFont typeface="Wingdings" panose="05000000000000000000" pitchFamily="2" charset="2"/>
              <a:buChar char="v"/>
            </a:pPr>
            <a:r>
              <a:rPr lang="es-MX" sz="1400" b="1" dirty="0">
                <a:solidFill>
                  <a:srgbClr val="00B050"/>
                </a:solidFill>
              </a:rPr>
              <a:t>Costos asociados a los aspectos legales </a:t>
            </a:r>
          </a:p>
        </p:txBody>
      </p:sp>
    </p:spTree>
    <p:extLst>
      <p:ext uri="{BB962C8B-B14F-4D97-AF65-F5344CB8AC3E}">
        <p14:creationId xmlns:p14="http://schemas.microsoft.com/office/powerpoint/2010/main" val="914403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xmlns="" id="{8807B056-1A59-4F4F-9599-E4299FE7AD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6141" y="3782437"/>
            <a:ext cx="3869448" cy="2576155"/>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2019300"/>
            <a:ext cx="7785015" cy="1846659"/>
          </a:xfrm>
          <a:prstGeom prst="rect">
            <a:avLst/>
          </a:prstGeom>
          <a:noFill/>
        </p:spPr>
        <p:txBody>
          <a:bodyPr wrap="square" rtlCol="0">
            <a:spAutoFit/>
          </a:bodyPr>
          <a:lstStyle/>
          <a:p>
            <a:pPr algn="just"/>
            <a:r>
              <a:rPr lang="es-MX" b="1" dirty="0">
                <a:solidFill>
                  <a:srgbClr val="00B050"/>
                </a:solidFill>
              </a:rPr>
              <a:t>Evaluación financiera y análisis de sensibilidad</a:t>
            </a:r>
          </a:p>
          <a:p>
            <a:pPr algn="just"/>
            <a:r>
              <a:rPr lang="es-MX" sz="1400" b="1" dirty="0">
                <a:solidFill>
                  <a:srgbClr val="00B050"/>
                </a:solidFill>
              </a:rPr>
              <a:t>Considerando las variables propias de cada negocio, elaboramos un modelo financiero determinista y se proyectan los presupuestos de ingreso, inversiones, costos y gastos, para simular el comportamiento del negocio en el período de interés para el inversionista.</a:t>
            </a:r>
          </a:p>
          <a:p>
            <a:pPr algn="just"/>
            <a:endParaRPr lang="es-MX" sz="1200" b="1" dirty="0">
              <a:solidFill>
                <a:srgbClr val="00B050"/>
              </a:solidFill>
            </a:endParaRPr>
          </a:p>
          <a:p>
            <a:pPr algn="just"/>
            <a:r>
              <a:rPr lang="es-MX" sz="1400" b="1" dirty="0">
                <a:solidFill>
                  <a:srgbClr val="00B050"/>
                </a:solidFill>
              </a:rPr>
              <a:t>Se identifican </a:t>
            </a:r>
            <a:r>
              <a:rPr lang="es-MX" sz="1400" b="1" dirty="0" smtClean="0">
                <a:solidFill>
                  <a:srgbClr val="00B050"/>
                </a:solidFill>
              </a:rPr>
              <a:t>los indicadores </a:t>
            </a:r>
            <a:r>
              <a:rPr lang="es-MX" sz="1400" b="1" dirty="0">
                <a:solidFill>
                  <a:srgbClr val="00B050"/>
                </a:solidFill>
              </a:rPr>
              <a:t>“</a:t>
            </a:r>
            <a:r>
              <a:rPr lang="es-MX" sz="1400" b="1" dirty="0" smtClean="0">
                <a:solidFill>
                  <a:srgbClr val="00B050"/>
                </a:solidFill>
              </a:rPr>
              <a:t>críticos</a:t>
            </a:r>
            <a:r>
              <a:rPr lang="es-MX" sz="1400" b="1" dirty="0">
                <a:solidFill>
                  <a:srgbClr val="00B050"/>
                </a:solidFill>
              </a:rPr>
              <a:t>” que más incidan en la rentabilidad del negocio y se realizan “corridas” </a:t>
            </a:r>
            <a:r>
              <a:rPr lang="es-MX" sz="1400" b="1" dirty="0" smtClean="0">
                <a:solidFill>
                  <a:srgbClr val="00B050"/>
                </a:solidFill>
              </a:rPr>
              <a:t>financieras asignándoles </a:t>
            </a:r>
            <a:r>
              <a:rPr lang="es-MX" sz="1400" b="1" dirty="0">
                <a:solidFill>
                  <a:srgbClr val="00B050"/>
                </a:solidFill>
              </a:rPr>
              <a:t>los valores mínimos y máximos con posibilidad de ocurrencia de acuerdo con los estudios de factibilidad previamente realizados.</a:t>
            </a:r>
            <a:endParaRPr lang="es-MX" sz="1400" dirty="0">
              <a:solidFill>
                <a:srgbClr val="FF9900"/>
              </a:solidFill>
            </a:endParaRP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
        <p:nvSpPr>
          <p:cNvPr id="24" name="CuadroTexto 23">
            <a:extLst>
              <a:ext uri="{FF2B5EF4-FFF2-40B4-BE49-F238E27FC236}">
                <a16:creationId xmlns:a16="http://schemas.microsoft.com/office/drawing/2014/main" xmlns="" id="{8FB9F7BC-6407-4639-91C3-433ABD7EAEEA}"/>
              </a:ext>
            </a:extLst>
          </p:cNvPr>
          <p:cNvSpPr txBox="1"/>
          <p:nvPr/>
        </p:nvSpPr>
        <p:spPr>
          <a:xfrm>
            <a:off x="790574" y="4067175"/>
            <a:ext cx="3790951" cy="2246769"/>
          </a:xfrm>
          <a:prstGeom prst="rect">
            <a:avLst/>
          </a:prstGeom>
          <a:noFill/>
        </p:spPr>
        <p:txBody>
          <a:bodyPr wrap="square" rtlCol="0">
            <a:spAutoFit/>
          </a:bodyPr>
          <a:lstStyle/>
          <a:p>
            <a:pPr algn="just"/>
            <a:r>
              <a:rPr lang="es-MX" sz="1400" b="1" dirty="0">
                <a:solidFill>
                  <a:srgbClr val="00B050"/>
                </a:solidFill>
              </a:rPr>
              <a:t>Este análisis de sensibilidad permite conocer </a:t>
            </a:r>
            <a:r>
              <a:rPr lang="es-MX" sz="1400" b="1" dirty="0" smtClean="0">
                <a:solidFill>
                  <a:srgbClr val="00B050"/>
                </a:solidFill>
              </a:rPr>
              <a:t>el rango límite de los indicadores, en </a:t>
            </a:r>
            <a:r>
              <a:rPr lang="es-MX" sz="1400" b="1" dirty="0">
                <a:solidFill>
                  <a:srgbClr val="00B050"/>
                </a:solidFill>
              </a:rPr>
              <a:t>los que el negocio se realiza exento de </a:t>
            </a:r>
            <a:r>
              <a:rPr lang="es-MX" sz="1400" b="1" dirty="0" smtClean="0">
                <a:solidFill>
                  <a:srgbClr val="00B050"/>
                </a:solidFill>
              </a:rPr>
              <a:t>riesgo.</a:t>
            </a:r>
            <a:endParaRPr lang="es-MX" sz="1400" b="1" dirty="0">
              <a:solidFill>
                <a:srgbClr val="00B050"/>
              </a:solidFill>
            </a:endParaRPr>
          </a:p>
          <a:p>
            <a:pPr algn="just"/>
            <a:endParaRPr lang="es-MX" sz="1400" b="1" dirty="0">
              <a:solidFill>
                <a:srgbClr val="00B050"/>
              </a:solidFill>
            </a:endParaRPr>
          </a:p>
          <a:p>
            <a:pPr algn="just"/>
            <a:r>
              <a:rPr lang="es-MX" sz="1400" b="1" dirty="0">
                <a:solidFill>
                  <a:srgbClr val="00B050"/>
                </a:solidFill>
              </a:rPr>
              <a:t>Asimismo, si </a:t>
            </a:r>
            <a:r>
              <a:rPr lang="es-MX" sz="1400" b="1" dirty="0" smtClean="0">
                <a:solidFill>
                  <a:srgbClr val="00B050"/>
                </a:solidFill>
              </a:rPr>
              <a:t>los indicadores </a:t>
            </a:r>
            <a:r>
              <a:rPr lang="es-MX" sz="1400" b="1" dirty="0">
                <a:solidFill>
                  <a:srgbClr val="00B050"/>
                </a:solidFill>
              </a:rPr>
              <a:t>llegaran a exceder los </a:t>
            </a:r>
            <a:r>
              <a:rPr lang="es-MX" sz="1400" b="1" dirty="0" smtClean="0">
                <a:solidFill>
                  <a:srgbClr val="00B050"/>
                </a:solidFill>
              </a:rPr>
              <a:t>límites de riesgo</a:t>
            </a:r>
            <a:r>
              <a:rPr lang="es-MX" sz="1400" b="1" dirty="0">
                <a:solidFill>
                  <a:srgbClr val="00B050"/>
                </a:solidFill>
              </a:rPr>
              <a:t>; y con base en el conocimiento </a:t>
            </a:r>
            <a:r>
              <a:rPr lang="es-MX" sz="1400" b="1" dirty="0">
                <a:solidFill>
                  <a:srgbClr val="00B050"/>
                </a:solidFill>
              </a:rPr>
              <a:t>del negocio </a:t>
            </a:r>
            <a:r>
              <a:rPr lang="es-MX" sz="1400" b="1" dirty="0" smtClean="0">
                <a:solidFill>
                  <a:srgbClr val="00B050"/>
                </a:solidFill>
              </a:rPr>
              <a:t>que tenga  el inversionista, </a:t>
            </a:r>
            <a:r>
              <a:rPr lang="es-MX" sz="1400" b="1" dirty="0">
                <a:solidFill>
                  <a:srgbClr val="00B050"/>
                </a:solidFill>
              </a:rPr>
              <a:t>se podrá estimar dicho riesgo en términos de </a:t>
            </a:r>
            <a:r>
              <a:rPr lang="es-MX" sz="1400" b="1" dirty="0" smtClean="0">
                <a:solidFill>
                  <a:srgbClr val="00B050"/>
                </a:solidFill>
              </a:rPr>
              <a:t> </a:t>
            </a:r>
            <a:r>
              <a:rPr lang="es-MX" sz="1400" b="1" dirty="0">
                <a:solidFill>
                  <a:srgbClr val="00B050"/>
                </a:solidFill>
              </a:rPr>
              <a:t>perdidas financieras que pudieran ocurrir.</a:t>
            </a:r>
          </a:p>
        </p:txBody>
      </p:sp>
    </p:spTree>
    <p:extLst>
      <p:ext uri="{BB962C8B-B14F-4D97-AF65-F5344CB8AC3E}">
        <p14:creationId xmlns:p14="http://schemas.microsoft.com/office/powerpoint/2010/main" val="1243882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xmlns="" id="{B77C2A30-4182-43A8-9A39-B9401CC38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409" y="3345185"/>
            <a:ext cx="3493180" cy="2951737"/>
          </a:xfrm>
          <a:prstGeom prst="rect">
            <a:avLst/>
          </a:prstGeom>
        </p:spPr>
      </p:pic>
      <p:sp>
        <p:nvSpPr>
          <p:cNvPr id="2" name="Título 1">
            <a:extLst>
              <a:ext uri="{FF2B5EF4-FFF2-40B4-BE49-F238E27FC236}">
                <a16:creationId xmlns:a16="http://schemas.microsoft.com/office/drawing/2014/main" xmlns="" id="{2BEF32DA-A3C4-4D1B-8D62-BEF3EA894554}"/>
              </a:ext>
            </a:extLst>
          </p:cNvPr>
          <p:cNvSpPr>
            <a:spLocks noGrp="1"/>
          </p:cNvSpPr>
          <p:nvPr>
            <p:ph type="ctrTitle"/>
          </p:nvPr>
        </p:nvSpPr>
        <p:spPr>
          <a:xfrm>
            <a:off x="1552575" y="760413"/>
            <a:ext cx="3028950" cy="500632"/>
          </a:xfrm>
        </p:spPr>
        <p:txBody>
          <a:bodyPr>
            <a:normAutofit/>
          </a:bodyPr>
          <a:lstStyle/>
          <a:p>
            <a:r>
              <a:rPr lang="es-MX" sz="2000" b="1" dirty="0"/>
              <a:t>Ing. J. Arturo Vázquez Baeza</a:t>
            </a:r>
          </a:p>
        </p:txBody>
      </p:sp>
      <p:grpSp>
        <p:nvGrpSpPr>
          <p:cNvPr id="4" name="Group 2">
            <a:extLst>
              <a:ext uri="{FF2B5EF4-FFF2-40B4-BE49-F238E27FC236}">
                <a16:creationId xmlns:a16="http://schemas.microsoft.com/office/drawing/2014/main" xmlns="" id="{7F4EE0B5-0C81-48C2-809A-95F85F35FA18}"/>
              </a:ext>
            </a:extLst>
          </p:cNvPr>
          <p:cNvGrpSpPr>
            <a:grpSpLocks/>
          </p:cNvGrpSpPr>
          <p:nvPr/>
        </p:nvGrpSpPr>
        <p:grpSpPr bwMode="auto">
          <a:xfrm>
            <a:off x="793891" y="596280"/>
            <a:ext cx="692010" cy="641970"/>
            <a:chOff x="5301" y="2884"/>
            <a:chExt cx="2160" cy="2160"/>
          </a:xfrm>
        </p:grpSpPr>
        <p:sp>
          <p:nvSpPr>
            <p:cNvPr id="5" name="Oval 3">
              <a:extLst>
                <a:ext uri="{FF2B5EF4-FFF2-40B4-BE49-F238E27FC236}">
                  <a16:creationId xmlns:a16="http://schemas.microsoft.com/office/drawing/2014/main" xmlns="" id="{D6F3C8CD-504E-447E-B799-F3E940117501}"/>
                </a:ext>
              </a:extLst>
            </p:cNvPr>
            <p:cNvSpPr>
              <a:spLocks noChangeArrowheads="1"/>
            </p:cNvSpPr>
            <p:nvPr/>
          </p:nvSpPr>
          <p:spPr bwMode="auto">
            <a:xfrm>
              <a:off x="5301" y="2884"/>
              <a:ext cx="2160" cy="2160"/>
            </a:xfrm>
            <a:prstGeom prst="ellipse">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Line 4">
              <a:extLst>
                <a:ext uri="{FF2B5EF4-FFF2-40B4-BE49-F238E27FC236}">
                  <a16:creationId xmlns:a16="http://schemas.microsoft.com/office/drawing/2014/main" xmlns="" id="{4859042A-9EBF-47ED-B541-B1D171D4BAA6}"/>
                </a:ext>
              </a:extLst>
            </p:cNvPr>
            <p:cNvSpPr>
              <a:spLocks noChangeShapeType="1"/>
            </p:cNvSpPr>
            <p:nvPr/>
          </p:nvSpPr>
          <p:spPr bwMode="auto">
            <a:xfrm>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Line 5">
              <a:extLst>
                <a:ext uri="{FF2B5EF4-FFF2-40B4-BE49-F238E27FC236}">
                  <a16:creationId xmlns:a16="http://schemas.microsoft.com/office/drawing/2014/main" xmlns="" id="{15782089-848F-4B55-BA70-E571128EE823}"/>
                </a:ext>
              </a:extLst>
            </p:cNvPr>
            <p:cNvSpPr>
              <a:spLocks noChangeShapeType="1"/>
            </p:cNvSpPr>
            <p:nvPr/>
          </p:nvSpPr>
          <p:spPr bwMode="auto">
            <a:xfrm flipH="1">
              <a:off x="5610" y="3193"/>
              <a:ext cx="1542" cy="925"/>
            </a:xfrm>
            <a:prstGeom prst="line">
              <a:avLst/>
            </a:prstGeom>
            <a:noFill/>
            <a:ln w="12700">
              <a:solidFill>
                <a:srgbClr val="4F81B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s-ES"/>
            </a:p>
          </p:txBody>
        </p:sp>
        <p:sp>
          <p:nvSpPr>
            <p:cNvPr id="8" name="Line 6">
              <a:extLst>
                <a:ext uri="{FF2B5EF4-FFF2-40B4-BE49-F238E27FC236}">
                  <a16:creationId xmlns:a16="http://schemas.microsoft.com/office/drawing/2014/main" xmlns="" id="{BBA33213-6506-42FB-B095-7A70E24B8DDE}"/>
                </a:ext>
              </a:extLst>
            </p:cNvPr>
            <p:cNvSpPr>
              <a:spLocks noChangeShapeType="1"/>
            </p:cNvSpPr>
            <p:nvPr/>
          </p:nvSpPr>
          <p:spPr bwMode="auto">
            <a:xfrm>
              <a:off x="5610" y="3193"/>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Line 7">
              <a:extLst>
                <a:ext uri="{FF2B5EF4-FFF2-40B4-BE49-F238E27FC236}">
                  <a16:creationId xmlns:a16="http://schemas.microsoft.com/office/drawing/2014/main" xmlns="" id="{073FC3A6-5F73-4E17-AE74-794F3B492FC4}"/>
                </a:ext>
              </a:extLst>
            </p:cNvPr>
            <p:cNvSpPr>
              <a:spLocks noChangeShapeType="1"/>
            </p:cNvSpPr>
            <p:nvPr/>
          </p:nvSpPr>
          <p:spPr bwMode="auto">
            <a:xfrm flipH="1">
              <a:off x="5610" y="3810"/>
              <a:ext cx="1542" cy="925"/>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Line 8">
              <a:extLst>
                <a:ext uri="{FF2B5EF4-FFF2-40B4-BE49-F238E27FC236}">
                  <a16:creationId xmlns:a16="http://schemas.microsoft.com/office/drawing/2014/main" xmlns="" id="{721754AC-3A1A-4AAE-B847-95769193F295}"/>
                </a:ext>
              </a:extLst>
            </p:cNvPr>
            <p:cNvSpPr>
              <a:spLocks noChangeShapeType="1"/>
            </p:cNvSpPr>
            <p:nvPr/>
          </p:nvSpPr>
          <p:spPr bwMode="auto">
            <a:xfrm>
              <a:off x="7152"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Line 9">
              <a:extLst>
                <a:ext uri="{FF2B5EF4-FFF2-40B4-BE49-F238E27FC236}">
                  <a16:creationId xmlns:a16="http://schemas.microsoft.com/office/drawing/2014/main" xmlns="" id="{1191F70F-7DC0-49B1-85F7-9E4CFA8AF4C0}"/>
                </a:ext>
              </a:extLst>
            </p:cNvPr>
            <p:cNvSpPr>
              <a:spLocks noChangeShapeType="1"/>
            </p:cNvSpPr>
            <p:nvPr/>
          </p:nvSpPr>
          <p:spPr bwMode="auto">
            <a:xfrm>
              <a:off x="7152"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Line 10">
              <a:extLst>
                <a:ext uri="{FF2B5EF4-FFF2-40B4-BE49-F238E27FC236}">
                  <a16:creationId xmlns:a16="http://schemas.microsoft.com/office/drawing/2014/main" xmlns="" id="{BDC8261C-8C83-47D2-87CD-96EDF1037305}"/>
                </a:ext>
              </a:extLst>
            </p:cNvPr>
            <p:cNvSpPr>
              <a:spLocks noChangeShapeType="1"/>
            </p:cNvSpPr>
            <p:nvPr/>
          </p:nvSpPr>
          <p:spPr bwMode="auto">
            <a:xfrm>
              <a:off x="5610" y="3193"/>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Line 11">
              <a:extLst>
                <a:ext uri="{FF2B5EF4-FFF2-40B4-BE49-F238E27FC236}">
                  <a16:creationId xmlns:a16="http://schemas.microsoft.com/office/drawing/2014/main" xmlns="" id="{3EFB0B22-8FDD-48A2-9B4C-3E3FB2BA1C47}"/>
                </a:ext>
              </a:extLst>
            </p:cNvPr>
            <p:cNvSpPr>
              <a:spLocks noChangeShapeType="1"/>
            </p:cNvSpPr>
            <p:nvPr/>
          </p:nvSpPr>
          <p:spPr bwMode="auto">
            <a:xfrm>
              <a:off x="5610" y="4118"/>
              <a:ext cx="0" cy="617"/>
            </a:xfrm>
            <a:prstGeom prst="line">
              <a:avLst/>
            </a:prstGeom>
            <a:noFill/>
            <a:ln w="12700">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Line 12">
              <a:extLst>
                <a:ext uri="{FF2B5EF4-FFF2-40B4-BE49-F238E27FC236}">
                  <a16:creationId xmlns:a16="http://schemas.microsoft.com/office/drawing/2014/main" xmlns="" id="{CFB21B46-151F-4E69-8AB5-F20F45F23ECA}"/>
                </a:ext>
              </a:extLst>
            </p:cNvPr>
            <p:cNvSpPr>
              <a:spLocks noChangeShapeType="1"/>
            </p:cNvSpPr>
            <p:nvPr/>
          </p:nvSpPr>
          <p:spPr bwMode="auto">
            <a:xfrm>
              <a:off x="6381" y="3604"/>
              <a:ext cx="0" cy="720"/>
            </a:xfrm>
            <a:prstGeom prst="line">
              <a:avLst/>
            </a:prstGeom>
            <a:noFill/>
            <a:ln w="9525">
              <a:solidFill>
                <a:srgbClr val="4F81BD"/>
              </a:solid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6" name="Rectángulo 15">
            <a:extLst>
              <a:ext uri="{FF2B5EF4-FFF2-40B4-BE49-F238E27FC236}">
                <a16:creationId xmlns:a16="http://schemas.microsoft.com/office/drawing/2014/main" xmlns="" id="{D554D403-295F-4F4D-87E8-45E8BAB44F5D}"/>
              </a:ext>
            </a:extLst>
          </p:cNvPr>
          <p:cNvSpPr/>
          <p:nvPr/>
        </p:nvSpPr>
        <p:spPr>
          <a:xfrm>
            <a:off x="790575" y="1323975"/>
            <a:ext cx="7785014" cy="575603"/>
          </a:xfrm>
          <a:prstGeom prst="rect">
            <a:avLst/>
          </a:prstGeom>
          <a:solidFill>
            <a:schemeClr val="accent1">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CuadroTexto 16">
            <a:extLst>
              <a:ext uri="{FF2B5EF4-FFF2-40B4-BE49-F238E27FC236}">
                <a16:creationId xmlns:a16="http://schemas.microsoft.com/office/drawing/2014/main" xmlns="" id="{3B2C2E9C-FF2C-4125-80C0-EAB33B86CC77}"/>
              </a:ext>
            </a:extLst>
          </p:cNvPr>
          <p:cNvSpPr txBox="1"/>
          <p:nvPr/>
        </p:nvSpPr>
        <p:spPr>
          <a:xfrm>
            <a:off x="2682304" y="1385857"/>
            <a:ext cx="1013395" cy="400110"/>
          </a:xfrm>
          <a:prstGeom prst="rect">
            <a:avLst/>
          </a:prstGeom>
          <a:noFill/>
          <a:ln w="50800" cap="rnd" cmpd="thickThin">
            <a:solidFill>
              <a:schemeClr val="bg1"/>
            </a:solidFill>
            <a:bevel/>
          </a:ln>
        </p:spPr>
        <p:txBody>
          <a:bodyPr wrap="square" rtlCol="0">
            <a:spAutoFit/>
          </a:bodyPr>
          <a:lstStyle/>
          <a:p>
            <a:pPr algn="ctr"/>
            <a:endParaRPr lang="es-MX" sz="400" dirty="0"/>
          </a:p>
          <a:p>
            <a:pPr algn="ctr"/>
            <a:r>
              <a:rPr lang="es-MX" sz="1200" dirty="0"/>
              <a:t>Servicios</a:t>
            </a:r>
          </a:p>
          <a:p>
            <a:pPr algn="ctr"/>
            <a:endParaRPr lang="es-MX" sz="400" dirty="0"/>
          </a:p>
        </p:txBody>
      </p:sp>
      <p:sp>
        <p:nvSpPr>
          <p:cNvPr id="23" name="CuadroTexto 22">
            <a:extLst>
              <a:ext uri="{FF2B5EF4-FFF2-40B4-BE49-F238E27FC236}">
                <a16:creationId xmlns:a16="http://schemas.microsoft.com/office/drawing/2014/main" xmlns="" id="{AFCB1238-1000-44B5-B031-88E89BA3B01C}"/>
              </a:ext>
            </a:extLst>
          </p:cNvPr>
          <p:cNvSpPr txBox="1"/>
          <p:nvPr/>
        </p:nvSpPr>
        <p:spPr>
          <a:xfrm>
            <a:off x="790574" y="2114550"/>
            <a:ext cx="7785015" cy="1015663"/>
          </a:xfrm>
          <a:prstGeom prst="rect">
            <a:avLst/>
          </a:prstGeom>
          <a:noFill/>
        </p:spPr>
        <p:txBody>
          <a:bodyPr wrap="square" rtlCol="0">
            <a:spAutoFit/>
          </a:bodyPr>
          <a:lstStyle/>
          <a:p>
            <a:pPr algn="just"/>
            <a:r>
              <a:rPr lang="es-MX" b="1" dirty="0">
                <a:solidFill>
                  <a:srgbClr val="00B050"/>
                </a:solidFill>
              </a:rPr>
              <a:t>Promoción del negocio y obtención de financiamiento</a:t>
            </a:r>
          </a:p>
          <a:p>
            <a:pPr algn="just"/>
            <a:r>
              <a:rPr lang="es-MX" sz="1400" b="1" dirty="0">
                <a:solidFill>
                  <a:srgbClr val="00B050"/>
                </a:solidFill>
              </a:rPr>
              <a:t>Con los estudios de factibilidad técnica, operativa, legal, etc., los presupuestos confiables de ingresos, inversiones, costos y gastos, así como los análisis de rentabilidad financiera, será posible fácilmente preparar los informes que requieran las diversas instancias para obtener el financiamiento del negocio.</a:t>
            </a:r>
          </a:p>
        </p:txBody>
      </p:sp>
      <p:sp>
        <p:nvSpPr>
          <p:cNvPr id="21" name="CuadroTexto 20">
            <a:extLst>
              <a:ext uri="{FF2B5EF4-FFF2-40B4-BE49-F238E27FC236}">
                <a16:creationId xmlns:a16="http://schemas.microsoft.com/office/drawing/2014/main" xmlns="" id="{8853D119-2652-4802-8A38-E4F29538262F}"/>
              </a:ext>
            </a:extLst>
          </p:cNvPr>
          <p:cNvSpPr txBox="1"/>
          <p:nvPr/>
        </p:nvSpPr>
        <p:spPr>
          <a:xfrm>
            <a:off x="1110679" y="1349560"/>
            <a:ext cx="1013395" cy="523220"/>
          </a:xfrm>
          <a:prstGeom prst="rect">
            <a:avLst/>
          </a:prstGeom>
          <a:noFill/>
          <a:ln w="3175">
            <a:solidFill>
              <a:schemeClr val="bg1"/>
            </a:solidFill>
            <a:prstDash val="solid"/>
          </a:ln>
        </p:spPr>
        <p:txBody>
          <a:bodyPr wrap="square" rtlCol="0">
            <a:spAutoFit/>
          </a:bodyPr>
          <a:lstStyle/>
          <a:p>
            <a:pPr algn="ctr"/>
            <a:r>
              <a:rPr lang="es-MX" sz="1200" dirty="0"/>
              <a:t>Página</a:t>
            </a:r>
          </a:p>
          <a:p>
            <a:pPr algn="ctr"/>
            <a:r>
              <a:rPr lang="es-MX" sz="1200" dirty="0"/>
              <a:t>principal</a:t>
            </a:r>
          </a:p>
          <a:p>
            <a:pPr algn="ctr"/>
            <a:endParaRPr lang="es-MX" sz="400" dirty="0"/>
          </a:p>
        </p:txBody>
      </p:sp>
      <p:sp>
        <p:nvSpPr>
          <p:cNvPr id="22" name="CuadroTexto 21">
            <a:extLst>
              <a:ext uri="{FF2B5EF4-FFF2-40B4-BE49-F238E27FC236}">
                <a16:creationId xmlns:a16="http://schemas.microsoft.com/office/drawing/2014/main" xmlns="" id="{F1B48A1C-0B4E-4681-9DC5-BB0530BFFFB1}"/>
              </a:ext>
            </a:extLst>
          </p:cNvPr>
          <p:cNvSpPr txBox="1"/>
          <p:nvPr/>
        </p:nvSpPr>
        <p:spPr>
          <a:xfrm>
            <a:off x="4197817" y="1379419"/>
            <a:ext cx="1013395" cy="461665"/>
          </a:xfrm>
          <a:prstGeom prst="rect">
            <a:avLst/>
          </a:prstGeom>
          <a:noFill/>
          <a:ln w="3175">
            <a:solidFill>
              <a:schemeClr val="bg1"/>
            </a:solidFill>
            <a:prstDash val="solid"/>
          </a:ln>
        </p:spPr>
        <p:txBody>
          <a:bodyPr wrap="square" rtlCol="0">
            <a:spAutoFit/>
          </a:bodyPr>
          <a:lstStyle/>
          <a:p>
            <a:pPr algn="ctr"/>
            <a:r>
              <a:rPr lang="es-MX" sz="1200" dirty="0"/>
              <a:t>Sectores de</a:t>
            </a:r>
          </a:p>
          <a:p>
            <a:pPr algn="ctr"/>
            <a:r>
              <a:rPr lang="es-MX" sz="1200" dirty="0"/>
              <a:t>Experiencia</a:t>
            </a:r>
            <a:endParaRPr lang="es-MX" sz="400" dirty="0"/>
          </a:p>
        </p:txBody>
      </p:sp>
      <p:sp>
        <p:nvSpPr>
          <p:cNvPr id="26" name="CuadroTexto 25">
            <a:extLst>
              <a:ext uri="{FF2B5EF4-FFF2-40B4-BE49-F238E27FC236}">
                <a16:creationId xmlns:a16="http://schemas.microsoft.com/office/drawing/2014/main" xmlns="" id="{ADED3C37-C083-43B5-9C9B-ED491636D836}"/>
              </a:ext>
            </a:extLst>
          </p:cNvPr>
          <p:cNvSpPr txBox="1"/>
          <p:nvPr/>
        </p:nvSpPr>
        <p:spPr>
          <a:xfrm>
            <a:off x="5796979" y="1416235"/>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Proyectos</a:t>
            </a:r>
          </a:p>
          <a:p>
            <a:pPr algn="ctr"/>
            <a:endParaRPr lang="es-MX" sz="400" dirty="0"/>
          </a:p>
        </p:txBody>
      </p:sp>
      <p:sp>
        <p:nvSpPr>
          <p:cNvPr id="27" name="CuadroTexto 26">
            <a:extLst>
              <a:ext uri="{FF2B5EF4-FFF2-40B4-BE49-F238E27FC236}">
                <a16:creationId xmlns:a16="http://schemas.microsoft.com/office/drawing/2014/main" xmlns="" id="{2FEF3C61-E44A-439F-8C42-E564DD3F5E4F}"/>
              </a:ext>
            </a:extLst>
          </p:cNvPr>
          <p:cNvSpPr txBox="1"/>
          <p:nvPr/>
        </p:nvSpPr>
        <p:spPr>
          <a:xfrm>
            <a:off x="7254304" y="1428592"/>
            <a:ext cx="1013395" cy="400110"/>
          </a:xfrm>
          <a:prstGeom prst="rect">
            <a:avLst/>
          </a:prstGeom>
          <a:noFill/>
          <a:ln w="3175">
            <a:solidFill>
              <a:schemeClr val="bg1"/>
            </a:solidFill>
            <a:prstDash val="solid"/>
          </a:ln>
        </p:spPr>
        <p:txBody>
          <a:bodyPr wrap="square" rtlCol="0">
            <a:spAutoFit/>
          </a:bodyPr>
          <a:lstStyle/>
          <a:p>
            <a:pPr algn="ctr"/>
            <a:endParaRPr lang="es-MX" sz="400" dirty="0"/>
          </a:p>
          <a:p>
            <a:pPr algn="ctr"/>
            <a:r>
              <a:rPr lang="es-MX" sz="1200" dirty="0"/>
              <a:t>Contacto</a:t>
            </a:r>
          </a:p>
          <a:p>
            <a:pPr algn="ctr"/>
            <a:endParaRPr lang="es-MX" sz="400" dirty="0"/>
          </a:p>
        </p:txBody>
      </p:sp>
      <p:sp>
        <p:nvSpPr>
          <p:cNvPr id="24" name="CuadroTexto 23">
            <a:extLst>
              <a:ext uri="{FF2B5EF4-FFF2-40B4-BE49-F238E27FC236}">
                <a16:creationId xmlns:a16="http://schemas.microsoft.com/office/drawing/2014/main" xmlns="" id="{8FB9F7BC-6407-4639-91C3-433ABD7EAEEA}"/>
              </a:ext>
            </a:extLst>
          </p:cNvPr>
          <p:cNvSpPr txBox="1"/>
          <p:nvPr/>
        </p:nvSpPr>
        <p:spPr>
          <a:xfrm>
            <a:off x="790574" y="3419475"/>
            <a:ext cx="3790951" cy="1600438"/>
          </a:xfrm>
          <a:prstGeom prst="rect">
            <a:avLst/>
          </a:prstGeom>
          <a:noFill/>
        </p:spPr>
        <p:txBody>
          <a:bodyPr wrap="square" rtlCol="0">
            <a:spAutoFit/>
          </a:bodyPr>
          <a:lstStyle/>
          <a:p>
            <a:pPr algn="just"/>
            <a:r>
              <a:rPr lang="es-MX" sz="1400" b="1" dirty="0">
                <a:solidFill>
                  <a:srgbClr val="00B050"/>
                </a:solidFill>
              </a:rPr>
              <a:t>Destacan las siguientes gestiones:</a:t>
            </a:r>
          </a:p>
          <a:p>
            <a:pPr algn="just"/>
            <a:endParaRPr lang="es-MX" sz="1400" b="1" dirty="0">
              <a:solidFill>
                <a:srgbClr val="00B050"/>
              </a:solidFill>
            </a:endParaRPr>
          </a:p>
          <a:p>
            <a:pPr marL="285750" indent="-285750" algn="just">
              <a:buFont typeface="Wingdings" panose="05000000000000000000" pitchFamily="2" charset="2"/>
              <a:buChar char="v"/>
            </a:pPr>
            <a:r>
              <a:rPr lang="es-MX" sz="1400" b="1" dirty="0">
                <a:solidFill>
                  <a:srgbClr val="00B050"/>
                </a:solidFill>
              </a:rPr>
              <a:t>Promoción del negocio y obtención de permisos gubernamentales</a:t>
            </a:r>
          </a:p>
          <a:p>
            <a:pPr marL="285750" indent="-285750" algn="just">
              <a:buFont typeface="Wingdings" panose="05000000000000000000" pitchFamily="2" charset="2"/>
              <a:buChar char="v"/>
            </a:pPr>
            <a:r>
              <a:rPr lang="es-MX" sz="1400" b="1" dirty="0">
                <a:solidFill>
                  <a:srgbClr val="00B050"/>
                </a:solidFill>
              </a:rPr>
              <a:t>Promoción del negocio para obtener créditos</a:t>
            </a:r>
          </a:p>
          <a:p>
            <a:pPr marL="285750" indent="-285750" algn="just">
              <a:buFont typeface="Wingdings" panose="05000000000000000000" pitchFamily="2" charset="2"/>
              <a:buChar char="v"/>
            </a:pPr>
            <a:r>
              <a:rPr lang="es-MX" sz="1400" b="1" dirty="0">
                <a:solidFill>
                  <a:srgbClr val="00B050"/>
                </a:solidFill>
              </a:rPr>
              <a:t>Promoción del negocio para lograr acuerdos con socios accionistas</a:t>
            </a:r>
          </a:p>
        </p:txBody>
      </p:sp>
    </p:spTree>
    <p:extLst>
      <p:ext uri="{BB962C8B-B14F-4D97-AF65-F5344CB8AC3E}">
        <p14:creationId xmlns:p14="http://schemas.microsoft.com/office/powerpoint/2010/main" val="2356091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991</Words>
  <Application>Microsoft Office PowerPoint</Application>
  <PresentationFormat>Presentación en pantalla (4:3)</PresentationFormat>
  <Paragraphs>164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Grupo    Vaeza</vt:lpstr>
      <vt:lpstr>Ing. J. Arturo Vázquez Baeza</vt:lpstr>
      <vt:lpstr>Ing. J. Arturo Vázquez Baeza</vt:lpstr>
      <vt:lpstr>Ing. J. Arturo Vázquez Baeza</vt:lpstr>
      <vt:lpstr>Ing. J. Arturo Vázquez Baeza</vt:lpstr>
      <vt:lpstr>Ing. J. Arturo Vázquez Baeza</vt:lpstr>
      <vt:lpstr>Ing. J. Arturo Vázquez Baeza</vt:lpstr>
      <vt:lpstr>Ing. J. Arturo Vázquez Baeza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J. Arturo Vázquez Baeza</dc:title>
  <dc:creator>José Arturo Vázquez Baeza</dc:creator>
  <cp:lastModifiedBy>Calixto</cp:lastModifiedBy>
  <cp:revision>64</cp:revision>
  <dcterms:created xsi:type="dcterms:W3CDTF">2017-09-03T16:27:07Z</dcterms:created>
  <dcterms:modified xsi:type="dcterms:W3CDTF">2017-09-09T20:23:40Z</dcterms:modified>
</cp:coreProperties>
</file>