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3" r:id="rId3"/>
    <p:sldId id="281" r:id="rId4"/>
    <p:sldId id="271" r:id="rId5"/>
    <p:sldId id="276" r:id="rId6"/>
    <p:sldId id="270" r:id="rId7"/>
    <p:sldId id="277" r:id="rId8"/>
    <p:sldId id="272" r:id="rId9"/>
    <p:sldId id="278" r:id="rId10"/>
    <p:sldId id="257" r:id="rId11"/>
    <p:sldId id="258" r:id="rId12"/>
    <p:sldId id="264" r:id="rId13"/>
    <p:sldId id="282" r:id="rId14"/>
    <p:sldId id="265" r:id="rId15"/>
    <p:sldId id="269" r:id="rId16"/>
    <p:sldId id="279" r:id="rId17"/>
    <p:sldId id="280" r:id="rId18"/>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57" autoAdjust="0"/>
    <p:restoredTop sz="87723" autoAdjust="0"/>
  </p:normalViewPr>
  <p:slideViewPr>
    <p:cSldViewPr>
      <p:cViewPr>
        <p:scale>
          <a:sx n="66" d="100"/>
          <a:sy n="66" d="100"/>
        </p:scale>
        <p:origin x="-1860"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s-MX"/>
          </a:p>
        </p:txBody>
      </p:sp>
      <p:sp>
        <p:nvSpPr>
          <p:cNvPr id="6" name="Rectangle 6"/>
          <p:cNvSpPr>
            <a:spLocks noGrp="1" noChangeArrowheads="1"/>
          </p:cNvSpPr>
          <p:nvPr>
            <p:ph type="sldNum" sz="quarter" idx="12"/>
          </p:nvPr>
        </p:nvSpPr>
        <p:spPr>
          <a:ln/>
        </p:spPr>
        <p:txBody>
          <a:bodyPr/>
          <a:lstStyle>
            <a:lvl1pPr>
              <a:defRPr/>
            </a:lvl1pPr>
          </a:lstStyle>
          <a:p>
            <a:pPr>
              <a:defRPr/>
            </a:pPr>
            <a:fld id="{5F67C275-C832-4DD6-A884-193CEDE2FD7C}" type="slidenum">
              <a:rPr lang="en-GB" altLang="es-MX"/>
              <a:pPr>
                <a:defRPr/>
              </a:pPr>
              <a:t>‹Nº›</a:t>
            </a:fld>
            <a:endParaRPr lang="en-GB" altLang="es-MX"/>
          </a:p>
        </p:txBody>
      </p:sp>
    </p:spTree>
    <p:extLst>
      <p:ext uri="{BB962C8B-B14F-4D97-AF65-F5344CB8AC3E}">
        <p14:creationId xmlns:p14="http://schemas.microsoft.com/office/powerpoint/2010/main" val="1822316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s-MX"/>
          </a:p>
        </p:txBody>
      </p:sp>
      <p:sp>
        <p:nvSpPr>
          <p:cNvPr id="6" name="Rectangle 6"/>
          <p:cNvSpPr>
            <a:spLocks noGrp="1" noChangeArrowheads="1"/>
          </p:cNvSpPr>
          <p:nvPr>
            <p:ph type="sldNum" sz="quarter" idx="12"/>
          </p:nvPr>
        </p:nvSpPr>
        <p:spPr>
          <a:ln/>
        </p:spPr>
        <p:txBody>
          <a:bodyPr/>
          <a:lstStyle>
            <a:lvl1pPr>
              <a:defRPr/>
            </a:lvl1pPr>
          </a:lstStyle>
          <a:p>
            <a:pPr>
              <a:defRPr/>
            </a:pPr>
            <a:fld id="{F15C22EA-BDCE-4D53-9823-46E783514908}" type="slidenum">
              <a:rPr lang="en-GB" altLang="es-MX"/>
              <a:pPr>
                <a:defRPr/>
              </a:pPr>
              <a:t>‹Nº›</a:t>
            </a:fld>
            <a:endParaRPr lang="en-GB" altLang="es-MX"/>
          </a:p>
        </p:txBody>
      </p:sp>
    </p:spTree>
    <p:extLst>
      <p:ext uri="{BB962C8B-B14F-4D97-AF65-F5344CB8AC3E}">
        <p14:creationId xmlns:p14="http://schemas.microsoft.com/office/powerpoint/2010/main" val="42163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s-MX"/>
          </a:p>
        </p:txBody>
      </p:sp>
      <p:sp>
        <p:nvSpPr>
          <p:cNvPr id="6" name="Rectangle 6"/>
          <p:cNvSpPr>
            <a:spLocks noGrp="1" noChangeArrowheads="1"/>
          </p:cNvSpPr>
          <p:nvPr>
            <p:ph type="sldNum" sz="quarter" idx="12"/>
          </p:nvPr>
        </p:nvSpPr>
        <p:spPr>
          <a:ln/>
        </p:spPr>
        <p:txBody>
          <a:bodyPr/>
          <a:lstStyle>
            <a:lvl1pPr>
              <a:defRPr/>
            </a:lvl1pPr>
          </a:lstStyle>
          <a:p>
            <a:pPr>
              <a:defRPr/>
            </a:pPr>
            <a:fld id="{F8D9F944-11E9-447B-963E-859EDBFD7864}" type="slidenum">
              <a:rPr lang="en-GB" altLang="es-MX"/>
              <a:pPr>
                <a:defRPr/>
              </a:pPr>
              <a:t>‹Nº›</a:t>
            </a:fld>
            <a:endParaRPr lang="en-GB" altLang="es-MX"/>
          </a:p>
        </p:txBody>
      </p:sp>
    </p:spTree>
    <p:extLst>
      <p:ext uri="{BB962C8B-B14F-4D97-AF65-F5344CB8AC3E}">
        <p14:creationId xmlns:p14="http://schemas.microsoft.com/office/powerpoint/2010/main" val="160647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s-MX"/>
          </a:p>
        </p:txBody>
      </p:sp>
      <p:sp>
        <p:nvSpPr>
          <p:cNvPr id="6" name="Rectangle 6"/>
          <p:cNvSpPr>
            <a:spLocks noGrp="1" noChangeArrowheads="1"/>
          </p:cNvSpPr>
          <p:nvPr>
            <p:ph type="sldNum" sz="quarter" idx="12"/>
          </p:nvPr>
        </p:nvSpPr>
        <p:spPr>
          <a:ln/>
        </p:spPr>
        <p:txBody>
          <a:bodyPr/>
          <a:lstStyle>
            <a:lvl1pPr>
              <a:defRPr/>
            </a:lvl1pPr>
          </a:lstStyle>
          <a:p>
            <a:pPr>
              <a:defRPr/>
            </a:pPr>
            <a:fld id="{3B7E54B5-C365-4D4C-B0FB-20212C07F7DB}" type="slidenum">
              <a:rPr lang="en-GB" altLang="es-MX"/>
              <a:pPr>
                <a:defRPr/>
              </a:pPr>
              <a:t>‹Nº›</a:t>
            </a:fld>
            <a:endParaRPr lang="en-GB" altLang="es-MX"/>
          </a:p>
        </p:txBody>
      </p:sp>
    </p:spTree>
    <p:extLst>
      <p:ext uri="{BB962C8B-B14F-4D97-AF65-F5344CB8AC3E}">
        <p14:creationId xmlns:p14="http://schemas.microsoft.com/office/powerpoint/2010/main" val="351146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s-MX"/>
          </a:p>
        </p:txBody>
      </p:sp>
      <p:sp>
        <p:nvSpPr>
          <p:cNvPr id="6" name="Rectangle 6"/>
          <p:cNvSpPr>
            <a:spLocks noGrp="1" noChangeArrowheads="1"/>
          </p:cNvSpPr>
          <p:nvPr>
            <p:ph type="sldNum" sz="quarter" idx="12"/>
          </p:nvPr>
        </p:nvSpPr>
        <p:spPr>
          <a:ln/>
        </p:spPr>
        <p:txBody>
          <a:bodyPr/>
          <a:lstStyle>
            <a:lvl1pPr>
              <a:defRPr/>
            </a:lvl1pPr>
          </a:lstStyle>
          <a:p>
            <a:pPr>
              <a:defRPr/>
            </a:pPr>
            <a:fld id="{52C89087-A156-4819-987B-E624A62FB32B}" type="slidenum">
              <a:rPr lang="en-GB" altLang="es-MX"/>
              <a:pPr>
                <a:defRPr/>
              </a:pPr>
              <a:t>‹Nº›</a:t>
            </a:fld>
            <a:endParaRPr lang="en-GB" altLang="es-MX"/>
          </a:p>
        </p:txBody>
      </p:sp>
    </p:spTree>
    <p:extLst>
      <p:ext uri="{BB962C8B-B14F-4D97-AF65-F5344CB8AC3E}">
        <p14:creationId xmlns:p14="http://schemas.microsoft.com/office/powerpoint/2010/main" val="235642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s-MX"/>
          </a:p>
        </p:txBody>
      </p:sp>
      <p:sp>
        <p:nvSpPr>
          <p:cNvPr id="7" name="Rectangle 6"/>
          <p:cNvSpPr>
            <a:spLocks noGrp="1" noChangeArrowheads="1"/>
          </p:cNvSpPr>
          <p:nvPr>
            <p:ph type="sldNum" sz="quarter" idx="12"/>
          </p:nvPr>
        </p:nvSpPr>
        <p:spPr>
          <a:ln/>
        </p:spPr>
        <p:txBody>
          <a:bodyPr/>
          <a:lstStyle>
            <a:lvl1pPr>
              <a:defRPr/>
            </a:lvl1pPr>
          </a:lstStyle>
          <a:p>
            <a:pPr>
              <a:defRPr/>
            </a:pPr>
            <a:fld id="{199A169B-B795-43A9-A0A4-A0913E7DBF4A}" type="slidenum">
              <a:rPr lang="en-GB" altLang="es-MX"/>
              <a:pPr>
                <a:defRPr/>
              </a:pPr>
              <a:t>‹Nº›</a:t>
            </a:fld>
            <a:endParaRPr lang="en-GB" altLang="es-MX"/>
          </a:p>
        </p:txBody>
      </p:sp>
    </p:spTree>
    <p:extLst>
      <p:ext uri="{BB962C8B-B14F-4D97-AF65-F5344CB8AC3E}">
        <p14:creationId xmlns:p14="http://schemas.microsoft.com/office/powerpoint/2010/main" val="185962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s-MX"/>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s-MX"/>
          </a:p>
        </p:txBody>
      </p:sp>
      <p:sp>
        <p:nvSpPr>
          <p:cNvPr id="9" name="Rectangle 6"/>
          <p:cNvSpPr>
            <a:spLocks noGrp="1" noChangeArrowheads="1"/>
          </p:cNvSpPr>
          <p:nvPr>
            <p:ph type="sldNum" sz="quarter" idx="12"/>
          </p:nvPr>
        </p:nvSpPr>
        <p:spPr>
          <a:ln/>
        </p:spPr>
        <p:txBody>
          <a:bodyPr/>
          <a:lstStyle>
            <a:lvl1pPr>
              <a:defRPr/>
            </a:lvl1pPr>
          </a:lstStyle>
          <a:p>
            <a:pPr>
              <a:defRPr/>
            </a:pPr>
            <a:fld id="{842021E1-EA8C-4662-8670-148475D754A1}" type="slidenum">
              <a:rPr lang="en-GB" altLang="es-MX"/>
              <a:pPr>
                <a:defRPr/>
              </a:pPr>
              <a:t>‹Nº›</a:t>
            </a:fld>
            <a:endParaRPr lang="en-GB" altLang="es-MX"/>
          </a:p>
        </p:txBody>
      </p:sp>
    </p:spTree>
    <p:extLst>
      <p:ext uri="{BB962C8B-B14F-4D97-AF65-F5344CB8AC3E}">
        <p14:creationId xmlns:p14="http://schemas.microsoft.com/office/powerpoint/2010/main" val="258536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s-MX"/>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s-MX"/>
          </a:p>
        </p:txBody>
      </p:sp>
      <p:sp>
        <p:nvSpPr>
          <p:cNvPr id="5" name="Rectangle 6"/>
          <p:cNvSpPr>
            <a:spLocks noGrp="1" noChangeArrowheads="1"/>
          </p:cNvSpPr>
          <p:nvPr>
            <p:ph type="sldNum" sz="quarter" idx="12"/>
          </p:nvPr>
        </p:nvSpPr>
        <p:spPr>
          <a:ln/>
        </p:spPr>
        <p:txBody>
          <a:bodyPr/>
          <a:lstStyle>
            <a:lvl1pPr>
              <a:defRPr/>
            </a:lvl1pPr>
          </a:lstStyle>
          <a:p>
            <a:pPr>
              <a:defRPr/>
            </a:pPr>
            <a:fld id="{3E4D8BCB-A97C-43D7-B01F-B6818761F89E}" type="slidenum">
              <a:rPr lang="en-GB" altLang="es-MX"/>
              <a:pPr>
                <a:defRPr/>
              </a:pPr>
              <a:t>‹Nº›</a:t>
            </a:fld>
            <a:endParaRPr lang="en-GB" altLang="es-MX"/>
          </a:p>
        </p:txBody>
      </p:sp>
    </p:spTree>
    <p:extLst>
      <p:ext uri="{BB962C8B-B14F-4D97-AF65-F5344CB8AC3E}">
        <p14:creationId xmlns:p14="http://schemas.microsoft.com/office/powerpoint/2010/main" val="47817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s-MX"/>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s-MX"/>
          </a:p>
        </p:txBody>
      </p:sp>
      <p:sp>
        <p:nvSpPr>
          <p:cNvPr id="4" name="Rectangle 6"/>
          <p:cNvSpPr>
            <a:spLocks noGrp="1" noChangeArrowheads="1"/>
          </p:cNvSpPr>
          <p:nvPr>
            <p:ph type="sldNum" sz="quarter" idx="12"/>
          </p:nvPr>
        </p:nvSpPr>
        <p:spPr>
          <a:ln/>
        </p:spPr>
        <p:txBody>
          <a:bodyPr/>
          <a:lstStyle>
            <a:lvl1pPr>
              <a:defRPr/>
            </a:lvl1pPr>
          </a:lstStyle>
          <a:p>
            <a:pPr>
              <a:defRPr/>
            </a:pPr>
            <a:fld id="{73A73233-8076-4061-8A06-A4148259FA5F}" type="slidenum">
              <a:rPr lang="en-GB" altLang="es-MX"/>
              <a:pPr>
                <a:defRPr/>
              </a:pPr>
              <a:t>‹Nº›</a:t>
            </a:fld>
            <a:endParaRPr lang="en-GB" altLang="es-MX"/>
          </a:p>
        </p:txBody>
      </p:sp>
    </p:spTree>
    <p:extLst>
      <p:ext uri="{BB962C8B-B14F-4D97-AF65-F5344CB8AC3E}">
        <p14:creationId xmlns:p14="http://schemas.microsoft.com/office/powerpoint/2010/main" val="186288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s-MX"/>
          </a:p>
        </p:txBody>
      </p:sp>
      <p:sp>
        <p:nvSpPr>
          <p:cNvPr id="7" name="Rectangle 6"/>
          <p:cNvSpPr>
            <a:spLocks noGrp="1" noChangeArrowheads="1"/>
          </p:cNvSpPr>
          <p:nvPr>
            <p:ph type="sldNum" sz="quarter" idx="12"/>
          </p:nvPr>
        </p:nvSpPr>
        <p:spPr>
          <a:ln/>
        </p:spPr>
        <p:txBody>
          <a:bodyPr/>
          <a:lstStyle>
            <a:lvl1pPr>
              <a:defRPr/>
            </a:lvl1pPr>
          </a:lstStyle>
          <a:p>
            <a:pPr>
              <a:defRPr/>
            </a:pPr>
            <a:fld id="{E333E62B-6B1C-4A6E-9C8D-3CD3EC9A680C}" type="slidenum">
              <a:rPr lang="en-GB" altLang="es-MX"/>
              <a:pPr>
                <a:defRPr/>
              </a:pPr>
              <a:t>‹Nº›</a:t>
            </a:fld>
            <a:endParaRPr lang="en-GB" altLang="es-MX"/>
          </a:p>
        </p:txBody>
      </p:sp>
    </p:spTree>
    <p:extLst>
      <p:ext uri="{BB962C8B-B14F-4D97-AF65-F5344CB8AC3E}">
        <p14:creationId xmlns:p14="http://schemas.microsoft.com/office/powerpoint/2010/main" val="23401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s-MX"/>
          </a:p>
        </p:txBody>
      </p:sp>
      <p:sp>
        <p:nvSpPr>
          <p:cNvPr id="7" name="Rectangle 6"/>
          <p:cNvSpPr>
            <a:spLocks noGrp="1" noChangeArrowheads="1"/>
          </p:cNvSpPr>
          <p:nvPr>
            <p:ph type="sldNum" sz="quarter" idx="12"/>
          </p:nvPr>
        </p:nvSpPr>
        <p:spPr>
          <a:ln/>
        </p:spPr>
        <p:txBody>
          <a:bodyPr/>
          <a:lstStyle>
            <a:lvl1pPr>
              <a:defRPr/>
            </a:lvl1pPr>
          </a:lstStyle>
          <a:p>
            <a:pPr>
              <a:defRPr/>
            </a:pPr>
            <a:fld id="{9A358C43-9DD1-4750-B86A-65507E8C1C51}" type="slidenum">
              <a:rPr lang="en-GB" altLang="es-MX"/>
              <a:pPr>
                <a:defRPr/>
              </a:pPr>
              <a:t>‹Nº›</a:t>
            </a:fld>
            <a:endParaRPr lang="en-GB" altLang="es-MX"/>
          </a:p>
        </p:txBody>
      </p:sp>
    </p:spTree>
    <p:extLst>
      <p:ext uri="{BB962C8B-B14F-4D97-AF65-F5344CB8AC3E}">
        <p14:creationId xmlns:p14="http://schemas.microsoft.com/office/powerpoint/2010/main" val="152764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s-MX"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s-MX" smtClean="0"/>
              <a:t>Click to edit Master text styles</a:t>
            </a:r>
          </a:p>
          <a:p>
            <a:pPr lvl="1"/>
            <a:r>
              <a:rPr lang="en-GB" altLang="es-MX" smtClean="0"/>
              <a:t>Second level</a:t>
            </a:r>
          </a:p>
          <a:p>
            <a:pPr lvl="2"/>
            <a:r>
              <a:rPr lang="en-GB" altLang="es-MX" smtClean="0"/>
              <a:t>Third level</a:t>
            </a:r>
          </a:p>
          <a:p>
            <a:pPr lvl="3"/>
            <a:r>
              <a:rPr lang="en-GB" altLang="es-MX" smtClean="0"/>
              <a:t>Fourth level</a:t>
            </a:r>
          </a:p>
          <a:p>
            <a:pPr lvl="4"/>
            <a:r>
              <a:rPr lang="en-GB" altLang="es-MX"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GB" altLang="es-MX"/>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GB" altLang="es-MX"/>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4B54C6B9-C2FB-4759-863A-B1633DEC6336}" type="slidenum">
              <a:rPr lang="en-GB" altLang="es-MX"/>
              <a:pPr>
                <a:defRPr/>
              </a:pPr>
              <a:t>‹Nº›</a:t>
            </a:fld>
            <a:endParaRPr lang="en-GB" alt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gif"/></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8"/>
          <p:cNvSpPr>
            <a:spLocks noChangeArrowheads="1"/>
          </p:cNvSpPr>
          <p:nvPr/>
        </p:nvSpPr>
        <p:spPr bwMode="auto">
          <a:xfrm>
            <a:off x="1331913" y="2781300"/>
            <a:ext cx="30956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altLang="es-MX" sz="4000">
                <a:solidFill>
                  <a:schemeClr val="tx2"/>
                </a:solidFill>
                <a:latin typeface="Arial Black" pitchFamily="34" charset="0"/>
              </a:rPr>
              <a:t>TRAMITA</a:t>
            </a:r>
            <a:endParaRPr lang="es-ES" altLang="es-MX" sz="4000">
              <a:solidFill>
                <a:schemeClr val="tx2"/>
              </a:solidFill>
              <a:latin typeface="Arial Black" pitchFamily="34" charset="0"/>
            </a:endParaRPr>
          </a:p>
        </p:txBody>
      </p:sp>
      <p:pic>
        <p:nvPicPr>
          <p:cNvPr id="2051" name="Picture 49" descr="Vessel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04813"/>
            <a:ext cx="3671887"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50" descr="engranes0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492375"/>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1" descr="Load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81000"/>
            <a:ext cx="2032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52"/>
          <p:cNvSpPr txBox="1">
            <a:spLocks noChangeArrowheads="1"/>
          </p:cNvSpPr>
          <p:nvPr/>
        </p:nvSpPr>
        <p:spPr bwMode="auto">
          <a:xfrm>
            <a:off x="457200" y="3757613"/>
            <a:ext cx="795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600" b="1">
                <a:latin typeface="Agency FB" pitchFamily="34" charset="0"/>
              </a:rPr>
              <a:t>TRAFICO ADUANAL AL MERCADO INTERNACIONAL DE TAMPICO Y ALTAMIRA</a:t>
            </a:r>
            <a:endParaRPr lang="es-ES" altLang="es-MX" sz="1600" b="1">
              <a:latin typeface="Agency FB" pitchFamily="34" charset="0"/>
            </a:endParaRPr>
          </a:p>
        </p:txBody>
      </p:sp>
      <p:pic>
        <p:nvPicPr>
          <p:cNvPr id="2055" name="Picture 53" descr="Train0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057400"/>
            <a:ext cx="2032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4149725"/>
            <a:ext cx="793432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609600" y="1295400"/>
            <a:ext cx="7788275"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El Módulo</a:t>
            </a:r>
            <a:r>
              <a:rPr lang="es-ES" altLang="es-MX" sz="1600" b="1"/>
              <a:t>TRAMITA</a:t>
            </a:r>
            <a:r>
              <a:rPr lang="es-ES" altLang="es-MX"/>
              <a:t> </a:t>
            </a:r>
            <a:r>
              <a:rPr lang="es-ES" altLang="es-MX" sz="1400"/>
              <a:t>de cuenta de gastos le permitirá </a:t>
            </a:r>
            <a:r>
              <a:rPr lang="es-ES" altLang="es-MX" sz="1400" b="1"/>
              <a:t>generar</a:t>
            </a:r>
            <a:r>
              <a:rPr lang="es-ES" altLang="es-MX" sz="1400"/>
              <a:t> solo una </a:t>
            </a:r>
            <a:r>
              <a:rPr lang="es-ES" altLang="es-MX" sz="1400" b="1"/>
              <a:t>cuenta de gastos total</a:t>
            </a:r>
            <a:r>
              <a:rPr lang="es-ES" altLang="es-MX" sz="1400"/>
              <a:t> y cualquier cantidad de </a:t>
            </a:r>
            <a:r>
              <a:rPr lang="es-ES" altLang="es-MX" sz="1400" b="1"/>
              <a:t>cuentas de gasto parciales</a:t>
            </a:r>
            <a:r>
              <a:rPr lang="es-ES" altLang="es-MX" sz="1400"/>
              <a:t> por trafico ó referencia. Usted </a:t>
            </a:r>
            <a:r>
              <a:rPr lang="es-ES" altLang="es-MX" sz="1400" b="1"/>
              <a:t>podrá negociar</a:t>
            </a:r>
            <a:r>
              <a:rPr lang="es-ES" altLang="es-MX" sz="1400"/>
              <a:t> tarifas de honorarios con cada cliente, en la forma habitual, ya sea usando </a:t>
            </a:r>
            <a:r>
              <a:rPr lang="es-ES" altLang="es-MX" sz="1400" b="1"/>
              <a:t>tarifas planas</a:t>
            </a:r>
            <a:r>
              <a:rPr lang="es-ES" altLang="es-MX" sz="1400"/>
              <a:t> para importación ó exportación y/o mediante </a:t>
            </a:r>
            <a:r>
              <a:rPr lang="es-ES" altLang="es-MX" sz="1400" b="1"/>
              <a:t>tarifas moviles</a:t>
            </a:r>
            <a:r>
              <a:rPr lang="es-ES" altLang="es-MX" sz="1400"/>
              <a:t> de uno o varios tantos por millar acotadas por </a:t>
            </a:r>
            <a:r>
              <a:rPr lang="es-ES" altLang="es-MX" sz="1400" b="1"/>
              <a:t>tarifas minimas</a:t>
            </a:r>
            <a:r>
              <a:rPr lang="es-ES" altLang="es-MX" sz="1400"/>
              <a:t> para importación y exportación. Los gastos complementarios también son configurables por cliente. </a:t>
            </a:r>
            <a:endParaRPr lang="en-GB" altLang="es-MX" sz="1400"/>
          </a:p>
        </p:txBody>
      </p:sp>
      <p:sp>
        <p:nvSpPr>
          <p:cNvPr id="11267" name="Text Box 4"/>
          <p:cNvSpPr txBox="1">
            <a:spLocks noChangeArrowheads="1"/>
          </p:cNvSpPr>
          <p:nvPr/>
        </p:nvSpPr>
        <p:spPr bwMode="auto">
          <a:xfrm>
            <a:off x="533400" y="2743200"/>
            <a:ext cx="7788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 </a:t>
            </a:r>
            <a:r>
              <a:rPr lang="es-ES" altLang="es-MX" sz="1400"/>
              <a:t> se asegura de que al generar una cuenta de gastos no falte ningun </a:t>
            </a:r>
            <a:r>
              <a:rPr lang="es-ES" altLang="es-MX" sz="1400" b="1"/>
              <a:t>gasto realizado</a:t>
            </a:r>
            <a:r>
              <a:rPr lang="es-ES" altLang="es-MX" sz="1400"/>
              <a:t> por cuenta del cliente ó no se cuente con el </a:t>
            </a:r>
            <a:r>
              <a:rPr lang="es-ES" altLang="es-MX" sz="1400" b="1"/>
              <a:t>comprobante fiscal</a:t>
            </a:r>
            <a:r>
              <a:rPr lang="es-ES" altLang="es-MX" sz="1400"/>
              <a:t> correspondiente, de ser así la cuenta de gasto resultante será automaticamente identificada como </a:t>
            </a:r>
            <a:r>
              <a:rPr lang="es-ES" altLang="es-MX" sz="1400" b="1"/>
              <a:t>parcial</a:t>
            </a:r>
            <a:r>
              <a:rPr lang="es-ES" altLang="es-MX" sz="1400"/>
              <a:t> y se notificara al personal que corresponda.</a:t>
            </a:r>
            <a:endParaRPr lang="en-GB" altLang="es-MX" sz="1400"/>
          </a:p>
        </p:txBody>
      </p:sp>
      <p:sp>
        <p:nvSpPr>
          <p:cNvPr id="11268" name="Text Box 5"/>
          <p:cNvSpPr txBox="1">
            <a:spLocks noChangeArrowheads="1"/>
          </p:cNvSpPr>
          <p:nvPr/>
        </p:nvSpPr>
        <p:spPr bwMode="auto">
          <a:xfrm>
            <a:off x="609600" y="3657600"/>
            <a:ext cx="77882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El módulo</a:t>
            </a:r>
            <a:r>
              <a:rPr lang="es-ES" altLang="es-MX" sz="1600" b="1"/>
              <a:t>TRAMITA</a:t>
            </a:r>
            <a:r>
              <a:rPr lang="es-ES" altLang="es-MX"/>
              <a:t> </a:t>
            </a:r>
            <a:r>
              <a:rPr lang="es-ES" altLang="es-MX" sz="1400"/>
              <a:t>para la impresión de la cuenta de gastos (comprobante fiscal), </a:t>
            </a:r>
            <a:r>
              <a:rPr lang="es-ES" altLang="es-MX" sz="1400" b="1"/>
              <a:t>se adaptará</a:t>
            </a:r>
            <a:r>
              <a:rPr lang="es-ES" altLang="es-MX" sz="1400"/>
              <a:t> a la forma preimpresa con que cuente la Agencia Aduanal al momento de la instalación inicial del sistema. </a:t>
            </a:r>
            <a:endParaRPr lang="en-GB" altLang="es-MX" sz="1400"/>
          </a:p>
        </p:txBody>
      </p:sp>
      <p:sp>
        <p:nvSpPr>
          <p:cNvPr id="11269" name="Text Box 6"/>
          <p:cNvSpPr txBox="1">
            <a:spLocks noChangeArrowheads="1"/>
          </p:cNvSpPr>
          <p:nvPr/>
        </p:nvSpPr>
        <p:spPr bwMode="auto">
          <a:xfrm>
            <a:off x="533400" y="4572000"/>
            <a:ext cx="7788275"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Los </a:t>
            </a:r>
            <a:r>
              <a:rPr lang="es-ES" altLang="es-MX" sz="1400" b="1"/>
              <a:t>saldos a favor</a:t>
            </a:r>
            <a:r>
              <a:rPr lang="es-ES" altLang="es-MX" sz="1400"/>
              <a:t> de clientes que se muestran en la cuenta de gastos  </a:t>
            </a:r>
            <a:r>
              <a:rPr lang="es-ES" altLang="es-MX" sz="1400" b="1"/>
              <a:t>podrán transferirse</a:t>
            </a:r>
            <a:r>
              <a:rPr lang="es-ES" altLang="es-MX" sz="1400"/>
              <a:t> a otros </a:t>
            </a:r>
            <a:r>
              <a:rPr lang="es-ES" altLang="es-MX" sz="1400" b="1"/>
              <a:t>tráficos vigentes</a:t>
            </a:r>
            <a:r>
              <a:rPr lang="es-ES" altLang="es-MX" sz="1400"/>
              <a:t> ó devueltos al propio cliente, usando el módulo</a:t>
            </a:r>
            <a:r>
              <a:rPr lang="es-ES" altLang="es-MX" sz="1600" b="1"/>
              <a:t>TRAMITA</a:t>
            </a:r>
            <a:r>
              <a:rPr lang="es-ES" altLang="es-MX"/>
              <a:t> </a:t>
            </a:r>
            <a:r>
              <a:rPr lang="es-ES" altLang="es-MX" sz="1400"/>
              <a:t>correspondiente, </a:t>
            </a:r>
            <a:r>
              <a:rPr lang="es-ES" altLang="es-MX" sz="1400" b="1"/>
              <a:t>guiados siempre</a:t>
            </a:r>
            <a:r>
              <a:rPr lang="es-ES" altLang="es-MX" sz="1400"/>
              <a:t> por la carta de instrucción capturada previamente por el cliente.</a:t>
            </a:r>
            <a:endParaRPr lang="en-GB" altLang="es-MX" sz="1400"/>
          </a:p>
        </p:txBody>
      </p:sp>
      <p:sp>
        <p:nvSpPr>
          <p:cNvPr id="11270" name="Text Box 7"/>
          <p:cNvSpPr txBox="1">
            <a:spLocks noChangeArrowheads="1"/>
          </p:cNvSpPr>
          <p:nvPr/>
        </p:nvSpPr>
        <p:spPr bwMode="auto">
          <a:xfrm>
            <a:off x="1676400" y="381000"/>
            <a:ext cx="258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CUENTA DE GASTOS</a:t>
            </a:r>
            <a:r>
              <a:rPr lang="es-ES" altLang="es-MX"/>
              <a:t> </a:t>
            </a:r>
            <a:endParaRPr lang="en-GB" altLang="es-MX"/>
          </a:p>
        </p:txBody>
      </p:sp>
      <p:pic>
        <p:nvPicPr>
          <p:cNvPr id="11271" name="Picture 8"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9"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609600" y="1143000"/>
            <a:ext cx="778827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a:t>
            </a:r>
            <a:r>
              <a:rPr lang="es-ES" altLang="es-MX"/>
              <a:t> </a:t>
            </a:r>
            <a:r>
              <a:rPr lang="es-ES" altLang="es-MX" sz="1400"/>
              <a:t>nos mostrará</a:t>
            </a:r>
            <a:r>
              <a:rPr lang="es-ES" altLang="es-MX"/>
              <a:t> </a:t>
            </a:r>
            <a:r>
              <a:rPr lang="es-ES" altLang="es-MX" sz="1400"/>
              <a:t>los saldos por tráfico en dos modalidades, la </a:t>
            </a:r>
            <a:r>
              <a:rPr lang="es-ES" altLang="es-MX" sz="1400" b="1"/>
              <a:t>visión del cliente</a:t>
            </a:r>
            <a:r>
              <a:rPr lang="es-ES" altLang="es-MX" sz="1400"/>
              <a:t> y la </a:t>
            </a:r>
            <a:r>
              <a:rPr lang="es-ES" altLang="es-MX" sz="1400" b="1"/>
              <a:t>visión del agente Aduanal</a:t>
            </a:r>
            <a:r>
              <a:rPr lang="es-ES" altLang="es-MX" sz="1400"/>
              <a:t>. La diferencia entre estas dos visiones es el importe de las maniobras y servicios que el cliente no reconosca, sin embargo para el Agente Aduanal ésta diferencia representa un </a:t>
            </a:r>
            <a:r>
              <a:rPr lang="es-ES" altLang="es-MX" sz="1400" b="1"/>
              <a:t>costo</a:t>
            </a:r>
            <a:r>
              <a:rPr lang="es-ES" altLang="es-MX" sz="1400"/>
              <a:t> que deberá reflejarse en sus </a:t>
            </a:r>
            <a:r>
              <a:rPr lang="es-ES" altLang="es-MX" sz="1400" b="1"/>
              <a:t>estados financieros</a:t>
            </a:r>
            <a:r>
              <a:rPr lang="es-ES" altLang="es-MX" sz="1400"/>
              <a:t>.</a:t>
            </a:r>
          </a:p>
          <a:p>
            <a:pPr eaLnBrk="1" hangingPunct="1"/>
            <a:endParaRPr lang="es-ES" altLang="es-MX" sz="1400"/>
          </a:p>
          <a:p>
            <a:pPr eaLnBrk="1" hangingPunct="1"/>
            <a:r>
              <a:rPr lang="es-ES" altLang="es-MX" sz="1400"/>
              <a:t>El saldo de un tráfico sera conformado por la suma de</a:t>
            </a:r>
            <a:r>
              <a:rPr lang="es-ES" altLang="es-MX" sz="1400" b="1"/>
              <a:t> anticipos ó pagos</a:t>
            </a:r>
            <a:r>
              <a:rPr lang="es-ES" altLang="es-MX" sz="1400"/>
              <a:t> y las </a:t>
            </a:r>
            <a:r>
              <a:rPr lang="es-ES" altLang="es-MX" sz="1400" b="1"/>
              <a:t>transferencias</a:t>
            </a:r>
            <a:r>
              <a:rPr lang="es-ES" altLang="es-MX" sz="1400"/>
              <a:t> de otros traficos contra los </a:t>
            </a:r>
            <a:r>
              <a:rPr lang="es-ES" altLang="es-MX" sz="1400" b="1"/>
              <a:t>gastos realizados</a:t>
            </a:r>
            <a:r>
              <a:rPr lang="es-ES" altLang="es-MX" sz="1400"/>
              <a:t> por cuenta del cliente incluyendo los </a:t>
            </a:r>
            <a:r>
              <a:rPr lang="es-ES" altLang="es-MX" sz="1400" b="1"/>
              <a:t>honorarios</a:t>
            </a:r>
            <a:r>
              <a:rPr lang="es-ES" altLang="es-MX" sz="1400"/>
              <a:t> y los </a:t>
            </a:r>
            <a:r>
              <a:rPr lang="es-ES" altLang="es-MX" sz="1400" b="1"/>
              <a:t>gastos complementarios</a:t>
            </a:r>
            <a:r>
              <a:rPr lang="es-ES" altLang="es-MX" sz="1400"/>
              <a:t> y el </a:t>
            </a:r>
            <a:r>
              <a:rPr lang="es-ES" altLang="es-MX" sz="1400" b="1"/>
              <a:t>IVA</a:t>
            </a:r>
            <a:r>
              <a:rPr lang="es-ES" altLang="es-MX" sz="1400"/>
              <a:t> correspondiente de éstos dos últimos.</a:t>
            </a:r>
          </a:p>
          <a:p>
            <a:pPr eaLnBrk="1" hangingPunct="1"/>
            <a:endParaRPr lang="es-ES" altLang="es-MX" sz="1400"/>
          </a:p>
          <a:p>
            <a:pPr eaLnBrk="1" hangingPunct="1"/>
            <a:r>
              <a:rPr lang="es-ES" altLang="es-MX" sz="1400"/>
              <a:t>Nuestros clientes </a:t>
            </a:r>
            <a:r>
              <a:rPr lang="es-ES" altLang="es-MX" sz="1400" b="1"/>
              <a:t>NO</a:t>
            </a:r>
            <a:r>
              <a:rPr lang="es-ES" altLang="es-MX" sz="1400"/>
              <a:t> podrán consultar proformas de la cuenta de gastos, solo el personal autorizado de la agencia aduana, quién generará e imprimirá las cuentas de gastos que seran enviadas a los clientes</a:t>
            </a:r>
          </a:p>
          <a:p>
            <a:pPr eaLnBrk="1" hangingPunct="1"/>
            <a:endParaRPr lang="es-ES" altLang="es-MX" sz="1400"/>
          </a:p>
          <a:p>
            <a:pPr eaLnBrk="1" hangingPunct="1"/>
            <a:r>
              <a:rPr lang="es-ES" altLang="es-MX" sz="1400"/>
              <a:t>Los </a:t>
            </a:r>
            <a:r>
              <a:rPr lang="es-ES" altLang="es-MX" sz="1400" b="1"/>
              <a:t>saldos por cliente</a:t>
            </a:r>
            <a:r>
              <a:rPr lang="es-ES" altLang="es-MX" sz="1400"/>
              <a:t> serán el resultado de la suma de los saldos por trafico (vision del cliente) para un cliente determinado, aunque las operaciones se realizen en diferentes aduanas pero registradas en el mismo </a:t>
            </a:r>
            <a:r>
              <a:rPr lang="es-ES" altLang="es-MX" sz="1600" b="1"/>
              <a:t>TRAMITA. </a:t>
            </a:r>
            <a:endParaRPr lang="en-GB" altLang="es-MX" sz="1600" b="1"/>
          </a:p>
        </p:txBody>
      </p:sp>
      <p:sp>
        <p:nvSpPr>
          <p:cNvPr id="12291" name="Text Box 3"/>
          <p:cNvSpPr txBox="1">
            <a:spLocks noChangeArrowheads="1"/>
          </p:cNvSpPr>
          <p:nvPr/>
        </p:nvSpPr>
        <p:spPr bwMode="auto">
          <a:xfrm>
            <a:off x="1828800" y="381000"/>
            <a:ext cx="411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SALDOS POR TRAFICO Y CLIENTE </a:t>
            </a:r>
            <a:endParaRPr lang="en-GB" altLang="es-MX"/>
          </a:p>
        </p:txBody>
      </p:sp>
      <p:pic>
        <p:nvPicPr>
          <p:cNvPr id="12292" name="Picture 4"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304800" y="1066800"/>
            <a:ext cx="8001000"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a:t>
            </a:r>
            <a:r>
              <a:rPr lang="es-ES" altLang="es-MX"/>
              <a:t> </a:t>
            </a:r>
            <a:r>
              <a:rPr lang="es-ES" altLang="es-MX" sz="1400"/>
              <a:t>Es una solución web </a:t>
            </a:r>
            <a:r>
              <a:rPr lang="es-ES" altLang="es-MX" sz="1400" b="1"/>
              <a:t>dinámica</a:t>
            </a:r>
            <a:r>
              <a:rPr lang="es-ES" altLang="es-MX" sz="1400"/>
              <a:t> que utiliza los recursos que ofrece la familia </a:t>
            </a:r>
            <a:r>
              <a:rPr lang="es-ES" altLang="es-MX" sz="1400" b="1"/>
              <a:t>Windows</a:t>
            </a:r>
            <a:r>
              <a:rPr lang="es-ES" altLang="es-MX" sz="1400"/>
              <a:t> </a:t>
            </a:r>
            <a:r>
              <a:rPr lang="es-ES" altLang="es-MX" sz="1400" b="1"/>
              <a:t>Server</a:t>
            </a:r>
            <a:r>
              <a:rPr lang="es-ES" altLang="es-MX" sz="1400"/>
              <a:t>, está diseñada como una </a:t>
            </a:r>
            <a:r>
              <a:rPr lang="es-ES" altLang="es-MX" sz="1400" b="1"/>
              <a:t>solución integral</a:t>
            </a:r>
            <a:r>
              <a:rPr lang="es-ES" altLang="es-MX" sz="1400"/>
              <a:t> a base de paginas ASP sobre SQL server orientada siempre al </a:t>
            </a:r>
            <a:r>
              <a:rPr lang="es-ES" altLang="es-MX" sz="1400" b="1"/>
              <a:t>control</a:t>
            </a:r>
            <a:r>
              <a:rPr lang="es-ES" altLang="es-MX" sz="1400"/>
              <a:t> primero y </a:t>
            </a:r>
            <a:r>
              <a:rPr lang="es-ES" altLang="es-MX" sz="1400" b="1"/>
              <a:t>reducción</a:t>
            </a:r>
            <a:r>
              <a:rPr lang="es-ES" altLang="es-MX" sz="1400"/>
              <a:t> después, de los tramites de un </a:t>
            </a:r>
            <a:r>
              <a:rPr lang="es-ES" altLang="es-MX" sz="1400" b="1"/>
              <a:t>despacho aduanal *</a:t>
            </a:r>
            <a:r>
              <a:rPr lang="es-ES" altLang="es-MX" sz="1400"/>
              <a:t>. </a:t>
            </a:r>
          </a:p>
          <a:p>
            <a:pPr eaLnBrk="1" hangingPunct="1"/>
            <a:endParaRPr lang="es-ES" altLang="es-MX" sz="1200" b="1"/>
          </a:p>
          <a:p>
            <a:pPr eaLnBrk="1" hangingPunct="1"/>
            <a:r>
              <a:rPr lang="es-ES" altLang="es-MX" sz="1400"/>
              <a:t>Puede ser </a:t>
            </a:r>
            <a:r>
              <a:rPr lang="es-ES" altLang="es-MX" sz="1400" b="1"/>
              <a:t>instalado</a:t>
            </a:r>
            <a:r>
              <a:rPr lang="es-ES" altLang="es-MX" sz="1400"/>
              <a:t> de cuatro formas distintas:</a:t>
            </a:r>
          </a:p>
          <a:p>
            <a:pPr eaLnBrk="1" hangingPunct="1"/>
            <a:endParaRPr lang="es-ES" altLang="es-MX" sz="1400"/>
          </a:p>
          <a:p>
            <a:pPr eaLnBrk="1" hangingPunct="1"/>
            <a:r>
              <a:rPr lang="es-ES" altLang="es-MX" sz="1400"/>
              <a:t>		   En su red local (INTRANET)</a:t>
            </a:r>
          </a:p>
          <a:p>
            <a:pPr eaLnBrk="1" hangingPunct="1"/>
            <a:r>
              <a:rPr lang="es-ES" altLang="es-MX" sz="1400"/>
              <a:t>		   En su propio portal web corporativo (miAgencia.com)</a:t>
            </a:r>
          </a:p>
          <a:p>
            <a:pPr eaLnBrk="1" hangingPunct="1"/>
            <a:r>
              <a:rPr lang="es-ES" altLang="es-MX" sz="1400"/>
              <a:t>		   Como huesped en el portal web del proveedor de su preferencia (miempresa.com)</a:t>
            </a:r>
          </a:p>
          <a:p>
            <a:pPr eaLnBrk="1" hangingPunct="1"/>
            <a:r>
              <a:rPr lang="es-ES" altLang="es-MX" sz="1400"/>
              <a:t>		   Como huesped en el portal web corinalta.net</a:t>
            </a:r>
          </a:p>
        </p:txBody>
      </p:sp>
      <p:sp>
        <p:nvSpPr>
          <p:cNvPr id="13315" name="Text Box 4"/>
          <p:cNvSpPr txBox="1">
            <a:spLocks noChangeArrowheads="1"/>
          </p:cNvSpPr>
          <p:nvPr/>
        </p:nvSpPr>
        <p:spPr bwMode="auto">
          <a:xfrm>
            <a:off x="1828800" y="304800"/>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AMBIENTE</a:t>
            </a:r>
            <a:endParaRPr lang="en-GB" altLang="es-MX"/>
          </a:p>
        </p:txBody>
      </p:sp>
      <p:pic>
        <p:nvPicPr>
          <p:cNvPr id="13316" name="Picture 5"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6"/>
          <p:cNvSpPr txBox="1">
            <a:spLocks noChangeArrowheads="1"/>
          </p:cNvSpPr>
          <p:nvPr/>
        </p:nvSpPr>
        <p:spPr bwMode="auto">
          <a:xfrm>
            <a:off x="457200" y="3657600"/>
            <a:ext cx="7391400" cy="329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b="1"/>
              <a:t>* Despacho aduanal</a:t>
            </a:r>
            <a:r>
              <a:rPr lang="es-ES" altLang="es-MX" sz="1400"/>
              <a:t>. Secuencia de eventos comunes y atipicos que se suceden en un tramite aduanal (aquí se muestra un despacho aduanal maritimo-terrestre en tráfico de importación). </a:t>
            </a:r>
          </a:p>
          <a:p>
            <a:pPr eaLnBrk="1" hangingPunct="1"/>
            <a:r>
              <a:rPr lang="es-ES" altLang="es-MX" sz="1200"/>
              <a:t>	</a:t>
            </a:r>
            <a:r>
              <a:rPr lang="es-ES" altLang="es-MX" sz="1000"/>
              <a:t>(evento)	Carta inicial de instrucciones 			Cliente</a:t>
            </a:r>
          </a:p>
          <a:p>
            <a:pPr eaLnBrk="1" hangingPunct="1"/>
            <a:r>
              <a:rPr lang="es-ES" altLang="es-MX" sz="1000" b="1"/>
              <a:t>	</a:t>
            </a:r>
            <a:r>
              <a:rPr lang="es-ES" altLang="es-MX" sz="1000"/>
              <a:t>(evento)	Reacción inicial 				Agencia Aduanal </a:t>
            </a:r>
          </a:p>
          <a:p>
            <a:pPr eaLnBrk="1" hangingPunct="1"/>
            <a:r>
              <a:rPr lang="es-ES" altLang="es-MX" sz="1000"/>
              <a:t>	(evento)	Requerimento de documentos p/despacho		Agencia Aduanal</a:t>
            </a:r>
          </a:p>
          <a:p>
            <a:pPr eaLnBrk="1" hangingPunct="1"/>
            <a:r>
              <a:rPr lang="es-ES" altLang="es-MX" sz="1000"/>
              <a:t>	(evento)	Recepción de documentos p/despacho		Agencia Aduanal</a:t>
            </a:r>
          </a:p>
          <a:p>
            <a:pPr eaLnBrk="1" hangingPunct="1"/>
            <a:r>
              <a:rPr lang="es-ES" altLang="es-MX" sz="1000"/>
              <a:t>	(evento)	Cotización de despacho aduanal (documental)		Agencia Aduanal</a:t>
            </a:r>
          </a:p>
          <a:p>
            <a:pPr eaLnBrk="1" hangingPunct="1"/>
            <a:r>
              <a:rPr lang="es-ES" altLang="es-MX" sz="1000"/>
              <a:t>	(evento)	Validación de manifiesto de embarque BL		Agencia Naviera</a:t>
            </a:r>
          </a:p>
          <a:p>
            <a:pPr eaLnBrk="1" hangingPunct="1"/>
            <a:r>
              <a:rPr lang="es-ES" altLang="es-MX" sz="1000"/>
              <a:t>	(evento)	Realización del reconocimiento previo		Agencia Aduanal</a:t>
            </a:r>
          </a:p>
          <a:p>
            <a:pPr eaLnBrk="1" hangingPunct="1"/>
            <a:r>
              <a:rPr lang="es-ES" altLang="es-MX" sz="1000"/>
              <a:t>	(evento)	Redefinición de Instrucciones			Cliente</a:t>
            </a:r>
          </a:p>
          <a:p>
            <a:pPr eaLnBrk="1" hangingPunct="1"/>
            <a:r>
              <a:rPr lang="es-ES" altLang="es-MX" sz="1000"/>
              <a:t>	(evento)	Cotización de despacho aduanal (tarjado)		Agencia Aduanal</a:t>
            </a:r>
          </a:p>
          <a:p>
            <a:pPr eaLnBrk="1" hangingPunct="1"/>
            <a:r>
              <a:rPr lang="es-ES" altLang="es-MX" sz="1000"/>
              <a:t>	(evento)	Solicitud de anticipo ó pago			Agencia Aduanal</a:t>
            </a:r>
          </a:p>
          <a:p>
            <a:pPr eaLnBrk="1" hangingPunct="1"/>
            <a:r>
              <a:rPr lang="es-ES" altLang="es-MX" sz="1000"/>
              <a:t>	(evento)	Pago de pedimento			Agencia Aduanal</a:t>
            </a:r>
          </a:p>
          <a:p>
            <a:pPr eaLnBrk="1" hangingPunct="1"/>
            <a:r>
              <a:rPr lang="es-ES" altLang="es-MX" sz="1000"/>
              <a:t>	(evento)	Programación de embarque			Agencia Aduanal</a:t>
            </a:r>
          </a:p>
          <a:p>
            <a:pPr eaLnBrk="1" hangingPunct="1"/>
            <a:r>
              <a:rPr lang="es-ES" altLang="es-MX" sz="1000"/>
              <a:t>	(evento)	Realiza maniobra 			Terminal Marítima</a:t>
            </a:r>
          </a:p>
          <a:p>
            <a:pPr eaLnBrk="1" hangingPunct="1"/>
            <a:r>
              <a:rPr lang="es-ES" altLang="es-MX" sz="1000"/>
              <a:t>	(evento)	Realiza servicio				Proveedor</a:t>
            </a:r>
          </a:p>
          <a:p>
            <a:pPr eaLnBrk="1" hangingPunct="1"/>
            <a:r>
              <a:rPr lang="es-ES" altLang="es-MX" sz="1000"/>
              <a:t>	(evento)	Realiza reconocimiento aduanal			Autoridad Aduanera</a:t>
            </a:r>
          </a:p>
          <a:p>
            <a:pPr eaLnBrk="1" hangingPunct="1"/>
            <a:r>
              <a:rPr lang="es-ES" altLang="es-MX" sz="1000"/>
              <a:t>	(evento)	Liberación de embarque			Agencia Aduanal</a:t>
            </a:r>
          </a:p>
          <a:p>
            <a:pPr eaLnBrk="1" hangingPunct="1"/>
            <a:r>
              <a:rPr lang="es-ES" altLang="es-MX" sz="1000"/>
              <a:t>	(evento)	Envío de cuenta de gastos			Agencia Aduanal</a:t>
            </a:r>
          </a:p>
          <a:p>
            <a:pPr eaLnBrk="1" hangingPunct="1"/>
            <a:endParaRPr lang="en-GB" altLang="es-MX" sz="1000"/>
          </a:p>
        </p:txBody>
      </p:sp>
      <p:pic>
        <p:nvPicPr>
          <p:cNvPr id="13318" name="Picture 7"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828800" y="304800"/>
            <a:ext cx="355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Cuadro comparativo de soluciones</a:t>
            </a:r>
            <a:endParaRPr lang="en-GB" altLang="es-MX"/>
          </a:p>
        </p:txBody>
      </p:sp>
      <p:pic>
        <p:nvPicPr>
          <p:cNvPr id="14339" name="Picture 3"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5"/>
          <p:cNvSpPr txBox="1">
            <a:spLocks noChangeArrowheads="1"/>
          </p:cNvSpPr>
          <p:nvPr/>
        </p:nvSpPr>
        <p:spPr bwMode="auto">
          <a:xfrm>
            <a:off x="381000" y="1219200"/>
            <a:ext cx="807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b="1"/>
              <a:t>     CONCEPTO                     </a:t>
            </a:r>
            <a:r>
              <a:rPr lang="es-ES" altLang="es-MX" sz="1200" b="1"/>
              <a:t>RECO     PROCEDA     TRAMITA 1.0    TRAMITA 2.0</a:t>
            </a:r>
            <a:r>
              <a:rPr lang="es-ES" altLang="es-MX" sz="1400" b="1"/>
              <a:t>            OBSERVACIONES</a:t>
            </a:r>
            <a:endParaRPr lang="en-GB" altLang="es-MX" sz="1400" b="1"/>
          </a:p>
        </p:txBody>
      </p:sp>
      <p:sp>
        <p:nvSpPr>
          <p:cNvPr id="14342" name="Text Box 6"/>
          <p:cNvSpPr txBox="1">
            <a:spLocks noChangeArrowheads="1"/>
          </p:cNvSpPr>
          <p:nvPr/>
        </p:nvSpPr>
        <p:spPr bwMode="auto">
          <a:xfrm>
            <a:off x="381000" y="1600200"/>
            <a:ext cx="1765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Control de referencias</a:t>
            </a:r>
            <a:endParaRPr lang="en-GB" altLang="es-MX" sz="1400"/>
          </a:p>
        </p:txBody>
      </p:sp>
      <p:sp>
        <p:nvSpPr>
          <p:cNvPr id="14343" name="Text Box 11"/>
          <p:cNvSpPr txBox="1">
            <a:spLocks noChangeArrowheads="1"/>
          </p:cNvSpPr>
          <p:nvPr/>
        </p:nvSpPr>
        <p:spPr bwMode="auto">
          <a:xfrm>
            <a:off x="381000" y="1981200"/>
            <a:ext cx="1924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Control de contenedores</a:t>
            </a:r>
            <a:endParaRPr lang="en-GB" altLang="es-MX" sz="1400"/>
          </a:p>
        </p:txBody>
      </p:sp>
      <p:sp>
        <p:nvSpPr>
          <p:cNvPr id="28684" name="AutoShape 12"/>
          <p:cNvSpPr>
            <a:spLocks noChangeArrowheads="1"/>
          </p:cNvSpPr>
          <p:nvPr/>
        </p:nvSpPr>
        <p:spPr bwMode="auto">
          <a:xfrm>
            <a:off x="4648200" y="15240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14345" name="Text Box 14"/>
          <p:cNvSpPr txBox="1">
            <a:spLocks noChangeArrowheads="1"/>
          </p:cNvSpPr>
          <p:nvPr/>
        </p:nvSpPr>
        <p:spPr bwMode="auto">
          <a:xfrm>
            <a:off x="381000" y="2286000"/>
            <a:ext cx="1370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Control de carga</a:t>
            </a:r>
            <a:endParaRPr lang="en-GB" altLang="es-MX" sz="1400"/>
          </a:p>
        </p:txBody>
      </p:sp>
      <p:sp>
        <p:nvSpPr>
          <p:cNvPr id="14346" name="Text Box 15"/>
          <p:cNvSpPr txBox="1">
            <a:spLocks noChangeArrowheads="1"/>
          </p:cNvSpPr>
          <p:nvPr/>
        </p:nvSpPr>
        <p:spPr bwMode="auto">
          <a:xfrm>
            <a:off x="381000" y="2590800"/>
            <a:ext cx="1844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Control de documentos</a:t>
            </a:r>
            <a:endParaRPr lang="en-GB" altLang="es-MX" sz="1400"/>
          </a:p>
        </p:txBody>
      </p:sp>
      <p:sp>
        <p:nvSpPr>
          <p:cNvPr id="14347" name="Text Box 16"/>
          <p:cNvSpPr txBox="1">
            <a:spLocks noChangeArrowheads="1"/>
          </p:cNvSpPr>
          <p:nvPr/>
        </p:nvSpPr>
        <p:spPr bwMode="auto">
          <a:xfrm>
            <a:off x="381000" y="28956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Programación de embarques</a:t>
            </a:r>
            <a:endParaRPr lang="en-GB" altLang="es-MX" sz="1400"/>
          </a:p>
        </p:txBody>
      </p:sp>
      <p:sp>
        <p:nvSpPr>
          <p:cNvPr id="14348" name="Text Box 17"/>
          <p:cNvSpPr txBox="1">
            <a:spLocks noChangeArrowheads="1"/>
          </p:cNvSpPr>
          <p:nvPr/>
        </p:nvSpPr>
        <p:spPr bwMode="auto">
          <a:xfrm>
            <a:off x="381000" y="32004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Control estadistico</a:t>
            </a:r>
            <a:endParaRPr lang="en-GB" altLang="es-MX" sz="1400"/>
          </a:p>
        </p:txBody>
      </p:sp>
      <p:sp>
        <p:nvSpPr>
          <p:cNvPr id="14349" name="Text Box 18"/>
          <p:cNvSpPr txBox="1">
            <a:spLocks noChangeArrowheads="1"/>
          </p:cNvSpPr>
          <p:nvPr/>
        </p:nvSpPr>
        <p:spPr bwMode="auto">
          <a:xfrm>
            <a:off x="381000" y="3505200"/>
            <a:ext cx="1979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Desconsolidación parcial</a:t>
            </a:r>
            <a:endParaRPr lang="en-GB" altLang="es-MX" sz="1400"/>
          </a:p>
        </p:txBody>
      </p:sp>
      <p:sp>
        <p:nvSpPr>
          <p:cNvPr id="14350" name="Text Box 19"/>
          <p:cNvSpPr txBox="1">
            <a:spLocks noChangeArrowheads="1"/>
          </p:cNvSpPr>
          <p:nvPr/>
        </p:nvSpPr>
        <p:spPr bwMode="auto">
          <a:xfrm>
            <a:off x="381000" y="3810000"/>
            <a:ext cx="1766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Carta de instrucciones</a:t>
            </a:r>
            <a:endParaRPr lang="en-GB" altLang="es-MX" sz="1400"/>
          </a:p>
        </p:txBody>
      </p:sp>
      <p:sp>
        <p:nvSpPr>
          <p:cNvPr id="14351" name="Text Box 20"/>
          <p:cNvSpPr txBox="1">
            <a:spLocks noChangeArrowheads="1"/>
          </p:cNvSpPr>
          <p:nvPr/>
        </p:nvSpPr>
        <p:spPr bwMode="auto">
          <a:xfrm>
            <a:off x="381000" y="4191000"/>
            <a:ext cx="1924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Conexión a contabilidad</a:t>
            </a:r>
            <a:endParaRPr lang="en-GB" altLang="es-MX" sz="1400"/>
          </a:p>
        </p:txBody>
      </p:sp>
      <p:sp>
        <p:nvSpPr>
          <p:cNvPr id="14352" name="Text Box 21"/>
          <p:cNvSpPr txBox="1">
            <a:spLocks noChangeArrowheads="1"/>
          </p:cNvSpPr>
          <p:nvPr/>
        </p:nvSpPr>
        <p:spPr bwMode="auto">
          <a:xfrm>
            <a:off x="381000" y="4495800"/>
            <a:ext cx="14430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Control operativo</a:t>
            </a:r>
            <a:endParaRPr lang="en-GB" altLang="es-MX" sz="1400"/>
          </a:p>
        </p:txBody>
      </p:sp>
      <p:sp>
        <p:nvSpPr>
          <p:cNvPr id="28694" name="AutoShape 22"/>
          <p:cNvSpPr>
            <a:spLocks noChangeArrowheads="1"/>
          </p:cNvSpPr>
          <p:nvPr/>
        </p:nvSpPr>
        <p:spPr bwMode="auto">
          <a:xfrm>
            <a:off x="3505200" y="15240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695" name="AutoShape 23"/>
          <p:cNvSpPr>
            <a:spLocks noChangeArrowheads="1"/>
          </p:cNvSpPr>
          <p:nvPr/>
        </p:nvSpPr>
        <p:spPr bwMode="auto">
          <a:xfrm>
            <a:off x="3505200" y="18288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696" name="AutoShape 24"/>
          <p:cNvSpPr>
            <a:spLocks noChangeArrowheads="1"/>
          </p:cNvSpPr>
          <p:nvPr/>
        </p:nvSpPr>
        <p:spPr bwMode="auto">
          <a:xfrm>
            <a:off x="4648200" y="18288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697" name="AutoShape 25"/>
          <p:cNvSpPr>
            <a:spLocks noChangeArrowheads="1"/>
          </p:cNvSpPr>
          <p:nvPr/>
        </p:nvSpPr>
        <p:spPr bwMode="auto">
          <a:xfrm>
            <a:off x="3505200" y="21336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698" name="AutoShape 26"/>
          <p:cNvSpPr>
            <a:spLocks noChangeArrowheads="1"/>
          </p:cNvSpPr>
          <p:nvPr/>
        </p:nvSpPr>
        <p:spPr bwMode="auto">
          <a:xfrm>
            <a:off x="4648200" y="21336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699" name="AutoShape 27"/>
          <p:cNvSpPr>
            <a:spLocks noChangeArrowheads="1"/>
          </p:cNvSpPr>
          <p:nvPr/>
        </p:nvSpPr>
        <p:spPr bwMode="auto">
          <a:xfrm>
            <a:off x="3505200" y="24384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00" name="AutoShape 28"/>
          <p:cNvSpPr>
            <a:spLocks noChangeArrowheads="1"/>
          </p:cNvSpPr>
          <p:nvPr/>
        </p:nvSpPr>
        <p:spPr bwMode="auto">
          <a:xfrm>
            <a:off x="4648200" y="24384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01" name="AutoShape 29"/>
          <p:cNvSpPr>
            <a:spLocks noChangeArrowheads="1"/>
          </p:cNvSpPr>
          <p:nvPr/>
        </p:nvSpPr>
        <p:spPr bwMode="auto">
          <a:xfrm>
            <a:off x="3505200" y="27432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02" name="AutoShape 30"/>
          <p:cNvSpPr>
            <a:spLocks noChangeArrowheads="1"/>
          </p:cNvSpPr>
          <p:nvPr/>
        </p:nvSpPr>
        <p:spPr bwMode="auto">
          <a:xfrm>
            <a:off x="4648200" y="27432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03" name="AutoShape 31"/>
          <p:cNvSpPr>
            <a:spLocks noChangeArrowheads="1"/>
          </p:cNvSpPr>
          <p:nvPr/>
        </p:nvSpPr>
        <p:spPr bwMode="auto">
          <a:xfrm>
            <a:off x="3505200" y="30480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04" name="AutoShape 32"/>
          <p:cNvSpPr>
            <a:spLocks noChangeArrowheads="1"/>
          </p:cNvSpPr>
          <p:nvPr/>
        </p:nvSpPr>
        <p:spPr bwMode="auto">
          <a:xfrm>
            <a:off x="5715000" y="35052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07" name="AutoShape 35"/>
          <p:cNvSpPr>
            <a:spLocks noChangeArrowheads="1"/>
          </p:cNvSpPr>
          <p:nvPr/>
        </p:nvSpPr>
        <p:spPr bwMode="auto">
          <a:xfrm>
            <a:off x="4648200" y="38100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08" name="AutoShape 36"/>
          <p:cNvSpPr>
            <a:spLocks noChangeArrowheads="1"/>
          </p:cNvSpPr>
          <p:nvPr/>
        </p:nvSpPr>
        <p:spPr bwMode="auto">
          <a:xfrm>
            <a:off x="5715000" y="41148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14366" name="Text Box 39"/>
          <p:cNvSpPr txBox="1">
            <a:spLocks noChangeArrowheads="1"/>
          </p:cNvSpPr>
          <p:nvPr/>
        </p:nvSpPr>
        <p:spPr bwMode="auto">
          <a:xfrm>
            <a:off x="381000" y="4800600"/>
            <a:ext cx="2233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Saldos por tráfico p / Cliente</a:t>
            </a:r>
            <a:endParaRPr lang="en-GB" altLang="es-MX" sz="1400"/>
          </a:p>
        </p:txBody>
      </p:sp>
      <p:sp>
        <p:nvSpPr>
          <p:cNvPr id="14367" name="Text Box 40"/>
          <p:cNvSpPr txBox="1">
            <a:spLocks noChangeArrowheads="1"/>
          </p:cNvSpPr>
          <p:nvPr/>
        </p:nvSpPr>
        <p:spPr bwMode="auto">
          <a:xfrm>
            <a:off x="381000" y="5105400"/>
            <a:ext cx="2065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Saldos por tráfico p / A.A.</a:t>
            </a:r>
            <a:endParaRPr lang="en-GB" altLang="es-MX" sz="1400"/>
          </a:p>
        </p:txBody>
      </p:sp>
      <p:sp>
        <p:nvSpPr>
          <p:cNvPr id="14368" name="Text Box 41"/>
          <p:cNvSpPr txBox="1">
            <a:spLocks noChangeArrowheads="1"/>
          </p:cNvSpPr>
          <p:nvPr/>
        </p:nvSpPr>
        <p:spPr bwMode="auto">
          <a:xfrm>
            <a:off x="381000" y="5410200"/>
            <a:ext cx="208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Generación de pedimentos</a:t>
            </a:r>
            <a:endParaRPr lang="en-GB" altLang="es-MX" sz="1400"/>
          </a:p>
        </p:txBody>
      </p:sp>
      <p:sp>
        <p:nvSpPr>
          <p:cNvPr id="14369" name="Text Box 42"/>
          <p:cNvSpPr txBox="1">
            <a:spLocks noChangeArrowheads="1"/>
          </p:cNvSpPr>
          <p:nvPr/>
        </p:nvSpPr>
        <p:spPr bwMode="auto">
          <a:xfrm>
            <a:off x="381000" y="5715000"/>
            <a:ext cx="2316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Conectividad o otros sistemas</a:t>
            </a:r>
            <a:endParaRPr lang="en-GB" altLang="es-MX" sz="1400"/>
          </a:p>
        </p:txBody>
      </p:sp>
      <p:sp>
        <p:nvSpPr>
          <p:cNvPr id="14370" name="Text Box 43"/>
          <p:cNvSpPr txBox="1">
            <a:spLocks noChangeArrowheads="1"/>
          </p:cNvSpPr>
          <p:nvPr/>
        </p:nvSpPr>
        <p:spPr bwMode="auto">
          <a:xfrm>
            <a:off x="381000" y="6019800"/>
            <a:ext cx="1423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Traje a la medida</a:t>
            </a:r>
            <a:endParaRPr lang="en-GB" altLang="es-MX" sz="1400"/>
          </a:p>
        </p:txBody>
      </p:sp>
      <p:sp>
        <p:nvSpPr>
          <p:cNvPr id="28716" name="AutoShape 44"/>
          <p:cNvSpPr>
            <a:spLocks noChangeArrowheads="1"/>
          </p:cNvSpPr>
          <p:nvPr/>
        </p:nvSpPr>
        <p:spPr bwMode="auto">
          <a:xfrm>
            <a:off x="4648200" y="44196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17" name="AutoShape 45"/>
          <p:cNvSpPr>
            <a:spLocks noChangeArrowheads="1"/>
          </p:cNvSpPr>
          <p:nvPr/>
        </p:nvSpPr>
        <p:spPr bwMode="auto">
          <a:xfrm>
            <a:off x="4648200" y="47244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18" name="AutoShape 46"/>
          <p:cNvSpPr>
            <a:spLocks noChangeArrowheads="1"/>
          </p:cNvSpPr>
          <p:nvPr/>
        </p:nvSpPr>
        <p:spPr bwMode="auto">
          <a:xfrm>
            <a:off x="4648200" y="50292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20" name="AutoShape 48"/>
          <p:cNvSpPr>
            <a:spLocks noChangeArrowheads="1"/>
          </p:cNvSpPr>
          <p:nvPr/>
        </p:nvSpPr>
        <p:spPr bwMode="auto">
          <a:xfrm>
            <a:off x="5791200" y="57150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21" name="AutoShape 49"/>
          <p:cNvSpPr>
            <a:spLocks noChangeArrowheads="1"/>
          </p:cNvSpPr>
          <p:nvPr/>
        </p:nvSpPr>
        <p:spPr bwMode="auto">
          <a:xfrm>
            <a:off x="4648200" y="59436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14376" name="AutoShape 50"/>
          <p:cNvSpPr>
            <a:spLocks noChangeArrowheads="1"/>
          </p:cNvSpPr>
          <p:nvPr/>
        </p:nvSpPr>
        <p:spPr bwMode="auto">
          <a:xfrm>
            <a:off x="4648200" y="5715000"/>
            <a:ext cx="304800" cy="228600"/>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14377" name="AutoShape 51"/>
          <p:cNvSpPr>
            <a:spLocks noChangeArrowheads="1"/>
          </p:cNvSpPr>
          <p:nvPr/>
        </p:nvSpPr>
        <p:spPr bwMode="auto">
          <a:xfrm>
            <a:off x="4648200" y="4191000"/>
            <a:ext cx="304800" cy="228600"/>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14378" name="AutoShape 52"/>
          <p:cNvSpPr>
            <a:spLocks noChangeArrowheads="1"/>
          </p:cNvSpPr>
          <p:nvPr/>
        </p:nvSpPr>
        <p:spPr bwMode="auto">
          <a:xfrm>
            <a:off x="4648200" y="3505200"/>
            <a:ext cx="304800" cy="228600"/>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14379" name="AutoShape 53"/>
          <p:cNvSpPr>
            <a:spLocks noChangeArrowheads="1"/>
          </p:cNvSpPr>
          <p:nvPr/>
        </p:nvSpPr>
        <p:spPr bwMode="auto">
          <a:xfrm>
            <a:off x="4648200" y="3124200"/>
            <a:ext cx="304800" cy="228600"/>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14380" name="AutoShape 54"/>
          <p:cNvSpPr>
            <a:spLocks noChangeArrowheads="1"/>
          </p:cNvSpPr>
          <p:nvPr/>
        </p:nvSpPr>
        <p:spPr bwMode="auto">
          <a:xfrm>
            <a:off x="3505200" y="3429000"/>
            <a:ext cx="304800" cy="228600"/>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14381" name="AutoShape 55"/>
          <p:cNvSpPr>
            <a:spLocks noChangeArrowheads="1"/>
          </p:cNvSpPr>
          <p:nvPr/>
        </p:nvSpPr>
        <p:spPr bwMode="auto">
          <a:xfrm>
            <a:off x="3505200" y="3733800"/>
            <a:ext cx="304800" cy="228600"/>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28728" name="AutoShape 56"/>
          <p:cNvSpPr>
            <a:spLocks noChangeArrowheads="1"/>
          </p:cNvSpPr>
          <p:nvPr/>
        </p:nvSpPr>
        <p:spPr bwMode="auto">
          <a:xfrm>
            <a:off x="3505200" y="40386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29" name="AutoShape 57"/>
          <p:cNvSpPr>
            <a:spLocks noChangeArrowheads="1"/>
          </p:cNvSpPr>
          <p:nvPr/>
        </p:nvSpPr>
        <p:spPr bwMode="auto">
          <a:xfrm>
            <a:off x="3505200" y="43434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30" name="AutoShape 58"/>
          <p:cNvSpPr>
            <a:spLocks noChangeArrowheads="1"/>
          </p:cNvSpPr>
          <p:nvPr/>
        </p:nvSpPr>
        <p:spPr bwMode="auto">
          <a:xfrm>
            <a:off x="2743200" y="48006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31" name="AutoShape 59"/>
          <p:cNvSpPr>
            <a:spLocks noChangeArrowheads="1"/>
          </p:cNvSpPr>
          <p:nvPr/>
        </p:nvSpPr>
        <p:spPr bwMode="auto">
          <a:xfrm>
            <a:off x="5715000" y="31242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28732" name="AutoShape 60"/>
          <p:cNvSpPr>
            <a:spLocks noChangeArrowheads="1"/>
          </p:cNvSpPr>
          <p:nvPr/>
        </p:nvSpPr>
        <p:spPr bwMode="auto">
          <a:xfrm>
            <a:off x="2743200" y="5410200"/>
            <a:ext cx="304800" cy="304800"/>
          </a:xfrm>
          <a:prstGeom prst="star5">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MX"/>
          </a:p>
        </p:txBody>
      </p:sp>
      <p:sp>
        <p:nvSpPr>
          <p:cNvPr id="14387" name="AutoShape 61"/>
          <p:cNvSpPr>
            <a:spLocks noChangeArrowheads="1"/>
          </p:cNvSpPr>
          <p:nvPr/>
        </p:nvSpPr>
        <p:spPr bwMode="auto">
          <a:xfrm>
            <a:off x="4648200" y="5410200"/>
            <a:ext cx="304800" cy="228600"/>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14388" name="Text Box 62"/>
          <p:cNvSpPr txBox="1">
            <a:spLocks noChangeArrowheads="1"/>
          </p:cNvSpPr>
          <p:nvPr/>
        </p:nvSpPr>
        <p:spPr bwMode="auto">
          <a:xfrm>
            <a:off x="6553200" y="1600200"/>
            <a:ext cx="2532063"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200"/>
              <a:t>PROCEDA explora pedimentos</a:t>
            </a:r>
          </a:p>
          <a:p>
            <a:pPr eaLnBrk="1" hangingPunct="1"/>
            <a:r>
              <a:rPr lang="es-ES" altLang="es-MX" sz="1200"/>
              <a:t>TRAMITA explora contenedores</a:t>
            </a:r>
          </a:p>
          <a:p>
            <a:pPr eaLnBrk="1" hangingPunct="1"/>
            <a:endParaRPr lang="es-ES" altLang="es-MX" sz="1200"/>
          </a:p>
          <a:p>
            <a:pPr eaLnBrk="1" hangingPunct="1"/>
            <a:r>
              <a:rPr lang="es-ES" altLang="es-MX" sz="1200"/>
              <a:t>PROCEDA permite digitalización</a:t>
            </a:r>
          </a:p>
          <a:p>
            <a:pPr eaLnBrk="1" hangingPunct="1"/>
            <a:r>
              <a:rPr lang="es-ES" altLang="es-MX" sz="1200"/>
              <a:t>remota. TRAMITA administra los</a:t>
            </a:r>
          </a:p>
          <a:p>
            <a:pPr eaLnBrk="1" hangingPunct="1"/>
            <a:r>
              <a:rPr lang="es-ES" altLang="es-MX" sz="1200"/>
              <a:t>Documentos originales y digitalizados</a:t>
            </a:r>
          </a:p>
          <a:p>
            <a:pPr eaLnBrk="1" hangingPunct="1"/>
            <a:endParaRPr lang="es-ES" altLang="es-MX" sz="1200"/>
          </a:p>
          <a:p>
            <a:pPr eaLnBrk="1" hangingPunct="1"/>
            <a:r>
              <a:rPr lang="es-ES" altLang="es-MX" sz="1200"/>
              <a:t>En PROCEDA hay seguimiento</a:t>
            </a:r>
          </a:p>
          <a:p>
            <a:pPr eaLnBrk="1" hangingPunct="1"/>
            <a:r>
              <a:rPr lang="es-ES" altLang="es-MX" sz="1200"/>
              <a:t>Posicional de embarques. En</a:t>
            </a:r>
          </a:p>
          <a:p>
            <a:pPr eaLnBrk="1" hangingPunct="1"/>
            <a:r>
              <a:rPr lang="es-ES" altLang="es-MX" sz="1200"/>
              <a:t>TRAMITA solo seguimiento de </a:t>
            </a:r>
          </a:p>
          <a:p>
            <a:pPr eaLnBrk="1" hangingPunct="1"/>
            <a:r>
              <a:rPr lang="es-ES" altLang="es-MX" sz="1200"/>
              <a:t>embarques hasta su liberación</a:t>
            </a:r>
          </a:p>
          <a:p>
            <a:pPr eaLnBrk="1" hangingPunct="1"/>
            <a:r>
              <a:rPr lang="es-ES" altLang="es-MX" sz="1200"/>
              <a:t>Y luego desde el retorno del</a:t>
            </a:r>
          </a:p>
          <a:p>
            <a:pPr eaLnBrk="1" hangingPunct="1"/>
            <a:r>
              <a:rPr lang="es-ES" altLang="es-MX" sz="1200"/>
              <a:t>Contenedor vacío</a:t>
            </a:r>
          </a:p>
          <a:p>
            <a:pPr eaLnBrk="1" hangingPunct="1"/>
            <a:endParaRPr lang="es-ES" altLang="es-MX" sz="1200"/>
          </a:p>
          <a:p>
            <a:pPr eaLnBrk="1" hangingPunct="1"/>
            <a:r>
              <a:rPr lang="es-ES" altLang="es-MX" sz="1200"/>
              <a:t>En la siguiente etapa de TRAMITA </a:t>
            </a:r>
          </a:p>
          <a:p>
            <a:pPr eaLnBrk="1" hangingPunct="1"/>
            <a:r>
              <a:rPr lang="es-ES" altLang="es-MX" sz="1200"/>
              <a:t>se incluirá la logistica de la </a:t>
            </a:r>
          </a:p>
          <a:p>
            <a:pPr eaLnBrk="1" hangingPunct="1"/>
            <a:r>
              <a:rPr lang="es-ES" altLang="es-MX" sz="1200"/>
              <a:t>desconsolidación parcial.y el control</a:t>
            </a:r>
          </a:p>
          <a:p>
            <a:pPr eaLnBrk="1" hangingPunct="1"/>
            <a:r>
              <a:rPr lang="es-ES" altLang="es-MX" sz="1200"/>
              <a:t>estadistico, lo mismo que la conexión</a:t>
            </a:r>
          </a:p>
          <a:p>
            <a:pPr eaLnBrk="1" hangingPunct="1"/>
            <a:r>
              <a:rPr lang="es-ES" altLang="es-MX" sz="1200"/>
              <a:t>a la contabilidad general y a las</a:t>
            </a:r>
          </a:p>
          <a:p>
            <a:pPr eaLnBrk="1" hangingPunct="1"/>
            <a:r>
              <a:rPr lang="es-ES" altLang="es-MX" sz="1200"/>
              <a:t>Solción de Chequera.</a:t>
            </a:r>
          </a:p>
          <a:p>
            <a:pPr eaLnBrk="1" hangingPunct="1"/>
            <a:endParaRPr lang="es-ES" altLang="es-MX" sz="1200"/>
          </a:p>
          <a:p>
            <a:pPr eaLnBrk="1" hangingPunct="1"/>
            <a:r>
              <a:rPr lang="es-ES" altLang="es-MX" sz="1200"/>
              <a:t>En la siguiente etapa de TRAMITA</a:t>
            </a:r>
          </a:p>
          <a:p>
            <a:pPr eaLnBrk="1" hangingPunct="1"/>
            <a:r>
              <a:rPr lang="es-ES" altLang="es-MX" sz="1200"/>
              <a:t>Se buscará incorporar conexiones</a:t>
            </a:r>
          </a:p>
          <a:p>
            <a:pPr eaLnBrk="1" hangingPunct="1"/>
            <a:r>
              <a:rPr lang="es-ES" altLang="es-MX" sz="1200"/>
              <a:t>a otros sistemas independientes </a:t>
            </a:r>
          </a:p>
          <a:p>
            <a:pPr eaLnBrk="1" hangingPunct="1"/>
            <a:endParaRPr lang="en-GB" altLang="es-MX"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381000" y="1066800"/>
            <a:ext cx="77882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a:t>
            </a:r>
            <a:r>
              <a:rPr lang="es-ES" altLang="es-MX"/>
              <a:t> </a:t>
            </a:r>
            <a:r>
              <a:rPr lang="es-ES" altLang="es-MX" sz="1400"/>
              <a:t>Es una </a:t>
            </a:r>
            <a:r>
              <a:rPr lang="es-ES" altLang="es-MX" sz="1400" b="1"/>
              <a:t>solución</a:t>
            </a:r>
            <a:r>
              <a:rPr lang="es-ES" altLang="es-MX" sz="1400"/>
              <a:t> preparada para integrarse a otras aplicaciones actuales y futuras desarrolladas por CORINALTA S.A. DE C.V.como los sistemas de control de estacionamientos, control de la báscula ó el control del servicio de lavado de contenedores ,  ó las futuras soluciones para chequera,  para estadistica aduanal, asi como para contabilidad general, e incluso cuando se quiera hacer también los pedimentos aduanales. </a:t>
            </a:r>
          </a:p>
          <a:p>
            <a:pPr eaLnBrk="1" hangingPunct="1"/>
            <a:endParaRPr lang="es-ES" altLang="es-MX" sz="1400"/>
          </a:p>
          <a:p>
            <a:pPr eaLnBrk="1" hangingPunct="1"/>
            <a:r>
              <a:rPr lang="es-ES" altLang="es-MX" sz="1400"/>
              <a:t>En el futuro proximo, cuando las negociaciones de agentes aduanales en asociación, logren hacer que </a:t>
            </a:r>
            <a:r>
              <a:rPr lang="es-ES" altLang="es-MX" sz="1600" b="1"/>
              <a:t>TRAMITA</a:t>
            </a:r>
            <a:r>
              <a:rPr lang="es-ES" altLang="es-MX" sz="1400"/>
              <a:t> intercambie información digital con otros proveedores de servicios (Vgr. terminales marítimas, APIS, etc.) , </a:t>
            </a:r>
            <a:r>
              <a:rPr lang="es-ES" altLang="es-MX" sz="1400" b="1"/>
              <a:t>se abatirán los tiempos de despacho</a:t>
            </a:r>
            <a:r>
              <a:rPr lang="es-ES" altLang="es-MX" sz="1400"/>
              <a:t> enormemente y </a:t>
            </a:r>
            <a:r>
              <a:rPr lang="es-ES" altLang="es-MX" sz="1400" b="1"/>
              <a:t>se reduciran los gastos</a:t>
            </a:r>
            <a:r>
              <a:rPr lang="es-ES" altLang="es-MX" sz="1400"/>
              <a:t> complementarios, mediante un intercambio de información </a:t>
            </a:r>
            <a:r>
              <a:rPr lang="es-ES" altLang="es-MX" sz="1400" b="1"/>
              <a:t>expedito y confiable</a:t>
            </a:r>
            <a:r>
              <a:rPr lang="es-ES" altLang="es-MX" sz="1400"/>
              <a:t> para lograr la rápida circulación de las mercancias en los recintos fiscales de las aduanas fronterizas y marítimas. </a:t>
            </a:r>
            <a:r>
              <a:rPr lang="es-ES" altLang="es-MX" sz="1600" b="1"/>
              <a:t>TRAMITA</a:t>
            </a:r>
            <a:r>
              <a:rPr lang="es-ES" altLang="es-MX" sz="1400"/>
              <a:t> contiene el frente de intercambio de información del agente aduanal. Ahora mismo en ésta primera fase de desarrollo se prevee un </a:t>
            </a:r>
            <a:r>
              <a:rPr lang="es-ES" altLang="es-MX" sz="1400" b="1"/>
              <a:t>ahorro substancial</a:t>
            </a:r>
            <a:r>
              <a:rPr lang="es-ES" altLang="es-MX" sz="1400"/>
              <a:t> en llamadas telefonicas y faxes por la simple inclusión de las notificaciones automáticas y los estatus de traficos en línea.</a:t>
            </a:r>
          </a:p>
          <a:p>
            <a:pPr eaLnBrk="1" hangingPunct="1"/>
            <a:endParaRPr lang="es-ES" altLang="es-MX" sz="1400"/>
          </a:p>
          <a:p>
            <a:pPr eaLnBrk="1" hangingPunct="1"/>
            <a:r>
              <a:rPr lang="es-ES" altLang="es-MX" sz="1600" b="1"/>
              <a:t>TRAMITA</a:t>
            </a:r>
            <a:r>
              <a:rPr lang="es-ES" altLang="es-MX" sz="1400"/>
              <a:t> representa la estructura básica (engranage inicial), de una secuencia de varios engranes más (soluciones complementarias), que se integrarán en futuras fases de desarrollo. </a:t>
            </a:r>
          </a:p>
          <a:p>
            <a:pPr eaLnBrk="1" hangingPunct="1"/>
            <a:endParaRPr lang="es-ES" altLang="es-MX" sz="1400"/>
          </a:p>
          <a:p>
            <a:pPr eaLnBrk="1" hangingPunct="1"/>
            <a:r>
              <a:rPr lang="es-ES" altLang="es-MX" sz="1400"/>
              <a:t>En ésta que es la primera fase de desarrollo de </a:t>
            </a:r>
            <a:r>
              <a:rPr lang="es-ES" altLang="es-MX" sz="1600" b="1"/>
              <a:t>TRAMITA</a:t>
            </a:r>
            <a:r>
              <a:rPr lang="es-ES" altLang="es-MX" sz="1400"/>
              <a:t> se prevee la generación polizas contables suceptibles de imprimirse y exportarse a sistemas como  COMPAQ ó ASPEL.</a:t>
            </a:r>
          </a:p>
        </p:txBody>
      </p:sp>
      <p:sp>
        <p:nvSpPr>
          <p:cNvPr id="15363" name="Text Box 4"/>
          <p:cNvSpPr txBox="1">
            <a:spLocks noChangeArrowheads="1"/>
          </p:cNvSpPr>
          <p:nvPr/>
        </p:nvSpPr>
        <p:spPr bwMode="auto">
          <a:xfrm>
            <a:off x="1752600" y="457200"/>
            <a:ext cx="311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AREAS DE OPORTUNIDAD</a:t>
            </a:r>
            <a:endParaRPr lang="en-GB" altLang="es-MX"/>
          </a:p>
        </p:txBody>
      </p:sp>
      <p:pic>
        <p:nvPicPr>
          <p:cNvPr id="15364" name="Picture 5"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6"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1524000"/>
            <a:ext cx="8153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Los </a:t>
            </a:r>
            <a:r>
              <a:rPr lang="es-ES" altLang="es-MX" sz="1400" b="1"/>
              <a:t>derechos de autoría</a:t>
            </a:r>
            <a:r>
              <a:rPr lang="es-ES" altLang="es-MX" sz="1400"/>
              <a:t> del diseño, del código fuente resultante de la etapa de programación, de la estructura de la base de datos, de la información de los manuales (de usuario y de arquitecto), así como del nombre de la aplicación</a:t>
            </a:r>
            <a:r>
              <a:rPr lang="es-ES" altLang="es-MX" sz="1600" b="1"/>
              <a:t> </a:t>
            </a:r>
            <a:r>
              <a:rPr lang="es-ES" altLang="es-MX" sz="1400"/>
              <a:t>Trafico Aduanal al Mercado Internacional de Tampico y Altamira y de sus siglas </a:t>
            </a:r>
            <a:r>
              <a:rPr lang="es-ES" altLang="es-MX" sz="1600" b="1"/>
              <a:t>TRAMITA</a:t>
            </a:r>
            <a:r>
              <a:rPr lang="es-ES" altLang="es-MX" sz="1400"/>
              <a:t> son </a:t>
            </a:r>
            <a:r>
              <a:rPr lang="es-ES" altLang="es-MX" sz="1400" b="1"/>
              <a:t>propiedad única </a:t>
            </a:r>
            <a:r>
              <a:rPr lang="es-ES" altLang="es-MX" sz="1400"/>
              <a:t>y exclusiva de </a:t>
            </a:r>
            <a:r>
              <a:rPr lang="es-ES" altLang="es-MX" sz="1400" b="1"/>
              <a:t>CORINALTA S.A. De C.V.</a:t>
            </a:r>
            <a:r>
              <a:rPr lang="es-ES" altLang="es-MX" sz="1400"/>
              <a:t> </a:t>
            </a:r>
          </a:p>
        </p:txBody>
      </p:sp>
      <p:sp>
        <p:nvSpPr>
          <p:cNvPr id="16387" name="Text Box 3"/>
          <p:cNvSpPr txBox="1">
            <a:spLocks noChangeArrowheads="1"/>
          </p:cNvSpPr>
          <p:nvPr/>
        </p:nvSpPr>
        <p:spPr bwMode="auto">
          <a:xfrm>
            <a:off x="1752600" y="304800"/>
            <a:ext cx="272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DERECHOS DE AUTOR</a:t>
            </a:r>
            <a:endParaRPr lang="en-GB" altLang="es-MX"/>
          </a:p>
        </p:txBody>
      </p:sp>
      <p:pic>
        <p:nvPicPr>
          <p:cNvPr id="16388" name="Picture 4"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6" descr="MPj0404952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200400"/>
            <a:ext cx="3595687"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4800600" y="3657600"/>
            <a:ext cx="3673475"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Ya vivimos las etapas de análisis y diseño de la solución, restando solamente las etapas de programación, prueba e implantación. Por lo que al término de la siguiente etapa (en caso de autorizarse), se procederá a la formalización y legalización de los derechos de autoría ante el Registro Nacional de Derechos de Autor.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Transformers\Contenedores\Tramita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1000"/>
            <a:ext cx="8128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3" descr="engranes04"/>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9812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WordArt 4" descr="Va en la dirección correcta !"/>
          <p:cNvSpPr>
            <a:spLocks noChangeArrowheads="1" noChangeShapeType="1" noTextEdit="1"/>
          </p:cNvSpPr>
          <p:nvPr/>
        </p:nvSpPr>
        <p:spPr bwMode="auto">
          <a:xfrm>
            <a:off x="1828800" y="4876800"/>
            <a:ext cx="5248275" cy="87471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s-MX" sz="3600" kern="10">
                <a:ln w="9525">
                  <a:round/>
                  <a:headEnd/>
                  <a:tailEnd/>
                </a:ln>
                <a:gradFill rotWithShape="1">
                  <a:gsLst>
                    <a:gs pos="0">
                      <a:srgbClr val="FFE701"/>
                    </a:gs>
                    <a:gs pos="100000">
                      <a:srgbClr val="FE3E02"/>
                    </a:gs>
                  </a:gsLst>
                  <a:lin ang="5400000" scaled="1"/>
                </a:gradFill>
                <a:latin typeface="Impact"/>
              </a:rPr>
              <a:t>La dirección correcta !</a:t>
            </a:r>
          </a:p>
        </p:txBody>
      </p:sp>
      <p:sp>
        <p:nvSpPr>
          <p:cNvPr id="25605" name="Text Box 5"/>
          <p:cNvSpPr txBox="1">
            <a:spLocks noChangeArrowheads="1"/>
          </p:cNvSpPr>
          <p:nvPr/>
        </p:nvSpPr>
        <p:spPr bwMode="auto">
          <a:xfrm>
            <a:off x="7527925" y="5832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a:t>H</a:t>
            </a:r>
            <a:endParaRPr lang="en-GB" altLang="es-MX"/>
          </a:p>
        </p:txBody>
      </p:sp>
    </p:spTree>
  </p:cSld>
  <p:clrMapOvr>
    <a:masterClrMapping/>
  </p:clrMapOvr>
  <p:transition advTm="2000">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200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ppt_x"/>
                                          </p:val>
                                        </p:tav>
                                        <p:tav tm="100000">
                                          <p:val>
                                            <p:strVal val="#ppt_x"/>
                                          </p:val>
                                        </p:tav>
                                      </p:tavLst>
                                    </p:anim>
                                    <p:anim calcmode="lin" valueType="num">
                                      <p:cBhvr additive="base">
                                        <p:cTn id="8" dur="500" fill="hold"/>
                                        <p:tgtEl>
                                          <p:spTgt spid="2560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drumroll.wav"/>
                                        </p:tgtEl>
                                      </p:cMediaNode>
                                    </p:audio>
                                  </p:subTnLst>
                                </p:cTn>
                              </p:par>
                            </p:childTnLst>
                          </p:cTn>
                        </p:par>
                        <p:par>
                          <p:cTn id="9" fill="hold" nodeType="afterGroup">
                            <p:stCondLst>
                              <p:cond delay="2500"/>
                            </p:stCondLst>
                            <p:childTnLst>
                              <p:par>
                                <p:cTn id="10" presetID="9" presetClass="entr" presetSubtype="0" fill="hold" grpId="0" nodeType="afterEffect">
                                  <p:stCondLst>
                                    <p:cond delay="5000"/>
                                  </p:stCondLst>
                                  <p:childTnLst>
                                    <p:set>
                                      <p:cBhvr>
                                        <p:cTn id="11" dur="1" fill="hold">
                                          <p:stCondLst>
                                            <p:cond delay="0"/>
                                          </p:stCondLst>
                                        </p:cTn>
                                        <p:tgtEl>
                                          <p:spTgt spid="25604"/>
                                        </p:tgtEl>
                                        <p:attrNameLst>
                                          <p:attrName>style.visibility</p:attrName>
                                        </p:attrNameLst>
                                      </p:cBhvr>
                                      <p:to>
                                        <p:strVal val="visible"/>
                                      </p:to>
                                    </p:set>
                                    <p:animEffect transition="in" filter="dissolve">
                                      <p:cBhvr>
                                        <p:cTn id="12" dur="500"/>
                                        <p:tgtEl>
                                          <p:spTgt spid="25604"/>
                                        </p:tgtEl>
                                      </p:cBhvr>
                                    </p:animEffect>
                                  </p:childTnLst>
                                </p:cTn>
                              </p:par>
                            </p:childTnLst>
                          </p:cTn>
                        </p:par>
                        <p:par>
                          <p:cTn id="13" fill="hold" nodeType="afterGroup">
                            <p:stCondLst>
                              <p:cond delay="8000"/>
                            </p:stCondLst>
                            <p:childTnLst>
                              <p:par>
                                <p:cTn id="14" presetID="2" presetClass="entr" presetSubtype="8" fill="hold" grpId="0" nodeType="afterEffect">
                                  <p:stCondLst>
                                    <p:cond delay="5000"/>
                                  </p:stCondLst>
                                  <p:childTnLst>
                                    <p:set>
                                      <p:cBhvr>
                                        <p:cTn id="15" dur="1" fill="hold">
                                          <p:stCondLst>
                                            <p:cond delay="0"/>
                                          </p:stCondLst>
                                        </p:cTn>
                                        <p:tgtEl>
                                          <p:spTgt spid="25605"/>
                                        </p:tgtEl>
                                        <p:attrNameLst>
                                          <p:attrName>style.visibility</p:attrName>
                                        </p:attrNameLst>
                                      </p:cBhvr>
                                      <p:to>
                                        <p:strVal val="visible"/>
                                      </p:to>
                                    </p:set>
                                    <p:anim calcmode="lin" valueType="num">
                                      <p:cBhvr additive="base">
                                        <p:cTn id="16" dur="500" fill="hold"/>
                                        <p:tgtEl>
                                          <p:spTgt spid="25605"/>
                                        </p:tgtEl>
                                        <p:attrNameLst>
                                          <p:attrName>ppt_x</p:attrName>
                                        </p:attrNameLst>
                                      </p:cBhvr>
                                      <p:tavLst>
                                        <p:tav tm="0">
                                          <p:val>
                                            <p:strVal val="0-#ppt_w/2"/>
                                          </p:val>
                                        </p:tav>
                                        <p:tav tm="100000">
                                          <p:val>
                                            <p:strVal val="#ppt_x"/>
                                          </p:val>
                                        </p:tav>
                                      </p:tavLst>
                                    </p:anim>
                                    <p:anim calcmode="lin" valueType="num">
                                      <p:cBhvr additive="base">
                                        <p:cTn id="17"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331913" y="2781300"/>
            <a:ext cx="30956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altLang="es-MX" sz="4000">
                <a:solidFill>
                  <a:schemeClr val="tx2"/>
                </a:solidFill>
                <a:latin typeface="Arial Black" pitchFamily="34" charset="0"/>
              </a:rPr>
              <a:t>TRAMITA</a:t>
            </a:r>
            <a:endParaRPr lang="es-ES" altLang="es-MX" sz="4000">
              <a:solidFill>
                <a:schemeClr val="tx2"/>
              </a:solidFill>
              <a:latin typeface="Arial Black" pitchFamily="34" charset="0"/>
            </a:endParaRPr>
          </a:p>
        </p:txBody>
      </p:sp>
      <p:pic>
        <p:nvPicPr>
          <p:cNvPr id="26627" name="Picture 3" descr="Vessel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04813"/>
            <a:ext cx="3671887"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engranes0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492375"/>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Load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81000"/>
            <a:ext cx="2032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6"/>
          <p:cNvSpPr txBox="1">
            <a:spLocks noChangeArrowheads="1"/>
          </p:cNvSpPr>
          <p:nvPr/>
        </p:nvSpPr>
        <p:spPr bwMode="auto">
          <a:xfrm>
            <a:off x="457200" y="3757613"/>
            <a:ext cx="795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600" b="1">
                <a:latin typeface="Agency FB" pitchFamily="34" charset="0"/>
              </a:rPr>
              <a:t>TRAFICO ADUANAL AL MERCADO INTERNACIONAL DE TAMPICO Y ALTAMIRA</a:t>
            </a:r>
            <a:endParaRPr lang="es-ES" altLang="es-MX" sz="1600" b="1">
              <a:latin typeface="Agency FB" pitchFamily="34" charset="0"/>
            </a:endParaRPr>
          </a:p>
        </p:txBody>
      </p:sp>
      <p:pic>
        <p:nvPicPr>
          <p:cNvPr id="26631" name="Picture 7" descr="Train0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057400"/>
            <a:ext cx="2032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4149725"/>
            <a:ext cx="793432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3" name="WordArt 9"/>
          <p:cNvSpPr>
            <a:spLocks noChangeArrowheads="1" noChangeShapeType="1" noTextEdit="1"/>
          </p:cNvSpPr>
          <p:nvPr/>
        </p:nvSpPr>
        <p:spPr bwMode="auto">
          <a:xfrm>
            <a:off x="1752600" y="2514600"/>
            <a:ext cx="5105400" cy="2641600"/>
          </a:xfrm>
          <a:prstGeom prst="rect">
            <a:avLst/>
          </a:prstGeom>
        </p:spPr>
        <p:txBody>
          <a:bodyPr wrap="none" fromWordArt="1">
            <a:prstTxWarp prst="textSlantUp">
              <a:avLst>
                <a:gd name="adj" fmla="val 32056"/>
              </a:avLst>
            </a:prstTxWarp>
          </a:bodyPr>
          <a:lstStyle/>
          <a:p>
            <a:pPr algn="ctr"/>
            <a:r>
              <a:rPr lang="es-MX" sz="3600" kern="10">
                <a:ln w="9525">
                  <a:solidFill>
                    <a:srgbClr val="CC99FF"/>
                  </a:solidFill>
                  <a:round/>
                  <a:headEnd/>
                  <a:tailEnd/>
                </a:ln>
                <a:solidFill>
                  <a:srgbClr val="FF0000"/>
                </a:solidFill>
                <a:effectLst>
                  <a:outerShdw dist="53882" dir="2700000" algn="ctr" rotWithShape="0">
                    <a:srgbClr val="9999FF"/>
                  </a:outerShdw>
                </a:effectLst>
                <a:latin typeface="Impact"/>
              </a:rPr>
              <a:t>Aprobado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100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1" fill="hold" nodeType="afterEffect">
                                  <p:stCondLst>
                                    <p:cond delay="1000"/>
                                  </p:stCondLst>
                                  <p:childTnLst>
                                    <p:set>
                                      <p:cBhvr>
                                        <p:cTn id="11" dur="1" fill="hold">
                                          <p:stCondLst>
                                            <p:cond delay="0"/>
                                          </p:stCondLst>
                                        </p:cTn>
                                        <p:tgtEl>
                                          <p:spTgt spid="26629"/>
                                        </p:tgtEl>
                                        <p:attrNameLst>
                                          <p:attrName>style.visibility</p:attrName>
                                        </p:attrNameLst>
                                      </p:cBhvr>
                                      <p:to>
                                        <p:strVal val="visible"/>
                                      </p:to>
                                    </p:set>
                                    <p:anim calcmode="lin" valueType="num">
                                      <p:cBhvr additive="base">
                                        <p:cTn id="12" dur="500" fill="hold"/>
                                        <p:tgtEl>
                                          <p:spTgt spid="26629"/>
                                        </p:tgtEl>
                                        <p:attrNameLst>
                                          <p:attrName>ppt_x</p:attrName>
                                        </p:attrNameLst>
                                      </p:cBhvr>
                                      <p:tavLst>
                                        <p:tav tm="0">
                                          <p:val>
                                            <p:strVal val="#ppt_x"/>
                                          </p:val>
                                        </p:tav>
                                        <p:tav tm="100000">
                                          <p:val>
                                            <p:strVal val="#ppt_x"/>
                                          </p:val>
                                        </p:tav>
                                      </p:tavLst>
                                    </p:anim>
                                    <p:anim calcmode="lin" valueType="num">
                                      <p:cBhvr additive="base">
                                        <p:cTn id="13" dur="500" fill="hold"/>
                                        <p:tgtEl>
                                          <p:spTgt spid="26629"/>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3000"/>
                            </p:stCondLst>
                            <p:childTnLst>
                              <p:par>
                                <p:cTn id="15" presetID="2" presetClass="entr" presetSubtype="2" fill="hold" nodeType="afterEffect">
                                  <p:stCondLst>
                                    <p:cond delay="1000"/>
                                  </p:stCondLst>
                                  <p:childTnLst>
                                    <p:set>
                                      <p:cBhvr>
                                        <p:cTn id="16" dur="1" fill="hold">
                                          <p:stCondLst>
                                            <p:cond delay="0"/>
                                          </p:stCondLst>
                                        </p:cTn>
                                        <p:tgtEl>
                                          <p:spTgt spid="26631"/>
                                        </p:tgtEl>
                                        <p:attrNameLst>
                                          <p:attrName>style.visibility</p:attrName>
                                        </p:attrNameLst>
                                      </p:cBhvr>
                                      <p:to>
                                        <p:strVal val="visible"/>
                                      </p:to>
                                    </p:set>
                                    <p:anim calcmode="lin" valueType="num">
                                      <p:cBhvr additive="base">
                                        <p:cTn id="17" dur="500" fill="hold"/>
                                        <p:tgtEl>
                                          <p:spTgt spid="26631"/>
                                        </p:tgtEl>
                                        <p:attrNameLst>
                                          <p:attrName>ppt_x</p:attrName>
                                        </p:attrNameLst>
                                      </p:cBhvr>
                                      <p:tavLst>
                                        <p:tav tm="0">
                                          <p:val>
                                            <p:strVal val="1+#ppt_w/2"/>
                                          </p:val>
                                        </p:tav>
                                        <p:tav tm="100000">
                                          <p:val>
                                            <p:strVal val="#ppt_x"/>
                                          </p:val>
                                        </p:tav>
                                      </p:tavLst>
                                    </p:anim>
                                    <p:anim calcmode="lin" valueType="num">
                                      <p:cBhvr additive="base">
                                        <p:cTn id="18" dur="500" fill="hold"/>
                                        <p:tgtEl>
                                          <p:spTgt spid="26631"/>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4500"/>
                            </p:stCondLst>
                            <p:childTnLst>
                              <p:par>
                                <p:cTn id="20" presetID="2" presetClass="entr" presetSubtype="4" fill="hold" nodeType="afterEffect">
                                  <p:stCondLst>
                                    <p:cond delay="1000"/>
                                  </p:stCondLst>
                                  <p:childTnLst>
                                    <p:set>
                                      <p:cBhvr>
                                        <p:cTn id="21" dur="1" fill="hold">
                                          <p:stCondLst>
                                            <p:cond delay="0"/>
                                          </p:stCondLst>
                                        </p:cTn>
                                        <p:tgtEl>
                                          <p:spTgt spid="26632"/>
                                        </p:tgtEl>
                                        <p:attrNameLst>
                                          <p:attrName>style.visibility</p:attrName>
                                        </p:attrNameLst>
                                      </p:cBhvr>
                                      <p:to>
                                        <p:strVal val="visible"/>
                                      </p:to>
                                    </p:set>
                                    <p:anim calcmode="lin" valueType="num">
                                      <p:cBhvr additive="base">
                                        <p:cTn id="22" dur="500" fill="hold"/>
                                        <p:tgtEl>
                                          <p:spTgt spid="26632"/>
                                        </p:tgtEl>
                                        <p:attrNameLst>
                                          <p:attrName>ppt_x</p:attrName>
                                        </p:attrNameLst>
                                      </p:cBhvr>
                                      <p:tavLst>
                                        <p:tav tm="0">
                                          <p:val>
                                            <p:strVal val="#ppt_x"/>
                                          </p:val>
                                        </p:tav>
                                        <p:tav tm="100000">
                                          <p:val>
                                            <p:strVal val="#ppt_x"/>
                                          </p:val>
                                        </p:tav>
                                      </p:tavLst>
                                    </p:anim>
                                    <p:anim calcmode="lin" valueType="num">
                                      <p:cBhvr additive="base">
                                        <p:cTn id="23" dur="500" fill="hold"/>
                                        <p:tgtEl>
                                          <p:spTgt spid="26632"/>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6633"/>
                                        </p:tgtEl>
                                        <p:attrNameLst>
                                          <p:attrName>style.visibility</p:attrName>
                                        </p:attrNameLst>
                                      </p:cBhvr>
                                      <p:to>
                                        <p:strVal val="visible"/>
                                      </p:to>
                                    </p:set>
                                    <p:animEffect transition="in" filter="randombar(horizontal)">
                                      <p:cBhvr>
                                        <p:cTn id="28" dur="5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828800" y="381000"/>
            <a:ext cx="169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MIMETISMO</a:t>
            </a:r>
            <a:r>
              <a:rPr lang="es-ES" altLang="es-MX"/>
              <a:t> </a:t>
            </a:r>
            <a:endParaRPr lang="en-GB" altLang="es-MX"/>
          </a:p>
        </p:txBody>
      </p:sp>
      <p:sp>
        <p:nvSpPr>
          <p:cNvPr id="3075" name="Text Box 3"/>
          <p:cNvSpPr txBox="1">
            <a:spLocks noChangeArrowheads="1"/>
          </p:cNvSpPr>
          <p:nvPr/>
        </p:nvSpPr>
        <p:spPr bwMode="auto">
          <a:xfrm>
            <a:off x="685800" y="2743200"/>
            <a:ext cx="7788275" cy="380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Los modulos </a:t>
            </a:r>
            <a:r>
              <a:rPr lang="es-ES" altLang="es-MX" sz="1600" b="1"/>
              <a:t>TRAMITA</a:t>
            </a:r>
            <a:r>
              <a:rPr lang="es-ES" altLang="es-MX" sz="1400"/>
              <a:t> podrán ser ejecutados en cualquier</a:t>
            </a:r>
            <a:r>
              <a:rPr lang="es-ES" altLang="es-MX" sz="1400" b="1"/>
              <a:t> órden</a:t>
            </a:r>
            <a:r>
              <a:rPr lang="es-ES" altLang="es-MX" sz="1400"/>
              <a:t> pero no en desorden, conforme lo dicte</a:t>
            </a:r>
            <a:r>
              <a:rPr lang="es-ES" altLang="es-MX" sz="1400" b="1"/>
              <a:t> </a:t>
            </a:r>
            <a:r>
              <a:rPr lang="es-ES" altLang="es-MX" sz="1400"/>
              <a:t>su </a:t>
            </a:r>
            <a:r>
              <a:rPr lang="es-ES" altLang="es-MX" sz="1400" b="1"/>
              <a:t>experiencia</a:t>
            </a:r>
            <a:r>
              <a:rPr lang="es-ES" altLang="es-MX" sz="1400"/>
              <a:t> en logistica aduanal ó conforme lo requiera cada trafico en forma particular, partiendo de el hecho de que </a:t>
            </a:r>
            <a:r>
              <a:rPr lang="es-ES" altLang="es-MX" sz="1400" b="1"/>
              <a:t>cada trafico puede ser distinto</a:t>
            </a:r>
            <a:r>
              <a:rPr lang="es-ES" altLang="es-MX" sz="1400"/>
              <a:t> pero también semejante a otros. Esta semejanza nos permite preveer que otro embarque con las mismas caracteristicas tendrá un </a:t>
            </a:r>
            <a:r>
              <a:rPr lang="es-ES" altLang="es-MX" sz="1400" b="1"/>
              <a:t>comportamiento similar</a:t>
            </a:r>
            <a:r>
              <a:rPr lang="es-ES" altLang="es-MX" sz="1400"/>
              <a:t> (en el número y tipo de maniobras, en el número y tipo de servicios, etc. ) por ello podemos preparar una </a:t>
            </a:r>
            <a:r>
              <a:rPr lang="es-ES" altLang="es-MX" sz="1400" b="1"/>
              <a:t>plantilla de maniobras y servicios</a:t>
            </a:r>
            <a:r>
              <a:rPr lang="es-ES" altLang="es-MX" sz="1400"/>
              <a:t> ordinarios para cada tipo de despacho aduanal, el resto de las maniobras y servicios que no esten en las plantillas serán extraordinarias. </a:t>
            </a:r>
            <a:endParaRPr lang="en-GB" altLang="es-MX" sz="1400"/>
          </a:p>
          <a:p>
            <a:pPr eaLnBrk="1" hangingPunct="1"/>
            <a:endParaRPr lang="es-ES" altLang="es-MX" sz="1400"/>
          </a:p>
          <a:p>
            <a:pPr eaLnBrk="1" hangingPunct="1"/>
            <a:r>
              <a:rPr lang="es-ES" altLang="es-MX" sz="1400"/>
              <a:t>Desde su diseño </a:t>
            </a:r>
            <a:r>
              <a:rPr lang="es-ES" altLang="es-MX" sz="1600" b="1"/>
              <a:t>TRAMITA</a:t>
            </a:r>
            <a:r>
              <a:rPr lang="es-ES" altLang="es-MX" sz="1400"/>
              <a:t> está construido a base de modulos interrelacionados que conforman un </a:t>
            </a:r>
            <a:r>
              <a:rPr lang="es-ES" altLang="es-MX" sz="1400" b="1"/>
              <a:t>núcleo básico</a:t>
            </a:r>
            <a:r>
              <a:rPr lang="es-ES" altLang="es-MX" sz="1400"/>
              <a:t>, el resto de los </a:t>
            </a:r>
            <a:r>
              <a:rPr lang="es-ES" altLang="es-MX" sz="1400" b="1"/>
              <a:t>modulos</a:t>
            </a:r>
            <a:r>
              <a:rPr lang="es-ES" altLang="es-MX" sz="1400"/>
              <a:t> son </a:t>
            </a:r>
            <a:r>
              <a:rPr lang="es-ES" altLang="es-MX" sz="1400" b="1"/>
              <a:t>opcionales</a:t>
            </a:r>
            <a:r>
              <a:rPr lang="es-ES" altLang="es-MX" sz="1400"/>
              <a:t>, Usted decide cuales módulos son de su interés y cuales no. Un módulo opcional</a:t>
            </a:r>
            <a:r>
              <a:rPr lang="es-ES" altLang="es-MX" sz="1400" b="1"/>
              <a:t> </a:t>
            </a:r>
            <a:r>
              <a:rPr lang="es-ES" altLang="es-MX" sz="1400"/>
              <a:t>es el de </a:t>
            </a:r>
            <a:r>
              <a:rPr lang="es-ES" altLang="es-MX" sz="1400" b="1"/>
              <a:t>otorgar</a:t>
            </a:r>
            <a:r>
              <a:rPr lang="es-ES" altLang="es-MX" sz="1400"/>
              <a:t> a sus clientes la </a:t>
            </a:r>
            <a:r>
              <a:rPr lang="es-ES" altLang="es-MX" sz="1400" b="1"/>
              <a:t>capacidad</a:t>
            </a:r>
            <a:r>
              <a:rPr lang="es-ES" altLang="es-MX" sz="1400"/>
              <a:t> de capturar sus propias cartas de instrucciónes vía INTERNET, uno de los modulos </a:t>
            </a:r>
            <a:r>
              <a:rPr lang="es-ES" altLang="es-MX" sz="1600" b="1"/>
              <a:t>TRAMITA</a:t>
            </a:r>
            <a:r>
              <a:rPr lang="es-ES" altLang="es-MX" sz="1400"/>
              <a:t> lo permitirá con solo </a:t>
            </a:r>
            <a:r>
              <a:rPr lang="es-ES" altLang="es-MX" sz="1400" b="1"/>
              <a:t>configurar al cliente</a:t>
            </a:r>
            <a:r>
              <a:rPr lang="es-ES" altLang="es-MX" sz="1400"/>
              <a:t> y asignarle una clave de entrada y una contraseña. Igualmente podrá otorgar la capacidad a sus clientes de </a:t>
            </a:r>
            <a:r>
              <a:rPr lang="es-ES" altLang="es-MX" sz="1400" b="1"/>
              <a:t>consultar el estatus</a:t>
            </a:r>
            <a:r>
              <a:rPr lang="es-ES" altLang="es-MX" sz="1400"/>
              <a:t> de sus propios traficos, ó el listado de </a:t>
            </a:r>
            <a:r>
              <a:rPr lang="es-ES" altLang="es-MX" sz="1400" b="1"/>
              <a:t>documentos requeridos</a:t>
            </a:r>
            <a:r>
              <a:rPr lang="es-ES" altLang="es-MX" sz="1400"/>
              <a:t> para el despacho, ó la consulta de la </a:t>
            </a:r>
            <a:r>
              <a:rPr lang="es-ES" altLang="es-MX" sz="1400" b="1"/>
              <a:t>tarja resultante</a:t>
            </a:r>
            <a:r>
              <a:rPr lang="es-ES" altLang="es-MX" sz="1400"/>
              <a:t> del reconocimiento previo, etc. Todo esto con una simple </a:t>
            </a:r>
            <a:r>
              <a:rPr lang="es-ES" altLang="es-MX" sz="1400" b="1"/>
              <a:t>afinación</a:t>
            </a:r>
            <a:r>
              <a:rPr lang="es-ES" altLang="es-MX" sz="1400"/>
              <a:t>.</a:t>
            </a:r>
            <a:endParaRPr lang="en-GB" altLang="es-MX" sz="1400"/>
          </a:p>
          <a:p>
            <a:pPr eaLnBrk="1" hangingPunct="1"/>
            <a:endParaRPr lang="en-GB" altLang="es-MX" sz="1400"/>
          </a:p>
        </p:txBody>
      </p:sp>
      <p:pic>
        <p:nvPicPr>
          <p:cNvPr id="3076" name="Picture 6"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 Box 7"/>
          <p:cNvSpPr txBox="1">
            <a:spLocks noChangeArrowheads="1"/>
          </p:cNvSpPr>
          <p:nvPr/>
        </p:nvSpPr>
        <p:spPr bwMode="auto">
          <a:xfrm>
            <a:off x="762000" y="1143000"/>
            <a:ext cx="51816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a:t>
            </a:r>
            <a:r>
              <a:rPr lang="es-ES" altLang="es-MX"/>
              <a:t> </a:t>
            </a:r>
            <a:r>
              <a:rPr lang="es-ES" altLang="es-MX" sz="1400"/>
              <a:t>es una aplicación modular </a:t>
            </a:r>
            <a:r>
              <a:rPr lang="es-ES" altLang="es-MX" sz="1400" b="1"/>
              <a:t>100% configurable</a:t>
            </a:r>
            <a:r>
              <a:rPr lang="es-ES" altLang="es-MX" sz="1400"/>
              <a:t>, pues</a:t>
            </a:r>
            <a:r>
              <a:rPr lang="es-ES" altLang="es-MX"/>
              <a:t> </a:t>
            </a:r>
            <a:r>
              <a:rPr lang="es-ES" altLang="es-MX" sz="1400"/>
              <a:t>se adapta a la medida de los requerimentos administrativos y operativos de cualquier Agencia Aduanal. </a:t>
            </a:r>
            <a:r>
              <a:rPr lang="es-ES" altLang="es-MX" sz="1400" b="1"/>
              <a:t>Usted mismo</a:t>
            </a:r>
            <a:r>
              <a:rPr lang="es-ES" altLang="es-MX" sz="1400"/>
              <a:t> configura la forma de adaptarse a su propia </a:t>
            </a:r>
            <a:r>
              <a:rPr lang="es-ES" altLang="es-MX" sz="1400" b="1"/>
              <a:t>estructa organizacional</a:t>
            </a:r>
            <a:r>
              <a:rPr lang="es-ES" altLang="es-MX" sz="1400"/>
              <a:t>, y no está obligado a ceñirse a una estructura predeterminada como sucede comunmente con otros sistemas. </a:t>
            </a:r>
            <a:endParaRPr lang="en-GB" altLang="es-MX"/>
          </a:p>
        </p:txBody>
      </p:sp>
      <p:pic>
        <p:nvPicPr>
          <p:cNvPr id="3078" name="Picture 8"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04800"/>
            <a:ext cx="2438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C:\Transformers\Barcos\Globo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43000"/>
            <a:ext cx="77152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p:cNvSpPr txBox="1">
            <a:spLocks noChangeArrowheads="1"/>
          </p:cNvSpPr>
          <p:nvPr/>
        </p:nvSpPr>
        <p:spPr bwMode="auto">
          <a:xfrm>
            <a:off x="1828800" y="381000"/>
            <a:ext cx="340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CARTA DE INSTRUCCIONES</a:t>
            </a:r>
            <a:r>
              <a:rPr lang="es-ES" altLang="es-MX"/>
              <a:t> </a:t>
            </a:r>
            <a:endParaRPr lang="en-GB" altLang="es-MX"/>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905000" y="457200"/>
            <a:ext cx="314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MANIOBRAS Y SERVICIOS</a:t>
            </a:r>
            <a:endParaRPr lang="en-GB" altLang="es-MX"/>
          </a:p>
        </p:txBody>
      </p:sp>
      <p:sp>
        <p:nvSpPr>
          <p:cNvPr id="5123" name="Text Box 3"/>
          <p:cNvSpPr txBox="1">
            <a:spLocks noChangeArrowheads="1"/>
          </p:cNvSpPr>
          <p:nvPr/>
        </p:nvSpPr>
        <p:spPr bwMode="auto">
          <a:xfrm>
            <a:off x="609600" y="1066800"/>
            <a:ext cx="8153400"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a:t>
            </a:r>
            <a:r>
              <a:rPr lang="es-ES" altLang="es-MX"/>
              <a:t> </a:t>
            </a:r>
            <a:r>
              <a:rPr lang="es-ES" altLang="es-MX" sz="1400"/>
              <a:t>permite a la Agencia Aduanal </a:t>
            </a:r>
            <a:r>
              <a:rPr lang="es-ES" altLang="es-MX" sz="1400" b="1"/>
              <a:t>armar (configurar)</a:t>
            </a:r>
            <a:r>
              <a:rPr lang="es-ES" altLang="es-MX" sz="1400"/>
              <a:t>sus propios tipos de despacho, y utilizando su </a:t>
            </a:r>
            <a:r>
              <a:rPr lang="es-ES" altLang="es-MX" sz="1400" b="1"/>
              <a:t>experiencia</a:t>
            </a:r>
            <a:r>
              <a:rPr lang="es-ES" altLang="es-MX" sz="1400"/>
              <a:t> conformar las </a:t>
            </a:r>
            <a:r>
              <a:rPr lang="es-ES" altLang="es-MX" sz="1400" b="1"/>
              <a:t>plantillas de maniobras y servicios</a:t>
            </a:r>
            <a:r>
              <a:rPr lang="es-ES" altLang="es-MX" sz="1400"/>
              <a:t> ordinarios para cada tipo de despacho, (Vgr. marítimo-carretero, marítimo-ferroviario, marítimo-marítimo, etc.), una vez armadas podrán ser utilizadas como </a:t>
            </a:r>
            <a:r>
              <a:rPr lang="es-ES" altLang="es-MX" sz="1400" b="1"/>
              <a:t>plantillas automáticas </a:t>
            </a:r>
            <a:r>
              <a:rPr lang="es-ES" altLang="es-MX" sz="1400"/>
              <a:t>de servicios para un nuevo despacho del mismo tipo.</a:t>
            </a:r>
          </a:p>
          <a:p>
            <a:pPr eaLnBrk="1" hangingPunct="1"/>
            <a:r>
              <a:rPr lang="es-ES" altLang="es-MX" sz="1400"/>
              <a:t>Otro módulo </a:t>
            </a:r>
            <a:r>
              <a:rPr lang="es-ES" altLang="es-MX" sz="1600" b="1"/>
              <a:t>TRAMITA</a:t>
            </a:r>
            <a:r>
              <a:rPr lang="es-ES" altLang="es-MX" sz="1400"/>
              <a:t> nos permite mantener las tarifas de maniobras y servicios por proveedor. </a:t>
            </a:r>
          </a:p>
        </p:txBody>
      </p:sp>
      <p:pic>
        <p:nvPicPr>
          <p:cNvPr id="5124" name="Picture 6"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7"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11" descr="C:\Transformers\Barcos\Veleros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90800"/>
            <a:ext cx="5410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12"/>
          <p:cNvSpPr txBox="1">
            <a:spLocks noChangeArrowheads="1"/>
          </p:cNvSpPr>
          <p:nvPr/>
        </p:nvSpPr>
        <p:spPr bwMode="auto">
          <a:xfrm>
            <a:off x="6477000" y="3352800"/>
            <a:ext cx="1844675"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Aquí se muestra un  módulo </a:t>
            </a:r>
            <a:r>
              <a:rPr lang="es-ES" altLang="es-MX" sz="1600" b="1"/>
              <a:t>TRAMITA</a:t>
            </a:r>
            <a:r>
              <a:rPr lang="es-ES" altLang="es-MX" sz="1400"/>
              <a:t> que permite seleccionar el tráfico por referencia, aduana y tipo de operación.</a:t>
            </a:r>
          </a:p>
          <a:p>
            <a:pPr eaLnBrk="1" hangingPunct="1"/>
            <a:endParaRPr lang="es-ES" altLang="es-MX" sz="1400"/>
          </a:p>
          <a:p>
            <a:pPr eaLnBrk="1" hangingPunct="1"/>
            <a:r>
              <a:rPr lang="es-ES" altLang="es-MX" sz="1400"/>
              <a:t>En la parte inferior se muestra un menú de actividades típico de un ejecutivo de cuenta</a:t>
            </a:r>
            <a:endParaRPr lang="en-GB" altLang="es-MX"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1905000" y="381000"/>
            <a:ext cx="307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CONTROL DOCUMENTAL</a:t>
            </a:r>
            <a:endParaRPr lang="en-GB" altLang="es-MX"/>
          </a:p>
        </p:txBody>
      </p:sp>
      <p:sp>
        <p:nvSpPr>
          <p:cNvPr id="6147" name="Text Box 5"/>
          <p:cNvSpPr txBox="1">
            <a:spLocks noChangeArrowheads="1"/>
          </p:cNvSpPr>
          <p:nvPr/>
        </p:nvSpPr>
        <p:spPr bwMode="auto">
          <a:xfrm>
            <a:off x="533400" y="914400"/>
            <a:ext cx="7788275"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a:t>
            </a:r>
            <a:r>
              <a:rPr lang="es-ES" altLang="es-MX"/>
              <a:t> </a:t>
            </a:r>
            <a:r>
              <a:rPr lang="es-ES" altLang="es-MX" sz="1400"/>
              <a:t>permite armar (</a:t>
            </a:r>
            <a:r>
              <a:rPr lang="es-ES" altLang="es-MX" sz="1400" b="1"/>
              <a:t>configurar)</a:t>
            </a:r>
            <a:r>
              <a:rPr lang="es-ES" altLang="es-MX" sz="1400"/>
              <a:t> un índice de documentos requeridos para el despacho de un embarque dado. iniciando un proceso de </a:t>
            </a:r>
            <a:r>
              <a:rPr lang="es-ES" altLang="es-MX" sz="1400" b="1"/>
              <a:t>rastreo de documentos</a:t>
            </a:r>
            <a:r>
              <a:rPr lang="es-ES" altLang="es-MX" sz="1400"/>
              <a:t> clasificandolos como </a:t>
            </a:r>
            <a:r>
              <a:rPr lang="es-ES" altLang="es-MX" sz="1400" b="1"/>
              <a:t>recibidos y pendientes</a:t>
            </a:r>
            <a:r>
              <a:rPr lang="es-ES" altLang="es-MX" sz="1400"/>
              <a:t>  y dando seguimiento de su </a:t>
            </a:r>
            <a:r>
              <a:rPr lang="es-ES" altLang="es-MX" sz="1400" b="1"/>
              <a:t>posesión,</a:t>
            </a:r>
            <a:r>
              <a:rPr lang="es-ES" altLang="es-MX" sz="1400"/>
              <a:t>  puesto que van a ser endosados a los pedimentos y presentados ante la Autoridad Aduanera, junto con los embarques y su contenido. El personal autorizado de la agencia aduanal podrá </a:t>
            </a:r>
            <a:r>
              <a:rPr lang="es-ES" altLang="es-MX" sz="1400" b="1"/>
              <a:t>controlar los documentos</a:t>
            </a:r>
            <a:r>
              <a:rPr lang="es-ES" altLang="es-MX" sz="1400"/>
              <a:t> y el personal autorizado del lado del cliente podrá consultar los documentos y su situación.</a:t>
            </a:r>
          </a:p>
        </p:txBody>
      </p:sp>
      <p:pic>
        <p:nvPicPr>
          <p:cNvPr id="6148" name="Picture 6"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7"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8" descr="C:\Transformers\Barcos\Veleros0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438400"/>
            <a:ext cx="5638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 Box 9"/>
          <p:cNvSpPr txBox="1">
            <a:spLocks noChangeArrowheads="1"/>
          </p:cNvSpPr>
          <p:nvPr/>
        </p:nvSpPr>
        <p:spPr bwMode="auto">
          <a:xfrm>
            <a:off x="457200" y="3200400"/>
            <a:ext cx="18446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Aquí se muestra un  módulo </a:t>
            </a:r>
            <a:r>
              <a:rPr lang="es-ES" altLang="es-MX" sz="1600" b="1"/>
              <a:t>TRAMITA</a:t>
            </a:r>
            <a:r>
              <a:rPr lang="es-ES" altLang="es-MX" sz="1400"/>
              <a:t> que permite seleccionar el tráfico por referencia, aduana y tipo de operación.</a:t>
            </a:r>
          </a:p>
          <a:p>
            <a:pPr eaLnBrk="1" hangingPunct="1"/>
            <a:endParaRPr lang="es-ES" altLang="es-MX" sz="1400"/>
          </a:p>
          <a:p>
            <a:pPr eaLnBrk="1" hangingPunct="1"/>
            <a:r>
              <a:rPr lang="es-ES" altLang="es-MX" sz="1400"/>
              <a:t>En la parte inferior se muestra un menú de actividades típico de un ejecutivo de finanzas.</a:t>
            </a:r>
            <a:endParaRPr lang="en-GB" altLang="es-MX"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752600" y="457200"/>
            <a:ext cx="196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COTIZACIONES</a:t>
            </a:r>
            <a:endParaRPr lang="en-GB" altLang="es-MX"/>
          </a:p>
        </p:txBody>
      </p:sp>
      <p:sp>
        <p:nvSpPr>
          <p:cNvPr id="7171" name="Text Box 3"/>
          <p:cNvSpPr txBox="1">
            <a:spLocks noChangeArrowheads="1"/>
          </p:cNvSpPr>
          <p:nvPr/>
        </p:nvSpPr>
        <p:spPr bwMode="auto">
          <a:xfrm>
            <a:off x="457200" y="990600"/>
            <a:ext cx="77882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a:t>
            </a:r>
            <a:r>
              <a:rPr lang="es-ES" altLang="es-MX"/>
              <a:t> </a:t>
            </a:r>
            <a:r>
              <a:rPr lang="es-ES" altLang="es-MX" sz="1400"/>
              <a:t>nos permitirá realizar </a:t>
            </a:r>
            <a:r>
              <a:rPr lang="es-ES" altLang="es-MX" sz="1400" b="1"/>
              <a:t>cotizaciones en línea</a:t>
            </a:r>
            <a:r>
              <a:rPr lang="es-ES" altLang="es-MX" sz="1400"/>
              <a:t> (visibles por los clientes), siempre que el cliente hubiera capturado su carta de instrucciones y la Agencia Aduanal configurado su plantilla de maniobras y servicios para el tipo de despacho correspondiente. </a:t>
            </a:r>
          </a:p>
          <a:p>
            <a:pPr eaLnBrk="1" hangingPunct="1"/>
            <a:r>
              <a:rPr lang="es-ES" altLang="es-MX" sz="1400"/>
              <a:t>Las cotizaciones podrán ser realizadas antes del previo (documentales) y/o despues (según tarja). Pero en ambos casos se incluirá el listado de </a:t>
            </a:r>
            <a:r>
              <a:rPr lang="es-ES" altLang="es-MX" sz="1400" b="1"/>
              <a:t>documentos requeridos para el despacho</a:t>
            </a:r>
            <a:r>
              <a:rPr lang="es-ES" altLang="es-MX" sz="1400"/>
              <a:t> ( para mantener las cuotas preferenciales en caso de existir), por lo que las cotizaciones de la Agencia Aduanal siempre estarán  sujetas al </a:t>
            </a:r>
            <a:r>
              <a:rPr lang="es-ES" altLang="es-MX" sz="1400" b="1"/>
              <a:t>cumplimiento documental</a:t>
            </a:r>
            <a:r>
              <a:rPr lang="es-ES" altLang="es-MX" sz="1400"/>
              <a:t>  y al resultado del </a:t>
            </a:r>
            <a:r>
              <a:rPr lang="es-ES" altLang="es-MX" sz="1400" b="1"/>
              <a:t>reconocimiento previo</a:t>
            </a:r>
            <a:r>
              <a:rPr lang="es-ES" altLang="es-MX" sz="1400"/>
              <a:t> del embarque.  </a:t>
            </a:r>
            <a:endParaRPr lang="en-GB" altLang="es-MX" sz="1600" b="1"/>
          </a:p>
        </p:txBody>
      </p:sp>
      <p:pic>
        <p:nvPicPr>
          <p:cNvPr id="7172" name="Picture 6"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7"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8" descr="C:\Transformers\Barcos\Veleros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19400"/>
            <a:ext cx="5715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 Box 9"/>
          <p:cNvSpPr txBox="1">
            <a:spLocks noChangeArrowheads="1"/>
          </p:cNvSpPr>
          <p:nvPr/>
        </p:nvSpPr>
        <p:spPr bwMode="auto">
          <a:xfrm>
            <a:off x="6705600" y="3352800"/>
            <a:ext cx="1844675"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Aquí se muestra un  módulo </a:t>
            </a:r>
            <a:r>
              <a:rPr lang="es-ES" altLang="es-MX" sz="1600" b="1"/>
              <a:t>TRAMITA</a:t>
            </a:r>
            <a:r>
              <a:rPr lang="es-ES" altLang="es-MX" sz="1400"/>
              <a:t> para el cliente, que permite seleccionar el tráfico por referencia.</a:t>
            </a:r>
          </a:p>
          <a:p>
            <a:pPr eaLnBrk="1" hangingPunct="1"/>
            <a:endParaRPr lang="es-ES" altLang="es-MX" sz="1400"/>
          </a:p>
          <a:p>
            <a:pPr eaLnBrk="1" hangingPunct="1"/>
            <a:r>
              <a:rPr lang="es-ES" altLang="es-MX" sz="1400"/>
              <a:t>En la parte inferior se muestra el menú de actividades y consultas.</a:t>
            </a:r>
            <a:endParaRPr lang="en-GB" altLang="es-MX"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676400" y="304800"/>
            <a:ext cx="220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NOTIFICACIONES</a:t>
            </a:r>
            <a:endParaRPr lang="en-GB" altLang="es-MX"/>
          </a:p>
        </p:txBody>
      </p:sp>
      <p:sp>
        <p:nvSpPr>
          <p:cNvPr id="8195" name="Text Box 5"/>
          <p:cNvSpPr txBox="1">
            <a:spLocks noChangeArrowheads="1"/>
          </p:cNvSpPr>
          <p:nvPr/>
        </p:nvSpPr>
        <p:spPr bwMode="auto">
          <a:xfrm>
            <a:off x="685800" y="914400"/>
            <a:ext cx="7788275"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a:t>
            </a:r>
            <a:r>
              <a:rPr lang="es-ES" altLang="es-MX"/>
              <a:t> </a:t>
            </a:r>
            <a:r>
              <a:rPr lang="es-ES" altLang="es-MX" sz="1400"/>
              <a:t>permite armar (configurar) un grupo de contactos del cliente a quienes se deberá </a:t>
            </a:r>
            <a:r>
              <a:rPr lang="es-ES" altLang="es-MX" sz="1400" b="1"/>
              <a:t>notificar</a:t>
            </a:r>
            <a:r>
              <a:rPr lang="es-ES" altLang="es-MX" sz="1400"/>
              <a:t> vía Email cada vez que se suceda un </a:t>
            </a:r>
            <a:r>
              <a:rPr lang="es-ES" altLang="es-MX" sz="1400" b="1"/>
              <a:t>evento </a:t>
            </a:r>
            <a:r>
              <a:rPr lang="es-ES" altLang="es-MX" sz="1400"/>
              <a:t>dado en relación a un tráfico aduanal. Así </a:t>
            </a:r>
            <a:r>
              <a:rPr lang="es-ES" altLang="es-MX" sz="1600" b="1"/>
              <a:t>TRAMITA</a:t>
            </a:r>
            <a:r>
              <a:rPr lang="es-ES" altLang="es-MX" sz="1400"/>
              <a:t> notificará a los contactos seleccionados por evento (Vgr. recepción de anticipo, pago de pedimento, liberación de embarque, ó retorno de un contenedor vacío, etc.) </a:t>
            </a:r>
            <a:r>
              <a:rPr lang="es-ES" altLang="es-MX" sz="1400" b="1"/>
              <a:t>Usted decide</a:t>
            </a:r>
            <a:r>
              <a:rPr lang="es-ES" altLang="es-MX" sz="1400"/>
              <a:t> a quíen notifica y que eventos notifica.</a:t>
            </a:r>
          </a:p>
        </p:txBody>
      </p:sp>
      <p:pic>
        <p:nvPicPr>
          <p:cNvPr id="8196" name="Picture 6"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8" descr="C:\Transformers\Barcos\Globo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362200"/>
            <a:ext cx="57340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9"/>
          <p:cNvSpPr txBox="1">
            <a:spLocks noChangeArrowheads="1"/>
          </p:cNvSpPr>
          <p:nvPr/>
        </p:nvSpPr>
        <p:spPr bwMode="auto">
          <a:xfrm>
            <a:off x="381000" y="2971800"/>
            <a:ext cx="20574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400"/>
              <a:t>Aquí se muestra un  módulo </a:t>
            </a:r>
            <a:r>
              <a:rPr lang="es-ES" altLang="es-MX" sz="1600" b="1"/>
              <a:t>TRAMITA</a:t>
            </a:r>
            <a:r>
              <a:rPr lang="es-ES" altLang="es-MX" sz="1400"/>
              <a:t> que permite consultar el resultado de un reconocimiento previo a un contenedor. </a:t>
            </a:r>
          </a:p>
          <a:p>
            <a:pPr eaLnBrk="1" hangingPunct="1"/>
            <a:endParaRPr lang="es-ES" altLang="es-MX" sz="1400"/>
          </a:p>
          <a:p>
            <a:pPr eaLnBrk="1" hangingPunct="1"/>
            <a:r>
              <a:rPr lang="es-ES" altLang="es-MX" sz="1400"/>
              <a:t>Este módulo puede ser incluído en el perfíl del cliente y/o en el perfil del ejecutivo de cuenta, etc.</a:t>
            </a:r>
            <a:endParaRPr lang="en-GB" altLang="es-MX"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828800" y="381000"/>
            <a:ext cx="3238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CONEXIÓN A CAAAREM III</a:t>
            </a:r>
            <a:endParaRPr lang="en-GB" altLang="es-MX"/>
          </a:p>
        </p:txBody>
      </p:sp>
      <p:sp>
        <p:nvSpPr>
          <p:cNvPr id="9219" name="Text Box 3"/>
          <p:cNvSpPr txBox="1">
            <a:spLocks noChangeArrowheads="1"/>
          </p:cNvSpPr>
          <p:nvPr/>
        </p:nvSpPr>
        <p:spPr bwMode="auto">
          <a:xfrm>
            <a:off x="762000" y="1219200"/>
            <a:ext cx="778827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a:t>
            </a:r>
            <a:r>
              <a:rPr lang="es-ES" altLang="es-MX"/>
              <a:t> </a:t>
            </a:r>
            <a:r>
              <a:rPr lang="es-ES" altLang="es-MX" sz="1400"/>
              <a:t> permite vaciar la información del tráfico al sistema de pedimentos </a:t>
            </a:r>
            <a:r>
              <a:rPr lang="es-ES" altLang="es-MX" sz="1400" b="1"/>
              <a:t>CAAAREM III</a:t>
            </a:r>
            <a:r>
              <a:rPr lang="es-ES" altLang="es-MX" sz="1400"/>
              <a:t> y deja en éste la responsabilidad de generar los pedimentos y obtener la firma electrónica de los pedimentos, evitando así la doble captura. más tarde cuando se le indica, </a:t>
            </a:r>
            <a:r>
              <a:rPr lang="es-ES" altLang="es-MX" sz="1600" b="1"/>
              <a:t>TRAMITA</a:t>
            </a:r>
            <a:r>
              <a:rPr lang="es-ES" altLang="es-MX" sz="1400"/>
              <a:t> recupera la firma electrónica y la certificación bancaria y otros datos y los</a:t>
            </a:r>
            <a:r>
              <a:rPr lang="es-ES" altLang="es-MX" sz="1400" b="1"/>
              <a:t> incorpora</a:t>
            </a:r>
            <a:r>
              <a:rPr lang="es-ES" altLang="es-MX" sz="1400"/>
              <a:t> para continuar con la operación del embarque.</a:t>
            </a:r>
            <a:endParaRPr lang="en-GB" altLang="es-MX" sz="1600" b="1"/>
          </a:p>
        </p:txBody>
      </p:sp>
      <p:sp>
        <p:nvSpPr>
          <p:cNvPr id="9220" name="Text Box 6"/>
          <p:cNvSpPr txBox="1">
            <a:spLocks noChangeArrowheads="1"/>
          </p:cNvSpPr>
          <p:nvPr/>
        </p:nvSpPr>
        <p:spPr bwMode="auto">
          <a:xfrm>
            <a:off x="685800" y="2514600"/>
            <a:ext cx="405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PROGRAMACION DE EMBARQUES</a:t>
            </a:r>
            <a:endParaRPr lang="en-GB" altLang="es-MX"/>
          </a:p>
        </p:txBody>
      </p:sp>
      <p:sp>
        <p:nvSpPr>
          <p:cNvPr id="9221" name="Text Box 7"/>
          <p:cNvSpPr txBox="1">
            <a:spLocks noChangeArrowheads="1"/>
          </p:cNvSpPr>
          <p:nvPr/>
        </p:nvSpPr>
        <p:spPr bwMode="auto">
          <a:xfrm>
            <a:off x="685800" y="3048000"/>
            <a:ext cx="3429000"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a:t>
            </a:r>
            <a:r>
              <a:rPr lang="es-ES" altLang="es-MX"/>
              <a:t> </a:t>
            </a:r>
            <a:r>
              <a:rPr lang="es-ES" altLang="es-MX" sz="1400"/>
              <a:t>permite armar (configurar) embarques y rastrear sus operaciones hasta presentarlos a la Autoridad Aduanera y notificar sus resultados. </a:t>
            </a:r>
          </a:p>
          <a:p>
            <a:pPr eaLnBrk="1" hangingPunct="1"/>
            <a:endParaRPr lang="es-ES" altLang="es-MX" sz="1400"/>
          </a:p>
          <a:p>
            <a:pPr eaLnBrk="1" hangingPunct="1"/>
            <a:r>
              <a:rPr lang="es-ES" altLang="es-MX" sz="1400"/>
              <a:t>Para el caso de importación. Al retornar el contenedor vacío </a:t>
            </a:r>
            <a:r>
              <a:rPr lang="es-ES" altLang="es-MX" sz="1600" b="1"/>
              <a:t>TRAMITA</a:t>
            </a:r>
            <a:r>
              <a:rPr lang="es-ES" altLang="es-MX" sz="1400"/>
              <a:t> reinicia el rastreo del contenedor hasta su internación en los dominios de la naviera, y  se introduce su impacto en la cuenta de gastos que finalmente se envía a los clientes</a:t>
            </a:r>
          </a:p>
        </p:txBody>
      </p:sp>
      <p:pic>
        <p:nvPicPr>
          <p:cNvPr id="9222" name="Picture 8"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9"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0" descr="C:\Transformers\Camiones\Trailer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048000"/>
            <a:ext cx="43434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676400" y="457200"/>
            <a:ext cx="490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800" b="1"/>
              <a:t>CONTROL DE COMPROBANTES FISCALES</a:t>
            </a:r>
            <a:endParaRPr lang="en-GB" altLang="es-MX"/>
          </a:p>
        </p:txBody>
      </p:sp>
      <p:sp>
        <p:nvSpPr>
          <p:cNvPr id="10243" name="Text Box 5"/>
          <p:cNvSpPr txBox="1">
            <a:spLocks noChangeArrowheads="1"/>
          </p:cNvSpPr>
          <p:nvPr/>
        </p:nvSpPr>
        <p:spPr bwMode="auto">
          <a:xfrm>
            <a:off x="533400" y="990600"/>
            <a:ext cx="7788275"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MX" sz="1600" b="1"/>
              <a:t>TRAMITA</a:t>
            </a:r>
            <a:r>
              <a:rPr lang="es-ES" altLang="es-MX"/>
              <a:t> </a:t>
            </a:r>
            <a:r>
              <a:rPr lang="es-ES" altLang="es-MX" sz="1400"/>
              <a:t>permite el </a:t>
            </a:r>
            <a:r>
              <a:rPr lang="es-ES" altLang="es-MX" sz="1400" b="1"/>
              <a:t>pago y recepción</a:t>
            </a:r>
            <a:r>
              <a:rPr lang="es-ES" altLang="es-MX" sz="1400"/>
              <a:t> de facturas en lote (por proveedor), permitiendo detectar con facilidad la </a:t>
            </a:r>
            <a:r>
              <a:rPr lang="es-ES" altLang="es-MX" sz="1400" b="1"/>
              <a:t>duplicidad</a:t>
            </a:r>
            <a:r>
              <a:rPr lang="es-ES" altLang="es-MX" sz="1400"/>
              <a:t> ó la </a:t>
            </a:r>
            <a:r>
              <a:rPr lang="es-ES" altLang="es-MX" sz="1400" b="1"/>
              <a:t>falta</a:t>
            </a:r>
            <a:r>
              <a:rPr lang="es-ES" altLang="es-MX" sz="1400"/>
              <a:t> de facturas desde el momento en que el proveedor presenta su listado de facturas al cobro,  y no más tarde.</a:t>
            </a:r>
          </a:p>
        </p:txBody>
      </p:sp>
      <p:pic>
        <p:nvPicPr>
          <p:cNvPr id="10244" name="Picture 8" descr="engranes0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942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9" descr="Corina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04800"/>
            <a:ext cx="6588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0" descr="C:\Transformers\Barcos\Globo0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133600"/>
            <a:ext cx="6934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1251</TotalTime>
  <Words>2053</Words>
  <Application>Microsoft Office PowerPoint</Application>
  <PresentationFormat>Presentación en pantalla (4:3)</PresentationFormat>
  <Paragraphs>135</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Times New Roman</vt:lpstr>
      <vt:lpstr>Arial</vt:lpstr>
      <vt:lpstr>Calibri</vt:lpstr>
      <vt:lpstr>Arial Black</vt:lpstr>
      <vt:lpstr>Agency FB</vt:lpstr>
      <vt:lpstr>Default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Soporte Logistico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Calixto Maximiliano</dc:creator>
  <cp:lastModifiedBy>Calixto</cp:lastModifiedBy>
  <cp:revision>61</cp:revision>
  <dcterms:created xsi:type="dcterms:W3CDTF">2007-08-25T14:16:29Z</dcterms:created>
  <dcterms:modified xsi:type="dcterms:W3CDTF">2016-07-25T18:14:36Z</dcterms:modified>
</cp:coreProperties>
</file>