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6" r:id="rId9"/>
    <p:sldId id="268"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63" r:id="rId29"/>
    <p:sldId id="286" r:id="rId30"/>
    <p:sldId id="287" r:id="rId31"/>
    <p:sldId id="288" r:id="rId32"/>
    <p:sldId id="289" r:id="rId33"/>
    <p:sldId id="290" r:id="rId34"/>
    <p:sldId id="291" r:id="rId35"/>
    <p:sldId id="292" r:id="rId36"/>
    <p:sldId id="293" r:id="rId37"/>
    <p:sldId id="294" r:id="rId38"/>
    <p:sldId id="296" r:id="rId39"/>
    <p:sldId id="295" r:id="rId40"/>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4660"/>
  </p:normalViewPr>
  <p:slideViewPr>
    <p:cSldViewPr>
      <p:cViewPr varScale="1">
        <p:scale>
          <a:sx n="110" d="100"/>
          <a:sy n="110" d="100"/>
        </p:scale>
        <p:origin x="-16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2">
        <a:schemeClr val="bg2"/>
      </p:bgRef>
    </p:bg>
    <p:spTree>
      <p:nvGrpSpPr>
        <p:cNvPr id="1" name=""/>
        <p:cNvGrpSpPr/>
        <p:nvPr/>
      </p:nvGrpSpPr>
      <p:grpSpPr>
        <a:xfrm>
          <a:off x="0" y="0"/>
          <a:ext cx="0" cy="0"/>
          <a:chOff x="0" y="0"/>
          <a:chExt cx="0" cy="0"/>
        </a:xfrm>
      </p:grpSpPr>
      <p:sp>
        <p:nvSpPr>
          <p:cNvPr id="7" name="Dowolny kształt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Dowolny kształt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ytuł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l-PL" smtClean="0"/>
              <a:t>Kliknij, aby edytować styl</a:t>
            </a:r>
            <a:endParaRPr kumimoji="0" lang="en-US"/>
          </a:p>
        </p:txBody>
      </p:sp>
      <p:sp>
        <p:nvSpPr>
          <p:cNvPr id="17" name="Podtytuł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Symbol zastępczy daty 29"/>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19" name="Symbol zastępczy stopki 18"/>
          <p:cNvSpPr>
            <a:spLocks noGrp="1"/>
          </p:cNvSpPr>
          <p:nvPr>
            <p:ph type="ftr" sz="quarter" idx="11"/>
          </p:nvPr>
        </p:nvSpPr>
        <p:spPr/>
        <p:txBody>
          <a:bodyPr/>
          <a:lstStyle/>
          <a:p>
            <a:endParaRPr lang="pl-PL"/>
          </a:p>
        </p:txBody>
      </p:sp>
      <p:sp>
        <p:nvSpPr>
          <p:cNvPr id="27" name="Symbol zastępczy numeru slajdu 26"/>
          <p:cNvSpPr>
            <a:spLocks noGrp="1"/>
          </p:cNvSpPr>
          <p:nvPr>
            <p:ph type="sldNum" sz="quarter" idx="12"/>
          </p:nvPr>
        </p:nvSpPr>
        <p:spPr/>
        <p:txBody>
          <a:bodyPr/>
          <a:lstStyle/>
          <a:p>
            <a:fld id="{BC11BDF6-8545-4292-AD40-4F7B71698330}" type="slidenum">
              <a:rPr lang="pl-PL" smtClean="0"/>
              <a:pPr/>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11BDF6-8545-4292-AD40-4F7B71698330}"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11BDF6-8545-4292-AD40-4F7B71698330}"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lgn="l">
              <a:defRPr/>
            </a:lvl1pPr>
          </a:lstStyle>
          <a:p>
            <a:r>
              <a:rPr kumimoji="0" lang="pl-PL" smtClean="0"/>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11BDF6-8545-4292-AD40-4F7B71698330}"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2">
        <a:schemeClr val="bg2"/>
      </p:bgRef>
    </p:bg>
    <p:spTree>
      <p:nvGrpSpPr>
        <p:cNvPr id="1" name=""/>
        <p:cNvGrpSpPr/>
        <p:nvPr/>
      </p:nvGrpSpPr>
      <p:grpSpPr>
        <a:xfrm>
          <a:off x="0" y="0"/>
          <a:ext cx="0" cy="0"/>
          <a:chOff x="0" y="0"/>
          <a:chExt cx="0" cy="0"/>
        </a:xfrm>
      </p:grpSpPr>
      <p:sp>
        <p:nvSpPr>
          <p:cNvPr id="7" name="Dowolny kształt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Dowolny kształt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ytuł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11BDF6-8545-4292-AD40-4F7B71698330}" type="slidenum">
              <a:rPr lang="pl-PL" smtClean="0"/>
              <a:pPr/>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467600" cy="1143000"/>
          </a:xfrm>
        </p:spPr>
        <p:txBody>
          <a:bodyPr/>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C11BDF6-8545-4292-AD40-4F7B71698330}"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8229600" cy="1143000"/>
          </a:xfrm>
        </p:spPr>
        <p:txBody>
          <a:bodyPr anchor="ctr"/>
          <a:lstStyle>
            <a:lvl1pPr>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BC11BDF6-8545-4292-AD40-4F7B71698330}"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320"/>
            <a:ext cx="7470648" cy="1143000"/>
          </a:xfrm>
        </p:spPr>
        <p:txBody>
          <a:bodyPr anchor="ctr"/>
          <a:lstStyle>
            <a:lvl1pPr algn="l">
              <a:defRPr sz="4600"/>
            </a:lvl1pPr>
          </a:lstStyle>
          <a:p>
            <a:r>
              <a:rPr kumimoji="0" lang="pl-PL" smtClean="0"/>
              <a:t>Kliknij, aby edytować styl</a:t>
            </a:r>
            <a:endParaRPr kumimoji="0" lang="en-US"/>
          </a:p>
        </p:txBody>
      </p:sp>
      <p:sp>
        <p:nvSpPr>
          <p:cNvPr id="7" name="Symbol zastępczy daty 6"/>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8" name="Symbol zastępczy numeru slajdu 7"/>
          <p:cNvSpPr>
            <a:spLocks noGrp="1"/>
          </p:cNvSpPr>
          <p:nvPr>
            <p:ph type="sldNum" sz="quarter" idx="11"/>
          </p:nvPr>
        </p:nvSpPr>
        <p:spPr/>
        <p:txBody>
          <a:bodyPr/>
          <a:lstStyle/>
          <a:p>
            <a:fld id="{BC11BDF6-8545-4292-AD40-4F7B71698330}" type="slidenum">
              <a:rPr lang="pl-PL" smtClean="0"/>
              <a:pPr/>
              <a:t>‹#›</a:t>
            </a:fld>
            <a:endParaRPr lang="pl-PL"/>
          </a:p>
        </p:txBody>
      </p:sp>
      <p:sp>
        <p:nvSpPr>
          <p:cNvPr id="9" name="Symbol zastępczy stopki 8"/>
          <p:cNvSpPr>
            <a:spLocks noGrp="1"/>
          </p:cNvSpPr>
          <p:nvPr>
            <p:ph type="ftr" sz="quarter" idx="12"/>
          </p:nvPr>
        </p:nvSpPr>
        <p:spPr/>
        <p:txBody>
          <a:bodyPr/>
          <a:lstStyle/>
          <a:p>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BC11BDF6-8545-4292-AD40-4F7B71698330}"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73E3D6E2-51F0-4871-B789-60DAE1561671}" type="datetimeFigureOut">
              <a:rPr lang="pl-PL" smtClean="0"/>
              <a:pPr/>
              <a:t>2018-10-30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a:xfrm>
            <a:off x="8156448" y="6422064"/>
            <a:ext cx="762000" cy="365125"/>
          </a:xfrm>
        </p:spPr>
        <p:txBody>
          <a:bodyPr/>
          <a:lstStyle/>
          <a:p>
            <a:fld id="{BC11BDF6-8545-4292-AD40-4F7B71698330}"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a:xfrm>
            <a:off x="457200" y="6422064"/>
            <a:ext cx="2133600" cy="365125"/>
          </a:xfrm>
        </p:spPr>
        <p:txBody>
          <a:bodyPr/>
          <a:lstStyle/>
          <a:p>
            <a:fld id="{73E3D6E2-51F0-4871-B789-60DAE1561671}" type="datetimeFigureOut">
              <a:rPr lang="pl-PL" smtClean="0"/>
              <a:pPr/>
              <a:t>2018-10-30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C11BDF6-8545-4292-AD40-4F7B71698330}"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Dowolny kształt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Dowolny kształt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Symbol zastępczy tytułu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l-PL" smtClean="0"/>
              <a:t>Kliknij, aby edytować styl</a:t>
            </a:r>
            <a:endParaRPr kumimoji="0" lang="en-US"/>
          </a:p>
        </p:txBody>
      </p:sp>
      <p:sp>
        <p:nvSpPr>
          <p:cNvPr id="30" name="Symbol zastępczy tekstu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Symbol zastępczy daty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3E3D6E2-51F0-4871-B789-60DAE1561671}" type="datetimeFigureOut">
              <a:rPr lang="pl-PL" smtClean="0"/>
              <a:pPr/>
              <a:t>2018-10-30</a:t>
            </a:fld>
            <a:endParaRPr lang="pl-PL"/>
          </a:p>
        </p:txBody>
      </p:sp>
      <p:sp>
        <p:nvSpPr>
          <p:cNvPr id="22" name="Symbol zastępczy stopki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pl-PL"/>
          </a:p>
        </p:txBody>
      </p:sp>
      <p:sp>
        <p:nvSpPr>
          <p:cNvPr id="18" name="Symbol zastępczy numeru slajdu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C11BDF6-8545-4292-AD40-4F7B71698330}" type="slidenum">
              <a:rPr lang="pl-PL" smtClean="0"/>
              <a:pPr/>
              <a:t>‹#›</a:t>
            </a:fld>
            <a:endParaRPr lang="pl-PL"/>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duinf.waw.pl/" TargetMode="External"/><Relationship Id="rId2" Type="http://schemas.openxmlformats.org/officeDocument/2006/relationships/hyperlink" Target="https://www.sccs.swarthmore.edu/users/10/mkelly1/rsa.pdf" TargetMode="External"/><Relationship Id="rId1" Type="http://schemas.openxmlformats.org/officeDocument/2006/relationships/slideLayout" Target="../slideLayouts/slideLayout2.xml"/><Relationship Id="rId5" Type="http://schemas.openxmlformats.org/officeDocument/2006/relationships/hyperlink" Target="http://www.imm.org.pl/imm/plik/elektronika2010-06-2010_nn215.pdf" TargetMode="External"/><Relationship Id="rId4" Type="http://schemas.openxmlformats.org/officeDocument/2006/relationships/hyperlink" Target="http://www.crypto-it.net/pl/asymetryczne/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shade val="40000"/>
                <a:satMod val="150000"/>
              </a:schemeClr>
            </a:gs>
            <a:gs pos="30000">
              <a:schemeClr val="bg2">
                <a:shade val="60000"/>
                <a:satMod val="150000"/>
              </a:schemeClr>
            </a:gs>
            <a:gs pos="100000">
              <a:schemeClr val="bg2">
                <a:tint val="83000"/>
                <a:satMod val="200000"/>
              </a:schemeClr>
            </a:gs>
          </a:gsLst>
          <a:lin ang="13000000" scaled="0"/>
        </a:gradFill>
        <a:effectLst/>
      </p:bgPr>
    </p:bg>
    <p:spTree>
      <p:nvGrpSpPr>
        <p:cNvPr id="1" name=""/>
        <p:cNvGrpSpPr/>
        <p:nvPr/>
      </p:nvGrpSpPr>
      <p:grpSpPr>
        <a:xfrm>
          <a:off x="0" y="0"/>
          <a:ext cx="0" cy="0"/>
          <a:chOff x="0" y="0"/>
          <a:chExt cx="0" cy="0"/>
        </a:xfrm>
      </p:grpSpPr>
      <p:sp>
        <p:nvSpPr>
          <p:cNvPr id="8" name="pole tekstowe 7"/>
          <p:cNvSpPr txBox="1"/>
          <p:nvPr/>
        </p:nvSpPr>
        <p:spPr>
          <a:xfrm>
            <a:off x="395536" y="1124744"/>
            <a:ext cx="3312368" cy="1569660"/>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lvl="0"/>
            <a:r>
              <a:rPr lang="pl-PL" sz="9600" b="1" dirty="0" smtClean="0">
                <a:ln w="50800"/>
                <a:solidFill>
                  <a:schemeClr val="bg1">
                    <a:lumMod val="95000"/>
                    <a:lumOff val="5000"/>
                  </a:schemeClr>
                </a:solidFill>
                <a:effectLst>
                  <a:outerShdw blurRad="60007" dist="200025" dir="15000000" sy="30000" kx="-1800000" algn="bl" rotWithShape="0">
                    <a:prstClr val="black">
                      <a:alpha val="32000"/>
                    </a:prstClr>
                  </a:outerShdw>
                </a:effectLst>
                <a:latin typeface="Windows Command Prompt" pitchFamily="2" charset="-79"/>
                <a:cs typeface="Windows Command Prompt" pitchFamily="2" charset="-79"/>
              </a:rPr>
              <a:t>R</a:t>
            </a:r>
          </a:p>
        </p:txBody>
      </p:sp>
      <p:sp>
        <p:nvSpPr>
          <p:cNvPr id="9" name="pole tekstowe 8"/>
          <p:cNvSpPr txBox="1"/>
          <p:nvPr/>
        </p:nvSpPr>
        <p:spPr>
          <a:xfrm>
            <a:off x="467544" y="2564904"/>
            <a:ext cx="3312368" cy="1569660"/>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lvl="0"/>
            <a:r>
              <a:rPr lang="pl-PL" sz="9600" b="1" dirty="0" smtClean="0">
                <a:ln w="50800"/>
                <a:solidFill>
                  <a:schemeClr val="bg1">
                    <a:lumMod val="95000"/>
                    <a:lumOff val="5000"/>
                  </a:schemeClr>
                </a:solidFill>
                <a:effectLst>
                  <a:outerShdw blurRad="60007" dist="200025" dir="15000000" sy="30000" kx="-1800000" algn="bl" rotWithShape="0">
                    <a:prstClr val="black">
                      <a:alpha val="32000"/>
                    </a:prstClr>
                  </a:outerShdw>
                </a:effectLst>
                <a:latin typeface="Windows Command Prompt" pitchFamily="2" charset="-79"/>
                <a:cs typeface="Windows Command Prompt" pitchFamily="2" charset="-79"/>
              </a:rPr>
              <a:t>S</a:t>
            </a:r>
          </a:p>
        </p:txBody>
      </p:sp>
      <p:sp>
        <p:nvSpPr>
          <p:cNvPr id="10" name="pole tekstowe 9"/>
          <p:cNvSpPr txBox="1"/>
          <p:nvPr/>
        </p:nvSpPr>
        <p:spPr>
          <a:xfrm>
            <a:off x="467544" y="4005064"/>
            <a:ext cx="3312368" cy="1569660"/>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lvl="0"/>
            <a:r>
              <a:rPr lang="pl-PL" sz="9600" b="1" dirty="0" smtClean="0">
                <a:ln w="50800"/>
                <a:solidFill>
                  <a:schemeClr val="bg1">
                    <a:lumMod val="95000"/>
                    <a:lumOff val="5000"/>
                  </a:schemeClr>
                </a:solidFill>
                <a:effectLst>
                  <a:outerShdw blurRad="60007" dist="200025" dir="15000000" sy="30000" kx="-1800000" algn="bl" rotWithShape="0">
                    <a:prstClr val="black">
                      <a:alpha val="32000"/>
                    </a:prstClr>
                  </a:outerShdw>
                </a:effectLst>
                <a:latin typeface="Windows Command Prompt" pitchFamily="2" charset="-79"/>
                <a:cs typeface="Windows Command Prompt" pitchFamily="2" charset="-79"/>
              </a:rPr>
              <a:t>A</a:t>
            </a:r>
          </a:p>
        </p:txBody>
      </p:sp>
      <p:sp>
        <p:nvSpPr>
          <p:cNvPr id="4" name="pole tekstowe 3"/>
          <p:cNvSpPr txBox="1"/>
          <p:nvPr/>
        </p:nvSpPr>
        <p:spPr>
          <a:xfrm>
            <a:off x="1115616" y="1556792"/>
            <a:ext cx="1492716" cy="83099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pl-PL" sz="4800" dirty="0" smtClean="0">
                <a:ln w="11430"/>
                <a:effectLst>
                  <a:outerShdw blurRad="60007" dist="310007" dir="7680000" sy="30000" kx="1300200" algn="ctr" rotWithShape="0">
                    <a:prstClr val="black">
                      <a:alpha val="32000"/>
                    </a:prstClr>
                  </a:outerShdw>
                  <a:reflection blurRad="6350" stA="55000" endA="300" endPos="45500" dir="5400000" sy="-100000" algn="bl" rotWithShape="0"/>
                </a:effectLst>
                <a:latin typeface="Windows Command Prompt" pitchFamily="2" charset="-79"/>
                <a:cs typeface="Windows Command Prompt" pitchFamily="2" charset="-79"/>
              </a:rPr>
              <a:t>IVEST</a:t>
            </a:r>
            <a:endParaRPr lang="pl-PL" sz="4800" dirty="0">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
        <p:nvSpPr>
          <p:cNvPr id="5" name="pole tekstowe 4"/>
          <p:cNvSpPr txBox="1"/>
          <p:nvPr/>
        </p:nvSpPr>
        <p:spPr>
          <a:xfrm>
            <a:off x="1115616" y="2996952"/>
            <a:ext cx="1531188" cy="83099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pl-PL" sz="4800" dirty="0" smtClean="0">
                <a:ln w="11430"/>
                <a:effectLst>
                  <a:outerShdw blurRad="60007" dist="310007" dir="7680000" sy="30000" kx="1300200" algn="ctr" rotWithShape="0">
                    <a:prstClr val="black">
                      <a:alpha val="32000"/>
                    </a:prstClr>
                  </a:outerShdw>
                  <a:reflection blurRad="6350" stA="55000" endA="300" endPos="45500" dir="5400000" sy="-100000" algn="bl" rotWithShape="0"/>
                </a:effectLst>
                <a:latin typeface="Windows Command Prompt" pitchFamily="2" charset="-79"/>
                <a:cs typeface="Windows Command Prompt" pitchFamily="2" charset="-79"/>
              </a:rPr>
              <a:t>HAMIR</a:t>
            </a:r>
            <a:endParaRPr lang="pl-PL" sz="4800" dirty="0">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
        <p:nvSpPr>
          <p:cNvPr id="6" name="pole tekstowe 5"/>
          <p:cNvSpPr txBox="1"/>
          <p:nvPr/>
        </p:nvSpPr>
        <p:spPr>
          <a:xfrm>
            <a:off x="1115616" y="4437112"/>
            <a:ext cx="1992853"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pl-PL" sz="4800" dirty="0" smtClean="0">
                <a:ln w="11430"/>
                <a:effectLst>
                  <a:outerShdw blurRad="60007" dist="310007" dir="7680000" sy="30000" kx="1300200" algn="ctr" rotWithShape="0">
                    <a:prstClr val="black">
                      <a:alpha val="32000"/>
                    </a:prstClr>
                  </a:outerShdw>
                  <a:reflection blurRad="6350" stA="55000" endA="300" endPos="45500" dir="5400000" sy="-100000" algn="bl" rotWithShape="0"/>
                </a:effectLst>
                <a:latin typeface="Windows Command Prompt" pitchFamily="2" charset="-79"/>
                <a:cs typeface="Windows Command Prompt" pitchFamily="2" charset="-79"/>
              </a:rPr>
              <a:t>DLEMAN</a:t>
            </a:r>
            <a:endParaRPr lang="pl-PL" sz="4800" dirty="0">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pic>
        <p:nvPicPr>
          <p:cNvPr id="1026" name="Picture 2"/>
          <p:cNvPicPr>
            <a:picLocks noChangeAspect="1" noChangeArrowheads="1"/>
          </p:cNvPicPr>
          <p:nvPr/>
        </p:nvPicPr>
        <p:blipFill>
          <a:blip r:embed="rId2" cstate="print"/>
          <a:srcRect/>
          <a:stretch>
            <a:fillRect/>
          </a:stretch>
        </p:blipFill>
        <p:spPr bwMode="auto">
          <a:xfrm>
            <a:off x="3275856" y="1628800"/>
            <a:ext cx="5307770" cy="3528392"/>
          </a:xfrm>
          <a:prstGeom prst="roundRect">
            <a:avLst>
              <a:gd name="adj" fmla="val 8594"/>
            </a:avLst>
          </a:prstGeom>
          <a:solidFill>
            <a:srgbClr val="FFFFFF">
              <a:shade val="85000"/>
            </a:srgbClr>
          </a:solidFill>
          <a:ln w="38100">
            <a:solidFill>
              <a:schemeClr val="bg1"/>
            </a:solidFill>
          </a:ln>
          <a:effectLst>
            <a:reflection blurRad="12700" stA="38000" endPos="28000" dist="5000" dir="5400000" sy="-100000" algn="bl" rotWithShape="0"/>
          </a:effectLst>
        </p:spPr>
      </p:pic>
      <p:sp>
        <p:nvSpPr>
          <p:cNvPr id="11" name="pole tekstowe 10"/>
          <p:cNvSpPr txBox="1"/>
          <p:nvPr/>
        </p:nvSpPr>
        <p:spPr>
          <a:xfrm>
            <a:off x="3203848" y="5085184"/>
            <a:ext cx="5400601" cy="369332"/>
          </a:xfrm>
          <a:prstGeom prst="rect">
            <a:avLst/>
          </a:prstGeom>
          <a:noFill/>
        </p:spPr>
        <p:txBody>
          <a:bodyPr wrap="square" rtlCol="0">
            <a:spAutoFit/>
          </a:bodyPr>
          <a:lstStyle/>
          <a:p>
            <a:pPr algn="r"/>
            <a:r>
              <a:rPr lang="pl-PL" dirty="0" smtClean="0">
                <a:latin typeface="Windows Command Prompt" pitchFamily="2" charset="-79"/>
                <a:cs typeface="Windows Command Prompt" pitchFamily="2" charset="-79"/>
              </a:rPr>
              <a:t>BEZPIECZENSTWO SYSTEMOW KOMPUTEROWYCH, 30-10-2018</a:t>
            </a:r>
            <a:endParaRPr lang="pl-PL" dirty="0">
              <a:latin typeface="Windows Command Prompt" pitchFamily="2" charset="-79"/>
              <a:cs typeface="Windows Command Prompt"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8"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373216"/>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12360" y="5301208"/>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74648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 wyznacza sobie dwie losowe liczby pierwsze</a:t>
            </a:r>
            <a:endParaRPr lang="pl-PL" sz="900" dirty="0" smtClean="0">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323528" y="5229200"/>
            <a:ext cx="1800200" cy="646331"/>
          </a:xfrm>
          <a:prstGeom prst="rect">
            <a:avLst/>
          </a:prstGeom>
          <a:noFill/>
        </p:spPr>
        <p:txBody>
          <a:bodyPr wrap="square" rtlCol="0">
            <a:spAutoFit/>
          </a:bodyPr>
          <a:lstStyle/>
          <a:p>
            <a:r>
              <a:rPr lang="pl-PL" dirty="0" smtClean="0"/>
              <a:t>p1 = </a:t>
            </a:r>
            <a:r>
              <a:rPr lang="pl-PL" dirty="0" smtClean="0">
                <a:solidFill>
                  <a:srgbClr val="00B050"/>
                </a:solidFill>
              </a:rPr>
              <a:t>53</a:t>
            </a:r>
            <a:r>
              <a:rPr lang="pl-PL" dirty="0" smtClean="0"/>
              <a:t/>
            </a:r>
            <a:br>
              <a:rPr lang="pl-PL" dirty="0" smtClean="0"/>
            </a:br>
            <a:r>
              <a:rPr lang="pl-PL" dirty="0" smtClean="0"/>
              <a:t>p2 = </a:t>
            </a:r>
            <a:r>
              <a:rPr lang="pl-PL" dirty="0" smtClean="0">
                <a:solidFill>
                  <a:srgbClr val="00B050"/>
                </a:solidFill>
              </a:rPr>
              <a:t>59</a:t>
            </a:r>
            <a:endParaRPr lang="pl-PL" dirty="0">
              <a:solidFill>
                <a:srgbClr val="00B050"/>
              </a:solidFill>
            </a:endParaRPr>
          </a:p>
        </p:txBody>
      </p:sp>
      <p:cxnSp>
        <p:nvCxnSpPr>
          <p:cNvPr id="26" name="Kształt 25"/>
          <p:cNvCxnSpPr>
            <a:stCxn id="17" idx="2"/>
          </p:cNvCxnSpPr>
          <p:nvPr/>
        </p:nvCxnSpPr>
        <p:spPr>
          <a:xfrm rot="5400000" flipH="1">
            <a:off x="2866612" y="4198284"/>
            <a:ext cx="386440" cy="3168352"/>
          </a:xfrm>
          <a:prstGeom prst="bentConnector4">
            <a:avLst>
              <a:gd name="adj1" fmla="val -59155"/>
              <a:gd name="adj2" fmla="val 78409"/>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12360" y="5229200"/>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74648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Następnie przemnaża przez siebie te liczby uzyskując wartość n</a:t>
            </a:r>
            <a:endParaRPr lang="pl-PL" sz="900" dirty="0" smtClean="0">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323528" y="5229200"/>
            <a:ext cx="1800200" cy="738664"/>
          </a:xfrm>
          <a:prstGeom prst="rect">
            <a:avLst/>
          </a:prstGeom>
          <a:no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n = 53 * 59 = </a:t>
            </a:r>
            <a:r>
              <a:rPr lang="pl-PL" sz="1400" dirty="0" smtClean="0">
                <a:solidFill>
                  <a:srgbClr val="00B050"/>
                </a:solidFill>
              </a:rPr>
              <a:t>3127</a:t>
            </a:r>
          </a:p>
        </p:txBody>
      </p:sp>
      <p:cxnSp>
        <p:nvCxnSpPr>
          <p:cNvPr id="26" name="Kształt 25"/>
          <p:cNvCxnSpPr>
            <a:stCxn id="17" idx="2"/>
            <a:endCxn id="19" idx="3"/>
          </p:cNvCxnSpPr>
          <p:nvPr/>
        </p:nvCxnSpPr>
        <p:spPr>
          <a:xfrm rot="5400000" flipH="1">
            <a:off x="3195294" y="4526966"/>
            <a:ext cx="377148" cy="2520280"/>
          </a:xfrm>
          <a:prstGeom prst="bentConnector4">
            <a:avLst>
              <a:gd name="adj1" fmla="val -60613"/>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157192"/>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74648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Znając rozkład n na czynniki pierwsze Agatka liczy sobie Fi(n) – </a:t>
            </a:r>
            <a:r>
              <a:rPr lang="pl-PL" sz="1600" dirty="0" smtClean="0">
                <a:solidFill>
                  <a:srgbClr val="00B050"/>
                </a:solidFill>
                <a:latin typeface="+mj-lt"/>
                <a:ea typeface="+mj-ea"/>
                <a:cs typeface="+mj-cs"/>
              </a:rPr>
              <a:t>funkcja Eulera</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323528" y="5229200"/>
            <a:ext cx="1800200" cy="954107"/>
          </a:xfrm>
          <a:prstGeom prst="rect">
            <a:avLst/>
          </a:prstGeom>
          <a:no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n = 3127</a:t>
            </a:r>
          </a:p>
          <a:p>
            <a:r>
              <a:rPr lang="pl-PL" sz="1400" dirty="0" smtClean="0">
                <a:solidFill>
                  <a:srgbClr val="00B050"/>
                </a:solidFill>
              </a:rPr>
              <a:t>Fi(n)</a:t>
            </a:r>
          </a:p>
        </p:txBody>
      </p:sp>
      <p:cxnSp>
        <p:nvCxnSpPr>
          <p:cNvPr id="26" name="Kształt 25"/>
          <p:cNvCxnSpPr>
            <a:stCxn id="17" idx="2"/>
            <a:endCxn id="19" idx="3"/>
          </p:cNvCxnSpPr>
          <p:nvPr/>
        </p:nvCxnSpPr>
        <p:spPr>
          <a:xfrm rot="5400000" flipH="1">
            <a:off x="3249155" y="4580827"/>
            <a:ext cx="269426" cy="2520280"/>
          </a:xfrm>
          <a:prstGeom prst="bentConnector4">
            <a:avLst>
              <a:gd name="adj1" fmla="val -84847"/>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445224"/>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74648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Znając rozkład n na czynniki pierwsze Agatka liczy sobie Fi(n) – </a:t>
            </a:r>
            <a:r>
              <a:rPr lang="pl-PL" sz="1600" dirty="0" smtClean="0">
                <a:solidFill>
                  <a:srgbClr val="00B050"/>
                </a:solidFill>
                <a:latin typeface="+mj-lt"/>
                <a:ea typeface="+mj-ea"/>
                <a:cs typeface="+mj-cs"/>
              </a:rPr>
              <a:t>funkcja Eulera</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323528" y="5229200"/>
            <a:ext cx="1800200" cy="954107"/>
          </a:xfrm>
          <a:prstGeom prst="rect">
            <a:avLst/>
          </a:prstGeom>
          <a:no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n = 3127</a:t>
            </a:r>
          </a:p>
          <a:p>
            <a:r>
              <a:rPr lang="pl-PL" sz="1400" dirty="0" smtClean="0">
                <a:solidFill>
                  <a:srgbClr val="00B050"/>
                </a:solidFill>
              </a:rPr>
              <a:t>Fi(n)</a:t>
            </a:r>
          </a:p>
        </p:txBody>
      </p:sp>
      <p:cxnSp>
        <p:nvCxnSpPr>
          <p:cNvPr id="26" name="Kształt 25"/>
          <p:cNvCxnSpPr>
            <a:stCxn id="17" idx="2"/>
            <a:endCxn id="19" idx="3"/>
          </p:cNvCxnSpPr>
          <p:nvPr/>
        </p:nvCxnSpPr>
        <p:spPr>
          <a:xfrm rot="5400000" flipH="1">
            <a:off x="3249155" y="4580827"/>
            <a:ext cx="269426" cy="2520280"/>
          </a:xfrm>
          <a:prstGeom prst="bentConnector4">
            <a:avLst>
              <a:gd name="adj1" fmla="val -84847"/>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pole tekstowe 20"/>
          <p:cNvSpPr txBox="1"/>
          <p:nvPr/>
        </p:nvSpPr>
        <p:spPr>
          <a:xfrm>
            <a:off x="5364088" y="1700808"/>
            <a:ext cx="3139863" cy="830997"/>
          </a:xfrm>
          <a:prstGeom prst="rect">
            <a:avLst/>
          </a:prstGeom>
          <a:solidFill>
            <a:schemeClr val="bg1">
              <a:lumMod val="85000"/>
              <a:lumOff val="15000"/>
            </a:schemeClr>
          </a:solidFill>
        </p:spPr>
        <p:txBody>
          <a:bodyPr wrap="square" rtlCol="0">
            <a:spAutoFit/>
          </a:bodyPr>
          <a:lstStyle/>
          <a:p>
            <a:r>
              <a:rPr lang="pl-PL" sz="1600" dirty="0" smtClean="0">
                <a:solidFill>
                  <a:srgbClr val="00B050"/>
                </a:solidFill>
              </a:rPr>
              <a:t>funkcja Eulera</a:t>
            </a:r>
            <a:r>
              <a:rPr lang="pl-PL" sz="1600" dirty="0" smtClean="0"/>
              <a:t>:</a:t>
            </a:r>
            <a:br>
              <a:rPr lang="pl-PL" sz="1600" dirty="0" smtClean="0"/>
            </a:br>
            <a:r>
              <a:rPr lang="pl-PL" sz="1600" dirty="0" smtClean="0"/>
              <a:t/>
            </a:r>
            <a:br>
              <a:rPr lang="pl-PL" sz="1600" dirty="0" smtClean="0"/>
            </a:br>
            <a:r>
              <a:rPr lang="pl-PL" sz="1600" dirty="0" smtClean="0"/>
              <a:t>Fi(n) = (p1 – 1) * (p2 – 1)</a:t>
            </a:r>
          </a:p>
        </p:txBody>
      </p:sp>
      <p:cxnSp>
        <p:nvCxnSpPr>
          <p:cNvPr id="24" name="Łącznik prosty ze strzałką 23"/>
          <p:cNvCxnSpPr>
            <a:stCxn id="18" idx="0"/>
            <a:endCxn id="21" idx="2"/>
          </p:cNvCxnSpPr>
          <p:nvPr/>
        </p:nvCxnSpPr>
        <p:spPr>
          <a:xfrm flipV="1">
            <a:off x="4788024" y="2531805"/>
            <a:ext cx="2145996" cy="24093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445224"/>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74648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Znając rozkład n na czynniki pierwsze Agatka liczy sobie Fi(n) – </a:t>
            </a:r>
            <a:r>
              <a:rPr lang="pl-PL" sz="1600" dirty="0" smtClean="0">
                <a:solidFill>
                  <a:srgbClr val="00B050"/>
                </a:solidFill>
                <a:latin typeface="+mj-lt"/>
                <a:ea typeface="+mj-ea"/>
                <a:cs typeface="+mj-cs"/>
              </a:rPr>
              <a:t>funkcja Eulera</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323528" y="5229200"/>
            <a:ext cx="1800200" cy="954107"/>
          </a:xfrm>
          <a:prstGeom prst="rect">
            <a:avLst/>
          </a:prstGeom>
          <a:no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n = 3127</a:t>
            </a:r>
          </a:p>
          <a:p>
            <a:r>
              <a:rPr lang="pl-PL" sz="1400" dirty="0" smtClean="0">
                <a:solidFill>
                  <a:srgbClr val="00B050"/>
                </a:solidFill>
              </a:rPr>
              <a:t>Fi(n)= 52 * 58</a:t>
            </a:r>
          </a:p>
        </p:txBody>
      </p:sp>
      <p:cxnSp>
        <p:nvCxnSpPr>
          <p:cNvPr id="26" name="Kształt 25"/>
          <p:cNvCxnSpPr>
            <a:stCxn id="17" idx="2"/>
            <a:endCxn id="19" idx="3"/>
          </p:cNvCxnSpPr>
          <p:nvPr/>
        </p:nvCxnSpPr>
        <p:spPr>
          <a:xfrm rot="5400000" flipH="1">
            <a:off x="3249155" y="4580827"/>
            <a:ext cx="269426" cy="2520280"/>
          </a:xfrm>
          <a:prstGeom prst="bentConnector4">
            <a:avLst>
              <a:gd name="adj1" fmla="val -84847"/>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pole tekstowe 20"/>
          <p:cNvSpPr txBox="1"/>
          <p:nvPr/>
        </p:nvSpPr>
        <p:spPr>
          <a:xfrm>
            <a:off x="5364088" y="1700808"/>
            <a:ext cx="3139863" cy="830997"/>
          </a:xfrm>
          <a:prstGeom prst="rect">
            <a:avLst/>
          </a:prstGeom>
          <a:solidFill>
            <a:schemeClr val="bg1">
              <a:lumMod val="85000"/>
              <a:lumOff val="15000"/>
            </a:schemeClr>
          </a:solidFill>
        </p:spPr>
        <p:txBody>
          <a:bodyPr wrap="square" rtlCol="0">
            <a:spAutoFit/>
          </a:bodyPr>
          <a:lstStyle/>
          <a:p>
            <a:r>
              <a:rPr lang="pl-PL" sz="1600" dirty="0" smtClean="0">
                <a:solidFill>
                  <a:srgbClr val="00B050"/>
                </a:solidFill>
              </a:rPr>
              <a:t>funkcja Eulera</a:t>
            </a:r>
            <a:r>
              <a:rPr lang="pl-PL" sz="1600" dirty="0" smtClean="0"/>
              <a:t>:</a:t>
            </a:r>
            <a:br>
              <a:rPr lang="pl-PL" sz="1600" dirty="0" smtClean="0"/>
            </a:br>
            <a:r>
              <a:rPr lang="pl-PL" sz="1600" dirty="0" smtClean="0"/>
              <a:t/>
            </a:r>
            <a:br>
              <a:rPr lang="pl-PL" sz="1600" dirty="0" smtClean="0"/>
            </a:br>
            <a:r>
              <a:rPr lang="pl-PL" sz="1600" dirty="0" smtClean="0"/>
              <a:t>Fi(n) = (p1 – 1) * (p2 – 1)</a:t>
            </a:r>
          </a:p>
        </p:txBody>
      </p:sp>
      <p:cxnSp>
        <p:nvCxnSpPr>
          <p:cNvPr id="24" name="Łącznik prosty ze strzałką 23"/>
          <p:cNvCxnSpPr>
            <a:stCxn id="18" idx="0"/>
            <a:endCxn id="21" idx="2"/>
          </p:cNvCxnSpPr>
          <p:nvPr/>
        </p:nvCxnSpPr>
        <p:spPr>
          <a:xfrm flipV="1">
            <a:off x="4788024" y="2531805"/>
            <a:ext cx="2145996" cy="24093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12360" y="5229200"/>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74648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Znając rozkład n na czynniki pierwsze Agatka liczy sobie Fi(n) – </a:t>
            </a:r>
            <a:r>
              <a:rPr lang="pl-PL" sz="1600" dirty="0" smtClean="0">
                <a:solidFill>
                  <a:srgbClr val="00B050"/>
                </a:solidFill>
                <a:latin typeface="+mj-lt"/>
                <a:ea typeface="+mj-ea"/>
                <a:cs typeface="+mj-cs"/>
              </a:rPr>
              <a:t>funkcja Eulera</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323528" y="5229200"/>
            <a:ext cx="1800200" cy="954107"/>
          </a:xfrm>
          <a:prstGeom prst="rect">
            <a:avLst/>
          </a:prstGeom>
          <a:no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n = 3127</a:t>
            </a:r>
          </a:p>
          <a:p>
            <a:r>
              <a:rPr lang="pl-PL" sz="1400" dirty="0" smtClean="0">
                <a:solidFill>
                  <a:srgbClr val="00B050"/>
                </a:solidFill>
              </a:rPr>
              <a:t>Fi(n)= 3016</a:t>
            </a:r>
          </a:p>
        </p:txBody>
      </p:sp>
      <p:cxnSp>
        <p:nvCxnSpPr>
          <p:cNvPr id="26" name="Kształt 25"/>
          <p:cNvCxnSpPr>
            <a:stCxn id="17" idx="2"/>
            <a:endCxn id="19" idx="3"/>
          </p:cNvCxnSpPr>
          <p:nvPr/>
        </p:nvCxnSpPr>
        <p:spPr>
          <a:xfrm rot="5400000" flipH="1">
            <a:off x="3249155" y="4580827"/>
            <a:ext cx="269426" cy="2520280"/>
          </a:xfrm>
          <a:prstGeom prst="bentConnector4">
            <a:avLst>
              <a:gd name="adj1" fmla="val -84847"/>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pole tekstowe 20"/>
          <p:cNvSpPr txBox="1"/>
          <p:nvPr/>
        </p:nvSpPr>
        <p:spPr>
          <a:xfrm>
            <a:off x="5364088" y="1700808"/>
            <a:ext cx="3139863" cy="830997"/>
          </a:xfrm>
          <a:prstGeom prst="rect">
            <a:avLst/>
          </a:prstGeom>
          <a:solidFill>
            <a:schemeClr val="bg1">
              <a:lumMod val="85000"/>
              <a:lumOff val="15000"/>
            </a:schemeClr>
          </a:solidFill>
        </p:spPr>
        <p:txBody>
          <a:bodyPr wrap="square" rtlCol="0">
            <a:spAutoFit/>
          </a:bodyPr>
          <a:lstStyle/>
          <a:p>
            <a:r>
              <a:rPr lang="pl-PL" sz="1600" dirty="0" smtClean="0">
                <a:solidFill>
                  <a:srgbClr val="00B050"/>
                </a:solidFill>
              </a:rPr>
              <a:t>funkcja Eulera</a:t>
            </a:r>
            <a:r>
              <a:rPr lang="pl-PL" sz="1600" dirty="0" smtClean="0"/>
              <a:t>:</a:t>
            </a:r>
            <a:br>
              <a:rPr lang="pl-PL" sz="1600" dirty="0" smtClean="0"/>
            </a:br>
            <a:r>
              <a:rPr lang="pl-PL" sz="1600" dirty="0" smtClean="0"/>
              <a:t/>
            </a:r>
            <a:br>
              <a:rPr lang="pl-PL" sz="1600" dirty="0" smtClean="0"/>
            </a:br>
            <a:r>
              <a:rPr lang="pl-PL" sz="1600" dirty="0" smtClean="0"/>
              <a:t>Fi(n) = (p1 – 1) * (p2 – 1)</a:t>
            </a:r>
          </a:p>
        </p:txBody>
      </p:sp>
      <p:cxnSp>
        <p:nvCxnSpPr>
          <p:cNvPr id="24" name="Łącznik prosty ze strzałką 23"/>
          <p:cNvCxnSpPr>
            <a:stCxn id="18" idx="0"/>
            <a:endCxn id="21" idx="2"/>
          </p:cNvCxnSpPr>
          <p:nvPr/>
        </p:nvCxnSpPr>
        <p:spPr>
          <a:xfrm flipV="1">
            <a:off x="4788024" y="2531805"/>
            <a:ext cx="2145996" cy="24093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301208"/>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Teraz Agatka wybiera mały wykładnik publiczny </a:t>
            </a:r>
            <a:r>
              <a:rPr lang="pl-PL" sz="1600" dirty="0" smtClean="0">
                <a:solidFill>
                  <a:srgbClr val="00B050"/>
                </a:solidFill>
                <a:latin typeface="+mj-lt"/>
                <a:ea typeface="+mj-ea"/>
                <a:cs typeface="+mj-cs"/>
              </a:rPr>
              <a:t>e</a:t>
            </a:r>
            <a:r>
              <a:rPr lang="pl-PL" sz="1600" dirty="0" smtClean="0">
                <a:latin typeface="+mj-lt"/>
                <a:ea typeface="+mj-ea"/>
                <a:cs typeface="+mj-cs"/>
              </a:rPr>
              <a:t> pamiętając o tym, że musi to być liczba nieparzysta niemająca wspólnego dzielnika z Fi(n) np. 3</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323528" y="5229200"/>
            <a:ext cx="1800200" cy="1169551"/>
          </a:xfrm>
          <a:prstGeom prst="rect">
            <a:avLst/>
          </a:prstGeom>
          <a:no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n = 3127</a:t>
            </a:r>
          </a:p>
          <a:p>
            <a:r>
              <a:rPr lang="pl-PL" sz="1400" dirty="0" smtClean="0"/>
              <a:t>Fi(n)= 3016</a:t>
            </a:r>
          </a:p>
          <a:p>
            <a:r>
              <a:rPr lang="pl-PL" sz="1400" dirty="0" smtClean="0">
                <a:solidFill>
                  <a:srgbClr val="00B050"/>
                </a:solidFill>
              </a:rPr>
              <a:t>e = 3 </a:t>
            </a:r>
          </a:p>
        </p:txBody>
      </p:sp>
      <p:cxnSp>
        <p:nvCxnSpPr>
          <p:cNvPr id="26" name="Kształt 25"/>
          <p:cNvCxnSpPr>
            <a:stCxn id="17" idx="2"/>
            <a:endCxn id="19" idx="3"/>
          </p:cNvCxnSpPr>
          <p:nvPr/>
        </p:nvCxnSpPr>
        <p:spPr>
          <a:xfrm rot="5400000" flipH="1">
            <a:off x="3028184" y="4909520"/>
            <a:ext cx="711368" cy="2520280"/>
          </a:xfrm>
          <a:prstGeom prst="bentConnector4">
            <a:avLst>
              <a:gd name="adj1" fmla="val -32135"/>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301208"/>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 może teraz policzyć ile wynosi jej klucz prywatny (</a:t>
            </a:r>
            <a:r>
              <a:rPr lang="pl-PL" sz="1600" dirty="0" smtClean="0">
                <a:solidFill>
                  <a:srgbClr val="00B050"/>
                </a:solidFill>
                <a:latin typeface="+mj-lt"/>
                <a:ea typeface="+mj-ea"/>
                <a:cs typeface="+mj-cs"/>
              </a:rPr>
              <a:t>d</a:t>
            </a:r>
            <a:r>
              <a:rPr lang="pl-PL" sz="1600" dirty="0" smtClean="0">
                <a:latin typeface="+mj-lt"/>
                <a:ea typeface="+mj-ea"/>
                <a:cs typeface="+mj-cs"/>
              </a:rPr>
              <a:t>)</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251520" y="5229200"/>
            <a:ext cx="1872208" cy="1384995"/>
          </a:xfrm>
          <a:prstGeom prst="rect">
            <a:avLst/>
          </a:prstGeom>
          <a:no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n = 3127</a:t>
            </a:r>
          </a:p>
          <a:p>
            <a:r>
              <a:rPr lang="pl-PL" sz="1400" dirty="0" smtClean="0"/>
              <a:t>Fi(n)= 3016</a:t>
            </a:r>
          </a:p>
          <a:p>
            <a:r>
              <a:rPr lang="pl-PL" sz="1400" dirty="0" smtClean="0"/>
              <a:t>e = 3 </a:t>
            </a:r>
          </a:p>
          <a:p>
            <a:r>
              <a:rPr lang="pl-PL" sz="1400" dirty="0" smtClean="0">
                <a:solidFill>
                  <a:srgbClr val="00B050"/>
                </a:solidFill>
              </a:rPr>
              <a:t>d = (2 * 3016 + 1) / 3</a:t>
            </a:r>
          </a:p>
        </p:txBody>
      </p:sp>
      <p:cxnSp>
        <p:nvCxnSpPr>
          <p:cNvPr id="26" name="Kształt 25"/>
          <p:cNvCxnSpPr>
            <a:stCxn id="17" idx="2"/>
            <a:endCxn id="19" idx="3"/>
          </p:cNvCxnSpPr>
          <p:nvPr/>
        </p:nvCxnSpPr>
        <p:spPr>
          <a:xfrm rot="5400000" flipH="1">
            <a:off x="3082045" y="4963381"/>
            <a:ext cx="603646" cy="2520280"/>
          </a:xfrm>
          <a:prstGeom prst="bentConnector4">
            <a:avLst>
              <a:gd name="adj1" fmla="val -37870"/>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pole tekstowe 19"/>
          <p:cNvSpPr txBox="1"/>
          <p:nvPr/>
        </p:nvSpPr>
        <p:spPr>
          <a:xfrm>
            <a:off x="5364088" y="1700808"/>
            <a:ext cx="3139863" cy="830997"/>
          </a:xfrm>
          <a:prstGeom prst="rect">
            <a:avLst/>
          </a:prstGeom>
          <a:solidFill>
            <a:schemeClr val="bg1">
              <a:lumMod val="85000"/>
              <a:lumOff val="15000"/>
            </a:schemeClr>
          </a:solidFill>
        </p:spPr>
        <p:txBody>
          <a:bodyPr wrap="square" rtlCol="0">
            <a:spAutoFit/>
          </a:bodyPr>
          <a:lstStyle/>
          <a:p>
            <a:r>
              <a:rPr lang="pl-PL" sz="1600" dirty="0" smtClean="0">
                <a:solidFill>
                  <a:srgbClr val="00B050"/>
                </a:solidFill>
              </a:rPr>
              <a:t>Wzór na klucz prywatny</a:t>
            </a:r>
            <a:r>
              <a:rPr lang="pl-PL" sz="1600" dirty="0" smtClean="0"/>
              <a:t>:</a:t>
            </a:r>
            <a:br>
              <a:rPr lang="pl-PL" sz="1600" dirty="0" smtClean="0"/>
            </a:br>
            <a:r>
              <a:rPr lang="pl-PL" sz="1600" dirty="0" smtClean="0"/>
              <a:t/>
            </a:r>
            <a:br>
              <a:rPr lang="pl-PL" sz="1600" dirty="0" smtClean="0"/>
            </a:br>
            <a:r>
              <a:rPr lang="pl-PL" sz="1600" dirty="0" smtClean="0">
                <a:solidFill>
                  <a:srgbClr val="00B050"/>
                </a:solidFill>
              </a:rPr>
              <a:t>d</a:t>
            </a:r>
            <a:r>
              <a:rPr lang="pl-PL" sz="1600" dirty="0" smtClean="0"/>
              <a:t> = (k * Fi(n) + 1) / e</a:t>
            </a:r>
          </a:p>
        </p:txBody>
      </p:sp>
      <p:cxnSp>
        <p:nvCxnSpPr>
          <p:cNvPr id="21" name="Łącznik prosty ze strzałką 20"/>
          <p:cNvCxnSpPr/>
          <p:nvPr/>
        </p:nvCxnSpPr>
        <p:spPr>
          <a:xfrm flipV="1">
            <a:off x="4788024" y="2531805"/>
            <a:ext cx="2145996" cy="24093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301208"/>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 przygotowała klucz publiczny i klucz prywatny. Teraz chowa wszystko prócz </a:t>
            </a:r>
            <a:r>
              <a:rPr lang="pl-PL" sz="1600" dirty="0" smtClean="0">
                <a:solidFill>
                  <a:srgbClr val="00B050"/>
                </a:solidFill>
                <a:latin typeface="+mj-lt"/>
                <a:ea typeface="+mj-ea"/>
                <a:cs typeface="+mj-cs"/>
              </a:rPr>
              <a:t>n</a:t>
            </a:r>
            <a:r>
              <a:rPr lang="pl-PL" sz="1600" dirty="0" smtClean="0">
                <a:latin typeface="+mj-lt"/>
                <a:ea typeface="+mj-ea"/>
                <a:cs typeface="+mj-cs"/>
              </a:rPr>
              <a:t> i </a:t>
            </a:r>
            <a:r>
              <a:rPr lang="pl-PL" sz="1600" dirty="0" smtClean="0">
                <a:solidFill>
                  <a:srgbClr val="00B050"/>
                </a:solidFill>
                <a:latin typeface="+mj-lt"/>
                <a:ea typeface="+mj-ea"/>
                <a:cs typeface="+mj-cs"/>
              </a:rPr>
              <a:t>e</a:t>
            </a:r>
            <a:r>
              <a:rPr lang="pl-PL" sz="1600" dirty="0" smtClean="0">
                <a:latin typeface="+mj-lt"/>
                <a:ea typeface="+mj-ea"/>
                <a:cs typeface="+mj-cs"/>
              </a:rPr>
              <a:t>(</a:t>
            </a:r>
            <a:r>
              <a:rPr lang="pl-PL" sz="1600" dirty="0" smtClean="0">
                <a:solidFill>
                  <a:srgbClr val="00B050"/>
                </a:solidFill>
                <a:latin typeface="+mj-lt"/>
                <a:ea typeface="+mj-ea"/>
                <a:cs typeface="+mj-cs"/>
              </a:rPr>
              <a:t>n</a:t>
            </a:r>
            <a:r>
              <a:rPr lang="pl-PL" sz="1600" dirty="0" smtClean="0">
                <a:latin typeface="+mj-lt"/>
                <a:ea typeface="+mj-ea"/>
                <a:cs typeface="+mj-cs"/>
              </a:rPr>
              <a:t> i</a:t>
            </a:r>
            <a:r>
              <a:rPr lang="pl-PL" sz="1600" dirty="0" smtClean="0">
                <a:solidFill>
                  <a:srgbClr val="00B050"/>
                </a:solidFill>
                <a:latin typeface="+mj-lt"/>
                <a:ea typeface="+mj-ea"/>
                <a:cs typeface="+mj-cs"/>
              </a:rPr>
              <a:t> e </a:t>
            </a:r>
            <a:r>
              <a:rPr lang="pl-PL" sz="1600" dirty="0" smtClean="0">
                <a:latin typeface="+mj-lt"/>
                <a:ea typeface="+mj-ea"/>
                <a:cs typeface="+mj-cs"/>
              </a:rPr>
              <a:t>tworzą jej klucz publiczny)</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251520" y="5229200"/>
            <a:ext cx="1872208" cy="1384995"/>
          </a:xfrm>
          <a:prstGeom prst="rect">
            <a:avLst/>
          </a:prstGeom>
          <a:no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n = 3127</a:t>
            </a:r>
          </a:p>
          <a:p>
            <a:r>
              <a:rPr lang="pl-PL" sz="1400" dirty="0" smtClean="0"/>
              <a:t>Fi(n)= 3016</a:t>
            </a:r>
          </a:p>
          <a:p>
            <a:r>
              <a:rPr lang="pl-PL" sz="1400" dirty="0" smtClean="0"/>
              <a:t>e = 3 </a:t>
            </a:r>
          </a:p>
          <a:p>
            <a:r>
              <a:rPr lang="pl-PL" sz="1400" dirty="0" smtClean="0"/>
              <a:t>d = 2011</a:t>
            </a:r>
          </a:p>
        </p:txBody>
      </p:sp>
      <p:cxnSp>
        <p:nvCxnSpPr>
          <p:cNvPr id="26" name="Kształt 25"/>
          <p:cNvCxnSpPr>
            <a:stCxn id="17" idx="2"/>
            <a:endCxn id="19" idx="3"/>
          </p:cNvCxnSpPr>
          <p:nvPr/>
        </p:nvCxnSpPr>
        <p:spPr>
          <a:xfrm rot="5400000" flipH="1">
            <a:off x="3082045" y="4963381"/>
            <a:ext cx="603646" cy="2520280"/>
          </a:xfrm>
          <a:prstGeom prst="bentConnector4">
            <a:avLst>
              <a:gd name="adj1" fmla="val -37870"/>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9144000" cy="1052736"/>
          </a:xfrm>
          <a:solidFill>
            <a:schemeClr val="bg1">
              <a:lumMod val="85000"/>
              <a:lumOff val="15000"/>
            </a:schemeClr>
          </a:solidFill>
        </p:spPr>
        <p:txBody>
          <a:bodyPr>
            <a:normAutofit/>
          </a:bodyPr>
          <a:lstStyle/>
          <a:p>
            <a:pPr algn="ctr"/>
            <a:r>
              <a:rPr lang="pl-PL" dirty="0" smtClean="0"/>
              <a:t>RSA – </a:t>
            </a:r>
            <a:r>
              <a:rPr lang="pl-PL" sz="1800" dirty="0" smtClean="0"/>
              <a:t>algorytm z kluczem </a:t>
            </a:r>
            <a:r>
              <a:rPr lang="pl-PL" sz="1800" dirty="0" smtClean="0">
                <a:solidFill>
                  <a:srgbClr val="00B050"/>
                </a:solidFill>
              </a:rPr>
              <a:t>jawnym</a:t>
            </a:r>
            <a:endParaRPr lang="pl-PL" sz="1100" dirty="0">
              <a:solidFill>
                <a:srgbClr val="00B050"/>
              </a:solidFill>
            </a:endParaRPr>
          </a:p>
        </p:txBody>
      </p:sp>
      <p:sp>
        <p:nvSpPr>
          <p:cNvPr id="4" name="Tytuł 1"/>
          <p:cNvSpPr txBox="1">
            <a:spLocks/>
          </p:cNvSpPr>
          <p:nvPr/>
        </p:nvSpPr>
        <p:spPr>
          <a:xfrm>
            <a:off x="539552" y="1340768"/>
            <a:ext cx="8064896" cy="1143000"/>
          </a:xfrm>
          <a:prstGeom prst="rect">
            <a:avLst/>
          </a:prstGeom>
        </p:spPr>
        <p:txBody>
          <a:bodyPr vert="horz" lIns="45720" rIns="45720" anchor="ctr">
            <a:normAutofit fontScale="55000" lnSpcReduction="2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l-PL" sz="4600" dirty="0" smtClean="0">
                <a:latin typeface="+mj-lt"/>
                <a:ea typeface="+mj-ea"/>
                <a:cs typeface="+mj-cs"/>
              </a:rPr>
              <a:t>s</a:t>
            </a:r>
            <a:r>
              <a:rPr kumimoji="0" lang="pl-PL" sz="4600" b="0" u="none" strike="noStrike" kern="1200" cap="none" spc="0" normalizeH="0" baseline="0" noProof="0" dirty="0" err="1" smtClean="0">
                <a:ln>
                  <a:noFill/>
                </a:ln>
                <a:solidFill>
                  <a:schemeClr val="tx1"/>
                </a:solidFill>
                <a:effectLst/>
                <a:uLnTx/>
                <a:uFillTx/>
                <a:latin typeface="+mj-lt"/>
                <a:ea typeface="+mj-ea"/>
                <a:cs typeface="+mj-cs"/>
              </a:rPr>
              <a:t>zyfrujący</a:t>
            </a:r>
            <a:r>
              <a:rPr kumimoji="0" lang="pl-PL" sz="4600" b="0" u="none" strike="noStrike" kern="1200" cap="none" spc="0" normalizeH="0" baseline="0" noProof="0" dirty="0" smtClean="0">
                <a:ln>
                  <a:noFill/>
                </a:ln>
                <a:solidFill>
                  <a:schemeClr val="tx1"/>
                </a:solidFill>
                <a:effectLst/>
                <a:uLnTx/>
                <a:uFillTx/>
                <a:latin typeface="+mj-lt"/>
                <a:ea typeface="+mj-ea"/>
                <a:cs typeface="+mj-cs"/>
              </a:rPr>
              <a:t> asymetrycznie za pomocą dwóch kluczy. Jednego publicznego(jawnego)</a:t>
            </a:r>
            <a:r>
              <a:rPr kumimoji="0" lang="pl-PL" sz="4600" b="0" u="none" strike="noStrike" kern="1200" cap="none" spc="0" normalizeH="0" noProof="0" dirty="0" smtClean="0">
                <a:ln>
                  <a:noFill/>
                </a:ln>
                <a:solidFill>
                  <a:schemeClr val="tx1"/>
                </a:solidFill>
                <a:effectLst/>
                <a:uLnTx/>
                <a:uFillTx/>
                <a:latin typeface="+mj-lt"/>
                <a:ea typeface="+mj-ea"/>
                <a:cs typeface="+mj-cs"/>
              </a:rPr>
              <a:t> i drugiego(prywatnego, chronionego) ale nie przekazywanego.</a:t>
            </a:r>
          </a:p>
        </p:txBody>
      </p:sp>
      <p:sp>
        <p:nvSpPr>
          <p:cNvPr id="5" name="Tytuł 1"/>
          <p:cNvSpPr txBox="1">
            <a:spLocks/>
          </p:cNvSpPr>
          <p:nvPr/>
        </p:nvSpPr>
        <p:spPr>
          <a:xfrm>
            <a:off x="539552" y="2492896"/>
            <a:ext cx="8064896" cy="1143000"/>
          </a:xfrm>
          <a:prstGeom prst="rect">
            <a:avLst/>
          </a:prstGeom>
        </p:spPr>
        <p:txBody>
          <a:bodyPr vert="horz" lIns="45720" rIns="4572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l-PL" sz="1600" i="1" dirty="0" smtClean="0">
                <a:latin typeface="+mj-lt"/>
                <a:ea typeface="+mj-ea"/>
                <a:cs typeface="+mj-cs"/>
              </a:rPr>
              <a:t>! oparty na faktoryzacji – kosztowna operacja !</a:t>
            </a:r>
            <a:br>
              <a:rPr lang="pl-PL" sz="1600" i="1" dirty="0" smtClean="0">
                <a:latin typeface="+mj-lt"/>
                <a:ea typeface="+mj-ea"/>
                <a:cs typeface="+mj-cs"/>
              </a:rPr>
            </a:br>
            <a:r>
              <a:rPr lang="pl-PL" sz="1100" i="1" dirty="0" smtClean="0">
                <a:latin typeface="+mj-lt"/>
                <a:ea typeface="+mj-ea"/>
                <a:cs typeface="+mj-cs"/>
              </a:rPr>
              <a:t>(łatwa w jedną stronę, trudna w drugą =&gt; tzw. </a:t>
            </a:r>
            <a:r>
              <a:rPr lang="pl-PL" sz="1100" i="1" dirty="0" smtClean="0">
                <a:solidFill>
                  <a:srgbClr val="00B050"/>
                </a:solidFill>
                <a:latin typeface="+mj-lt"/>
                <a:ea typeface="+mj-ea"/>
                <a:cs typeface="+mj-cs"/>
              </a:rPr>
              <a:t>operacje jednokierunkowe</a:t>
            </a:r>
            <a:r>
              <a:rPr lang="pl-PL" sz="1100" i="1" dirty="0" smtClean="0">
                <a:latin typeface="+mj-lt"/>
                <a:ea typeface="+mj-ea"/>
                <a:cs typeface="+mj-cs"/>
              </a:rPr>
              <a:t>)</a:t>
            </a:r>
            <a:endParaRPr kumimoji="0" lang="pl-PL" sz="1600" b="0" i="1" u="none" strike="noStrike" kern="1200" cap="none" spc="0" normalizeH="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301208"/>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 przesyła do Marka klucz publiczny aby zamknął paczkę z danymi do konta bankowego</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251520" y="5229200"/>
            <a:ext cx="1872208" cy="523220"/>
          </a:xfrm>
          <a:prstGeom prst="rect">
            <a:avLst/>
          </a:prstGeom>
          <a:noFill/>
        </p:spPr>
        <p:txBody>
          <a:bodyPr wrap="square" rtlCol="0">
            <a:spAutoFit/>
          </a:bodyPr>
          <a:lstStyle/>
          <a:p>
            <a:r>
              <a:rPr lang="pl-PL" sz="1400" dirty="0" smtClean="0"/>
              <a:t>n = 3127</a:t>
            </a:r>
          </a:p>
          <a:p>
            <a:r>
              <a:rPr lang="pl-PL" sz="1400" dirty="0" smtClean="0"/>
              <a:t>e = 3</a:t>
            </a:r>
          </a:p>
        </p:txBody>
      </p:sp>
      <p:cxnSp>
        <p:nvCxnSpPr>
          <p:cNvPr id="26" name="Kształt 25"/>
          <p:cNvCxnSpPr>
            <a:stCxn id="17" idx="2"/>
            <a:endCxn id="19" idx="3"/>
          </p:cNvCxnSpPr>
          <p:nvPr/>
        </p:nvCxnSpPr>
        <p:spPr>
          <a:xfrm rot="5400000" flipH="1">
            <a:off x="2866601" y="4747937"/>
            <a:ext cx="1034534" cy="2520280"/>
          </a:xfrm>
          <a:prstGeom prst="bentConnector4">
            <a:avLst>
              <a:gd name="adj1" fmla="val -22097"/>
              <a:gd name="adj2" fmla="val 85714"/>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pole tekstowe 19"/>
          <p:cNvSpPr txBox="1"/>
          <p:nvPr/>
        </p:nvSpPr>
        <p:spPr>
          <a:xfrm>
            <a:off x="395536" y="1844824"/>
            <a:ext cx="1872208" cy="954107"/>
          </a:xfrm>
          <a:prstGeom prst="rect">
            <a:avLst/>
          </a:prstGeom>
          <a:solidFill>
            <a:schemeClr val="bg1">
              <a:lumMod val="85000"/>
              <a:lumOff val="15000"/>
            </a:schemeClr>
          </a:solid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Fi(n)= 3016</a:t>
            </a:r>
          </a:p>
          <a:p>
            <a:r>
              <a:rPr lang="pl-PL" sz="1400" dirty="0" smtClean="0"/>
              <a:t>d = 2011</a:t>
            </a:r>
          </a:p>
        </p:txBody>
      </p:sp>
      <p:sp>
        <p:nvSpPr>
          <p:cNvPr id="22" name="pole tekstowe 21"/>
          <p:cNvSpPr txBox="1"/>
          <p:nvPr/>
        </p:nvSpPr>
        <p:spPr>
          <a:xfrm>
            <a:off x="395536" y="1556792"/>
            <a:ext cx="1872208" cy="307777"/>
          </a:xfrm>
          <a:prstGeom prst="rect">
            <a:avLst/>
          </a:prstGeom>
          <a:solidFill>
            <a:schemeClr val="bg1">
              <a:lumMod val="85000"/>
              <a:lumOff val="15000"/>
            </a:schemeClr>
          </a:solidFill>
        </p:spPr>
        <p:txBody>
          <a:bodyPr wrap="square" rtlCol="0">
            <a:spAutoFit/>
          </a:bodyPr>
          <a:lstStyle/>
          <a:p>
            <a:r>
              <a:rPr lang="pl-PL" sz="1400" dirty="0" smtClean="0"/>
              <a:t>D:\Hasla</a:t>
            </a:r>
          </a:p>
        </p:txBody>
      </p:sp>
      <p:cxnSp>
        <p:nvCxnSpPr>
          <p:cNvPr id="27" name="Łącznik zakrzywiony 26"/>
          <p:cNvCxnSpPr/>
          <p:nvPr/>
        </p:nvCxnSpPr>
        <p:spPr>
          <a:xfrm flipV="1">
            <a:off x="1403648" y="4005064"/>
            <a:ext cx="1440160" cy="1368152"/>
          </a:xfrm>
          <a:prstGeom prst="curvedConnector3">
            <a:avLst>
              <a:gd name="adj1" fmla="val 50000"/>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pic>
        <p:nvPicPr>
          <p:cNvPr id="25602" name="Picture 2" descr="Znalezione obrazy dla zapytania send data"/>
          <p:cNvPicPr>
            <a:picLocks noChangeAspect="1" noChangeArrowheads="1"/>
          </p:cNvPicPr>
          <p:nvPr/>
        </p:nvPicPr>
        <p:blipFill>
          <a:blip r:embed="rId5" cstate="print"/>
          <a:srcRect/>
          <a:stretch>
            <a:fillRect/>
          </a:stretch>
        </p:blipFill>
        <p:spPr bwMode="auto">
          <a:xfrm>
            <a:off x="7884368" y="5301208"/>
            <a:ext cx="864095" cy="864096"/>
          </a:xfrm>
          <a:prstGeom prst="rect">
            <a:avLst/>
          </a:prstGeom>
          <a:noFill/>
        </p:spPr>
      </p:pic>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Przesłane informacje do Marka </a:t>
            </a:r>
            <a:r>
              <a:rPr lang="pl-PL" sz="1600" dirty="0" smtClean="0">
                <a:solidFill>
                  <a:srgbClr val="00B050"/>
                </a:solidFill>
                <a:latin typeface="+mj-lt"/>
                <a:ea typeface="+mj-ea"/>
                <a:cs typeface="+mj-cs"/>
              </a:rPr>
              <a:t>zostają przechwycone przez Janusza</a:t>
            </a:r>
            <a:r>
              <a:rPr lang="pl-PL" sz="1600" dirty="0" smtClean="0">
                <a:latin typeface="+mj-lt"/>
                <a:ea typeface="+mj-ea"/>
                <a:cs typeface="+mj-cs"/>
              </a:rPr>
              <a:t>.</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251520" y="5229200"/>
            <a:ext cx="1872208" cy="523220"/>
          </a:xfrm>
          <a:prstGeom prst="rect">
            <a:avLst/>
          </a:prstGeom>
          <a:noFill/>
        </p:spPr>
        <p:txBody>
          <a:bodyPr wrap="square" rtlCol="0">
            <a:spAutoFit/>
          </a:bodyPr>
          <a:lstStyle/>
          <a:p>
            <a:r>
              <a:rPr lang="pl-PL" sz="1400" dirty="0" smtClean="0"/>
              <a:t>n = 3127</a:t>
            </a:r>
          </a:p>
          <a:p>
            <a:r>
              <a:rPr lang="pl-PL" sz="1400" dirty="0" smtClean="0"/>
              <a:t>e = 3</a:t>
            </a:r>
          </a:p>
        </p:txBody>
      </p:sp>
      <p:sp>
        <p:nvSpPr>
          <p:cNvPr id="20" name="pole tekstowe 19"/>
          <p:cNvSpPr txBox="1"/>
          <p:nvPr/>
        </p:nvSpPr>
        <p:spPr>
          <a:xfrm>
            <a:off x="395536" y="1844824"/>
            <a:ext cx="1872208" cy="954107"/>
          </a:xfrm>
          <a:prstGeom prst="rect">
            <a:avLst/>
          </a:prstGeom>
          <a:solidFill>
            <a:schemeClr val="bg1">
              <a:lumMod val="85000"/>
              <a:lumOff val="15000"/>
            </a:schemeClr>
          </a:solid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Fi(n)= 3016</a:t>
            </a:r>
          </a:p>
          <a:p>
            <a:r>
              <a:rPr lang="pl-PL" sz="1400" dirty="0" smtClean="0"/>
              <a:t>d = 2011</a:t>
            </a:r>
          </a:p>
        </p:txBody>
      </p:sp>
      <p:sp>
        <p:nvSpPr>
          <p:cNvPr id="22" name="pole tekstowe 21"/>
          <p:cNvSpPr txBox="1"/>
          <p:nvPr/>
        </p:nvSpPr>
        <p:spPr>
          <a:xfrm>
            <a:off x="395536" y="1556792"/>
            <a:ext cx="1872208" cy="307777"/>
          </a:xfrm>
          <a:prstGeom prst="rect">
            <a:avLst/>
          </a:prstGeom>
          <a:solidFill>
            <a:schemeClr val="bg1">
              <a:lumMod val="85000"/>
              <a:lumOff val="15000"/>
            </a:schemeClr>
          </a:solidFill>
        </p:spPr>
        <p:txBody>
          <a:bodyPr wrap="square" rtlCol="0">
            <a:spAutoFit/>
          </a:bodyPr>
          <a:lstStyle/>
          <a:p>
            <a:r>
              <a:rPr lang="pl-PL" sz="1400" dirty="0" smtClean="0"/>
              <a:t>D:\Hasla</a:t>
            </a:r>
          </a:p>
        </p:txBody>
      </p:sp>
      <p:cxnSp>
        <p:nvCxnSpPr>
          <p:cNvPr id="27" name="Łącznik zakrzywiony 26"/>
          <p:cNvCxnSpPr/>
          <p:nvPr/>
        </p:nvCxnSpPr>
        <p:spPr>
          <a:xfrm flipV="1">
            <a:off x="1403648" y="4005064"/>
            <a:ext cx="1440160" cy="1368152"/>
          </a:xfrm>
          <a:prstGeom prst="curvedConnector3">
            <a:avLst>
              <a:gd name="adj1" fmla="val 50000"/>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Łącznik zakrzywiony 35"/>
          <p:cNvCxnSpPr>
            <a:endCxn id="9" idx="1"/>
          </p:cNvCxnSpPr>
          <p:nvPr/>
        </p:nvCxnSpPr>
        <p:spPr>
          <a:xfrm>
            <a:off x="6084168" y="4005064"/>
            <a:ext cx="1841361" cy="922904"/>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7" name="Łącznik zakrzywiony 36"/>
          <p:cNvCxnSpPr/>
          <p:nvPr/>
        </p:nvCxnSpPr>
        <p:spPr>
          <a:xfrm rot="5400000" flipH="1" flipV="1">
            <a:off x="4139948" y="3212980"/>
            <a:ext cx="1152135" cy="288033"/>
          </a:xfrm>
          <a:prstGeom prst="curvedConnector3">
            <a:avLst>
              <a:gd name="adj1" fmla="val 4326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 myśli jakie nadać hasło dla paczki. Załóżmy, że hasłem będzie: </a:t>
            </a:r>
            <a:r>
              <a:rPr lang="pl-PL" sz="1600" dirty="0" smtClean="0">
                <a:solidFill>
                  <a:srgbClr val="00B050"/>
                </a:solidFill>
                <a:latin typeface="+mj-lt"/>
                <a:ea typeface="+mj-ea"/>
                <a:cs typeface="+mj-cs"/>
              </a:rPr>
              <a:t>543. </a:t>
            </a:r>
            <a:r>
              <a:rPr lang="pl-PL" sz="1600" dirty="0" smtClean="0">
                <a:latin typeface="+mj-lt"/>
                <a:ea typeface="+mj-ea"/>
                <a:cs typeface="+mj-cs"/>
              </a:rPr>
              <a:t>Oznaczmy je jako m</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5292080" y="116632"/>
            <a:ext cx="1872208" cy="523220"/>
          </a:xfrm>
          <a:prstGeom prst="rect">
            <a:avLst/>
          </a:prstGeom>
          <a:noFill/>
        </p:spPr>
        <p:txBody>
          <a:bodyPr wrap="square" rtlCol="0">
            <a:spAutoFit/>
          </a:bodyPr>
          <a:lstStyle/>
          <a:p>
            <a:r>
              <a:rPr lang="pl-PL" sz="1400" dirty="0" smtClean="0"/>
              <a:t>n = 3127</a:t>
            </a:r>
          </a:p>
          <a:p>
            <a:r>
              <a:rPr lang="pl-PL" sz="1400" dirty="0" smtClean="0"/>
              <a:t>e = 3</a:t>
            </a:r>
          </a:p>
        </p:txBody>
      </p:sp>
      <p:sp>
        <p:nvSpPr>
          <p:cNvPr id="20" name="pole tekstowe 19"/>
          <p:cNvSpPr txBox="1"/>
          <p:nvPr/>
        </p:nvSpPr>
        <p:spPr>
          <a:xfrm>
            <a:off x="395536" y="1844824"/>
            <a:ext cx="1872208" cy="954107"/>
          </a:xfrm>
          <a:prstGeom prst="rect">
            <a:avLst/>
          </a:prstGeom>
          <a:solidFill>
            <a:schemeClr val="bg1">
              <a:lumMod val="85000"/>
              <a:lumOff val="15000"/>
            </a:schemeClr>
          </a:solid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Fi(n)= 3016</a:t>
            </a:r>
          </a:p>
          <a:p>
            <a:r>
              <a:rPr lang="pl-PL" sz="1400" dirty="0" smtClean="0"/>
              <a:t>d = 2011</a:t>
            </a:r>
          </a:p>
        </p:txBody>
      </p:sp>
      <p:sp>
        <p:nvSpPr>
          <p:cNvPr id="22" name="pole tekstowe 21"/>
          <p:cNvSpPr txBox="1"/>
          <p:nvPr/>
        </p:nvSpPr>
        <p:spPr>
          <a:xfrm>
            <a:off x="395536" y="1556792"/>
            <a:ext cx="1872208" cy="307777"/>
          </a:xfrm>
          <a:prstGeom prst="rect">
            <a:avLst/>
          </a:prstGeom>
          <a:solidFill>
            <a:schemeClr val="bg1">
              <a:lumMod val="85000"/>
              <a:lumOff val="15000"/>
            </a:schemeClr>
          </a:solidFill>
        </p:spPr>
        <p:txBody>
          <a:bodyPr wrap="square" rtlCol="0">
            <a:spAutoFit/>
          </a:bodyPr>
          <a:lstStyle/>
          <a:p>
            <a:r>
              <a:rPr lang="pl-PL" sz="1400" dirty="0" smtClean="0"/>
              <a:t>D:\Hasla</a:t>
            </a:r>
          </a:p>
        </p:txBody>
      </p:sp>
      <p:sp>
        <p:nvSpPr>
          <p:cNvPr id="24" name="pole tekstowe 23"/>
          <p:cNvSpPr txBox="1"/>
          <p:nvPr/>
        </p:nvSpPr>
        <p:spPr>
          <a:xfrm>
            <a:off x="7164288" y="5229200"/>
            <a:ext cx="1872208" cy="523220"/>
          </a:xfrm>
          <a:prstGeom prst="rect">
            <a:avLst/>
          </a:prstGeom>
          <a:noFill/>
        </p:spPr>
        <p:txBody>
          <a:bodyPr wrap="square" rtlCol="0">
            <a:spAutoFit/>
          </a:bodyPr>
          <a:lstStyle/>
          <a:p>
            <a:r>
              <a:rPr lang="pl-PL" sz="1400" dirty="0" smtClean="0"/>
              <a:t>n = 3127</a:t>
            </a:r>
          </a:p>
          <a:p>
            <a:r>
              <a:rPr lang="pl-PL" sz="1400" dirty="0" smtClean="0"/>
              <a:t>e = 3</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301208"/>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 oblicza pod jaką liczbą ukryć hasło do paczki oznaczone literą </a:t>
            </a:r>
            <a:r>
              <a:rPr lang="pl-PL" sz="1600" dirty="0" smtClean="0">
                <a:solidFill>
                  <a:srgbClr val="00B050"/>
                </a:solidFill>
                <a:latin typeface="+mj-lt"/>
                <a:ea typeface="+mj-ea"/>
                <a:cs typeface="+mj-cs"/>
              </a:rPr>
              <a:t>m</a:t>
            </a:r>
            <a:r>
              <a:rPr lang="pl-PL" sz="1600" dirty="0" smtClean="0">
                <a:latin typeface="+mj-lt"/>
                <a:ea typeface="+mj-ea"/>
                <a:cs typeface="+mj-cs"/>
              </a:rPr>
              <a:t>.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pl-PL" sz="16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Okazuje się, że prześle liczbę </a:t>
            </a:r>
            <a:r>
              <a:rPr lang="pl-PL" sz="1600" dirty="0" smtClean="0">
                <a:solidFill>
                  <a:srgbClr val="00B050"/>
                </a:solidFill>
                <a:latin typeface="+mj-lt"/>
                <a:ea typeface="+mj-ea"/>
                <a:cs typeface="+mj-cs"/>
              </a:rPr>
              <a:t>607</a:t>
            </a:r>
            <a:r>
              <a:rPr lang="pl-PL" sz="1600" dirty="0" smtClean="0">
                <a:latin typeface="+mj-lt"/>
                <a:ea typeface="+mj-ea"/>
                <a:cs typeface="+mj-cs"/>
              </a:rPr>
              <a:t>do Agatki</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5292080" y="116632"/>
            <a:ext cx="1872208" cy="523220"/>
          </a:xfrm>
          <a:prstGeom prst="rect">
            <a:avLst/>
          </a:prstGeom>
          <a:noFill/>
        </p:spPr>
        <p:txBody>
          <a:bodyPr wrap="square" rtlCol="0">
            <a:spAutoFit/>
          </a:bodyPr>
          <a:lstStyle/>
          <a:p>
            <a:r>
              <a:rPr lang="pl-PL" sz="1400" dirty="0" smtClean="0"/>
              <a:t>n = 3127</a:t>
            </a:r>
          </a:p>
          <a:p>
            <a:r>
              <a:rPr lang="pl-PL" sz="1400" dirty="0" smtClean="0"/>
              <a:t>e = 3</a:t>
            </a:r>
          </a:p>
        </p:txBody>
      </p:sp>
      <p:sp>
        <p:nvSpPr>
          <p:cNvPr id="20" name="pole tekstowe 19"/>
          <p:cNvSpPr txBox="1"/>
          <p:nvPr/>
        </p:nvSpPr>
        <p:spPr>
          <a:xfrm>
            <a:off x="395536" y="1844824"/>
            <a:ext cx="1872208" cy="954107"/>
          </a:xfrm>
          <a:prstGeom prst="rect">
            <a:avLst/>
          </a:prstGeom>
          <a:solidFill>
            <a:schemeClr val="bg1">
              <a:lumMod val="85000"/>
              <a:lumOff val="15000"/>
            </a:schemeClr>
          </a:solid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Fi(n)= 3016</a:t>
            </a:r>
          </a:p>
          <a:p>
            <a:r>
              <a:rPr lang="pl-PL" sz="1400" dirty="0" smtClean="0"/>
              <a:t>d = 2011</a:t>
            </a:r>
          </a:p>
        </p:txBody>
      </p:sp>
      <p:sp>
        <p:nvSpPr>
          <p:cNvPr id="22" name="pole tekstowe 21"/>
          <p:cNvSpPr txBox="1"/>
          <p:nvPr/>
        </p:nvSpPr>
        <p:spPr>
          <a:xfrm>
            <a:off x="395536" y="1556792"/>
            <a:ext cx="1872208" cy="307777"/>
          </a:xfrm>
          <a:prstGeom prst="rect">
            <a:avLst/>
          </a:prstGeom>
          <a:solidFill>
            <a:schemeClr val="bg1">
              <a:lumMod val="85000"/>
              <a:lumOff val="15000"/>
            </a:schemeClr>
          </a:solidFill>
        </p:spPr>
        <p:txBody>
          <a:bodyPr wrap="square" rtlCol="0">
            <a:spAutoFit/>
          </a:bodyPr>
          <a:lstStyle/>
          <a:p>
            <a:r>
              <a:rPr lang="pl-PL" sz="1400" dirty="0" smtClean="0"/>
              <a:t>D:\Hasla</a:t>
            </a:r>
          </a:p>
        </p:txBody>
      </p:sp>
      <p:sp>
        <p:nvSpPr>
          <p:cNvPr id="24" name="pole tekstowe 23"/>
          <p:cNvSpPr txBox="1"/>
          <p:nvPr/>
        </p:nvSpPr>
        <p:spPr>
          <a:xfrm>
            <a:off x="7164288" y="5229200"/>
            <a:ext cx="1872208" cy="738664"/>
          </a:xfrm>
          <a:prstGeom prst="rect">
            <a:avLst/>
          </a:prstGeom>
          <a:noFill/>
        </p:spPr>
        <p:txBody>
          <a:bodyPr wrap="square" rtlCol="0">
            <a:spAutoFit/>
          </a:bodyPr>
          <a:lstStyle/>
          <a:p>
            <a:r>
              <a:rPr lang="pl-PL" sz="1400" dirty="0" smtClean="0"/>
              <a:t>n = 3127</a:t>
            </a:r>
          </a:p>
          <a:p>
            <a:r>
              <a:rPr lang="pl-PL" sz="1400" dirty="0" smtClean="0"/>
              <a:t>e = 3</a:t>
            </a:r>
          </a:p>
          <a:p>
            <a:r>
              <a:rPr lang="pl-PL" sz="1400" dirty="0" smtClean="0"/>
              <a:t>m = 543</a:t>
            </a:r>
          </a:p>
        </p:txBody>
      </p:sp>
      <p:sp>
        <p:nvSpPr>
          <p:cNvPr id="21" name="pole tekstowe 20"/>
          <p:cNvSpPr txBox="1"/>
          <p:nvPr/>
        </p:nvSpPr>
        <p:spPr>
          <a:xfrm>
            <a:off x="5364088" y="1700808"/>
            <a:ext cx="3139863" cy="830997"/>
          </a:xfrm>
          <a:prstGeom prst="rect">
            <a:avLst/>
          </a:prstGeom>
          <a:solidFill>
            <a:schemeClr val="bg1">
              <a:lumMod val="85000"/>
              <a:lumOff val="15000"/>
            </a:schemeClr>
          </a:solidFill>
        </p:spPr>
        <p:txBody>
          <a:bodyPr wrap="square" rtlCol="0">
            <a:spAutoFit/>
          </a:bodyPr>
          <a:lstStyle/>
          <a:p>
            <a:r>
              <a:rPr lang="pl-PL" sz="1600" dirty="0" smtClean="0">
                <a:solidFill>
                  <a:srgbClr val="00B050"/>
                </a:solidFill>
              </a:rPr>
              <a:t>wzór</a:t>
            </a:r>
            <a:r>
              <a:rPr lang="pl-PL" sz="1600" dirty="0" smtClean="0"/>
              <a:t>:</a:t>
            </a:r>
            <a:br>
              <a:rPr lang="pl-PL" sz="1600" dirty="0" smtClean="0"/>
            </a:br>
            <a:r>
              <a:rPr lang="pl-PL" sz="1600" dirty="0" smtClean="0"/>
              <a:t/>
            </a:r>
            <a:br>
              <a:rPr lang="pl-PL" sz="1600" dirty="0" smtClean="0"/>
            </a:br>
            <a:r>
              <a:rPr lang="pl-PL" sz="1600" dirty="0" smtClean="0"/>
              <a:t>c = </a:t>
            </a:r>
            <a:r>
              <a:rPr lang="pl-PL" sz="1600" dirty="0" err="1" smtClean="0"/>
              <a:t>m^e</a:t>
            </a:r>
            <a:r>
              <a:rPr lang="pl-PL" sz="1600" dirty="0" smtClean="0"/>
              <a:t> % n </a:t>
            </a:r>
          </a:p>
        </p:txBody>
      </p:sp>
      <p:cxnSp>
        <p:nvCxnSpPr>
          <p:cNvPr id="27" name="Łącznik prosty ze strzałką 26"/>
          <p:cNvCxnSpPr>
            <a:stCxn id="24" idx="1"/>
            <a:endCxn id="21" idx="2"/>
          </p:cNvCxnSpPr>
          <p:nvPr/>
        </p:nvCxnSpPr>
        <p:spPr>
          <a:xfrm flipH="1" flipV="1">
            <a:off x="6934020" y="2531805"/>
            <a:ext cx="230268" cy="306672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9" name="pole tekstowe 28"/>
          <p:cNvSpPr txBox="1"/>
          <p:nvPr/>
        </p:nvSpPr>
        <p:spPr>
          <a:xfrm>
            <a:off x="6732240" y="6119336"/>
            <a:ext cx="2411760" cy="307777"/>
          </a:xfrm>
          <a:prstGeom prst="rect">
            <a:avLst/>
          </a:prstGeom>
          <a:noFill/>
        </p:spPr>
        <p:txBody>
          <a:bodyPr wrap="square" rtlCol="0">
            <a:spAutoFit/>
          </a:bodyPr>
          <a:lstStyle/>
          <a:p>
            <a:r>
              <a:rPr lang="pl-PL" sz="1400" dirty="0" smtClean="0"/>
              <a:t>c = 543^3 % 3127 = </a:t>
            </a:r>
            <a:r>
              <a:rPr lang="pl-PL" sz="1400" dirty="0" smtClean="0">
                <a:solidFill>
                  <a:srgbClr val="00B050"/>
                </a:solidFill>
              </a:rPr>
              <a:t>607</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 wysyła paczkę i wartość </a:t>
            </a:r>
            <a:r>
              <a:rPr lang="pl-PL" sz="1600" dirty="0" smtClean="0">
                <a:solidFill>
                  <a:srgbClr val="00B050"/>
                </a:solidFill>
                <a:latin typeface="+mj-lt"/>
                <a:ea typeface="+mj-ea"/>
                <a:cs typeface="+mj-cs"/>
              </a:rPr>
              <a:t>c</a:t>
            </a:r>
            <a:r>
              <a:rPr lang="pl-PL" sz="1600" dirty="0" smtClean="0">
                <a:latin typeface="+mj-lt"/>
                <a:ea typeface="+mj-ea"/>
                <a:cs typeface="+mj-cs"/>
              </a:rPr>
              <a:t> do Agatki. Janusz przechwytuje liczbę </a:t>
            </a:r>
            <a:r>
              <a:rPr lang="pl-PL" sz="1600" dirty="0" smtClean="0">
                <a:solidFill>
                  <a:srgbClr val="00B050"/>
                </a:solidFill>
                <a:latin typeface="+mj-lt"/>
                <a:ea typeface="+mj-ea"/>
                <a:cs typeface="+mj-cs"/>
              </a:rPr>
              <a:t>c</a:t>
            </a:r>
            <a:r>
              <a:rPr lang="pl-PL" sz="1600" dirty="0" smtClean="0">
                <a:latin typeface="+mj-lt"/>
                <a:ea typeface="+mj-ea"/>
                <a:cs typeface="+mj-cs"/>
              </a:rPr>
              <a:t> i </a:t>
            </a:r>
            <a:r>
              <a:rPr lang="pl-PL" sz="1600" dirty="0" smtClean="0">
                <a:solidFill>
                  <a:srgbClr val="00B050"/>
                </a:solidFill>
                <a:latin typeface="+mj-lt"/>
                <a:ea typeface="+mj-ea"/>
                <a:cs typeface="+mj-cs"/>
              </a:rPr>
              <a:t>paczkę</a:t>
            </a:r>
            <a:r>
              <a:rPr lang="pl-PL" sz="1600" dirty="0" smtClean="0">
                <a:latin typeface="+mj-lt"/>
                <a:ea typeface="+mj-ea"/>
                <a:cs typeface="+mj-cs"/>
              </a:rPr>
              <a:t> chronioną hasłem</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5292080" y="116632"/>
            <a:ext cx="1872208" cy="523220"/>
          </a:xfrm>
          <a:prstGeom prst="rect">
            <a:avLst/>
          </a:prstGeom>
          <a:noFill/>
        </p:spPr>
        <p:txBody>
          <a:bodyPr wrap="square" rtlCol="0">
            <a:spAutoFit/>
          </a:bodyPr>
          <a:lstStyle/>
          <a:p>
            <a:r>
              <a:rPr lang="pl-PL" sz="1400" dirty="0" smtClean="0"/>
              <a:t>n = 3127</a:t>
            </a:r>
          </a:p>
          <a:p>
            <a:r>
              <a:rPr lang="pl-PL" sz="1400" dirty="0" smtClean="0"/>
              <a:t>e = 3</a:t>
            </a:r>
          </a:p>
        </p:txBody>
      </p:sp>
      <p:sp>
        <p:nvSpPr>
          <p:cNvPr id="20" name="pole tekstowe 19"/>
          <p:cNvSpPr txBox="1"/>
          <p:nvPr/>
        </p:nvSpPr>
        <p:spPr>
          <a:xfrm>
            <a:off x="395536" y="1844824"/>
            <a:ext cx="1872208" cy="954107"/>
          </a:xfrm>
          <a:prstGeom prst="rect">
            <a:avLst/>
          </a:prstGeom>
          <a:solidFill>
            <a:schemeClr val="bg1">
              <a:lumMod val="85000"/>
              <a:lumOff val="15000"/>
            </a:schemeClr>
          </a:solid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Fi(n)= 3016</a:t>
            </a:r>
          </a:p>
          <a:p>
            <a:r>
              <a:rPr lang="pl-PL" sz="1400" dirty="0" smtClean="0"/>
              <a:t>d = 2011</a:t>
            </a:r>
          </a:p>
        </p:txBody>
      </p:sp>
      <p:sp>
        <p:nvSpPr>
          <p:cNvPr id="22" name="pole tekstowe 21"/>
          <p:cNvSpPr txBox="1"/>
          <p:nvPr/>
        </p:nvSpPr>
        <p:spPr>
          <a:xfrm>
            <a:off x="395536" y="1556792"/>
            <a:ext cx="1872208" cy="307777"/>
          </a:xfrm>
          <a:prstGeom prst="rect">
            <a:avLst/>
          </a:prstGeom>
          <a:solidFill>
            <a:schemeClr val="bg1">
              <a:lumMod val="85000"/>
              <a:lumOff val="15000"/>
            </a:schemeClr>
          </a:solidFill>
        </p:spPr>
        <p:txBody>
          <a:bodyPr wrap="square" rtlCol="0">
            <a:spAutoFit/>
          </a:bodyPr>
          <a:lstStyle/>
          <a:p>
            <a:r>
              <a:rPr lang="pl-PL" sz="1400" dirty="0" smtClean="0"/>
              <a:t>D:\Hasla</a:t>
            </a:r>
          </a:p>
        </p:txBody>
      </p:sp>
      <p:sp>
        <p:nvSpPr>
          <p:cNvPr id="29" name="pole tekstowe 28"/>
          <p:cNvSpPr txBox="1"/>
          <p:nvPr/>
        </p:nvSpPr>
        <p:spPr>
          <a:xfrm>
            <a:off x="7236296" y="5229200"/>
            <a:ext cx="1907704" cy="307777"/>
          </a:xfrm>
          <a:prstGeom prst="rect">
            <a:avLst/>
          </a:prstGeom>
          <a:noFill/>
        </p:spPr>
        <p:txBody>
          <a:bodyPr wrap="square" rtlCol="0">
            <a:spAutoFit/>
          </a:bodyPr>
          <a:lstStyle/>
          <a:p>
            <a:r>
              <a:rPr lang="pl-PL" sz="1400" dirty="0" smtClean="0"/>
              <a:t>c = 607</a:t>
            </a:r>
          </a:p>
        </p:txBody>
      </p:sp>
      <p:cxnSp>
        <p:nvCxnSpPr>
          <p:cNvPr id="28" name="Łącznik zakrzywiony 27"/>
          <p:cNvCxnSpPr/>
          <p:nvPr/>
        </p:nvCxnSpPr>
        <p:spPr>
          <a:xfrm rot="10800000">
            <a:off x="6228184" y="4005064"/>
            <a:ext cx="1368152" cy="1224136"/>
          </a:xfrm>
          <a:prstGeom prst="curvedConnector3">
            <a:avLst>
              <a:gd name="adj1" fmla="val 50000"/>
            </a:avLst>
          </a:prstGeom>
          <a:ln w="3175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Łącznik zakrzywiony 32"/>
          <p:cNvCxnSpPr>
            <a:endCxn id="7" idx="3"/>
          </p:cNvCxnSpPr>
          <p:nvPr/>
        </p:nvCxnSpPr>
        <p:spPr>
          <a:xfrm rot="10800000" flipV="1">
            <a:off x="1474236" y="4005064"/>
            <a:ext cx="1297564" cy="850896"/>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4" name="Grupa 17"/>
          <p:cNvGrpSpPr/>
          <p:nvPr/>
        </p:nvGrpSpPr>
        <p:grpSpPr>
          <a:xfrm>
            <a:off x="7884368" y="5589240"/>
            <a:ext cx="792088" cy="792088"/>
            <a:chOff x="6012160" y="5085184"/>
            <a:chExt cx="792088" cy="792088"/>
          </a:xfrm>
        </p:grpSpPr>
        <p:pic>
          <p:nvPicPr>
            <p:cNvPr id="35" name="Picture 4" descr="Podobny obraz"/>
            <p:cNvPicPr>
              <a:picLocks noChangeAspect="1" noChangeArrowheads="1"/>
            </p:cNvPicPr>
            <p:nvPr/>
          </p:nvPicPr>
          <p:blipFill>
            <a:blip r:embed="rId5" cstate="print"/>
            <a:srcRect/>
            <a:stretch>
              <a:fillRect/>
            </a:stretch>
          </p:blipFill>
          <p:spPr bwMode="auto">
            <a:xfrm>
              <a:off x="6012160" y="5085184"/>
              <a:ext cx="792088" cy="792088"/>
            </a:xfrm>
            <a:prstGeom prst="rect">
              <a:avLst/>
            </a:prstGeom>
            <a:noFill/>
          </p:spPr>
        </p:pic>
        <p:pic>
          <p:nvPicPr>
            <p:cNvPr id="36" name="Picture 8" descr="Zamek, Ikona, Niebieski, Symbolu, Bezpieczeństwa"/>
            <p:cNvPicPr>
              <a:picLocks noChangeAspect="1" noChangeArrowheads="1"/>
            </p:cNvPicPr>
            <p:nvPr/>
          </p:nvPicPr>
          <p:blipFill>
            <a:blip r:embed="rId6" cstate="print">
              <a:lum bright="-40000"/>
            </a:blip>
            <a:srcRect/>
            <a:stretch>
              <a:fillRect/>
            </a:stretch>
          </p:blipFill>
          <p:spPr bwMode="auto">
            <a:xfrm>
              <a:off x="6084168" y="5085184"/>
              <a:ext cx="720080" cy="720080"/>
            </a:xfrm>
            <a:prstGeom prst="rect">
              <a:avLst/>
            </a:prstGeom>
            <a:noFill/>
          </p:spPr>
        </p:pic>
      </p:grpSp>
      <p:cxnSp>
        <p:nvCxnSpPr>
          <p:cNvPr id="38" name="Łącznik prosty ze strzałką 37"/>
          <p:cNvCxnSpPr/>
          <p:nvPr/>
        </p:nvCxnSpPr>
        <p:spPr>
          <a:xfrm flipV="1">
            <a:off x="4932040" y="1556792"/>
            <a:ext cx="0" cy="223224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 może wreszcie odczytać hasło do paczki korzystając ze swojego klucza prywatnego –</a:t>
            </a:r>
            <a:r>
              <a:rPr lang="pl-PL" sz="1600" dirty="0" smtClean="0">
                <a:solidFill>
                  <a:srgbClr val="00B050"/>
                </a:solidFill>
                <a:latin typeface="+mj-lt"/>
                <a:ea typeface="+mj-ea"/>
                <a:cs typeface="+mj-cs"/>
              </a:rPr>
              <a:t> d </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5292080" y="116632"/>
            <a:ext cx="1872208" cy="738664"/>
          </a:xfrm>
          <a:prstGeom prst="rect">
            <a:avLst/>
          </a:prstGeom>
          <a:noFill/>
        </p:spPr>
        <p:txBody>
          <a:bodyPr wrap="square" rtlCol="0">
            <a:spAutoFit/>
          </a:bodyPr>
          <a:lstStyle/>
          <a:p>
            <a:r>
              <a:rPr lang="pl-PL" sz="1400" dirty="0" smtClean="0"/>
              <a:t>n = 3127</a:t>
            </a:r>
          </a:p>
          <a:p>
            <a:r>
              <a:rPr lang="pl-PL" sz="1400" dirty="0" smtClean="0"/>
              <a:t>e = 3</a:t>
            </a:r>
          </a:p>
          <a:p>
            <a:r>
              <a:rPr lang="pl-PL" sz="1400" dirty="0" smtClean="0"/>
              <a:t>c = 607</a:t>
            </a:r>
          </a:p>
        </p:txBody>
      </p:sp>
      <p:sp>
        <p:nvSpPr>
          <p:cNvPr id="20" name="pole tekstowe 19"/>
          <p:cNvSpPr txBox="1"/>
          <p:nvPr/>
        </p:nvSpPr>
        <p:spPr>
          <a:xfrm>
            <a:off x="395536" y="1844824"/>
            <a:ext cx="1872208" cy="1384995"/>
          </a:xfrm>
          <a:prstGeom prst="rect">
            <a:avLst/>
          </a:prstGeom>
          <a:solidFill>
            <a:schemeClr val="bg1">
              <a:lumMod val="85000"/>
              <a:lumOff val="15000"/>
            </a:schemeClr>
          </a:solid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Fi(n)= 3016</a:t>
            </a:r>
          </a:p>
          <a:p>
            <a:r>
              <a:rPr lang="pl-PL" sz="1400" dirty="0" smtClean="0"/>
              <a:t>d = 2011</a:t>
            </a:r>
          </a:p>
          <a:p>
            <a:r>
              <a:rPr lang="pl-PL" sz="1400" dirty="0" smtClean="0"/>
              <a:t>n = 3127</a:t>
            </a:r>
          </a:p>
          <a:p>
            <a:r>
              <a:rPr lang="pl-PL" sz="1400" dirty="0" smtClean="0"/>
              <a:t>e = 3</a:t>
            </a:r>
          </a:p>
        </p:txBody>
      </p:sp>
      <p:sp>
        <p:nvSpPr>
          <p:cNvPr id="22" name="pole tekstowe 21"/>
          <p:cNvSpPr txBox="1"/>
          <p:nvPr/>
        </p:nvSpPr>
        <p:spPr>
          <a:xfrm>
            <a:off x="395536" y="1556792"/>
            <a:ext cx="1872208" cy="307777"/>
          </a:xfrm>
          <a:prstGeom prst="rect">
            <a:avLst/>
          </a:prstGeom>
          <a:solidFill>
            <a:schemeClr val="bg1">
              <a:lumMod val="85000"/>
              <a:lumOff val="15000"/>
            </a:schemeClr>
          </a:solidFill>
        </p:spPr>
        <p:txBody>
          <a:bodyPr wrap="square" rtlCol="0">
            <a:spAutoFit/>
          </a:bodyPr>
          <a:lstStyle/>
          <a:p>
            <a:r>
              <a:rPr lang="pl-PL" sz="1400" dirty="0" smtClean="0"/>
              <a:t>D:\Hasla</a:t>
            </a:r>
          </a:p>
        </p:txBody>
      </p:sp>
      <p:sp>
        <p:nvSpPr>
          <p:cNvPr id="29" name="pole tekstowe 28"/>
          <p:cNvSpPr txBox="1"/>
          <p:nvPr/>
        </p:nvSpPr>
        <p:spPr>
          <a:xfrm>
            <a:off x="251520" y="5445224"/>
            <a:ext cx="2664296" cy="523220"/>
          </a:xfrm>
          <a:prstGeom prst="rect">
            <a:avLst/>
          </a:prstGeom>
          <a:noFill/>
        </p:spPr>
        <p:txBody>
          <a:bodyPr wrap="square" rtlCol="0">
            <a:spAutoFit/>
          </a:bodyPr>
          <a:lstStyle/>
          <a:p>
            <a:r>
              <a:rPr lang="pl-PL" sz="1400" dirty="0" smtClean="0"/>
              <a:t>c = 607</a:t>
            </a:r>
          </a:p>
          <a:p>
            <a:r>
              <a:rPr lang="pl-PL" sz="1400" dirty="0" smtClean="0">
                <a:solidFill>
                  <a:srgbClr val="00B050"/>
                </a:solidFill>
              </a:rPr>
              <a:t>m = 607^2011 % 3127</a:t>
            </a:r>
          </a:p>
        </p:txBody>
      </p:sp>
      <p:grpSp>
        <p:nvGrpSpPr>
          <p:cNvPr id="8" name="Grupa 17"/>
          <p:cNvGrpSpPr/>
          <p:nvPr/>
        </p:nvGrpSpPr>
        <p:grpSpPr>
          <a:xfrm>
            <a:off x="1835696" y="4509120"/>
            <a:ext cx="792088" cy="792088"/>
            <a:chOff x="6012160" y="5085184"/>
            <a:chExt cx="792088" cy="792088"/>
          </a:xfrm>
        </p:grpSpPr>
        <p:pic>
          <p:nvPicPr>
            <p:cNvPr id="35" name="Picture 4" descr="Podobny obraz"/>
            <p:cNvPicPr>
              <a:picLocks noChangeAspect="1" noChangeArrowheads="1"/>
            </p:cNvPicPr>
            <p:nvPr/>
          </p:nvPicPr>
          <p:blipFill>
            <a:blip r:embed="rId5" cstate="print"/>
            <a:srcRect/>
            <a:stretch>
              <a:fillRect/>
            </a:stretch>
          </p:blipFill>
          <p:spPr bwMode="auto">
            <a:xfrm>
              <a:off x="6012160" y="5085184"/>
              <a:ext cx="792088" cy="792088"/>
            </a:xfrm>
            <a:prstGeom prst="rect">
              <a:avLst/>
            </a:prstGeom>
            <a:noFill/>
          </p:spPr>
        </p:pic>
        <p:pic>
          <p:nvPicPr>
            <p:cNvPr id="36" name="Picture 8" descr="Zamek, Ikona, Niebieski, Symbolu, Bezpieczeństwa"/>
            <p:cNvPicPr>
              <a:picLocks noChangeAspect="1" noChangeArrowheads="1"/>
            </p:cNvPicPr>
            <p:nvPr/>
          </p:nvPicPr>
          <p:blipFill>
            <a:blip r:embed="rId6" cstate="print">
              <a:lum bright="-40000"/>
            </a:blip>
            <a:srcRect/>
            <a:stretch>
              <a:fillRect/>
            </a:stretch>
          </p:blipFill>
          <p:spPr bwMode="auto">
            <a:xfrm>
              <a:off x="6084168" y="5085184"/>
              <a:ext cx="720080" cy="720080"/>
            </a:xfrm>
            <a:prstGeom prst="rect">
              <a:avLst/>
            </a:prstGeom>
            <a:noFill/>
          </p:spPr>
        </p:pic>
      </p:grpSp>
      <p:grpSp>
        <p:nvGrpSpPr>
          <p:cNvPr id="26" name="Grupa 17"/>
          <p:cNvGrpSpPr/>
          <p:nvPr/>
        </p:nvGrpSpPr>
        <p:grpSpPr>
          <a:xfrm>
            <a:off x="5364088" y="836712"/>
            <a:ext cx="792088" cy="792088"/>
            <a:chOff x="6012160" y="5085184"/>
            <a:chExt cx="792088" cy="792088"/>
          </a:xfrm>
        </p:grpSpPr>
        <p:pic>
          <p:nvPicPr>
            <p:cNvPr id="27" name="Picture 4" descr="Podobny obraz"/>
            <p:cNvPicPr>
              <a:picLocks noChangeAspect="1" noChangeArrowheads="1"/>
            </p:cNvPicPr>
            <p:nvPr/>
          </p:nvPicPr>
          <p:blipFill>
            <a:blip r:embed="rId5" cstate="print"/>
            <a:srcRect/>
            <a:stretch>
              <a:fillRect/>
            </a:stretch>
          </p:blipFill>
          <p:spPr bwMode="auto">
            <a:xfrm>
              <a:off x="6012160" y="5085184"/>
              <a:ext cx="792088" cy="792088"/>
            </a:xfrm>
            <a:prstGeom prst="rect">
              <a:avLst/>
            </a:prstGeom>
            <a:noFill/>
          </p:spPr>
        </p:pic>
        <p:pic>
          <p:nvPicPr>
            <p:cNvPr id="30" name="Picture 8" descr="Zamek, Ikona, Niebieski, Symbolu, Bezpieczeństwa"/>
            <p:cNvPicPr>
              <a:picLocks noChangeAspect="1" noChangeArrowheads="1"/>
            </p:cNvPicPr>
            <p:nvPr/>
          </p:nvPicPr>
          <p:blipFill>
            <a:blip r:embed="rId6" cstate="print">
              <a:lum bright="-40000"/>
            </a:blip>
            <a:srcRect/>
            <a:stretch>
              <a:fillRect/>
            </a:stretch>
          </p:blipFill>
          <p:spPr bwMode="auto">
            <a:xfrm>
              <a:off x="6084168" y="5085184"/>
              <a:ext cx="720080" cy="720080"/>
            </a:xfrm>
            <a:prstGeom prst="rect">
              <a:avLst/>
            </a:prstGeom>
            <a:noFill/>
          </p:spPr>
        </p:pic>
      </p:grpSp>
      <p:sp>
        <p:nvSpPr>
          <p:cNvPr id="31" name="pole tekstowe 30"/>
          <p:cNvSpPr txBox="1"/>
          <p:nvPr/>
        </p:nvSpPr>
        <p:spPr>
          <a:xfrm>
            <a:off x="5364088" y="1916832"/>
            <a:ext cx="3139863" cy="830997"/>
          </a:xfrm>
          <a:prstGeom prst="rect">
            <a:avLst/>
          </a:prstGeom>
          <a:solidFill>
            <a:schemeClr val="bg1">
              <a:lumMod val="85000"/>
              <a:lumOff val="15000"/>
            </a:schemeClr>
          </a:solidFill>
        </p:spPr>
        <p:txBody>
          <a:bodyPr wrap="square" rtlCol="0">
            <a:spAutoFit/>
          </a:bodyPr>
          <a:lstStyle/>
          <a:p>
            <a:r>
              <a:rPr lang="pl-PL" sz="1600" dirty="0" smtClean="0">
                <a:solidFill>
                  <a:srgbClr val="00B050"/>
                </a:solidFill>
              </a:rPr>
              <a:t>wzór</a:t>
            </a:r>
            <a:r>
              <a:rPr lang="pl-PL" sz="1600" dirty="0" smtClean="0"/>
              <a:t>:</a:t>
            </a:r>
            <a:br>
              <a:rPr lang="pl-PL" sz="1600" dirty="0" smtClean="0"/>
            </a:br>
            <a:r>
              <a:rPr lang="pl-PL" sz="1600" dirty="0" smtClean="0"/>
              <a:t/>
            </a:r>
            <a:br>
              <a:rPr lang="pl-PL" sz="1600" dirty="0" smtClean="0"/>
            </a:br>
            <a:r>
              <a:rPr lang="pl-PL" sz="1600" dirty="0" smtClean="0"/>
              <a:t>m = c^d % n </a:t>
            </a:r>
          </a:p>
        </p:txBody>
      </p:sp>
      <p:cxnSp>
        <p:nvCxnSpPr>
          <p:cNvPr id="34" name="Łącznik prosty ze strzałką 33"/>
          <p:cNvCxnSpPr>
            <a:stCxn id="18" idx="0"/>
            <a:endCxn id="31" idx="2"/>
          </p:cNvCxnSpPr>
          <p:nvPr/>
        </p:nvCxnSpPr>
        <p:spPr>
          <a:xfrm flipV="1">
            <a:off x="4788024" y="2747829"/>
            <a:ext cx="2145996" cy="219333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Prostokąt 36"/>
          <p:cNvSpPr/>
          <p:nvPr/>
        </p:nvSpPr>
        <p:spPr>
          <a:xfrm>
            <a:off x="395536" y="2492896"/>
            <a:ext cx="100811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229200"/>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 uzyskała informacje o tym jakie hasło zostało ustawione do paczki od Marka czyli </a:t>
            </a:r>
            <a:r>
              <a:rPr lang="pl-PL" sz="1600" dirty="0" smtClean="0">
                <a:solidFill>
                  <a:srgbClr val="00B050"/>
                </a:solidFill>
                <a:latin typeface="+mj-lt"/>
                <a:ea typeface="+mj-ea"/>
                <a:cs typeface="+mj-cs"/>
              </a:rPr>
              <a:t>m=543</a:t>
            </a:r>
            <a:r>
              <a:rPr lang="pl-PL" sz="1600" dirty="0" smtClean="0">
                <a:latin typeface="+mj-lt"/>
                <a:ea typeface="+mj-ea"/>
                <a:cs typeface="+mj-cs"/>
              </a:rPr>
              <a:t>. </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941168"/>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5292080" y="116632"/>
            <a:ext cx="1872208" cy="738664"/>
          </a:xfrm>
          <a:prstGeom prst="rect">
            <a:avLst/>
          </a:prstGeom>
          <a:noFill/>
        </p:spPr>
        <p:txBody>
          <a:bodyPr wrap="square" rtlCol="0">
            <a:spAutoFit/>
          </a:bodyPr>
          <a:lstStyle/>
          <a:p>
            <a:r>
              <a:rPr lang="pl-PL" sz="1400" dirty="0" smtClean="0"/>
              <a:t>n = 3127</a:t>
            </a:r>
          </a:p>
          <a:p>
            <a:r>
              <a:rPr lang="pl-PL" sz="1400" dirty="0" smtClean="0"/>
              <a:t>e = 3</a:t>
            </a:r>
          </a:p>
          <a:p>
            <a:r>
              <a:rPr lang="pl-PL" sz="1400" dirty="0" smtClean="0"/>
              <a:t>c = 607</a:t>
            </a:r>
          </a:p>
        </p:txBody>
      </p:sp>
      <p:sp>
        <p:nvSpPr>
          <p:cNvPr id="20" name="pole tekstowe 19"/>
          <p:cNvSpPr txBox="1"/>
          <p:nvPr/>
        </p:nvSpPr>
        <p:spPr>
          <a:xfrm>
            <a:off x="395536" y="1844824"/>
            <a:ext cx="1872208" cy="1384995"/>
          </a:xfrm>
          <a:prstGeom prst="rect">
            <a:avLst/>
          </a:prstGeom>
          <a:solidFill>
            <a:schemeClr val="bg1">
              <a:lumMod val="85000"/>
              <a:lumOff val="15000"/>
            </a:schemeClr>
          </a:solid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Fi(n)= 3016</a:t>
            </a:r>
          </a:p>
          <a:p>
            <a:r>
              <a:rPr lang="pl-PL" sz="1400" dirty="0" smtClean="0"/>
              <a:t>d = 2011</a:t>
            </a:r>
          </a:p>
          <a:p>
            <a:r>
              <a:rPr lang="pl-PL" sz="1400" dirty="0" smtClean="0"/>
              <a:t>n = 3127</a:t>
            </a:r>
          </a:p>
          <a:p>
            <a:r>
              <a:rPr lang="pl-PL" sz="1400" dirty="0" smtClean="0"/>
              <a:t>e = 3</a:t>
            </a:r>
          </a:p>
        </p:txBody>
      </p:sp>
      <p:sp>
        <p:nvSpPr>
          <p:cNvPr id="22" name="pole tekstowe 21"/>
          <p:cNvSpPr txBox="1"/>
          <p:nvPr/>
        </p:nvSpPr>
        <p:spPr>
          <a:xfrm>
            <a:off x="395536" y="1556792"/>
            <a:ext cx="1872208" cy="307777"/>
          </a:xfrm>
          <a:prstGeom prst="rect">
            <a:avLst/>
          </a:prstGeom>
          <a:solidFill>
            <a:schemeClr val="bg1">
              <a:lumMod val="85000"/>
              <a:lumOff val="15000"/>
            </a:schemeClr>
          </a:solidFill>
        </p:spPr>
        <p:txBody>
          <a:bodyPr wrap="square" rtlCol="0">
            <a:spAutoFit/>
          </a:bodyPr>
          <a:lstStyle/>
          <a:p>
            <a:r>
              <a:rPr lang="pl-PL" sz="1400" dirty="0" smtClean="0"/>
              <a:t>D:\Hasla</a:t>
            </a:r>
          </a:p>
        </p:txBody>
      </p:sp>
      <p:sp>
        <p:nvSpPr>
          <p:cNvPr id="29" name="pole tekstowe 28"/>
          <p:cNvSpPr txBox="1"/>
          <p:nvPr/>
        </p:nvSpPr>
        <p:spPr>
          <a:xfrm>
            <a:off x="107504" y="5301208"/>
            <a:ext cx="2664296" cy="738664"/>
          </a:xfrm>
          <a:prstGeom prst="rect">
            <a:avLst/>
          </a:prstGeom>
          <a:noFill/>
        </p:spPr>
        <p:txBody>
          <a:bodyPr wrap="square" rtlCol="0">
            <a:spAutoFit/>
          </a:bodyPr>
          <a:lstStyle/>
          <a:p>
            <a:r>
              <a:rPr lang="pl-PL" sz="1400" dirty="0" smtClean="0"/>
              <a:t>c = 2947</a:t>
            </a:r>
          </a:p>
          <a:p>
            <a:r>
              <a:rPr lang="pl-PL" sz="1400" dirty="0" smtClean="0"/>
              <a:t/>
            </a:r>
            <a:br>
              <a:rPr lang="pl-PL" sz="1400" dirty="0" smtClean="0"/>
            </a:br>
            <a:r>
              <a:rPr lang="pl-PL" sz="1400" dirty="0" smtClean="0">
                <a:solidFill>
                  <a:srgbClr val="00B050"/>
                </a:solidFill>
              </a:rPr>
              <a:t>m =  543</a:t>
            </a:r>
          </a:p>
        </p:txBody>
      </p:sp>
      <p:grpSp>
        <p:nvGrpSpPr>
          <p:cNvPr id="8" name="Grupa 17"/>
          <p:cNvGrpSpPr/>
          <p:nvPr/>
        </p:nvGrpSpPr>
        <p:grpSpPr>
          <a:xfrm>
            <a:off x="1763688" y="4293096"/>
            <a:ext cx="792088" cy="792088"/>
            <a:chOff x="6012160" y="5085184"/>
            <a:chExt cx="792088" cy="792088"/>
          </a:xfrm>
        </p:grpSpPr>
        <p:pic>
          <p:nvPicPr>
            <p:cNvPr id="35" name="Picture 4" descr="Podobny obraz"/>
            <p:cNvPicPr>
              <a:picLocks noChangeAspect="1" noChangeArrowheads="1"/>
            </p:cNvPicPr>
            <p:nvPr/>
          </p:nvPicPr>
          <p:blipFill>
            <a:blip r:embed="rId5" cstate="print"/>
            <a:srcRect/>
            <a:stretch>
              <a:fillRect/>
            </a:stretch>
          </p:blipFill>
          <p:spPr bwMode="auto">
            <a:xfrm>
              <a:off x="6012160" y="5085184"/>
              <a:ext cx="792088" cy="792088"/>
            </a:xfrm>
            <a:prstGeom prst="rect">
              <a:avLst/>
            </a:prstGeom>
            <a:noFill/>
          </p:spPr>
        </p:pic>
        <p:pic>
          <p:nvPicPr>
            <p:cNvPr id="36" name="Picture 8" descr="Zamek, Ikona, Niebieski, Symbolu, Bezpieczeństwa"/>
            <p:cNvPicPr>
              <a:picLocks noChangeAspect="1" noChangeArrowheads="1"/>
            </p:cNvPicPr>
            <p:nvPr/>
          </p:nvPicPr>
          <p:blipFill>
            <a:blip r:embed="rId6" cstate="print">
              <a:lum bright="-40000"/>
            </a:blip>
            <a:srcRect/>
            <a:stretch>
              <a:fillRect/>
            </a:stretch>
          </p:blipFill>
          <p:spPr bwMode="auto">
            <a:xfrm>
              <a:off x="6084168" y="5085184"/>
              <a:ext cx="720080" cy="720080"/>
            </a:xfrm>
            <a:prstGeom prst="rect">
              <a:avLst/>
            </a:prstGeom>
            <a:noFill/>
          </p:spPr>
        </p:pic>
      </p:grpSp>
      <p:grpSp>
        <p:nvGrpSpPr>
          <p:cNvPr id="10" name="Grupa 17"/>
          <p:cNvGrpSpPr/>
          <p:nvPr/>
        </p:nvGrpSpPr>
        <p:grpSpPr>
          <a:xfrm>
            <a:off x="5364088" y="836712"/>
            <a:ext cx="792088" cy="792088"/>
            <a:chOff x="6012160" y="5085184"/>
            <a:chExt cx="792088" cy="792088"/>
          </a:xfrm>
        </p:grpSpPr>
        <p:pic>
          <p:nvPicPr>
            <p:cNvPr id="27" name="Picture 4" descr="Podobny obraz"/>
            <p:cNvPicPr>
              <a:picLocks noChangeAspect="1" noChangeArrowheads="1"/>
            </p:cNvPicPr>
            <p:nvPr/>
          </p:nvPicPr>
          <p:blipFill>
            <a:blip r:embed="rId5" cstate="print"/>
            <a:srcRect/>
            <a:stretch>
              <a:fillRect/>
            </a:stretch>
          </p:blipFill>
          <p:spPr bwMode="auto">
            <a:xfrm>
              <a:off x="6012160" y="5085184"/>
              <a:ext cx="792088" cy="792088"/>
            </a:xfrm>
            <a:prstGeom prst="rect">
              <a:avLst/>
            </a:prstGeom>
            <a:noFill/>
          </p:spPr>
        </p:pic>
        <p:pic>
          <p:nvPicPr>
            <p:cNvPr id="30" name="Picture 8" descr="Zamek, Ikona, Niebieski, Symbolu, Bezpieczeństwa"/>
            <p:cNvPicPr>
              <a:picLocks noChangeAspect="1" noChangeArrowheads="1"/>
            </p:cNvPicPr>
            <p:nvPr/>
          </p:nvPicPr>
          <p:blipFill>
            <a:blip r:embed="rId6" cstate="print">
              <a:lum bright="-40000"/>
            </a:blip>
            <a:srcRect/>
            <a:stretch>
              <a:fillRect/>
            </a:stretch>
          </p:blipFill>
          <p:spPr bwMode="auto">
            <a:xfrm>
              <a:off x="6084168" y="5085184"/>
              <a:ext cx="720080" cy="720080"/>
            </a:xfrm>
            <a:prstGeom prst="rect">
              <a:avLst/>
            </a:prstGeom>
            <a:noFill/>
          </p:spPr>
        </p:pic>
      </p:grpSp>
      <p:sp>
        <p:nvSpPr>
          <p:cNvPr id="31" name="pole tekstowe 30"/>
          <p:cNvSpPr txBox="1"/>
          <p:nvPr/>
        </p:nvSpPr>
        <p:spPr>
          <a:xfrm>
            <a:off x="5364088" y="1916832"/>
            <a:ext cx="3139863" cy="830997"/>
          </a:xfrm>
          <a:prstGeom prst="rect">
            <a:avLst/>
          </a:prstGeom>
          <a:solidFill>
            <a:schemeClr val="bg1">
              <a:lumMod val="85000"/>
              <a:lumOff val="15000"/>
            </a:schemeClr>
          </a:solidFill>
        </p:spPr>
        <p:txBody>
          <a:bodyPr wrap="square" rtlCol="0">
            <a:spAutoFit/>
          </a:bodyPr>
          <a:lstStyle/>
          <a:p>
            <a:r>
              <a:rPr lang="pl-PL" sz="1600" dirty="0" smtClean="0">
                <a:solidFill>
                  <a:srgbClr val="00B050"/>
                </a:solidFill>
              </a:rPr>
              <a:t>wzór</a:t>
            </a:r>
            <a:r>
              <a:rPr lang="pl-PL" sz="1600" dirty="0" smtClean="0"/>
              <a:t>:</a:t>
            </a:r>
            <a:br>
              <a:rPr lang="pl-PL" sz="1600" dirty="0" smtClean="0"/>
            </a:br>
            <a:r>
              <a:rPr lang="pl-PL" sz="1600" dirty="0" smtClean="0"/>
              <a:t/>
            </a:r>
            <a:br>
              <a:rPr lang="pl-PL" sz="1600" dirty="0" smtClean="0"/>
            </a:br>
            <a:r>
              <a:rPr lang="pl-PL" sz="1600" dirty="0" smtClean="0"/>
              <a:t>m = c^d % n  </a:t>
            </a:r>
          </a:p>
        </p:txBody>
      </p:sp>
      <p:cxnSp>
        <p:nvCxnSpPr>
          <p:cNvPr id="34" name="Łącznik prosty ze strzałką 33"/>
          <p:cNvCxnSpPr>
            <a:stCxn id="18" idx="0"/>
            <a:endCxn id="31" idx="2"/>
          </p:cNvCxnSpPr>
          <p:nvPr/>
        </p:nvCxnSpPr>
        <p:spPr>
          <a:xfrm flipV="1">
            <a:off x="4788024" y="2747829"/>
            <a:ext cx="2145996" cy="219333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9"/>
          <p:cNvGrpSpPr/>
          <p:nvPr/>
        </p:nvGrpSpPr>
        <p:grpSpPr>
          <a:xfrm>
            <a:off x="3563888" y="0"/>
            <a:ext cx="1692992" cy="2180820"/>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dirty="0" smtClean="0">
                  <a:latin typeface="+mj-lt"/>
                  <a:ea typeface="+mj-ea"/>
                  <a:cs typeface="+mj-cs"/>
                </a:rPr>
                <a:t>Janusz</a:t>
              </a:r>
              <a:br>
                <a:rPr lang="pl-PL" dirty="0" smtClean="0">
                  <a:latin typeface="+mj-lt"/>
                  <a:ea typeface="+mj-ea"/>
                  <a:cs typeface="+mj-cs"/>
                </a:rPr>
              </a:br>
              <a:r>
                <a:rPr lang="pl-PL" sz="900" dirty="0" smtClean="0">
                  <a:latin typeface="+mj-lt"/>
                  <a:ea typeface="+mj-ea"/>
                  <a:cs typeface="+mj-cs"/>
                </a:rPr>
                <a:t>&lt;hacker&gt;</a:t>
              </a:r>
              <a:endParaRPr kumimoji="0" lang="pl-PL"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3" name="Grupa 10"/>
          <p:cNvGrpSpPr/>
          <p:nvPr/>
        </p:nvGrpSpPr>
        <p:grpSpPr>
          <a:xfrm>
            <a:off x="251520" y="3212976"/>
            <a:ext cx="1363799" cy="2016224"/>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a:t>
              </a:r>
            </a:p>
            <a:p>
              <a:pPr lvl="0" algn="ctr">
                <a:spcBef>
                  <a:spcPct val="0"/>
                </a:spcBef>
              </a:pPr>
              <a:r>
                <a:rPr lang="pl-PL" sz="900" dirty="0" smtClean="0"/>
                <a:t>&lt;odbiorca&gt;</a:t>
              </a:r>
              <a:endParaRPr kumimoji="0" lang="pl-PL" sz="9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2"/>
          <p:cNvGrpSpPr/>
          <p:nvPr/>
        </p:nvGrpSpPr>
        <p:grpSpPr>
          <a:xfrm>
            <a:off x="7596336" y="3284984"/>
            <a:ext cx="1363799" cy="2016224"/>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Marek</a:t>
              </a:r>
            </a:p>
            <a:p>
              <a:pPr lvl="0" algn="ctr">
                <a:spcBef>
                  <a:spcPct val="0"/>
                </a:spcBef>
              </a:pPr>
              <a:r>
                <a:rPr lang="pl-PL" sz="900" dirty="0" smtClean="0"/>
                <a:t>&lt;nadawca&gt;</a:t>
              </a:r>
              <a:endParaRPr lang="pl-PL" sz="900" dirty="0" smtClean="0">
                <a:latin typeface="+mj-lt"/>
                <a:ea typeface="+mj-ea"/>
                <a:cs typeface="+mj-cs"/>
              </a:endParaRPr>
            </a:p>
          </p:txBody>
        </p:sp>
      </p:grpSp>
      <p:cxnSp>
        <p:nvCxnSpPr>
          <p:cNvPr id="23" name="Łącznik prosty 22"/>
          <p:cNvCxnSpPr/>
          <p:nvPr/>
        </p:nvCxnSpPr>
        <p:spPr>
          <a:xfrm>
            <a:off x="1691680" y="4005064"/>
            <a:ext cx="58326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Łącznik prosty 24"/>
          <p:cNvCxnSpPr>
            <a:endCxn id="6" idx="2"/>
          </p:cNvCxnSpPr>
          <p:nvPr/>
        </p:nvCxnSpPr>
        <p:spPr>
          <a:xfrm flipH="1" flipV="1">
            <a:off x="4480925" y="2180820"/>
            <a:ext cx="19067" cy="1824244"/>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
        <p:nvSpPr>
          <p:cNvPr id="17" name="Tytuł 1"/>
          <p:cNvSpPr txBox="1">
            <a:spLocks/>
          </p:cNvSpPr>
          <p:nvPr/>
        </p:nvSpPr>
        <p:spPr>
          <a:xfrm>
            <a:off x="2843808" y="5157192"/>
            <a:ext cx="3600400" cy="1296144"/>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Agatka odblokowała paczkę. Marek nie musi się martwić bo Janusz mając </a:t>
            </a:r>
            <a:r>
              <a:rPr lang="pl-PL" sz="1600" dirty="0" smtClean="0">
                <a:solidFill>
                  <a:srgbClr val="00B050"/>
                </a:solidFill>
                <a:latin typeface="+mj-lt"/>
                <a:ea typeface="+mj-ea"/>
                <a:cs typeface="+mj-cs"/>
              </a:rPr>
              <a:t>c, n, e </a:t>
            </a:r>
            <a:r>
              <a:rPr lang="pl-PL" sz="1600" dirty="0" smtClean="0">
                <a:latin typeface="+mj-lt"/>
                <a:ea typeface="+mj-ea"/>
                <a:cs typeface="+mj-cs"/>
              </a:rPr>
              <a:t>wyznaczy wykładnik </a:t>
            </a:r>
            <a:r>
              <a:rPr lang="pl-PL" sz="1600" dirty="0" smtClean="0">
                <a:solidFill>
                  <a:srgbClr val="00B050"/>
                </a:solidFill>
                <a:latin typeface="+mj-lt"/>
                <a:ea typeface="+mj-ea"/>
                <a:cs typeface="+mj-cs"/>
              </a:rPr>
              <a:t>d</a:t>
            </a:r>
            <a:r>
              <a:rPr lang="pl-PL" sz="1600" dirty="0" smtClean="0">
                <a:latin typeface="+mj-lt"/>
                <a:ea typeface="+mj-ea"/>
                <a:cs typeface="+mj-cs"/>
              </a:rPr>
              <a:t> w.t.w gdy może obliczyć wartość Fi(n) a w tym celu musi znać rozkład n na czynniki pierwsze. </a:t>
            </a:r>
            <a:endParaRPr lang="pl-PL" sz="900" dirty="0" smtClean="0">
              <a:solidFill>
                <a:srgbClr val="00B050"/>
              </a:solidFill>
              <a:latin typeface="+mj-lt"/>
              <a:ea typeface="+mj-ea"/>
              <a:cs typeface="+mj-cs"/>
            </a:endParaRPr>
          </a:p>
        </p:txBody>
      </p:sp>
      <p:sp>
        <p:nvSpPr>
          <p:cNvPr id="18" name="Tytuł 1"/>
          <p:cNvSpPr txBox="1">
            <a:spLocks/>
          </p:cNvSpPr>
          <p:nvPr/>
        </p:nvSpPr>
        <p:spPr>
          <a:xfrm>
            <a:off x="2987824" y="4797152"/>
            <a:ext cx="3600400" cy="386440"/>
          </a:xfrm>
          <a:prstGeom prst="rect">
            <a:avLst/>
          </a:prstGeom>
          <a:solidFill>
            <a:schemeClr val="bg1">
              <a:lumMod val="85000"/>
              <a:lumOff val="15000"/>
            </a:schemeClr>
          </a:solidFill>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1600" dirty="0" smtClean="0">
                <a:latin typeface="+mj-lt"/>
                <a:ea typeface="+mj-ea"/>
                <a:cs typeface="+mj-cs"/>
              </a:rPr>
              <a:t>CZYNNOŚĆ:</a:t>
            </a:r>
            <a:endParaRPr lang="pl-PL" sz="900" dirty="0" smtClean="0">
              <a:latin typeface="+mj-lt"/>
              <a:ea typeface="+mj-ea"/>
              <a:cs typeface="+mj-cs"/>
            </a:endParaRPr>
          </a:p>
        </p:txBody>
      </p:sp>
      <p:sp>
        <p:nvSpPr>
          <p:cNvPr id="19" name="pole tekstowe 18"/>
          <p:cNvSpPr txBox="1"/>
          <p:nvPr/>
        </p:nvSpPr>
        <p:spPr>
          <a:xfrm>
            <a:off x="5292080" y="116632"/>
            <a:ext cx="1872208" cy="738664"/>
          </a:xfrm>
          <a:prstGeom prst="rect">
            <a:avLst/>
          </a:prstGeom>
          <a:noFill/>
        </p:spPr>
        <p:txBody>
          <a:bodyPr wrap="square" rtlCol="0">
            <a:spAutoFit/>
          </a:bodyPr>
          <a:lstStyle/>
          <a:p>
            <a:r>
              <a:rPr lang="pl-PL" sz="1400" dirty="0" smtClean="0"/>
              <a:t>n = 3127</a:t>
            </a:r>
          </a:p>
          <a:p>
            <a:r>
              <a:rPr lang="pl-PL" sz="1400" dirty="0" smtClean="0"/>
              <a:t>e = 3</a:t>
            </a:r>
          </a:p>
          <a:p>
            <a:r>
              <a:rPr lang="pl-PL" sz="1400" dirty="0" smtClean="0"/>
              <a:t>c = 607</a:t>
            </a:r>
          </a:p>
        </p:txBody>
      </p:sp>
      <p:sp>
        <p:nvSpPr>
          <p:cNvPr id="20" name="pole tekstowe 19"/>
          <p:cNvSpPr txBox="1"/>
          <p:nvPr/>
        </p:nvSpPr>
        <p:spPr>
          <a:xfrm>
            <a:off x="395536" y="1844824"/>
            <a:ext cx="1872208" cy="1384995"/>
          </a:xfrm>
          <a:prstGeom prst="rect">
            <a:avLst/>
          </a:prstGeom>
          <a:solidFill>
            <a:schemeClr val="bg1">
              <a:lumMod val="85000"/>
              <a:lumOff val="15000"/>
            </a:schemeClr>
          </a:solidFill>
        </p:spPr>
        <p:txBody>
          <a:bodyPr wrap="square" rtlCol="0">
            <a:spAutoFit/>
          </a:bodyPr>
          <a:lstStyle/>
          <a:p>
            <a:r>
              <a:rPr lang="pl-PL" sz="1400" dirty="0" smtClean="0"/>
              <a:t>p1 = 53</a:t>
            </a:r>
            <a:br>
              <a:rPr lang="pl-PL" sz="1400" dirty="0" smtClean="0"/>
            </a:br>
            <a:r>
              <a:rPr lang="pl-PL" sz="1400" dirty="0" smtClean="0"/>
              <a:t>p2 = 59</a:t>
            </a:r>
          </a:p>
          <a:p>
            <a:r>
              <a:rPr lang="pl-PL" sz="1400" dirty="0" smtClean="0"/>
              <a:t>Fi(n)= 3016</a:t>
            </a:r>
          </a:p>
          <a:p>
            <a:r>
              <a:rPr lang="pl-PL" sz="1400" dirty="0" smtClean="0"/>
              <a:t>d = 2011</a:t>
            </a:r>
          </a:p>
          <a:p>
            <a:r>
              <a:rPr lang="pl-PL" sz="1400" dirty="0" smtClean="0"/>
              <a:t>n = 3127</a:t>
            </a:r>
          </a:p>
          <a:p>
            <a:r>
              <a:rPr lang="pl-PL" sz="1400" dirty="0" smtClean="0"/>
              <a:t>e = 3</a:t>
            </a:r>
          </a:p>
        </p:txBody>
      </p:sp>
      <p:sp>
        <p:nvSpPr>
          <p:cNvPr id="22" name="pole tekstowe 21"/>
          <p:cNvSpPr txBox="1"/>
          <p:nvPr/>
        </p:nvSpPr>
        <p:spPr>
          <a:xfrm>
            <a:off x="395536" y="1556792"/>
            <a:ext cx="1872208" cy="307777"/>
          </a:xfrm>
          <a:prstGeom prst="rect">
            <a:avLst/>
          </a:prstGeom>
          <a:solidFill>
            <a:schemeClr val="bg1">
              <a:lumMod val="85000"/>
              <a:lumOff val="15000"/>
            </a:schemeClr>
          </a:solidFill>
        </p:spPr>
        <p:txBody>
          <a:bodyPr wrap="square" rtlCol="0">
            <a:spAutoFit/>
          </a:bodyPr>
          <a:lstStyle/>
          <a:p>
            <a:r>
              <a:rPr lang="pl-PL" sz="1400" dirty="0" smtClean="0"/>
              <a:t>D:\Hasla</a:t>
            </a:r>
          </a:p>
        </p:txBody>
      </p:sp>
      <p:sp>
        <p:nvSpPr>
          <p:cNvPr id="29" name="pole tekstowe 28"/>
          <p:cNvSpPr txBox="1"/>
          <p:nvPr/>
        </p:nvSpPr>
        <p:spPr>
          <a:xfrm>
            <a:off x="107504" y="5301208"/>
            <a:ext cx="2664296" cy="738664"/>
          </a:xfrm>
          <a:prstGeom prst="rect">
            <a:avLst/>
          </a:prstGeom>
          <a:noFill/>
        </p:spPr>
        <p:txBody>
          <a:bodyPr wrap="square" rtlCol="0">
            <a:spAutoFit/>
          </a:bodyPr>
          <a:lstStyle/>
          <a:p>
            <a:r>
              <a:rPr lang="pl-PL" sz="1400" dirty="0" smtClean="0"/>
              <a:t>c = 2947</a:t>
            </a:r>
          </a:p>
          <a:p>
            <a:r>
              <a:rPr lang="pl-PL" sz="1400" dirty="0" smtClean="0"/>
              <a:t/>
            </a:r>
            <a:br>
              <a:rPr lang="pl-PL" sz="1400" dirty="0" smtClean="0"/>
            </a:br>
            <a:r>
              <a:rPr lang="pl-PL" sz="1400" dirty="0" smtClean="0">
                <a:solidFill>
                  <a:srgbClr val="00B050"/>
                </a:solidFill>
              </a:rPr>
              <a:t>m =  543</a:t>
            </a:r>
          </a:p>
        </p:txBody>
      </p:sp>
      <p:grpSp>
        <p:nvGrpSpPr>
          <p:cNvPr id="10" name="Grupa 17"/>
          <p:cNvGrpSpPr/>
          <p:nvPr/>
        </p:nvGrpSpPr>
        <p:grpSpPr>
          <a:xfrm>
            <a:off x="5364088" y="836712"/>
            <a:ext cx="792088" cy="792088"/>
            <a:chOff x="6012160" y="5085184"/>
            <a:chExt cx="792088" cy="792088"/>
          </a:xfrm>
        </p:grpSpPr>
        <p:pic>
          <p:nvPicPr>
            <p:cNvPr id="27" name="Picture 4" descr="Podobny obraz"/>
            <p:cNvPicPr>
              <a:picLocks noChangeAspect="1" noChangeArrowheads="1"/>
            </p:cNvPicPr>
            <p:nvPr/>
          </p:nvPicPr>
          <p:blipFill>
            <a:blip r:embed="rId5" cstate="print"/>
            <a:srcRect/>
            <a:stretch>
              <a:fillRect/>
            </a:stretch>
          </p:blipFill>
          <p:spPr bwMode="auto">
            <a:xfrm>
              <a:off x="6012160" y="5085184"/>
              <a:ext cx="792088" cy="792088"/>
            </a:xfrm>
            <a:prstGeom prst="rect">
              <a:avLst/>
            </a:prstGeom>
            <a:noFill/>
          </p:spPr>
        </p:pic>
        <p:pic>
          <p:nvPicPr>
            <p:cNvPr id="30" name="Picture 8" descr="Zamek, Ikona, Niebieski, Symbolu, Bezpieczeństwa"/>
            <p:cNvPicPr>
              <a:picLocks noChangeAspect="1" noChangeArrowheads="1"/>
            </p:cNvPicPr>
            <p:nvPr/>
          </p:nvPicPr>
          <p:blipFill>
            <a:blip r:embed="rId6" cstate="print">
              <a:lum bright="-40000"/>
            </a:blip>
            <a:srcRect/>
            <a:stretch>
              <a:fillRect/>
            </a:stretch>
          </p:blipFill>
          <p:spPr bwMode="auto">
            <a:xfrm>
              <a:off x="6084168" y="5085184"/>
              <a:ext cx="720080" cy="720080"/>
            </a:xfrm>
            <a:prstGeom prst="rect">
              <a:avLst/>
            </a:prstGeom>
            <a:noFill/>
          </p:spPr>
        </p:pic>
      </p:grpSp>
      <p:pic>
        <p:nvPicPr>
          <p:cNvPr id="28" name="Picture 2" descr="Znalezione obrazy dla zapytania send data"/>
          <p:cNvPicPr>
            <a:picLocks noChangeAspect="1" noChangeArrowheads="1"/>
          </p:cNvPicPr>
          <p:nvPr/>
        </p:nvPicPr>
        <p:blipFill>
          <a:blip r:embed="rId7" cstate="print"/>
          <a:srcRect/>
          <a:stretch>
            <a:fillRect/>
          </a:stretch>
        </p:blipFill>
        <p:spPr bwMode="auto">
          <a:xfrm>
            <a:off x="1115616" y="5229200"/>
            <a:ext cx="864095" cy="86409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772816"/>
            <a:ext cx="8064896" cy="3744416"/>
          </a:xfrm>
          <a:prstGeom prst="rect">
            <a:avLst/>
          </a:prstGeom>
        </p:spPr>
        <p:txBody>
          <a:bodyPr vert="horz" lIns="45720" rIns="4572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l-PL" sz="2400" b="1" noProof="0" dirty="0" smtClean="0">
                <a:latin typeface="+mj-lt"/>
                <a:ea typeface="+mj-ea"/>
                <a:cs typeface="+mj-cs"/>
              </a:rPr>
              <a:t>// Trzeba zadać wreszcie to pytanie podstawowe… </a:t>
            </a: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Czy da się rozszyfrować ten klucz prywatny </a:t>
            </a:r>
            <a:br>
              <a:rPr lang="pl-PL" sz="2400" noProof="0" dirty="0" smtClean="0">
                <a:latin typeface="+mj-lt"/>
                <a:ea typeface="+mj-ea"/>
                <a:cs typeface="+mj-cs"/>
              </a:rPr>
            </a:br>
            <a:r>
              <a:rPr lang="pl-PL" sz="2400" noProof="0" dirty="0" smtClean="0">
                <a:latin typeface="+mj-lt"/>
                <a:ea typeface="+mj-ea"/>
                <a:cs typeface="+mj-cs"/>
              </a:rPr>
              <a:t>(oznaczony u nas literką </a:t>
            </a:r>
            <a:r>
              <a:rPr lang="pl-PL" sz="2400" noProof="0" dirty="0" smtClean="0">
                <a:solidFill>
                  <a:srgbClr val="00B050"/>
                </a:solidFill>
                <a:latin typeface="+mj-lt"/>
                <a:ea typeface="+mj-ea"/>
                <a:cs typeface="+mj-cs"/>
              </a:rPr>
              <a:t>d</a:t>
            </a:r>
            <a:r>
              <a:rPr lang="pl-PL" sz="2400" noProof="0" dirty="0" smtClean="0">
                <a:latin typeface="+mj-lt"/>
                <a:ea typeface="+mj-ea"/>
                <a:cs typeface="+mj-cs"/>
              </a:rPr>
              <a:t>) czy nie?</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772816"/>
            <a:ext cx="8064896" cy="3744416"/>
          </a:xfrm>
          <a:prstGeom prst="rect">
            <a:avLst/>
          </a:prstGeom>
        </p:spPr>
        <p:txBody>
          <a:bodyPr vert="horz" lIns="45720" rIns="4572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l-PL" sz="2400" dirty="0" smtClean="0">
                <a:latin typeface="+mj-lt"/>
                <a:ea typeface="+mj-ea"/>
                <a:cs typeface="+mj-cs"/>
              </a:rPr>
              <a:t>// Odp.</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solidFill>
                  <a:srgbClr val="00B050"/>
                </a:solidFill>
                <a:latin typeface="+mj-lt"/>
                <a:ea typeface="+mj-ea"/>
                <a:cs typeface="+mj-cs"/>
              </a:rPr>
              <a:t>Da się</a:t>
            </a:r>
            <a:r>
              <a:rPr lang="pl-PL" sz="2400" noProof="0" dirty="0" smtClean="0">
                <a:latin typeface="+mj-lt"/>
                <a:ea typeface="+mj-ea"/>
                <a:cs typeface="+mj-cs"/>
              </a:rPr>
              <a:t>, ale przy dostatecznie dużym </a:t>
            </a:r>
            <a:r>
              <a:rPr lang="pl-PL" sz="2400" noProof="0" dirty="0" smtClean="0">
                <a:solidFill>
                  <a:srgbClr val="00B050"/>
                </a:solidFill>
                <a:latin typeface="+mj-lt"/>
                <a:ea typeface="+mj-ea"/>
                <a:cs typeface="+mj-cs"/>
              </a:rPr>
              <a:t>n</a:t>
            </a:r>
            <a:r>
              <a:rPr lang="pl-PL" sz="2400" noProof="0" dirty="0" smtClean="0">
                <a:latin typeface="+mj-lt"/>
                <a:ea typeface="+mj-ea"/>
                <a:cs typeface="+mj-cs"/>
              </a:rPr>
              <a:t> szukanie klucza prywatnego potrwa setki lat (nawet przy użyciu najpotężniejszej maszyny komputerowej)….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340768"/>
            <a:ext cx="8064896" cy="1143000"/>
          </a:xfrm>
          <a:prstGeom prst="rect">
            <a:avLst/>
          </a:prstGeom>
        </p:spPr>
        <p:txBody>
          <a:bodyPr vert="horz" lIns="45720" rIns="45720" anchor="ctr">
            <a:normAutofit fontScale="55000" lnSpcReduction="2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l-PL" sz="4600" dirty="0" smtClean="0">
                <a:latin typeface="+mj-lt"/>
                <a:ea typeface="+mj-ea"/>
                <a:cs typeface="+mj-cs"/>
              </a:rPr>
              <a:t>s</a:t>
            </a:r>
            <a:r>
              <a:rPr kumimoji="0" lang="pl-PL" sz="4600" b="0" u="none" strike="noStrike" kern="1200" cap="none" spc="0" normalizeH="0" baseline="0" noProof="0" dirty="0" err="1" smtClean="0">
                <a:ln>
                  <a:noFill/>
                </a:ln>
                <a:solidFill>
                  <a:schemeClr val="tx1"/>
                </a:solidFill>
                <a:effectLst/>
                <a:uLnTx/>
                <a:uFillTx/>
                <a:latin typeface="+mj-lt"/>
                <a:ea typeface="+mj-ea"/>
                <a:cs typeface="+mj-cs"/>
              </a:rPr>
              <a:t>zyfrujący</a:t>
            </a:r>
            <a:r>
              <a:rPr kumimoji="0" lang="pl-PL" sz="4600" b="0" u="none" strike="noStrike" kern="1200" cap="none" spc="0" normalizeH="0" baseline="0" noProof="0" dirty="0" smtClean="0">
                <a:ln>
                  <a:noFill/>
                </a:ln>
                <a:solidFill>
                  <a:schemeClr val="tx1"/>
                </a:solidFill>
                <a:effectLst/>
                <a:uLnTx/>
                <a:uFillTx/>
                <a:latin typeface="+mj-lt"/>
                <a:ea typeface="+mj-ea"/>
                <a:cs typeface="+mj-cs"/>
              </a:rPr>
              <a:t> asymetrycznie za pomocą dwóch kluczy. Jednego publicznego(jawnego)</a:t>
            </a:r>
            <a:r>
              <a:rPr kumimoji="0" lang="pl-PL" sz="4600" b="0" u="none" strike="noStrike" kern="1200" cap="none" spc="0" normalizeH="0" noProof="0" dirty="0" smtClean="0">
                <a:ln>
                  <a:noFill/>
                </a:ln>
                <a:solidFill>
                  <a:schemeClr val="tx1"/>
                </a:solidFill>
                <a:effectLst/>
                <a:uLnTx/>
                <a:uFillTx/>
                <a:latin typeface="+mj-lt"/>
                <a:ea typeface="+mj-ea"/>
                <a:cs typeface="+mj-cs"/>
              </a:rPr>
              <a:t> i drugiego(prywatnego, chronionego) ale nie przekazywanego.</a:t>
            </a:r>
          </a:p>
        </p:txBody>
      </p:sp>
      <p:sp>
        <p:nvSpPr>
          <p:cNvPr id="6" name="pole tekstowe 5"/>
          <p:cNvSpPr txBox="1"/>
          <p:nvPr/>
        </p:nvSpPr>
        <p:spPr>
          <a:xfrm>
            <a:off x="323528" y="2924944"/>
            <a:ext cx="5444119" cy="1323439"/>
          </a:xfrm>
          <a:prstGeom prst="rect">
            <a:avLst/>
          </a:prstGeom>
          <a:solidFill>
            <a:schemeClr val="bg1">
              <a:lumMod val="85000"/>
              <a:lumOff val="15000"/>
            </a:schemeClr>
          </a:solidFill>
        </p:spPr>
        <p:txBody>
          <a:bodyPr wrap="none" rtlCol="0">
            <a:spAutoFit/>
          </a:bodyPr>
          <a:lstStyle/>
          <a:p>
            <a:r>
              <a:rPr lang="pl-PL" sz="1600" dirty="0" smtClean="0"/>
              <a:t>Co to takiego </a:t>
            </a:r>
            <a:r>
              <a:rPr lang="pl-PL" sz="1600" dirty="0" smtClean="0">
                <a:solidFill>
                  <a:srgbClr val="00B050"/>
                </a:solidFill>
              </a:rPr>
              <a:t>szyfrowanie</a:t>
            </a:r>
            <a:r>
              <a:rPr lang="pl-PL" sz="1600" dirty="0" smtClean="0"/>
              <a:t>???</a:t>
            </a:r>
            <a:br>
              <a:rPr lang="pl-PL" sz="1600" dirty="0" smtClean="0"/>
            </a:br>
            <a:endParaRPr lang="pl-PL" sz="1600" dirty="0" smtClean="0"/>
          </a:p>
          <a:p>
            <a:r>
              <a:rPr lang="pl-PL" sz="1600" dirty="0" smtClean="0"/>
              <a:t>to po prostu metoda zapisu tekstu jawnego w taki sposób,</a:t>
            </a:r>
          </a:p>
          <a:p>
            <a:r>
              <a:rPr lang="pl-PL" sz="1600" dirty="0" smtClean="0"/>
              <a:t>by stał się on nieczytelny dla osób trzecich i jednocześnie</a:t>
            </a:r>
          </a:p>
          <a:p>
            <a:r>
              <a:rPr lang="pl-PL" sz="1600" dirty="0" smtClean="0"/>
              <a:t>z powrotem jawny po właściwej weryfikacji</a:t>
            </a:r>
            <a:r>
              <a:rPr lang="pl-PL" sz="1400" dirty="0" smtClean="0"/>
              <a:t>.</a:t>
            </a:r>
            <a:r>
              <a:rPr lang="pl-PL" sz="1200" dirty="0" smtClean="0"/>
              <a:t> </a:t>
            </a:r>
            <a:r>
              <a:rPr lang="pl-PL" sz="1400" dirty="0" smtClean="0"/>
              <a:t>~</a:t>
            </a:r>
            <a:r>
              <a:rPr lang="pl-PL" sz="1400" b="1" dirty="0" smtClean="0"/>
              <a:t>securelist.pl</a:t>
            </a:r>
            <a:endParaRPr lang="pl-PL" dirty="0"/>
          </a:p>
        </p:txBody>
      </p:sp>
      <p:cxnSp>
        <p:nvCxnSpPr>
          <p:cNvPr id="10" name="Kształt 9"/>
          <p:cNvCxnSpPr>
            <a:endCxn id="6" idx="1"/>
          </p:cNvCxnSpPr>
          <p:nvPr/>
        </p:nvCxnSpPr>
        <p:spPr>
          <a:xfrm rot="5400000">
            <a:off x="-511388" y="2607732"/>
            <a:ext cx="1813849" cy="144015"/>
          </a:xfrm>
          <a:prstGeom prst="bentConnector4">
            <a:avLst>
              <a:gd name="adj1" fmla="val 31759"/>
              <a:gd name="adj2" fmla="val 258733"/>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Prostokąt 12"/>
          <p:cNvSpPr/>
          <p:nvPr/>
        </p:nvSpPr>
        <p:spPr>
          <a:xfrm>
            <a:off x="467544" y="1340768"/>
            <a:ext cx="1512168" cy="43204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00B050"/>
              </a:solidFill>
            </a:endParaRPr>
          </a:p>
        </p:txBody>
      </p:sp>
      <p:sp>
        <p:nvSpPr>
          <p:cNvPr id="8"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340768"/>
            <a:ext cx="8064896" cy="4392488"/>
          </a:xfrm>
          <a:prstGeom prst="rect">
            <a:avLst/>
          </a:prstGeom>
        </p:spPr>
        <p:txBody>
          <a:bodyPr vert="horz" lIns="45720" rIns="45720" anchor="t">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l-PL" sz="2400" noProof="0" dirty="0" smtClean="0">
                <a:latin typeface="+mj-lt"/>
                <a:ea typeface="+mj-ea"/>
                <a:cs typeface="+mj-cs"/>
              </a:rPr>
              <a:t>Czyli ten algorytm można uznać za </a:t>
            </a:r>
            <a:r>
              <a:rPr lang="pl-PL" sz="2400" noProof="0" dirty="0" smtClean="0">
                <a:solidFill>
                  <a:srgbClr val="00B050"/>
                </a:solidFill>
                <a:latin typeface="+mj-lt"/>
                <a:ea typeface="+mj-ea"/>
                <a:cs typeface="+mj-cs"/>
              </a:rPr>
              <a:t>bezpieczny</a:t>
            </a:r>
            <a:r>
              <a:rPr lang="pl-PL" sz="2400" noProof="0" dirty="0" smtClean="0">
                <a:latin typeface="+mj-lt"/>
                <a:ea typeface="+mj-ea"/>
                <a:cs typeface="+mj-cs"/>
              </a:rPr>
              <a:t>?</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solidFill>
                  <a:srgbClr val="00B050"/>
                </a:solidFill>
                <a:latin typeface="+mj-lt"/>
                <a:ea typeface="+mj-ea"/>
                <a:cs typeface="+mj-cs"/>
              </a:rPr>
              <a:t>TAK. </a:t>
            </a:r>
            <a:r>
              <a:rPr lang="pl-PL" sz="2400" noProof="0" dirty="0" smtClean="0">
                <a:latin typeface="+mj-lt"/>
                <a:ea typeface="+mj-ea"/>
                <a:cs typeface="+mj-cs"/>
              </a:rPr>
              <a:t>RSA jest najczęściej używanym algorytmem</a:t>
            </a:r>
          </a:p>
          <a:p>
            <a:pPr marL="0" marR="0" lvl="0" indent="0" defTabSz="914400" rtl="0" eaLnBrk="1" fontAlgn="auto" latinLnBrk="0" hangingPunct="1">
              <a:lnSpc>
                <a:spcPct val="100000"/>
              </a:lnSpc>
              <a:spcBef>
                <a:spcPct val="0"/>
              </a:spcBef>
              <a:spcAft>
                <a:spcPts val="0"/>
              </a:spcAft>
              <a:buClrTx/>
              <a:buSzTx/>
              <a:buFontTx/>
              <a:buNone/>
              <a:tabLst/>
              <a:defRPr/>
            </a:pPr>
            <a:r>
              <a:rPr lang="pl-PL" sz="2400" dirty="0" smtClean="0">
                <a:latin typeface="+mj-lt"/>
                <a:ea typeface="+mj-ea"/>
                <a:cs typeface="+mj-cs"/>
              </a:rPr>
              <a:t>z kluczem publicznym.</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Siła algorytmu RSA </a:t>
            </a:r>
            <a:r>
              <a:rPr lang="pl-PL" sz="2400" dirty="0" smtClean="0">
                <a:solidFill>
                  <a:srgbClr val="00B050"/>
                </a:solidFill>
                <a:latin typeface="+mj-lt"/>
                <a:ea typeface="+mj-ea"/>
                <a:cs typeface="+mj-cs"/>
              </a:rPr>
              <a:t>opiera się o trudności rozkładu na czynniki pierwsze</a:t>
            </a:r>
            <a:r>
              <a:rPr lang="pl-PL" sz="24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Tx/>
              <a:buNone/>
              <a:tabLst/>
              <a:defRPr/>
            </a:pPr>
            <a:endParaRPr lang="pl-PL" sz="24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pl-PL" sz="2400" dirty="0" smtClean="0">
                <a:latin typeface="+mj-lt"/>
                <a:ea typeface="+mj-ea"/>
                <a:cs typeface="+mj-cs"/>
              </a:rPr>
              <a:t>// </a:t>
            </a:r>
            <a:br>
              <a:rPr lang="pl-PL" sz="2400" dirty="0" smtClean="0">
                <a:latin typeface="+mj-lt"/>
                <a:ea typeface="+mj-ea"/>
                <a:cs typeface="+mj-cs"/>
              </a:rPr>
            </a:br>
            <a:r>
              <a:rPr lang="pl-PL" sz="2400" dirty="0" smtClean="0">
                <a:latin typeface="+mj-lt"/>
                <a:ea typeface="+mj-ea"/>
                <a:cs typeface="+mj-cs"/>
              </a:rPr>
              <a:t>Nie ma prostej metody na rozbijanie dużych liczb na czynniki pierwsze. Nie istnieje żaden wzór do którego podstawiamy liczbę </a:t>
            </a:r>
            <a:r>
              <a:rPr lang="pl-PL" sz="2400" b="1" dirty="0" smtClean="0">
                <a:latin typeface="+mj-lt"/>
                <a:ea typeface="+mj-ea"/>
                <a:cs typeface="+mj-cs"/>
              </a:rPr>
              <a:t>x</a:t>
            </a:r>
            <a:r>
              <a:rPr lang="pl-PL" sz="2400" dirty="0" smtClean="0">
                <a:latin typeface="+mj-lt"/>
                <a:ea typeface="+mj-ea"/>
                <a:cs typeface="+mj-cs"/>
              </a:rPr>
              <a:t> i w wyniku otrzymujemy wartości jej czynników pierwszych.</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196752"/>
            <a:ext cx="8064896" cy="5400600"/>
          </a:xfrm>
          <a:prstGeom prst="rect">
            <a:avLst/>
          </a:prstGeom>
        </p:spPr>
        <p:txBody>
          <a:bodyPr vert="horz" lIns="45720" rIns="4572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l-PL" sz="2400" dirty="0" smtClean="0">
                <a:solidFill>
                  <a:srgbClr val="00B050"/>
                </a:solidFill>
                <a:latin typeface="+mj-lt"/>
                <a:ea typeface="+mj-ea"/>
                <a:cs typeface="+mj-cs"/>
              </a:rPr>
              <a:t>Pytanie: </a:t>
            </a:r>
            <a:r>
              <a:rPr lang="pl-PL" sz="2400" dirty="0" smtClean="0">
                <a:latin typeface="+mj-lt"/>
                <a:ea typeface="+mj-ea"/>
                <a:cs typeface="+mj-cs"/>
              </a:rPr>
              <a:t>Co jest w stanie przełamać </a:t>
            </a:r>
            <a:r>
              <a:rPr lang="pl-PL" sz="2400" dirty="0" smtClean="0">
                <a:solidFill>
                  <a:srgbClr val="00B050"/>
                </a:solidFill>
                <a:latin typeface="+mj-lt"/>
                <a:ea typeface="+mj-ea"/>
                <a:cs typeface="+mj-cs"/>
              </a:rPr>
              <a:t>RSA</a:t>
            </a:r>
            <a:r>
              <a:rPr lang="pl-PL" sz="2400" dirty="0" smtClean="0">
                <a:latin typeface="+mj-lt"/>
                <a:ea typeface="+mj-ea"/>
                <a:cs typeface="+mj-cs"/>
              </a:rPr>
              <a:t>?</a:t>
            </a:r>
            <a:br>
              <a:rPr lang="pl-PL" sz="2400" dirty="0" smtClean="0">
                <a:latin typeface="+mj-lt"/>
                <a:ea typeface="+mj-ea"/>
                <a:cs typeface="+mj-cs"/>
              </a:rPr>
            </a:br>
            <a:r>
              <a:rPr lang="pl-PL" sz="1400" dirty="0" smtClean="0">
                <a:latin typeface="+mj-lt"/>
                <a:ea typeface="+mj-ea"/>
                <a:cs typeface="+mj-cs"/>
              </a:rPr>
              <a:t>jak to mówią: nie ma przecież rzeczy niemożliwych…</a:t>
            </a: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odp. Potencjalnym zagrożeniem jest </a:t>
            </a:r>
            <a:r>
              <a:rPr lang="pl-PL" sz="2400" dirty="0" smtClean="0">
                <a:solidFill>
                  <a:srgbClr val="00B050"/>
                </a:solidFill>
                <a:latin typeface="+mj-lt"/>
                <a:ea typeface="+mj-ea"/>
                <a:cs typeface="+mj-cs"/>
              </a:rPr>
              <a:t>k</a:t>
            </a:r>
            <a:r>
              <a:rPr lang="pl-PL" sz="2400" noProof="0" dirty="0" err="1" smtClean="0">
                <a:solidFill>
                  <a:srgbClr val="00B050"/>
                </a:solidFill>
                <a:latin typeface="+mj-lt"/>
                <a:ea typeface="+mj-ea"/>
                <a:cs typeface="+mj-cs"/>
              </a:rPr>
              <a:t>omputer</a:t>
            </a:r>
            <a:r>
              <a:rPr lang="pl-PL" sz="2400" noProof="0" dirty="0" smtClean="0">
                <a:solidFill>
                  <a:srgbClr val="00B050"/>
                </a:solidFill>
                <a:latin typeface="+mj-lt"/>
                <a:ea typeface="+mj-ea"/>
                <a:cs typeface="+mj-cs"/>
              </a:rPr>
              <a:t> kwantowy</a:t>
            </a:r>
            <a:r>
              <a:rPr lang="pl-PL" sz="2400" noProof="0" dirty="0" smtClean="0">
                <a:latin typeface="+mj-lt"/>
                <a:ea typeface="+mj-ea"/>
                <a:cs typeface="+mj-cs"/>
              </a:rPr>
              <a:t> z racji swojej mocy obliczeniowej(o ile zostanie wreszcie skonstruowana jakaś stabilna wersja…)</a:t>
            </a: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196752"/>
            <a:ext cx="8064896" cy="5400600"/>
          </a:xfrm>
          <a:prstGeom prst="rect">
            <a:avLst/>
          </a:prstGeom>
        </p:spPr>
        <p:txBody>
          <a:bodyPr vert="horz" lIns="45720" rIns="45720" anchor="ctr">
            <a:noAutofit/>
          </a:bodyPr>
          <a:lstStyle/>
          <a:p>
            <a:pPr lvl="0">
              <a:spcBef>
                <a:spcPct val="0"/>
              </a:spcBef>
            </a:pPr>
            <a:r>
              <a:rPr lang="pl-PL" sz="2400" dirty="0" smtClean="0">
                <a:latin typeface="+mj-lt"/>
                <a:ea typeface="+mj-ea"/>
                <a:cs typeface="+mj-cs"/>
              </a:rPr>
              <a:t>Pytanie: Gdzie może być stosowany algorytm </a:t>
            </a:r>
            <a:r>
              <a:rPr lang="pl-PL" sz="2400" dirty="0" smtClean="0">
                <a:solidFill>
                  <a:srgbClr val="00B050"/>
                </a:solidFill>
                <a:latin typeface="+mj-lt"/>
                <a:ea typeface="+mj-ea"/>
                <a:cs typeface="+mj-cs"/>
              </a:rPr>
              <a:t>RSA</a:t>
            </a:r>
            <a:r>
              <a:rPr lang="pl-PL" sz="2400" dirty="0" smtClean="0">
                <a:latin typeface="+mj-lt"/>
                <a:ea typeface="+mj-ea"/>
                <a:cs typeface="+mj-cs"/>
              </a:rPr>
              <a:t>?</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solidFill>
                  <a:srgbClr val="00B050"/>
                </a:solidFill>
                <a:latin typeface="+mj-lt"/>
                <a:ea typeface="+mj-ea"/>
                <a:cs typeface="+mj-cs"/>
              </a:rPr>
              <a:t>// Odp. przykładowo w:</a:t>
            </a:r>
            <a:r>
              <a:rPr lang="pl-PL" sz="2400" noProof="0" dirty="0" smtClean="0">
                <a:latin typeface="+mj-lt"/>
                <a:ea typeface="+mj-ea"/>
                <a:cs typeface="+mj-cs"/>
              </a:rPr>
              <a:t/>
            </a:r>
            <a:br>
              <a:rPr lang="pl-PL" sz="2400" noProof="0" dirty="0" smtClean="0">
                <a:latin typeface="+mj-lt"/>
                <a:ea typeface="+mj-ea"/>
                <a:cs typeface="+mj-cs"/>
              </a:rPr>
            </a:br>
            <a:r>
              <a:rPr lang="pl-PL" sz="2400" dirty="0" smtClean="0">
                <a:latin typeface="+mj-lt"/>
                <a:ea typeface="+mj-ea"/>
                <a:cs typeface="+mj-cs"/>
              </a:rPr>
              <a:t>- szyfrowaniu wiadomości e-mail</a:t>
            </a:r>
            <a:br>
              <a:rPr lang="pl-PL" sz="2400" dirty="0" smtClean="0">
                <a:latin typeface="+mj-lt"/>
                <a:ea typeface="+mj-ea"/>
                <a:cs typeface="+mj-cs"/>
              </a:rPr>
            </a:br>
            <a:r>
              <a:rPr lang="pl-PL" sz="2400" dirty="0" smtClean="0">
                <a:latin typeface="+mj-lt"/>
                <a:ea typeface="+mj-ea"/>
                <a:cs typeface="+mj-cs"/>
              </a:rPr>
              <a:t>- dokonywaniu zakupów online</a:t>
            </a:r>
          </a:p>
          <a:p>
            <a:pPr lvl="0">
              <a:spcBef>
                <a:spcPct val="0"/>
              </a:spcBef>
              <a:buFontTx/>
              <a:buChar char="-"/>
            </a:pPr>
            <a:r>
              <a:rPr lang="pl-PL" sz="2400" dirty="0" smtClean="0">
                <a:latin typeface="+mj-lt"/>
                <a:ea typeface="+mj-ea"/>
                <a:cs typeface="+mj-cs"/>
              </a:rPr>
              <a:t>podpisach cyfrowych do autoryzowanych sterowników</a:t>
            </a:r>
          </a:p>
          <a:p>
            <a:pPr lvl="0">
              <a:spcBef>
                <a:spcPct val="0"/>
              </a:spcBef>
              <a:buFontTx/>
              <a:buChar char="-"/>
            </a:pPr>
            <a:r>
              <a:rPr lang="pl-PL" sz="2400" dirty="0" smtClean="0">
                <a:latin typeface="+mj-lt"/>
                <a:ea typeface="+mj-ea"/>
                <a:cs typeface="+mj-cs"/>
              </a:rPr>
              <a:t> uwierzytelnienie użytkownika (protokół SSH)</a:t>
            </a:r>
          </a:p>
          <a:p>
            <a:pPr lvl="0">
              <a:spcBef>
                <a:spcPct val="0"/>
              </a:spcBef>
              <a:buFontTx/>
              <a:buChar char="-"/>
            </a:pPr>
            <a:r>
              <a:rPr lang="pl-PL" sz="2400" dirty="0" smtClean="0">
                <a:latin typeface="+mj-lt"/>
                <a:ea typeface="+mj-ea"/>
                <a:cs typeface="+mj-cs"/>
              </a:rPr>
              <a:t> autoryzacji użytkowników</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700808"/>
            <a:ext cx="8064896" cy="4896544"/>
          </a:xfrm>
          <a:prstGeom prst="rect">
            <a:avLst/>
          </a:prstGeom>
        </p:spPr>
        <p:txBody>
          <a:bodyPr vert="horz" lIns="45720" rIns="45720" anchor="t">
            <a:noAutofit/>
          </a:bodyPr>
          <a:lstStyle/>
          <a:p>
            <a:pPr lvl="0">
              <a:spcBef>
                <a:spcPct val="0"/>
              </a:spcBef>
            </a:pPr>
            <a:r>
              <a:rPr lang="pl-PL" sz="2400" dirty="0" smtClean="0">
                <a:latin typeface="+mj-lt"/>
                <a:ea typeface="+mj-ea"/>
                <a:cs typeface="+mj-cs"/>
              </a:rPr>
              <a:t>Na algorytm RSA dokonywano wielu ataków w celu wyszukania jego </a:t>
            </a:r>
            <a:r>
              <a:rPr lang="pl-PL" sz="2400" dirty="0" smtClean="0">
                <a:solidFill>
                  <a:srgbClr val="00B050"/>
                </a:solidFill>
                <a:latin typeface="+mj-lt"/>
                <a:ea typeface="+mj-ea"/>
                <a:cs typeface="+mj-cs"/>
              </a:rPr>
              <a:t>słabości</a:t>
            </a:r>
            <a:r>
              <a:rPr lang="pl-PL" sz="2400" dirty="0" smtClean="0">
                <a:latin typeface="+mj-lt"/>
                <a:ea typeface="+mj-ea"/>
                <a:cs typeface="+mj-cs"/>
              </a:rPr>
              <a:t>.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W swojej publikacji pt. „</a:t>
            </a:r>
            <a:r>
              <a:rPr lang="en-US" sz="2400" dirty="0" smtClean="0">
                <a:latin typeface="+mj-lt"/>
              </a:rPr>
              <a:t>Twenty years of attacks on the </a:t>
            </a:r>
            <a:r>
              <a:rPr lang="en-US" sz="2400" dirty="0" smtClean="0">
                <a:solidFill>
                  <a:srgbClr val="00B050"/>
                </a:solidFill>
                <a:latin typeface="+mj-lt"/>
              </a:rPr>
              <a:t>RSA</a:t>
            </a:r>
            <a:r>
              <a:rPr lang="en-US" sz="2400" dirty="0" smtClean="0">
                <a:latin typeface="+mj-lt"/>
              </a:rPr>
              <a:t> cryptosystem</a:t>
            </a:r>
            <a:r>
              <a:rPr lang="pl-PL" sz="2400" dirty="0" smtClean="0">
                <a:latin typeface="+mj-lt"/>
              </a:rPr>
              <a:t>” </a:t>
            </a:r>
            <a:r>
              <a:rPr lang="pl-PL" sz="2400" dirty="0" smtClean="0">
                <a:solidFill>
                  <a:srgbClr val="00B050"/>
                </a:solidFill>
                <a:latin typeface="+mj-lt"/>
              </a:rPr>
              <a:t>Dan</a:t>
            </a:r>
            <a:r>
              <a:rPr lang="pl-PL" sz="2400" dirty="0" smtClean="0">
                <a:latin typeface="+mj-lt"/>
              </a:rPr>
              <a:t> </a:t>
            </a:r>
            <a:r>
              <a:rPr lang="pl-PL" sz="2400" dirty="0" smtClean="0">
                <a:solidFill>
                  <a:srgbClr val="00B050"/>
                </a:solidFill>
                <a:latin typeface="+mj-lt"/>
              </a:rPr>
              <a:t>Boneh</a:t>
            </a:r>
            <a:r>
              <a:rPr lang="pl-PL" sz="2400" dirty="0" smtClean="0">
                <a:latin typeface="+mj-lt"/>
              </a:rPr>
              <a:t> podzielił ataki dokonywane na </a:t>
            </a:r>
            <a:r>
              <a:rPr lang="pl-PL" sz="2400" dirty="0" smtClean="0">
                <a:solidFill>
                  <a:srgbClr val="00B050"/>
                </a:solidFill>
                <a:latin typeface="+mj-lt"/>
              </a:rPr>
              <a:t>RSA</a:t>
            </a:r>
            <a:r>
              <a:rPr lang="pl-PL" sz="2400" dirty="0" smtClean="0">
                <a:latin typeface="+mj-lt"/>
              </a:rPr>
              <a:t> na 4 kategorie:</a:t>
            </a:r>
            <a:br>
              <a:rPr lang="pl-PL" sz="2400" dirty="0" smtClean="0">
                <a:latin typeface="+mj-lt"/>
              </a:rPr>
            </a:br>
            <a:r>
              <a:rPr lang="pl-PL" sz="2400" dirty="0" smtClean="0">
                <a:latin typeface="+mj-lt"/>
              </a:rPr>
              <a:t/>
            </a:r>
            <a:br>
              <a:rPr lang="pl-PL" sz="2400" dirty="0" smtClean="0">
                <a:latin typeface="+mj-lt"/>
              </a:rPr>
            </a:br>
            <a:r>
              <a:rPr lang="pl-PL" sz="2400" dirty="0" smtClean="0">
                <a:latin typeface="+mj-lt"/>
              </a:rPr>
              <a:t>- elementarne ataki, które wykorzystują rażące nadużycia</a:t>
            </a:r>
            <a:br>
              <a:rPr lang="pl-PL" sz="2400" dirty="0" smtClean="0">
                <a:latin typeface="+mj-lt"/>
              </a:rPr>
            </a:br>
            <a:r>
              <a:rPr lang="pl-PL" sz="2400" dirty="0" smtClean="0">
                <a:latin typeface="+mj-lt"/>
              </a:rPr>
              <a:t>- ataki na niski wykładnik prywatny (nasze </a:t>
            </a:r>
            <a:r>
              <a:rPr lang="pl-PL" sz="2400" dirty="0" smtClean="0">
                <a:solidFill>
                  <a:srgbClr val="00B050"/>
                </a:solidFill>
                <a:latin typeface="+mj-lt"/>
              </a:rPr>
              <a:t>d</a:t>
            </a:r>
            <a:r>
              <a:rPr lang="pl-PL" sz="2400" dirty="0" smtClean="0">
                <a:latin typeface="+mj-lt"/>
              </a:rPr>
              <a:t>)</a:t>
            </a:r>
            <a:br>
              <a:rPr lang="pl-PL" sz="2400" dirty="0" smtClean="0">
                <a:latin typeface="+mj-lt"/>
              </a:rPr>
            </a:br>
            <a:r>
              <a:rPr lang="pl-PL" sz="2400" dirty="0" smtClean="0">
                <a:latin typeface="+mj-lt"/>
              </a:rPr>
              <a:t>- ataki na niski wykładnik publiczny (nasze </a:t>
            </a:r>
            <a:r>
              <a:rPr lang="pl-PL" sz="2400" dirty="0" smtClean="0">
                <a:solidFill>
                  <a:srgbClr val="00B050"/>
                </a:solidFill>
                <a:latin typeface="+mj-lt"/>
              </a:rPr>
              <a:t>e</a:t>
            </a:r>
            <a:r>
              <a:rPr lang="pl-PL" sz="2400" dirty="0" smtClean="0">
                <a:latin typeface="+mj-lt"/>
              </a:rPr>
              <a:t>)</a:t>
            </a:r>
            <a:br>
              <a:rPr lang="pl-PL" sz="2400" dirty="0" smtClean="0">
                <a:latin typeface="+mj-lt"/>
              </a:rPr>
            </a:br>
            <a:r>
              <a:rPr lang="pl-PL" sz="2400" dirty="0" smtClean="0">
                <a:latin typeface="+mj-lt"/>
              </a:rPr>
              <a:t>- ataki implementacyjne</a:t>
            </a:r>
            <a:br>
              <a:rPr lang="pl-PL" sz="2400" dirty="0" smtClean="0">
                <a:latin typeface="+mj-lt"/>
              </a:rPr>
            </a:br>
            <a:r>
              <a:rPr lang="pl-PL" sz="2400" dirty="0" smtClean="0">
                <a:solidFill>
                  <a:srgbClr val="00B050"/>
                </a:solidFill>
                <a:latin typeface="+mj-lt"/>
              </a:rPr>
              <a:t>+ jedna extra - </a:t>
            </a:r>
            <a:r>
              <a:rPr lang="pl-PL" sz="2400" dirty="0" smtClean="0">
                <a:latin typeface="+mj-lt"/>
                <a:ea typeface="+mj-ea"/>
                <a:cs typeface="+mj-cs"/>
              </a:rPr>
              <a:t>ataki MITM</a:t>
            </a:r>
            <a:r>
              <a:rPr lang="pl-PL" dirty="0" smtClean="0">
                <a:latin typeface="+mj-lt"/>
                <a:ea typeface="+mj-ea"/>
                <a:cs typeface="+mj-cs"/>
              </a:rPr>
              <a:t>(żartobliwie: „Pan w środku”) </a:t>
            </a: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268760"/>
            <a:ext cx="8064896" cy="4896544"/>
          </a:xfrm>
          <a:prstGeom prst="rect">
            <a:avLst/>
          </a:prstGeom>
        </p:spPr>
        <p:txBody>
          <a:bodyPr vert="horz" lIns="45720" rIns="45720" anchor="t">
            <a:noAutofit/>
          </a:bodyPr>
          <a:lstStyle/>
          <a:p>
            <a:pPr lvl="0">
              <a:spcBef>
                <a:spcPct val="0"/>
              </a:spcBef>
            </a:pPr>
            <a:r>
              <a:rPr lang="pl-PL" sz="2400" dirty="0" smtClean="0">
                <a:latin typeface="+mj-lt"/>
              </a:rPr>
              <a:t>Pokrótce…</a:t>
            </a:r>
            <a:br>
              <a:rPr lang="pl-PL" sz="2400" dirty="0" smtClean="0">
                <a:latin typeface="+mj-lt"/>
              </a:rPr>
            </a:br>
            <a:r>
              <a:rPr lang="pl-PL" sz="2400" dirty="0" smtClean="0">
                <a:latin typeface="+mj-lt"/>
              </a:rPr>
              <a:t/>
            </a:r>
            <a:br>
              <a:rPr lang="pl-PL" sz="2400" dirty="0" smtClean="0">
                <a:latin typeface="+mj-lt"/>
              </a:rPr>
            </a:br>
            <a:r>
              <a:rPr lang="pl-PL" sz="2400" dirty="0" smtClean="0">
                <a:solidFill>
                  <a:srgbClr val="00B050"/>
                </a:solidFill>
                <a:latin typeface="+mj-lt"/>
              </a:rPr>
              <a:t>- elementarne ataki, które wykorzystują rażące nadużycia</a:t>
            </a:r>
          </a:p>
          <a:p>
            <a:pPr lvl="0">
              <a:spcBef>
                <a:spcPct val="0"/>
              </a:spcBef>
            </a:pPr>
            <a:r>
              <a:rPr lang="pl-PL" dirty="0" err="1" smtClean="0">
                <a:latin typeface="+mj-lt"/>
              </a:rPr>
              <a:t>np</a:t>
            </a:r>
            <a:r>
              <a:rPr lang="pl-PL" dirty="0" smtClean="0">
                <a:latin typeface="+mj-lt"/>
              </a:rPr>
              <a:t>: gdy nie chcemy obliczać n dla każdego użytkownika oddzielnie tylko trzymamy wartość </a:t>
            </a:r>
            <a:r>
              <a:rPr lang="pl-PL" dirty="0" smtClean="0">
                <a:solidFill>
                  <a:srgbClr val="00B050"/>
                </a:solidFill>
                <a:latin typeface="+mj-lt"/>
              </a:rPr>
              <a:t>n</a:t>
            </a:r>
            <a:r>
              <a:rPr lang="pl-PL" dirty="0" smtClean="0">
                <a:latin typeface="+mj-lt"/>
              </a:rPr>
              <a:t> w pliku publicznym przez co staje się łatwa do uchwycenia</a:t>
            </a:r>
          </a:p>
          <a:p>
            <a:pPr>
              <a:spcBef>
                <a:spcPct val="0"/>
              </a:spcBef>
            </a:pPr>
            <a:r>
              <a:rPr lang="pl-PL" sz="2400" dirty="0" smtClean="0">
                <a:latin typeface="+mj-lt"/>
              </a:rPr>
              <a:t/>
            </a:r>
            <a:br>
              <a:rPr lang="pl-PL" sz="2400" dirty="0" smtClean="0">
                <a:latin typeface="+mj-lt"/>
              </a:rPr>
            </a:br>
            <a:r>
              <a:rPr lang="pl-PL" sz="2400" dirty="0" smtClean="0">
                <a:solidFill>
                  <a:srgbClr val="00B050"/>
                </a:solidFill>
                <a:latin typeface="+mj-lt"/>
              </a:rPr>
              <a:t>- ataki na niski wykładnik prywatny (nasze d)</a:t>
            </a:r>
            <a:r>
              <a:rPr lang="pl-PL" sz="2400" dirty="0" smtClean="0">
                <a:latin typeface="+mj-lt"/>
              </a:rPr>
              <a:t/>
            </a:r>
            <a:br>
              <a:rPr lang="pl-PL" sz="2400" dirty="0" smtClean="0">
                <a:latin typeface="+mj-lt"/>
              </a:rPr>
            </a:br>
            <a:r>
              <a:rPr lang="pl-PL" dirty="0" err="1" smtClean="0">
                <a:latin typeface="+mj-lt"/>
              </a:rPr>
              <a:t>np</a:t>
            </a:r>
            <a:r>
              <a:rPr lang="pl-PL" dirty="0" smtClean="0">
                <a:latin typeface="+mj-lt"/>
              </a:rPr>
              <a:t>: gdy wartość prywatnego wykładnika</a:t>
            </a:r>
            <a:r>
              <a:rPr lang="pl-PL" dirty="0" smtClean="0">
                <a:solidFill>
                  <a:srgbClr val="00B050"/>
                </a:solidFill>
                <a:latin typeface="+mj-lt"/>
              </a:rPr>
              <a:t> d </a:t>
            </a:r>
            <a:r>
              <a:rPr lang="pl-PL" dirty="0" smtClean="0">
                <a:latin typeface="+mj-lt"/>
              </a:rPr>
              <a:t>jest mniejsza niż 256 bitów(</a:t>
            </a:r>
            <a:r>
              <a:rPr lang="pl-PL" dirty="0" smtClean="0">
                <a:solidFill>
                  <a:srgbClr val="00B050"/>
                </a:solidFill>
                <a:latin typeface="+mj-lt"/>
              </a:rPr>
              <a:t>d</a:t>
            </a:r>
            <a:r>
              <a:rPr lang="pl-PL" dirty="0" smtClean="0">
                <a:latin typeface="+mj-lt"/>
              </a:rPr>
              <a:t> wtedy może być łatwo odzyskane za pomocą </a:t>
            </a:r>
            <a:r>
              <a:rPr lang="pl-PL" dirty="0" smtClean="0">
                <a:solidFill>
                  <a:srgbClr val="00B050"/>
                </a:solidFill>
                <a:latin typeface="+mj-lt"/>
              </a:rPr>
              <a:t>n</a:t>
            </a:r>
            <a:r>
              <a:rPr lang="pl-PL" dirty="0" smtClean="0">
                <a:latin typeface="+mj-lt"/>
              </a:rPr>
              <a:t> i </a:t>
            </a:r>
            <a:r>
              <a:rPr lang="pl-PL" dirty="0" smtClean="0">
                <a:solidFill>
                  <a:srgbClr val="00B050"/>
                </a:solidFill>
                <a:latin typeface="+mj-lt"/>
              </a:rPr>
              <a:t>e</a:t>
            </a:r>
            <a:r>
              <a:rPr lang="pl-PL" dirty="0" smtClean="0">
                <a:latin typeface="+mj-lt"/>
              </a:rPr>
              <a:t>)</a:t>
            </a:r>
          </a:p>
          <a:p>
            <a:pPr lvl="0">
              <a:spcBef>
                <a:spcPct val="0"/>
              </a:spcBef>
            </a:pPr>
            <a:r>
              <a:rPr lang="pl-PL" sz="2400" dirty="0" smtClean="0">
                <a:latin typeface="+mj-lt"/>
              </a:rPr>
              <a:t/>
            </a:r>
            <a:br>
              <a:rPr lang="pl-PL" sz="2400" dirty="0" smtClean="0">
                <a:latin typeface="+mj-lt"/>
              </a:rPr>
            </a:br>
            <a:r>
              <a:rPr lang="pl-PL" sz="2400" dirty="0" smtClean="0">
                <a:solidFill>
                  <a:srgbClr val="00B050"/>
                </a:solidFill>
                <a:latin typeface="+mj-lt"/>
              </a:rPr>
              <a:t>- ataki na niski wykładnik publiczny (nasze e)</a:t>
            </a:r>
          </a:p>
          <a:p>
            <a:pPr lvl="0">
              <a:spcBef>
                <a:spcPct val="0"/>
              </a:spcBef>
            </a:pPr>
            <a:r>
              <a:rPr lang="pl-PL" dirty="0" err="1" smtClean="0">
                <a:latin typeface="+mj-lt"/>
              </a:rPr>
              <a:t>np</a:t>
            </a:r>
            <a:r>
              <a:rPr lang="pl-PL" dirty="0" smtClean="0">
                <a:latin typeface="+mj-lt"/>
              </a:rPr>
              <a:t>: gdy używamy niskiego wykładnika publicznego e i potem np. Agatka wyśle dwie wiadomości do Marka, które zostały zaszyfrowane tymi samymi wartościami n i e Janusz ma możliwość przechwycenia szyfrogramów tych wiadomości i odzyskania ich wartości </a:t>
            </a:r>
            <a:r>
              <a:rPr lang="pl-PL" dirty="0" smtClean="0">
                <a:solidFill>
                  <a:srgbClr val="00B050"/>
                </a:solidFill>
                <a:latin typeface="+mj-lt"/>
              </a:rPr>
              <a:t>d</a:t>
            </a:r>
            <a:r>
              <a:rPr lang="pl-PL" dirty="0" smtClean="0">
                <a:latin typeface="+mj-lt"/>
              </a:rPr>
              <a:t>, </a:t>
            </a:r>
            <a:r>
              <a:rPr lang="pl-PL" dirty="0" smtClean="0">
                <a:solidFill>
                  <a:srgbClr val="00B050"/>
                </a:solidFill>
                <a:latin typeface="+mj-lt"/>
              </a:rPr>
              <a:t>n</a:t>
            </a:r>
            <a:r>
              <a:rPr lang="pl-PL" dirty="0" smtClean="0">
                <a:latin typeface="+mj-lt"/>
              </a:rPr>
              <a:t>, </a:t>
            </a:r>
            <a:r>
              <a:rPr lang="pl-PL" dirty="0" smtClean="0">
                <a:solidFill>
                  <a:srgbClr val="00B050"/>
                </a:solidFill>
                <a:latin typeface="+mj-lt"/>
              </a:rPr>
              <a:t>e</a:t>
            </a:r>
            <a:r>
              <a:rPr lang="pl-PL" dirty="0" smtClean="0">
                <a:latin typeface="+mj-lt"/>
              </a:rPr>
              <a:t> itd..</a:t>
            </a: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268760"/>
            <a:ext cx="8064896" cy="4896544"/>
          </a:xfrm>
          <a:prstGeom prst="rect">
            <a:avLst/>
          </a:prstGeom>
        </p:spPr>
        <p:txBody>
          <a:bodyPr vert="horz" lIns="45720" rIns="45720" anchor="t">
            <a:noAutofit/>
          </a:bodyPr>
          <a:lstStyle/>
          <a:p>
            <a:pPr>
              <a:spcBef>
                <a:spcPct val="0"/>
              </a:spcBef>
            </a:pPr>
            <a:r>
              <a:rPr lang="pl-PL" sz="2400" dirty="0" smtClean="0">
                <a:latin typeface="+mj-lt"/>
              </a:rPr>
              <a:t>Pokrótce </a:t>
            </a:r>
            <a:r>
              <a:rPr lang="pl-PL" sz="2400" dirty="0" err="1" smtClean="0">
                <a:latin typeface="+mj-lt"/>
              </a:rPr>
              <a:t>cd</a:t>
            </a:r>
            <a:r>
              <a:rPr lang="pl-PL" sz="2400" dirty="0" smtClean="0">
                <a:latin typeface="+mj-lt"/>
              </a:rPr>
              <a:t>…</a:t>
            </a:r>
            <a:br>
              <a:rPr lang="pl-PL" sz="2400" dirty="0" smtClean="0">
                <a:latin typeface="+mj-lt"/>
              </a:rPr>
            </a:br>
            <a:r>
              <a:rPr lang="pl-PL" sz="2400" dirty="0" smtClean="0">
                <a:latin typeface="+mj-lt"/>
              </a:rPr>
              <a:t/>
            </a:r>
            <a:br>
              <a:rPr lang="pl-PL" sz="2400" dirty="0" smtClean="0">
                <a:latin typeface="+mj-lt"/>
              </a:rPr>
            </a:br>
            <a:r>
              <a:rPr lang="pl-PL" sz="2400" dirty="0" smtClean="0">
                <a:solidFill>
                  <a:srgbClr val="00B050"/>
                </a:solidFill>
                <a:latin typeface="+mj-lt"/>
              </a:rPr>
              <a:t>- ataki implementacyjne</a:t>
            </a:r>
            <a:r>
              <a:rPr lang="pl-PL" sz="2400" dirty="0" smtClean="0">
                <a:latin typeface="+mj-lt"/>
              </a:rPr>
              <a:t/>
            </a:r>
            <a:br>
              <a:rPr lang="pl-PL" sz="2400" dirty="0" smtClean="0">
                <a:latin typeface="+mj-lt"/>
              </a:rPr>
            </a:br>
            <a:r>
              <a:rPr lang="pl-PL" dirty="0" err="1" smtClean="0">
                <a:latin typeface="+mj-lt"/>
              </a:rPr>
              <a:t>np</a:t>
            </a:r>
            <a:r>
              <a:rPr lang="pl-PL" dirty="0" smtClean="0">
                <a:latin typeface="+mj-lt"/>
              </a:rPr>
              <a:t>: „timing </a:t>
            </a:r>
            <a:r>
              <a:rPr lang="pl-PL" dirty="0" err="1" smtClean="0">
                <a:latin typeface="+mj-lt"/>
              </a:rPr>
              <a:t>attack</a:t>
            </a:r>
            <a:r>
              <a:rPr lang="pl-PL" dirty="0" smtClean="0">
                <a:latin typeface="+mj-lt"/>
              </a:rPr>
              <a:t>” polegający na określenie czasu jaki algorytm potrzebuje aby dokonać odszyfrowania i odkryć wartość prywatnego wykładnika </a:t>
            </a:r>
            <a:r>
              <a:rPr lang="pl-PL" dirty="0" smtClean="0">
                <a:solidFill>
                  <a:srgbClr val="00B050"/>
                </a:solidFill>
                <a:latin typeface="+mj-lt"/>
              </a:rPr>
              <a:t>d</a:t>
            </a:r>
          </a:p>
          <a:p>
            <a:pPr lvl="0">
              <a:spcBef>
                <a:spcPct val="0"/>
              </a:spcBef>
            </a:pPr>
            <a:endParaRPr lang="pl-PL" sz="2400" dirty="0" smtClean="0">
              <a:latin typeface="+mj-lt"/>
            </a:endParaRPr>
          </a:p>
          <a:p>
            <a:pPr lvl="0">
              <a:spcBef>
                <a:spcPct val="0"/>
              </a:spcBef>
            </a:pPr>
            <a:r>
              <a:rPr lang="pl-PL" sz="2400" dirty="0" smtClean="0">
                <a:solidFill>
                  <a:srgbClr val="00B050"/>
                </a:solidFill>
                <a:latin typeface="+mj-lt"/>
                <a:ea typeface="+mj-ea"/>
                <a:cs typeface="+mj-cs"/>
              </a:rPr>
              <a:t>- ataki </a:t>
            </a:r>
            <a:r>
              <a:rPr lang="pl-PL" sz="2400" dirty="0" err="1" smtClean="0">
                <a:solidFill>
                  <a:srgbClr val="00B050"/>
                </a:solidFill>
                <a:latin typeface="+mj-lt"/>
                <a:ea typeface="+mj-ea"/>
                <a:cs typeface="+mj-cs"/>
              </a:rPr>
              <a:t>Man-in-the-Middle</a:t>
            </a:r>
            <a:r>
              <a:rPr lang="pl-PL" dirty="0" smtClean="0">
                <a:solidFill>
                  <a:srgbClr val="00B050"/>
                </a:solidFill>
                <a:latin typeface="+mj-lt"/>
                <a:ea typeface="+mj-ea"/>
                <a:cs typeface="+mj-cs"/>
              </a:rPr>
              <a:t>(żartobliwie: „Pan w środku”  ….)</a:t>
            </a:r>
            <a:r>
              <a:rPr lang="pl-PL" dirty="0" smtClean="0">
                <a:latin typeface="+mj-lt"/>
                <a:ea typeface="+mj-ea"/>
                <a:cs typeface="+mj-cs"/>
              </a:rPr>
              <a:t/>
            </a:r>
            <a:br>
              <a:rPr lang="pl-PL" dirty="0" smtClean="0">
                <a:latin typeface="+mj-lt"/>
                <a:ea typeface="+mj-ea"/>
                <a:cs typeface="+mj-cs"/>
              </a:rPr>
            </a:br>
            <a:r>
              <a:rPr lang="pl-PL" dirty="0" err="1" smtClean="0">
                <a:latin typeface="+mj-lt"/>
              </a:rPr>
              <a:t>np</a:t>
            </a:r>
            <a:r>
              <a:rPr lang="pl-PL" dirty="0" smtClean="0">
                <a:latin typeface="+mj-lt"/>
              </a:rPr>
              <a:t>: zanim Agatka i Marek dokonają wymiany informacji w „środku” ustawia się Janusz, który może dać obu osobom swój kod szyfrujący. Agatka próbując zaszyfrować wiadomość nie wie, że używa kodu Janusza a nie Marka. Następnie Janusz odszyfrowuje wiadomość Agatki swoim kluczem prywatnym i ponownie szyfruje wiadomość Marka dzięki czemu Janusz może bez problemu czytać wysyłane informacje przez Agatkę i Marka.</a:t>
            </a: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268760"/>
            <a:ext cx="8064896" cy="4896544"/>
          </a:xfrm>
          <a:prstGeom prst="rect">
            <a:avLst/>
          </a:prstGeom>
        </p:spPr>
        <p:txBody>
          <a:bodyPr vert="horz" lIns="45720" rIns="45720" anchor="t">
            <a:noAutofit/>
          </a:bodyPr>
          <a:lstStyle/>
          <a:p>
            <a:pPr>
              <a:spcBef>
                <a:spcPct val="0"/>
              </a:spcBef>
            </a:pPr>
            <a:r>
              <a:rPr lang="pl-PL" sz="2400" dirty="0" smtClean="0">
                <a:latin typeface="+mj-lt"/>
              </a:rPr>
              <a:t>Podsumowanie wiadomości(w pigułce)</a:t>
            </a:r>
            <a:br>
              <a:rPr lang="pl-PL" sz="2400" dirty="0" smtClean="0">
                <a:latin typeface="+mj-lt"/>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5" name="pole tekstowe 4"/>
          <p:cNvSpPr txBox="1"/>
          <p:nvPr/>
        </p:nvSpPr>
        <p:spPr>
          <a:xfrm>
            <a:off x="611560" y="1844824"/>
            <a:ext cx="1872208" cy="523220"/>
          </a:xfrm>
          <a:prstGeom prst="rect">
            <a:avLst/>
          </a:prstGeom>
          <a:solidFill>
            <a:schemeClr val="bg1">
              <a:lumMod val="85000"/>
              <a:lumOff val="15000"/>
            </a:schemeClr>
          </a:solidFill>
        </p:spPr>
        <p:txBody>
          <a:bodyPr wrap="square" rtlCol="0">
            <a:spAutoFit/>
          </a:bodyPr>
          <a:lstStyle/>
          <a:p>
            <a:r>
              <a:rPr lang="pl-PL" sz="1400" dirty="0" smtClean="0">
                <a:solidFill>
                  <a:srgbClr val="00B050"/>
                </a:solidFill>
              </a:rPr>
              <a:t>Autorzy RSA</a:t>
            </a:r>
            <a:r>
              <a:rPr lang="pl-PL" sz="1400" dirty="0" smtClean="0"/>
              <a:t>: </a:t>
            </a:r>
            <a:r>
              <a:rPr lang="pl-PL" sz="1400" dirty="0" err="1" smtClean="0"/>
              <a:t>Rivest</a:t>
            </a:r>
            <a:r>
              <a:rPr lang="pl-PL" sz="1400" dirty="0" smtClean="0"/>
              <a:t>, </a:t>
            </a:r>
            <a:r>
              <a:rPr lang="pl-PL" sz="1400" dirty="0" err="1" smtClean="0"/>
              <a:t>Shamir</a:t>
            </a:r>
            <a:r>
              <a:rPr lang="pl-PL" sz="1400" dirty="0" smtClean="0"/>
              <a:t>, </a:t>
            </a:r>
            <a:r>
              <a:rPr lang="pl-PL" sz="1400" dirty="0" err="1" smtClean="0"/>
              <a:t>Adleman</a:t>
            </a:r>
            <a:endParaRPr lang="pl-PL" sz="1400" dirty="0"/>
          </a:p>
        </p:txBody>
      </p:sp>
      <p:sp>
        <p:nvSpPr>
          <p:cNvPr id="6" name="pole tekstowe 5"/>
          <p:cNvSpPr txBox="1"/>
          <p:nvPr/>
        </p:nvSpPr>
        <p:spPr>
          <a:xfrm>
            <a:off x="2627784" y="1844824"/>
            <a:ext cx="3140603" cy="954107"/>
          </a:xfrm>
          <a:prstGeom prst="rect">
            <a:avLst/>
          </a:prstGeom>
          <a:solidFill>
            <a:schemeClr val="bg1">
              <a:lumMod val="85000"/>
              <a:lumOff val="15000"/>
            </a:schemeClr>
          </a:solidFill>
        </p:spPr>
        <p:txBody>
          <a:bodyPr wrap="none" rtlCol="0">
            <a:spAutoFit/>
          </a:bodyPr>
          <a:lstStyle/>
          <a:p>
            <a:r>
              <a:rPr lang="pl-PL" sz="1400" dirty="0" smtClean="0">
                <a:solidFill>
                  <a:srgbClr val="00B050"/>
                </a:solidFill>
              </a:rPr>
              <a:t>szyfrowanie</a:t>
            </a:r>
            <a:r>
              <a:rPr lang="pl-PL" sz="1400" dirty="0" smtClean="0"/>
              <a:t>: zapis tekstu jawnego na</a:t>
            </a:r>
            <a:br>
              <a:rPr lang="pl-PL" sz="1400" dirty="0" smtClean="0"/>
            </a:br>
            <a:r>
              <a:rPr lang="pl-PL" sz="1400" dirty="0" smtClean="0"/>
              <a:t>nieczytelny dla osób, które nie </a:t>
            </a:r>
          </a:p>
          <a:p>
            <a:r>
              <a:rPr lang="pl-PL" sz="1400" dirty="0" smtClean="0"/>
              <a:t>powinny mieć możliwości odczytania</a:t>
            </a:r>
          </a:p>
          <a:p>
            <a:r>
              <a:rPr lang="pl-PL" sz="1400" dirty="0" smtClean="0"/>
              <a:t>go</a:t>
            </a:r>
            <a:endParaRPr lang="pl-PL" sz="1400" dirty="0"/>
          </a:p>
        </p:txBody>
      </p:sp>
      <p:sp>
        <p:nvSpPr>
          <p:cNvPr id="7" name="pole tekstowe 6"/>
          <p:cNvSpPr txBox="1"/>
          <p:nvPr/>
        </p:nvSpPr>
        <p:spPr>
          <a:xfrm>
            <a:off x="2339752" y="3068960"/>
            <a:ext cx="1512168" cy="738664"/>
          </a:xfrm>
          <a:prstGeom prst="rect">
            <a:avLst/>
          </a:prstGeom>
          <a:solidFill>
            <a:schemeClr val="bg1">
              <a:lumMod val="85000"/>
              <a:lumOff val="15000"/>
            </a:schemeClr>
          </a:solidFill>
        </p:spPr>
        <p:txBody>
          <a:bodyPr wrap="square" rtlCol="0">
            <a:spAutoFit/>
          </a:bodyPr>
          <a:lstStyle/>
          <a:p>
            <a:r>
              <a:rPr lang="pl-PL" sz="1400" dirty="0" smtClean="0">
                <a:solidFill>
                  <a:srgbClr val="00B050"/>
                </a:solidFill>
              </a:rPr>
              <a:t>1977 rok</a:t>
            </a:r>
            <a:r>
              <a:rPr lang="pl-PL" sz="1400" dirty="0" smtClean="0"/>
              <a:t> zaprojektowanie RSA</a:t>
            </a:r>
            <a:endParaRPr lang="pl-PL" sz="1400" dirty="0"/>
          </a:p>
        </p:txBody>
      </p:sp>
      <p:sp>
        <p:nvSpPr>
          <p:cNvPr id="8" name="pole tekstowe 7"/>
          <p:cNvSpPr txBox="1"/>
          <p:nvPr/>
        </p:nvSpPr>
        <p:spPr>
          <a:xfrm>
            <a:off x="611560" y="2492896"/>
            <a:ext cx="1584176" cy="2031325"/>
          </a:xfrm>
          <a:prstGeom prst="rect">
            <a:avLst/>
          </a:prstGeom>
          <a:solidFill>
            <a:schemeClr val="bg1">
              <a:lumMod val="85000"/>
              <a:lumOff val="15000"/>
            </a:schemeClr>
          </a:solidFill>
        </p:spPr>
        <p:txBody>
          <a:bodyPr wrap="square" rtlCol="0">
            <a:spAutoFit/>
          </a:bodyPr>
          <a:lstStyle/>
          <a:p>
            <a:r>
              <a:rPr lang="pl-PL" sz="1400" dirty="0" smtClean="0">
                <a:solidFill>
                  <a:srgbClr val="00B050"/>
                </a:solidFill>
              </a:rPr>
              <a:t>Algorytm RSA </a:t>
            </a:r>
            <a:r>
              <a:rPr lang="pl-PL" sz="1400" dirty="0" smtClean="0"/>
              <a:t>należy do rodziny algorytmów asymetrycznych, wykorzystuje funkcje matematyczne, oparty jest na faktoryzacji</a:t>
            </a:r>
            <a:endParaRPr lang="pl-PL" sz="1400" dirty="0"/>
          </a:p>
        </p:txBody>
      </p:sp>
      <p:sp>
        <p:nvSpPr>
          <p:cNvPr id="9" name="pole tekstowe 8"/>
          <p:cNvSpPr txBox="1"/>
          <p:nvPr/>
        </p:nvSpPr>
        <p:spPr>
          <a:xfrm>
            <a:off x="4139952" y="3161292"/>
            <a:ext cx="1872208" cy="954107"/>
          </a:xfrm>
          <a:prstGeom prst="rect">
            <a:avLst/>
          </a:prstGeom>
          <a:solidFill>
            <a:schemeClr val="bg1">
              <a:lumMod val="85000"/>
              <a:lumOff val="15000"/>
            </a:schemeClr>
          </a:solidFill>
        </p:spPr>
        <p:txBody>
          <a:bodyPr wrap="square" rtlCol="0" anchor="ctr">
            <a:spAutoFit/>
          </a:bodyPr>
          <a:lstStyle/>
          <a:p>
            <a:r>
              <a:rPr lang="pl-PL" sz="1400" dirty="0" smtClean="0">
                <a:solidFill>
                  <a:srgbClr val="00B050"/>
                </a:solidFill>
              </a:rPr>
              <a:t>Algorytm RSA </a:t>
            </a:r>
          </a:p>
          <a:p>
            <a:r>
              <a:rPr lang="pl-PL" sz="1400" dirty="0" smtClean="0"/>
              <a:t>z racji faktoryzacji jest algorytmem bardzo kosztownym.</a:t>
            </a:r>
            <a:endParaRPr lang="pl-PL" sz="1400" dirty="0"/>
          </a:p>
        </p:txBody>
      </p:sp>
      <p:sp>
        <p:nvSpPr>
          <p:cNvPr id="13" name="pole tekstowe 12"/>
          <p:cNvSpPr txBox="1"/>
          <p:nvPr/>
        </p:nvSpPr>
        <p:spPr>
          <a:xfrm>
            <a:off x="6156176" y="1844824"/>
            <a:ext cx="2088232" cy="954107"/>
          </a:xfrm>
          <a:prstGeom prst="rect">
            <a:avLst/>
          </a:prstGeom>
          <a:solidFill>
            <a:schemeClr val="bg1">
              <a:lumMod val="85000"/>
              <a:lumOff val="15000"/>
            </a:schemeClr>
          </a:solidFill>
        </p:spPr>
        <p:txBody>
          <a:bodyPr wrap="square" rtlCol="0">
            <a:spAutoFit/>
          </a:bodyPr>
          <a:lstStyle/>
          <a:p>
            <a:r>
              <a:rPr lang="pl-PL" sz="1400" dirty="0" smtClean="0">
                <a:solidFill>
                  <a:srgbClr val="00B050"/>
                </a:solidFill>
              </a:rPr>
              <a:t>Zagrożeniem: </a:t>
            </a:r>
            <a:br>
              <a:rPr lang="pl-PL" sz="1400" dirty="0" smtClean="0">
                <a:solidFill>
                  <a:srgbClr val="00B050"/>
                </a:solidFill>
              </a:rPr>
            </a:br>
            <a:r>
              <a:rPr lang="pl-PL" sz="1400" dirty="0" smtClean="0"/>
              <a:t>(potencjalnym) dla RSA jest komputer </a:t>
            </a:r>
            <a:br>
              <a:rPr lang="pl-PL" sz="1400" dirty="0" smtClean="0"/>
            </a:br>
            <a:r>
              <a:rPr lang="pl-PL" sz="1400" dirty="0" smtClean="0"/>
              <a:t>kwantowy</a:t>
            </a:r>
            <a:endParaRPr lang="pl-PL" sz="1400" dirty="0"/>
          </a:p>
        </p:txBody>
      </p:sp>
      <p:sp>
        <p:nvSpPr>
          <p:cNvPr id="14" name="pole tekstowe 13"/>
          <p:cNvSpPr txBox="1"/>
          <p:nvPr/>
        </p:nvSpPr>
        <p:spPr>
          <a:xfrm>
            <a:off x="6156176" y="3068960"/>
            <a:ext cx="1872208" cy="954107"/>
          </a:xfrm>
          <a:prstGeom prst="rect">
            <a:avLst/>
          </a:prstGeom>
          <a:solidFill>
            <a:schemeClr val="bg1">
              <a:lumMod val="85000"/>
              <a:lumOff val="15000"/>
            </a:schemeClr>
          </a:solidFill>
        </p:spPr>
        <p:txBody>
          <a:bodyPr wrap="square" rtlCol="0" anchor="t">
            <a:spAutoFit/>
          </a:bodyPr>
          <a:lstStyle/>
          <a:p>
            <a:r>
              <a:rPr lang="pl-PL" sz="1400" dirty="0" smtClean="0">
                <a:solidFill>
                  <a:srgbClr val="00B050"/>
                </a:solidFill>
              </a:rPr>
              <a:t>Algorytm RSA </a:t>
            </a:r>
            <a:r>
              <a:rPr lang="pl-PL" sz="1400" dirty="0" smtClean="0"/>
              <a:t>wykorzystuje funkcję matematyczną Eulera</a:t>
            </a:r>
            <a:endParaRPr lang="pl-PL" sz="1400" dirty="0"/>
          </a:p>
        </p:txBody>
      </p:sp>
      <p:sp>
        <p:nvSpPr>
          <p:cNvPr id="15" name="pole tekstowe 14"/>
          <p:cNvSpPr txBox="1"/>
          <p:nvPr/>
        </p:nvSpPr>
        <p:spPr>
          <a:xfrm>
            <a:off x="611560" y="4707141"/>
            <a:ext cx="4824536" cy="954107"/>
          </a:xfrm>
          <a:prstGeom prst="rect">
            <a:avLst/>
          </a:prstGeom>
          <a:solidFill>
            <a:schemeClr val="bg1">
              <a:lumMod val="85000"/>
              <a:lumOff val="15000"/>
            </a:schemeClr>
          </a:solidFill>
        </p:spPr>
        <p:txBody>
          <a:bodyPr wrap="square" rtlCol="0" anchor="ctr">
            <a:spAutoFit/>
          </a:bodyPr>
          <a:lstStyle/>
          <a:p>
            <a:r>
              <a:rPr lang="pl-PL" sz="1400" dirty="0" smtClean="0">
                <a:solidFill>
                  <a:srgbClr val="00B050"/>
                </a:solidFill>
              </a:rPr>
              <a:t>Ataki na RSA: </a:t>
            </a:r>
            <a:r>
              <a:rPr lang="pl-PL" sz="1400" dirty="0" smtClean="0"/>
              <a:t>będą z ulepszaniem sprzętu coraz silniejsze jednak jest wiele pomysłów na to jak poprawić algorytm. Pierwszą i główną nadzieją jest, że zwiększenie rozmiaru kluczy utrudni dla maszyn proces faktoryzacji</a:t>
            </a:r>
            <a:endParaRPr lang="pl-PL" sz="1400" dirty="0"/>
          </a:p>
        </p:txBody>
      </p:sp>
      <p:sp>
        <p:nvSpPr>
          <p:cNvPr id="16" name="pole tekstowe 15"/>
          <p:cNvSpPr txBox="1"/>
          <p:nvPr/>
        </p:nvSpPr>
        <p:spPr>
          <a:xfrm>
            <a:off x="611560" y="5805264"/>
            <a:ext cx="4824536" cy="523220"/>
          </a:xfrm>
          <a:prstGeom prst="rect">
            <a:avLst/>
          </a:prstGeom>
          <a:solidFill>
            <a:schemeClr val="bg1">
              <a:lumMod val="85000"/>
              <a:lumOff val="15000"/>
            </a:schemeClr>
          </a:solidFill>
        </p:spPr>
        <p:txBody>
          <a:bodyPr wrap="square" rtlCol="0" anchor="ctr">
            <a:spAutoFit/>
          </a:bodyPr>
          <a:lstStyle/>
          <a:p>
            <a:r>
              <a:rPr lang="pl-PL" sz="1400" dirty="0" smtClean="0">
                <a:solidFill>
                  <a:srgbClr val="00B050"/>
                </a:solidFill>
              </a:rPr>
              <a:t>Algorytm RSA bądź jego modyfikacje </a:t>
            </a:r>
            <a:r>
              <a:rPr lang="pl-PL" sz="1400" dirty="0" smtClean="0"/>
              <a:t>to najczęściej używany algorytm z kluczem publicznym.</a:t>
            </a:r>
            <a:endParaRPr lang="pl-PL" sz="1400" dirty="0"/>
          </a:p>
        </p:txBody>
      </p:sp>
      <p:sp>
        <p:nvSpPr>
          <p:cNvPr id="18"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rostokąt 21"/>
          <p:cNvSpPr/>
          <p:nvPr/>
        </p:nvSpPr>
        <p:spPr>
          <a:xfrm>
            <a:off x="611560" y="5589240"/>
            <a:ext cx="8064896" cy="576064"/>
          </a:xfrm>
          <a:prstGeom prst="rect">
            <a:avLst/>
          </a:prstGeom>
          <a:solidFill>
            <a:schemeClr val="bg1">
              <a:lumMod val="85000"/>
              <a:lumOff val="1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Prostokąt 20"/>
          <p:cNvSpPr/>
          <p:nvPr/>
        </p:nvSpPr>
        <p:spPr>
          <a:xfrm>
            <a:off x="611560" y="5013176"/>
            <a:ext cx="8064896" cy="432048"/>
          </a:xfrm>
          <a:prstGeom prst="rect">
            <a:avLst/>
          </a:prstGeom>
          <a:solidFill>
            <a:schemeClr val="bg1">
              <a:lumMod val="85000"/>
              <a:lumOff val="1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rostokąt 19"/>
          <p:cNvSpPr/>
          <p:nvPr/>
        </p:nvSpPr>
        <p:spPr>
          <a:xfrm>
            <a:off x="611560" y="4437112"/>
            <a:ext cx="8064896" cy="432048"/>
          </a:xfrm>
          <a:prstGeom prst="rect">
            <a:avLst/>
          </a:prstGeom>
          <a:solidFill>
            <a:schemeClr val="bg1">
              <a:lumMod val="85000"/>
              <a:lumOff val="1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18"/>
          <p:cNvSpPr/>
          <p:nvPr/>
        </p:nvSpPr>
        <p:spPr>
          <a:xfrm>
            <a:off x="611560" y="3645024"/>
            <a:ext cx="8064896" cy="648072"/>
          </a:xfrm>
          <a:prstGeom prst="rect">
            <a:avLst/>
          </a:prstGeom>
          <a:solidFill>
            <a:schemeClr val="bg1">
              <a:lumMod val="85000"/>
              <a:lumOff val="1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rostokąt 17"/>
          <p:cNvSpPr/>
          <p:nvPr/>
        </p:nvSpPr>
        <p:spPr>
          <a:xfrm>
            <a:off x="611560" y="2852936"/>
            <a:ext cx="8064896" cy="648072"/>
          </a:xfrm>
          <a:prstGeom prst="rect">
            <a:avLst/>
          </a:prstGeom>
          <a:solidFill>
            <a:schemeClr val="bg1">
              <a:lumMod val="85000"/>
              <a:lumOff val="1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ysClr val="windowText" lastClr="000000"/>
              </a:solidFill>
            </a:endParaRPr>
          </a:p>
        </p:txBody>
      </p:sp>
      <p:sp>
        <p:nvSpPr>
          <p:cNvPr id="17" name="Prostokąt 16"/>
          <p:cNvSpPr/>
          <p:nvPr/>
        </p:nvSpPr>
        <p:spPr>
          <a:xfrm>
            <a:off x="611560" y="1988840"/>
            <a:ext cx="8064896" cy="648072"/>
          </a:xfrm>
          <a:prstGeom prst="rect">
            <a:avLst/>
          </a:prstGeom>
          <a:solidFill>
            <a:schemeClr val="bg1">
              <a:lumMod val="85000"/>
              <a:lumOff val="1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Tytuł 1"/>
          <p:cNvSpPr txBox="1">
            <a:spLocks/>
          </p:cNvSpPr>
          <p:nvPr/>
        </p:nvSpPr>
        <p:spPr>
          <a:xfrm>
            <a:off x="539552" y="1268760"/>
            <a:ext cx="8064896" cy="4406890"/>
          </a:xfrm>
          <a:prstGeom prst="rect">
            <a:avLst/>
          </a:prstGeom>
        </p:spPr>
        <p:txBody>
          <a:bodyPr vert="horz" lIns="45720" rIns="45720" anchor="t">
            <a:noAutofit/>
          </a:bodyPr>
          <a:lstStyle/>
          <a:p>
            <a:pPr>
              <a:spcBef>
                <a:spcPct val="0"/>
              </a:spcBef>
            </a:pPr>
            <a:r>
              <a:rPr lang="pl-PL" sz="2400" b="1" dirty="0" smtClean="0">
                <a:latin typeface="+mj-lt"/>
              </a:rPr>
              <a:t>Ciekawostki</a:t>
            </a:r>
          </a:p>
          <a:p>
            <a:pPr>
              <a:spcBef>
                <a:spcPct val="0"/>
              </a:spcBef>
            </a:pPr>
            <a:endParaRPr lang="pl-PL" sz="2400" b="1" dirty="0" smtClean="0">
              <a:latin typeface="+mj-lt"/>
            </a:endParaRPr>
          </a:p>
          <a:p>
            <a:pPr marL="342900" indent="-342900">
              <a:spcBef>
                <a:spcPct val="0"/>
              </a:spcBef>
            </a:pPr>
            <a:r>
              <a:rPr lang="pl-PL" dirty="0" smtClean="0">
                <a:latin typeface="+mj-lt"/>
                <a:ea typeface="+mj-ea"/>
                <a:cs typeface="+mj-cs"/>
              </a:rPr>
              <a:t>	Metoda działająca podobnie do </a:t>
            </a:r>
            <a:r>
              <a:rPr lang="pl-PL" dirty="0" smtClean="0">
                <a:solidFill>
                  <a:srgbClr val="00B050"/>
                </a:solidFill>
                <a:latin typeface="+mj-lt"/>
                <a:ea typeface="+mj-ea"/>
                <a:cs typeface="+mj-cs"/>
              </a:rPr>
              <a:t>RSA</a:t>
            </a:r>
            <a:r>
              <a:rPr lang="pl-PL" dirty="0" smtClean="0">
                <a:latin typeface="+mj-lt"/>
                <a:ea typeface="+mj-ea"/>
                <a:cs typeface="+mj-cs"/>
              </a:rPr>
              <a:t> została utajniona po publikacji po czym niezależnie odkryta przez </a:t>
            </a:r>
            <a:r>
              <a:rPr lang="pl-PL" dirty="0" err="1" smtClean="0">
                <a:latin typeface="+mj-lt"/>
                <a:ea typeface="+mj-ea"/>
                <a:cs typeface="+mj-cs"/>
              </a:rPr>
              <a:t>Rivesta</a:t>
            </a:r>
            <a:r>
              <a:rPr lang="pl-PL" dirty="0" smtClean="0">
                <a:latin typeface="+mj-lt"/>
                <a:ea typeface="+mj-ea"/>
                <a:cs typeface="+mj-cs"/>
              </a:rPr>
              <a:t>, </a:t>
            </a:r>
            <a:r>
              <a:rPr lang="pl-PL" dirty="0" err="1" smtClean="0">
                <a:latin typeface="+mj-lt"/>
                <a:ea typeface="+mj-ea"/>
                <a:cs typeface="+mj-cs"/>
              </a:rPr>
              <a:t>Shamira</a:t>
            </a:r>
            <a:r>
              <a:rPr lang="pl-PL" dirty="0" smtClean="0">
                <a:latin typeface="+mj-lt"/>
                <a:ea typeface="+mj-ea"/>
                <a:cs typeface="+mj-cs"/>
              </a:rPr>
              <a:t> i </a:t>
            </a:r>
            <a:r>
              <a:rPr lang="pl-PL" dirty="0" err="1" smtClean="0">
                <a:latin typeface="+mj-lt"/>
                <a:ea typeface="+mj-ea"/>
                <a:cs typeface="+mj-cs"/>
              </a:rPr>
              <a:t>Adlemana</a:t>
            </a:r>
            <a:r>
              <a:rPr lang="pl-PL" dirty="0" smtClean="0">
                <a:latin typeface="+mj-lt"/>
                <a:ea typeface="+mj-ea"/>
                <a:cs typeface="+mj-cs"/>
              </a:rPr>
              <a:t> w 1977.</a:t>
            </a:r>
          </a:p>
          <a:p>
            <a:pPr marL="342900" indent="-342900">
              <a:spcBef>
                <a:spcPct val="0"/>
              </a:spcBef>
            </a:pPr>
            <a:endParaRPr lang="pl-PL" dirty="0" smtClean="0">
              <a:latin typeface="+mj-lt"/>
              <a:ea typeface="+mj-ea"/>
              <a:cs typeface="+mj-cs"/>
            </a:endParaRPr>
          </a:p>
          <a:p>
            <a:pPr marL="342900" indent="-342900">
              <a:spcBef>
                <a:spcPct val="0"/>
              </a:spcBef>
            </a:pPr>
            <a:r>
              <a:rPr lang="pl-PL" dirty="0" smtClean="0">
                <a:latin typeface="+mj-lt"/>
                <a:ea typeface="+mj-ea"/>
                <a:cs typeface="+mj-cs"/>
              </a:rPr>
              <a:t>	Angielski matematyk Clifford </a:t>
            </a:r>
            <a:r>
              <a:rPr lang="pl-PL" dirty="0" err="1" smtClean="0">
                <a:latin typeface="+mj-lt"/>
                <a:ea typeface="+mj-ea"/>
                <a:cs typeface="+mj-cs"/>
              </a:rPr>
              <a:t>Cocks</a:t>
            </a:r>
            <a:r>
              <a:rPr lang="pl-PL" dirty="0" smtClean="0">
                <a:latin typeface="+mj-lt"/>
                <a:ea typeface="+mj-ea"/>
                <a:cs typeface="+mj-cs"/>
              </a:rPr>
              <a:t> opracował system działający na zasadzie </a:t>
            </a:r>
            <a:r>
              <a:rPr lang="pl-PL" dirty="0" smtClean="0">
                <a:solidFill>
                  <a:srgbClr val="00B050"/>
                </a:solidFill>
                <a:latin typeface="+mj-lt"/>
                <a:ea typeface="+mj-ea"/>
                <a:cs typeface="+mj-cs"/>
              </a:rPr>
              <a:t>RSA</a:t>
            </a:r>
            <a:r>
              <a:rPr lang="pl-PL" dirty="0" smtClean="0">
                <a:latin typeface="+mj-lt"/>
                <a:ea typeface="+mj-ea"/>
                <a:cs typeface="+mj-cs"/>
              </a:rPr>
              <a:t> w 1973 roku.</a:t>
            </a:r>
          </a:p>
          <a:p>
            <a:pPr marL="342900" indent="-342900">
              <a:spcBef>
                <a:spcPct val="0"/>
              </a:spcBef>
            </a:pPr>
            <a:endParaRPr lang="pl-PL" dirty="0" smtClean="0">
              <a:latin typeface="+mj-lt"/>
              <a:ea typeface="+mj-ea"/>
              <a:cs typeface="+mj-cs"/>
            </a:endParaRPr>
          </a:p>
          <a:p>
            <a:pPr marL="342900" indent="-342900">
              <a:spcBef>
                <a:spcPct val="0"/>
              </a:spcBef>
            </a:pPr>
            <a:r>
              <a:rPr lang="pl-PL" dirty="0" smtClean="0">
                <a:latin typeface="+mj-lt"/>
                <a:ea typeface="+mj-ea"/>
                <a:cs typeface="+mj-cs"/>
              </a:rPr>
              <a:t>	Technologia w czasach obecnych pozwala złamać 512 bitowy system </a:t>
            </a:r>
            <a:r>
              <a:rPr lang="pl-PL" dirty="0" smtClean="0">
                <a:solidFill>
                  <a:srgbClr val="00B050"/>
                </a:solidFill>
                <a:latin typeface="+mj-lt"/>
                <a:ea typeface="+mj-ea"/>
                <a:cs typeface="+mj-cs"/>
              </a:rPr>
              <a:t>RSA</a:t>
            </a:r>
            <a:r>
              <a:rPr lang="pl-PL" dirty="0" smtClean="0">
                <a:latin typeface="+mj-lt"/>
                <a:ea typeface="+mj-ea"/>
                <a:cs typeface="+mj-cs"/>
              </a:rPr>
              <a:t> w ciągu kilku dni.</a:t>
            </a:r>
          </a:p>
          <a:p>
            <a:pPr marL="342900" indent="-342900">
              <a:spcBef>
                <a:spcPct val="0"/>
              </a:spcBef>
            </a:pPr>
            <a:endParaRPr lang="pl-PL" dirty="0" smtClean="0">
              <a:latin typeface="+mj-lt"/>
              <a:ea typeface="+mj-ea"/>
              <a:cs typeface="+mj-cs"/>
            </a:endParaRPr>
          </a:p>
          <a:p>
            <a:pPr marL="342900" indent="-342900">
              <a:spcBef>
                <a:spcPct val="0"/>
              </a:spcBef>
            </a:pPr>
            <a:r>
              <a:rPr lang="pl-PL" dirty="0" smtClean="0">
                <a:latin typeface="+mj-lt"/>
                <a:ea typeface="+mj-ea"/>
                <a:cs typeface="+mj-cs"/>
              </a:rPr>
              <a:t>	Rozmiar klucza ma wielkość zwykle od 1024 do 4096 bitów.</a:t>
            </a:r>
          </a:p>
          <a:p>
            <a:pPr marL="342900" indent="-342900">
              <a:spcBef>
                <a:spcPct val="0"/>
              </a:spcBef>
            </a:pPr>
            <a:endParaRPr lang="pl-PL" dirty="0" smtClean="0">
              <a:latin typeface="+mj-lt"/>
              <a:ea typeface="+mj-ea"/>
              <a:cs typeface="+mj-cs"/>
            </a:endParaRPr>
          </a:p>
          <a:p>
            <a:pPr marL="342900" indent="-342900">
              <a:spcBef>
                <a:spcPct val="0"/>
              </a:spcBef>
            </a:pPr>
            <a:r>
              <a:rPr lang="pl-PL" dirty="0" smtClean="0">
                <a:latin typeface="+mj-lt"/>
                <a:ea typeface="+mj-ea"/>
                <a:cs typeface="+mj-cs"/>
              </a:rPr>
              <a:t>	Obecnie zaleca się używanie kluczy o rozmiarze minimum 2048 bitów.</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Największym kluczem </a:t>
            </a:r>
            <a:r>
              <a:rPr lang="pl-PL" dirty="0" smtClean="0">
                <a:solidFill>
                  <a:srgbClr val="00B050"/>
                </a:solidFill>
                <a:latin typeface="+mj-lt"/>
                <a:ea typeface="+mj-ea"/>
                <a:cs typeface="+mj-cs"/>
              </a:rPr>
              <a:t>RSA</a:t>
            </a:r>
            <a:r>
              <a:rPr lang="pl-PL" dirty="0" smtClean="0">
                <a:latin typeface="+mj-lt"/>
                <a:ea typeface="+mj-ea"/>
                <a:cs typeface="+mj-cs"/>
              </a:rPr>
              <a:t> rozłożonym na czynniki pierwsze jest klucz </a:t>
            </a:r>
            <a:r>
              <a:rPr lang="pl-PL" dirty="0" smtClean="0">
                <a:solidFill>
                  <a:srgbClr val="00B050"/>
                </a:solidFill>
                <a:latin typeface="+mj-lt"/>
                <a:ea typeface="+mj-ea"/>
                <a:cs typeface="+mj-cs"/>
              </a:rPr>
              <a:t>768 bitowy</a:t>
            </a: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endParaRPr lang="pl-PL" dirty="0" smtClean="0">
              <a:latin typeface="+mj-lt"/>
              <a:ea typeface="+mj-ea"/>
              <a:cs typeface="+mj-cs"/>
            </a:endParaRPr>
          </a:p>
          <a:p>
            <a:pPr marL="342900" indent="-342900">
              <a:spcBef>
                <a:spcPct val="0"/>
              </a:spcBef>
            </a:pP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11"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268760"/>
            <a:ext cx="8064896" cy="4406890"/>
          </a:xfrm>
          <a:prstGeom prst="rect">
            <a:avLst/>
          </a:prstGeom>
        </p:spPr>
        <p:txBody>
          <a:bodyPr vert="horz" lIns="45720" rIns="45720" anchor="t">
            <a:noAutofit/>
          </a:bodyPr>
          <a:lstStyle/>
          <a:p>
            <a:pPr>
              <a:spcBef>
                <a:spcPct val="0"/>
              </a:spcBef>
            </a:pP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11"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328640" y="1628800"/>
            <a:ext cx="8486721" cy="4392488"/>
          </a:xfrm>
          <a:prstGeom prst="rect">
            <a:avLst/>
          </a:prstGeom>
          <a:noFill/>
          <a:ln w="9525">
            <a:noFill/>
            <a:miter lim="800000"/>
            <a:headEnd/>
            <a:tailEnd/>
          </a:ln>
        </p:spPr>
      </p:pic>
      <p:sp>
        <p:nvSpPr>
          <p:cNvPr id="5" name="pole tekstowe 4"/>
          <p:cNvSpPr txBox="1"/>
          <p:nvPr/>
        </p:nvSpPr>
        <p:spPr>
          <a:xfrm>
            <a:off x="323528" y="5949280"/>
            <a:ext cx="3960440" cy="461665"/>
          </a:xfrm>
          <a:prstGeom prst="rect">
            <a:avLst/>
          </a:prstGeom>
          <a:solidFill>
            <a:schemeClr val="bg1">
              <a:lumMod val="85000"/>
              <a:lumOff val="15000"/>
            </a:schemeClr>
          </a:solidFill>
          <a:effectLst>
            <a:outerShdw blurRad="76200" dist="12700" dir="2700000" sy="-23000" kx="-800400" algn="bl" rotWithShape="0">
              <a:prstClr val="black">
                <a:alpha val="20000"/>
              </a:prstClr>
            </a:outerShdw>
          </a:effectLst>
        </p:spPr>
        <p:txBody>
          <a:bodyPr wrap="square" rtlCol="0">
            <a:spAutoFit/>
          </a:bodyPr>
          <a:lstStyle/>
          <a:p>
            <a:pPr algn="ctr"/>
            <a:r>
              <a:rPr lang="pl-PL" sz="2400" dirty="0" smtClean="0"/>
              <a:t>            &lt;&lt;</a:t>
            </a:r>
            <a:r>
              <a:rPr lang="pl-PL" sz="2400" dirty="0" smtClean="0">
                <a:latin typeface="Windows Command Prompt" pitchFamily="2" charset="-79"/>
                <a:cs typeface="Windows Command Prompt" pitchFamily="2" charset="-79"/>
              </a:rPr>
              <a:t>OCZEKIWANIA</a:t>
            </a:r>
            <a:r>
              <a:rPr lang="pl-PL" sz="2400" dirty="0" smtClean="0"/>
              <a:t>&gt;&gt;</a:t>
            </a:r>
            <a:endParaRPr lang="pl-PL" sz="2400" dirty="0"/>
          </a:p>
        </p:txBody>
      </p:sp>
      <p:sp>
        <p:nvSpPr>
          <p:cNvPr id="6" name="pole tekstowe 5"/>
          <p:cNvSpPr txBox="1"/>
          <p:nvPr/>
        </p:nvSpPr>
        <p:spPr>
          <a:xfrm>
            <a:off x="4283968" y="5949280"/>
            <a:ext cx="4536504" cy="461665"/>
          </a:xfrm>
          <a:prstGeom prst="rect">
            <a:avLst/>
          </a:prstGeom>
          <a:solidFill>
            <a:schemeClr val="bg1">
              <a:lumMod val="85000"/>
              <a:lumOff val="15000"/>
            </a:schemeClr>
          </a:solidFill>
          <a:effectLst>
            <a:outerShdw blurRad="76200" dist="12700" dir="2700000" sy="-23000" kx="-800400" algn="bl" rotWithShape="0">
              <a:prstClr val="black">
                <a:alpha val="20000"/>
              </a:prstClr>
            </a:outerShdw>
          </a:effectLst>
        </p:spPr>
        <p:txBody>
          <a:bodyPr wrap="square" rtlCol="0">
            <a:spAutoFit/>
          </a:bodyPr>
          <a:lstStyle/>
          <a:p>
            <a:r>
              <a:rPr lang="pl-PL" sz="2400" dirty="0" smtClean="0">
                <a:latin typeface="Windows Command Prompt" pitchFamily="2" charset="-79"/>
                <a:cs typeface="Windows Command Prompt" pitchFamily="2" charset="-79"/>
              </a:rPr>
              <a:t>      &lt;&lt;RZECZYWISTOSC&gt;&gt;</a:t>
            </a:r>
            <a:endParaRPr lang="pl-PL" sz="2400" dirty="0">
              <a:latin typeface="Windows Command Prompt" pitchFamily="2" charset="-79"/>
              <a:cs typeface="Windows Command Prompt" pitchFamily="2" charset="-79"/>
            </a:endParaRPr>
          </a:p>
        </p:txBody>
      </p:sp>
      <p:sp>
        <p:nvSpPr>
          <p:cNvPr id="7" name="pole tekstowe 6"/>
          <p:cNvSpPr txBox="1"/>
          <p:nvPr/>
        </p:nvSpPr>
        <p:spPr>
          <a:xfrm>
            <a:off x="323528" y="1196752"/>
            <a:ext cx="8496944" cy="461665"/>
          </a:xfrm>
          <a:prstGeom prst="rect">
            <a:avLst/>
          </a:prstGeom>
          <a:solidFill>
            <a:schemeClr val="bg1">
              <a:lumMod val="85000"/>
              <a:lumOff val="15000"/>
            </a:schemeClr>
          </a:solidFill>
          <a:effectLst>
            <a:outerShdw blurRad="76200" dist="12700" dir="2700000" sy="-23000" kx="-800400" algn="bl" rotWithShape="0">
              <a:prstClr val="black">
                <a:alpha val="20000"/>
              </a:prstClr>
            </a:outerShdw>
          </a:effectLst>
        </p:spPr>
        <p:txBody>
          <a:bodyPr wrap="square" rtlCol="0">
            <a:spAutoFit/>
          </a:bodyPr>
          <a:lstStyle/>
          <a:p>
            <a:pPr algn="ctr"/>
            <a:r>
              <a:rPr lang="pl-PL" sz="2400" dirty="0" err="1" smtClean="0">
                <a:latin typeface="Windows Command Prompt" pitchFamily="2" charset="-79"/>
                <a:cs typeface="Windows Command Prompt" pitchFamily="2" charset="-79"/>
              </a:rPr>
              <a:t>RSA-MEME</a:t>
            </a:r>
            <a:endParaRPr lang="pl-PL" sz="2400" dirty="0">
              <a:latin typeface="Windows Command Prompt" pitchFamily="2" charset="-79"/>
              <a:cs typeface="Windows Command Prompt" pitchFamily="2" charset="-79"/>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268760"/>
            <a:ext cx="8064896" cy="4406890"/>
          </a:xfrm>
          <a:prstGeom prst="rect">
            <a:avLst/>
          </a:prstGeom>
        </p:spPr>
        <p:txBody>
          <a:bodyPr vert="horz" lIns="45720" rIns="45720" anchor="t">
            <a:noAutofit/>
          </a:bodyPr>
          <a:lstStyle/>
          <a:p>
            <a:pPr>
              <a:spcBef>
                <a:spcPct val="0"/>
              </a:spcBef>
            </a:pPr>
            <a:r>
              <a:rPr lang="pl-PL" sz="2400" dirty="0" smtClean="0">
                <a:latin typeface="+mj-lt"/>
                <a:ea typeface="+mj-ea"/>
                <a:cs typeface="+mj-cs"/>
              </a:rPr>
              <a:t>Podczas opracowywania referatu wykorzystałem:</a:t>
            </a: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t>
            </a:r>
            <a:r>
              <a:rPr lang="pl-PL" dirty="0" smtClean="0">
                <a:solidFill>
                  <a:srgbClr val="00B050"/>
                </a:solidFill>
                <a:latin typeface="+mj-lt"/>
                <a:ea typeface="+mj-ea"/>
                <a:cs typeface="+mj-cs"/>
              </a:rPr>
              <a:t>KhanAcademy</a:t>
            </a:r>
            <a:r>
              <a:rPr lang="pl-PL" dirty="0" smtClean="0">
                <a:latin typeface="+mj-lt"/>
                <a:ea typeface="+mj-ea"/>
                <a:cs typeface="+mj-cs"/>
              </a:rPr>
              <a:t> „Podróż w krainę kryptografii” – polecam jeżeli ktoś chce się dowiedzieć więcej o RSA i innych algorytmach(wideo są w języku polskim)</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t>
            </a:r>
            <a:r>
              <a:rPr lang="pl-PL" dirty="0" smtClean="0">
                <a:solidFill>
                  <a:srgbClr val="00B050"/>
                </a:solidFill>
                <a:latin typeface="+mj-lt"/>
                <a:ea typeface="+mj-ea"/>
                <a:cs typeface="+mj-cs"/>
              </a:rPr>
              <a:t>Artykuł poświęcony RSA</a:t>
            </a:r>
            <a:r>
              <a:rPr lang="pl-PL" dirty="0" smtClean="0">
                <a:latin typeface="+mj-lt"/>
                <a:ea typeface="+mj-ea"/>
                <a:cs typeface="+mj-cs"/>
              </a:rPr>
              <a:t>(w języku angielskim) - Maria D. Kelly</a:t>
            </a:r>
            <a:br>
              <a:rPr lang="pl-PL" dirty="0" smtClean="0">
                <a:latin typeface="+mj-lt"/>
                <a:ea typeface="+mj-ea"/>
                <a:cs typeface="+mj-cs"/>
              </a:rPr>
            </a:br>
            <a:r>
              <a:rPr lang="pl-PL" dirty="0" smtClean="0">
                <a:latin typeface="+mj-lt"/>
                <a:ea typeface="+mj-ea"/>
                <a:cs typeface="+mj-cs"/>
              </a:rPr>
              <a:t> link: </a:t>
            </a:r>
            <a:r>
              <a:rPr lang="pl-PL" dirty="0" smtClean="0">
                <a:latin typeface="+mj-lt"/>
                <a:ea typeface="+mj-ea"/>
                <a:cs typeface="+mj-cs"/>
                <a:hlinkClick r:id="rId2"/>
              </a:rPr>
              <a:t>https://www.sccs.swarthmore.edu/users/10/mkelly1/rsa.pdf</a:t>
            </a:r>
            <a:r>
              <a:rPr lang="pl-PL" dirty="0" smtClean="0">
                <a:latin typeface="+mj-lt"/>
                <a:ea typeface="+mj-ea"/>
                <a:cs typeface="+mj-cs"/>
              </a:rPr>
              <a:t>  </a:t>
            </a:r>
          </a:p>
          <a:p>
            <a:pPr>
              <a:spcBef>
                <a:spcPct val="0"/>
              </a:spcBef>
            </a:pPr>
            <a:endParaRPr lang="pl-PL" dirty="0" smtClean="0">
              <a:latin typeface="+mj-lt"/>
              <a:ea typeface="+mj-ea"/>
              <a:cs typeface="+mj-cs"/>
            </a:endParaRPr>
          </a:p>
          <a:p>
            <a:pPr>
              <a:spcBef>
                <a:spcPct val="0"/>
              </a:spcBef>
              <a:buFontTx/>
              <a:buChar char="-"/>
            </a:pPr>
            <a:r>
              <a:rPr lang="pl-PL" dirty="0" smtClean="0">
                <a:solidFill>
                  <a:srgbClr val="00B050"/>
                </a:solidFill>
                <a:latin typeface="+mj-lt"/>
                <a:ea typeface="+mj-ea"/>
                <a:cs typeface="+mj-cs"/>
              </a:rPr>
              <a:t> Szyfrowanie RSA </a:t>
            </a: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link: </a:t>
            </a:r>
            <a:r>
              <a:rPr lang="pl-PL" dirty="0" smtClean="0">
                <a:latin typeface="+mj-lt"/>
                <a:ea typeface="+mj-ea"/>
                <a:cs typeface="+mj-cs"/>
                <a:hlinkClick r:id="rId3"/>
              </a:rPr>
              <a:t>https://eduinf.waw.pl/</a:t>
            </a:r>
            <a:r>
              <a:rPr lang="pl-PL" dirty="0" smtClean="0">
                <a:latin typeface="+mj-lt"/>
                <a:ea typeface="+mj-ea"/>
                <a:cs typeface="+mj-cs"/>
              </a:rPr>
              <a:t>  </a:t>
            </a:r>
          </a:p>
          <a:p>
            <a:pPr>
              <a:spcBef>
                <a:spcPct val="0"/>
              </a:spcBef>
              <a:buFontTx/>
              <a:buChar char="-"/>
            </a:pPr>
            <a:endParaRPr lang="pl-PL" dirty="0" smtClean="0">
              <a:latin typeface="+mj-lt"/>
              <a:ea typeface="+mj-ea"/>
              <a:cs typeface="+mj-cs"/>
            </a:endParaRPr>
          </a:p>
          <a:p>
            <a:pPr>
              <a:spcBef>
                <a:spcPct val="0"/>
              </a:spcBef>
              <a:buFontTx/>
              <a:buChar char="-"/>
            </a:pPr>
            <a:r>
              <a:rPr lang="pl-PL" dirty="0" smtClean="0">
                <a:latin typeface="+mj-lt"/>
                <a:ea typeface="+mj-ea"/>
                <a:cs typeface="+mj-cs"/>
              </a:rPr>
              <a:t> </a:t>
            </a:r>
            <a:r>
              <a:rPr lang="pl-PL" dirty="0" smtClean="0">
                <a:solidFill>
                  <a:srgbClr val="00B050"/>
                </a:solidFill>
                <a:latin typeface="+mj-lt"/>
                <a:ea typeface="+mj-ea"/>
                <a:cs typeface="+mj-cs"/>
              </a:rPr>
              <a:t>o</a:t>
            </a:r>
            <a:r>
              <a:rPr lang="pl-PL" dirty="0" smtClean="0">
                <a:latin typeface="+mj-lt"/>
                <a:ea typeface="+mj-ea"/>
                <a:cs typeface="+mj-cs"/>
              </a:rPr>
              <a:t> </a:t>
            </a:r>
            <a:r>
              <a:rPr lang="pl-PL" dirty="0" smtClean="0">
                <a:solidFill>
                  <a:srgbClr val="00B050"/>
                </a:solidFill>
                <a:latin typeface="+mj-lt"/>
                <a:ea typeface="+mj-ea"/>
                <a:cs typeface="+mj-cs"/>
              </a:rPr>
              <a:t>Szyfrowaniu RSA i innych…</a:t>
            </a: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link: </a:t>
            </a:r>
            <a:r>
              <a:rPr lang="pl-PL" dirty="0" smtClean="0">
                <a:latin typeface="+mj-lt"/>
                <a:ea typeface="+mj-ea"/>
                <a:cs typeface="+mj-cs"/>
                <a:hlinkClick r:id="rId4"/>
              </a:rPr>
              <a:t>http://www.crypto-it.net/pl/asymetryczne/index.html</a:t>
            </a:r>
            <a:r>
              <a:rPr lang="pl-PL" dirty="0" smtClean="0">
                <a:latin typeface="+mj-lt"/>
                <a:ea typeface="+mj-ea"/>
                <a:cs typeface="+mj-cs"/>
              </a:rPr>
              <a:t> </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t>
            </a:r>
            <a:r>
              <a:rPr lang="pl-PL" dirty="0" smtClean="0">
                <a:solidFill>
                  <a:srgbClr val="00B050"/>
                </a:solidFill>
                <a:latin typeface="+mj-lt"/>
                <a:ea typeface="+mj-ea"/>
                <a:cs typeface="+mj-cs"/>
              </a:rPr>
              <a:t>Artykuł o RSA(</a:t>
            </a:r>
            <a:r>
              <a:rPr lang="pl-PL" dirty="0" err="1" smtClean="0">
                <a:latin typeface="+mj-lt"/>
                <a:ea typeface="+mj-ea"/>
                <a:cs typeface="+mj-cs"/>
              </a:rPr>
              <a:t>dr</a:t>
            </a:r>
            <a:r>
              <a:rPr lang="pl-PL" dirty="0" smtClean="0">
                <a:latin typeface="+mj-lt"/>
                <a:ea typeface="+mj-ea"/>
                <a:cs typeface="+mj-cs"/>
              </a:rPr>
              <a:t>. inż. Wojciech Nowakowski</a:t>
            </a:r>
            <a:r>
              <a:rPr lang="pl-PL" dirty="0" smtClean="0">
                <a:solidFill>
                  <a:srgbClr val="00B050"/>
                </a:solidFill>
                <a:latin typeface="+mj-lt"/>
                <a:ea typeface="+mj-ea"/>
                <a:cs typeface="+mj-cs"/>
              </a:rPr>
              <a:t>)</a:t>
            </a: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link: </a:t>
            </a:r>
            <a:r>
              <a:rPr lang="pl-PL" dirty="0" smtClean="0">
                <a:latin typeface="+mj-lt"/>
                <a:ea typeface="+mj-ea"/>
                <a:cs typeface="+mj-cs"/>
                <a:hlinkClick r:id="rId5"/>
              </a:rPr>
              <a:t>http://www.imm.org.pl/imm/plik/elektronika2010-06-2010_nn215.pdf</a:t>
            </a:r>
            <a:r>
              <a:rPr lang="pl-PL" dirty="0" smtClean="0">
                <a:latin typeface="+mj-lt"/>
                <a:ea typeface="+mj-ea"/>
                <a:cs typeface="+mj-cs"/>
              </a:rPr>
              <a:t> </a:t>
            </a:r>
          </a:p>
          <a:p>
            <a:pPr>
              <a:spcBef>
                <a:spcPct val="0"/>
              </a:spcBef>
            </a:pP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r>
              <a:rPr lang="pl-PL" dirty="0" smtClean="0">
                <a:latin typeface="+mj-lt"/>
                <a:ea typeface="+mj-ea"/>
                <a:cs typeface="+mj-cs"/>
              </a:rPr>
              <a:t/>
            </a:r>
            <a:br>
              <a:rPr lang="pl-PL" dirty="0" smtClean="0">
                <a:latin typeface="+mj-lt"/>
                <a:ea typeface="+mj-ea"/>
                <a:cs typeface="+mj-cs"/>
              </a:rPr>
            </a:br>
            <a:endParaRPr lang="pl-PL" dirty="0" smtClean="0">
              <a:latin typeface="+mj-lt"/>
              <a:ea typeface="+mj-ea"/>
              <a:cs typeface="+mj-cs"/>
            </a:endParaRPr>
          </a:p>
          <a:p>
            <a:pPr marL="342900" indent="-342900">
              <a:spcBef>
                <a:spcPct val="0"/>
              </a:spcBef>
            </a:pPr>
            <a:r>
              <a:rPr lang="pl-PL" sz="2400" dirty="0" smtClean="0">
                <a:latin typeface="+mj-lt"/>
                <a:ea typeface="+mj-ea"/>
                <a:cs typeface="+mj-cs"/>
              </a:rPr>
              <a:t/>
            </a:r>
            <a:br>
              <a:rPr lang="pl-PL" sz="2400" dirty="0" smtClean="0">
                <a:latin typeface="+mj-lt"/>
                <a:ea typeface="+mj-ea"/>
                <a:cs typeface="+mj-cs"/>
              </a:rPr>
            </a:br>
            <a:r>
              <a:rPr lang="pl-PL" sz="2400" dirty="0" smtClean="0">
                <a:latin typeface="+mj-lt"/>
                <a:ea typeface="+mj-ea"/>
                <a:cs typeface="+mj-cs"/>
              </a:rPr>
              <a:t/>
            </a:r>
            <a:br>
              <a:rPr lang="pl-PL" sz="240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r>
              <a:rPr lang="pl-PL" sz="2400" noProof="0" dirty="0" smtClean="0">
                <a:latin typeface="+mj-lt"/>
                <a:ea typeface="+mj-ea"/>
                <a:cs typeface="+mj-cs"/>
              </a:rPr>
              <a:t/>
            </a:r>
            <a:br>
              <a:rPr lang="pl-PL" sz="2400" noProof="0" dirty="0" smtClean="0">
                <a:latin typeface="+mj-lt"/>
                <a:ea typeface="+mj-ea"/>
                <a:cs typeface="+mj-cs"/>
              </a:rPr>
            </a:br>
            <a:endParaRPr kumimoji="0" lang="pl-PL" sz="2400" b="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340768"/>
            <a:ext cx="8064896" cy="1143000"/>
          </a:xfrm>
          <a:prstGeom prst="rect">
            <a:avLst/>
          </a:prstGeom>
        </p:spPr>
        <p:txBody>
          <a:bodyPr vert="horz" lIns="45720" rIns="45720" anchor="ctr">
            <a:normAutofit fontScale="55000" lnSpcReduction="2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l-PL" sz="4600" dirty="0" smtClean="0">
                <a:latin typeface="+mj-lt"/>
                <a:ea typeface="+mj-ea"/>
                <a:cs typeface="+mj-cs"/>
              </a:rPr>
              <a:t>s</a:t>
            </a:r>
            <a:r>
              <a:rPr kumimoji="0" lang="pl-PL" sz="4600" b="0" u="none" strike="noStrike" kern="1200" cap="none" spc="0" normalizeH="0" baseline="0" noProof="0" dirty="0" err="1" smtClean="0">
                <a:ln>
                  <a:noFill/>
                </a:ln>
                <a:solidFill>
                  <a:schemeClr val="tx1"/>
                </a:solidFill>
                <a:effectLst/>
                <a:uLnTx/>
                <a:uFillTx/>
                <a:latin typeface="+mj-lt"/>
                <a:ea typeface="+mj-ea"/>
                <a:cs typeface="+mj-cs"/>
              </a:rPr>
              <a:t>zyfrujący</a:t>
            </a:r>
            <a:r>
              <a:rPr kumimoji="0" lang="pl-PL" sz="4600" b="0" u="none" strike="noStrike" kern="1200" cap="none" spc="0" normalizeH="0" baseline="0" noProof="0" dirty="0" smtClean="0">
                <a:ln>
                  <a:noFill/>
                </a:ln>
                <a:solidFill>
                  <a:schemeClr val="tx1"/>
                </a:solidFill>
                <a:effectLst/>
                <a:uLnTx/>
                <a:uFillTx/>
                <a:latin typeface="+mj-lt"/>
                <a:ea typeface="+mj-ea"/>
                <a:cs typeface="+mj-cs"/>
              </a:rPr>
              <a:t> asymetrycznie za pomocą dwóch kluczy. Jednego publicznego(jawnego)</a:t>
            </a:r>
            <a:r>
              <a:rPr kumimoji="0" lang="pl-PL" sz="4600" b="0" u="none" strike="noStrike" kern="1200" cap="none" spc="0" normalizeH="0" noProof="0" dirty="0" smtClean="0">
                <a:ln>
                  <a:noFill/>
                </a:ln>
                <a:solidFill>
                  <a:schemeClr val="tx1"/>
                </a:solidFill>
                <a:effectLst/>
                <a:uLnTx/>
                <a:uFillTx/>
                <a:latin typeface="+mj-lt"/>
                <a:ea typeface="+mj-ea"/>
                <a:cs typeface="+mj-cs"/>
              </a:rPr>
              <a:t> i drugiego(prywatnego, chronionego) ale nie przekazywanego.</a:t>
            </a:r>
          </a:p>
        </p:txBody>
      </p:sp>
      <p:sp>
        <p:nvSpPr>
          <p:cNvPr id="6" name="pole tekstowe 5"/>
          <p:cNvSpPr txBox="1"/>
          <p:nvPr/>
        </p:nvSpPr>
        <p:spPr>
          <a:xfrm>
            <a:off x="323528" y="2924944"/>
            <a:ext cx="4464496" cy="2800767"/>
          </a:xfrm>
          <a:prstGeom prst="rect">
            <a:avLst/>
          </a:prstGeom>
          <a:solidFill>
            <a:schemeClr val="bg1">
              <a:lumMod val="85000"/>
              <a:lumOff val="15000"/>
            </a:schemeClr>
          </a:solidFill>
        </p:spPr>
        <p:txBody>
          <a:bodyPr wrap="square" rtlCol="0">
            <a:spAutoFit/>
          </a:bodyPr>
          <a:lstStyle/>
          <a:p>
            <a:r>
              <a:rPr lang="pl-PL" sz="1600" dirty="0" smtClean="0"/>
              <a:t>Czym jest zatem </a:t>
            </a:r>
            <a:r>
              <a:rPr lang="pl-PL" sz="1600" dirty="0" smtClean="0">
                <a:solidFill>
                  <a:srgbClr val="00B050"/>
                </a:solidFill>
              </a:rPr>
              <a:t>szyfrowanie asymetryczne</a:t>
            </a:r>
            <a:r>
              <a:rPr lang="pl-PL" sz="1600" dirty="0" smtClean="0"/>
              <a:t>???</a:t>
            </a:r>
            <a:br>
              <a:rPr lang="pl-PL" sz="1600" dirty="0" smtClean="0"/>
            </a:br>
            <a:endParaRPr lang="pl-PL" sz="1600" dirty="0" smtClean="0"/>
          </a:p>
          <a:p>
            <a:r>
              <a:rPr lang="pl-PL" sz="1600" dirty="0" smtClean="0"/>
              <a:t>Szyfrowanie w którym wykorzystuje się zestaw dwóch lub więcej powiązanych ze sobą kluczy. </a:t>
            </a:r>
            <a:br>
              <a:rPr lang="pl-PL" sz="1600" dirty="0" smtClean="0"/>
            </a:br>
            <a:r>
              <a:rPr lang="pl-PL" sz="1600" dirty="0" smtClean="0"/>
              <a:t/>
            </a:r>
            <a:br>
              <a:rPr lang="pl-PL" sz="1600" dirty="0" smtClean="0"/>
            </a:br>
            <a:r>
              <a:rPr lang="pl-PL" sz="1600" dirty="0" smtClean="0"/>
              <a:t>Algorytmy z kluczem jawnym wykorzystują funkcje matematyczne.</a:t>
            </a:r>
            <a:br>
              <a:rPr lang="pl-PL" sz="1600" dirty="0" smtClean="0"/>
            </a:br>
            <a:r>
              <a:rPr lang="pl-PL" sz="1600" dirty="0" smtClean="0"/>
              <a:t/>
            </a:r>
            <a:br>
              <a:rPr lang="pl-PL" sz="1600" dirty="0" smtClean="0"/>
            </a:br>
            <a:r>
              <a:rPr lang="pl-PL" sz="1600" dirty="0" smtClean="0">
                <a:solidFill>
                  <a:srgbClr val="00B050"/>
                </a:solidFill>
              </a:rPr>
              <a:t>RSA</a:t>
            </a:r>
            <a:r>
              <a:rPr lang="pl-PL" sz="1600" dirty="0" smtClean="0"/>
              <a:t> wykorzystuje m.in. funkcję Eulera o czym później </a:t>
            </a:r>
          </a:p>
          <a:p>
            <a:endParaRPr lang="pl-PL" sz="1600" dirty="0" smtClean="0"/>
          </a:p>
        </p:txBody>
      </p:sp>
      <p:sp>
        <p:nvSpPr>
          <p:cNvPr id="13" name="Prostokąt 12"/>
          <p:cNvSpPr/>
          <p:nvPr/>
        </p:nvSpPr>
        <p:spPr>
          <a:xfrm>
            <a:off x="539552" y="1340768"/>
            <a:ext cx="3384376" cy="43204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00B050"/>
              </a:solidFill>
            </a:endParaRPr>
          </a:p>
        </p:txBody>
      </p:sp>
      <p:cxnSp>
        <p:nvCxnSpPr>
          <p:cNvPr id="12" name="Kształt 11"/>
          <p:cNvCxnSpPr/>
          <p:nvPr/>
        </p:nvCxnSpPr>
        <p:spPr>
          <a:xfrm rot="5400000">
            <a:off x="306252" y="1790092"/>
            <a:ext cx="1690737" cy="1656184"/>
          </a:xfrm>
          <a:prstGeom prst="bentConnector4">
            <a:avLst>
              <a:gd name="adj1" fmla="val -623"/>
              <a:gd name="adj2" fmla="val 113803"/>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340768"/>
            <a:ext cx="8064896" cy="1143000"/>
          </a:xfrm>
          <a:prstGeom prst="rect">
            <a:avLst/>
          </a:prstGeom>
        </p:spPr>
        <p:txBody>
          <a:bodyPr vert="horz" lIns="45720" rIns="45720" anchor="ctr">
            <a:normAutofit fontScale="55000" lnSpcReduction="2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l-PL" sz="4600" dirty="0" smtClean="0">
                <a:latin typeface="+mj-lt"/>
                <a:ea typeface="+mj-ea"/>
                <a:cs typeface="+mj-cs"/>
              </a:rPr>
              <a:t>s</a:t>
            </a:r>
            <a:r>
              <a:rPr kumimoji="0" lang="pl-PL" sz="4600" b="0" u="none" strike="noStrike" kern="1200" cap="none" spc="0" normalizeH="0" baseline="0" noProof="0" dirty="0" err="1" smtClean="0">
                <a:ln>
                  <a:noFill/>
                </a:ln>
                <a:solidFill>
                  <a:schemeClr val="tx1"/>
                </a:solidFill>
                <a:effectLst/>
                <a:uLnTx/>
                <a:uFillTx/>
                <a:latin typeface="+mj-lt"/>
                <a:ea typeface="+mj-ea"/>
                <a:cs typeface="+mj-cs"/>
              </a:rPr>
              <a:t>zyfrujący</a:t>
            </a:r>
            <a:r>
              <a:rPr kumimoji="0" lang="pl-PL" sz="4600" b="0" u="none" strike="noStrike" kern="1200" cap="none" spc="0" normalizeH="0" baseline="0" noProof="0" dirty="0" smtClean="0">
                <a:ln>
                  <a:noFill/>
                </a:ln>
                <a:solidFill>
                  <a:schemeClr val="tx1"/>
                </a:solidFill>
                <a:effectLst/>
                <a:uLnTx/>
                <a:uFillTx/>
                <a:latin typeface="+mj-lt"/>
                <a:ea typeface="+mj-ea"/>
                <a:cs typeface="+mj-cs"/>
              </a:rPr>
              <a:t> asymetrycznie za pomocą dwóch kluczy. Jednego publicznego(jawnego)</a:t>
            </a:r>
            <a:r>
              <a:rPr kumimoji="0" lang="pl-PL" sz="4600" b="0" u="none" strike="noStrike" kern="1200" cap="none" spc="0" normalizeH="0" noProof="0" dirty="0" smtClean="0">
                <a:ln>
                  <a:noFill/>
                </a:ln>
                <a:solidFill>
                  <a:schemeClr val="tx1"/>
                </a:solidFill>
                <a:effectLst/>
                <a:uLnTx/>
                <a:uFillTx/>
                <a:latin typeface="+mj-lt"/>
                <a:ea typeface="+mj-ea"/>
                <a:cs typeface="+mj-cs"/>
              </a:rPr>
              <a:t> i drugiego(prywatnego, chronionego) ale nie przekazywanego.</a:t>
            </a:r>
          </a:p>
        </p:txBody>
      </p:sp>
      <p:sp>
        <p:nvSpPr>
          <p:cNvPr id="6" name="pole tekstowe 5"/>
          <p:cNvSpPr txBox="1"/>
          <p:nvPr/>
        </p:nvSpPr>
        <p:spPr>
          <a:xfrm>
            <a:off x="323528" y="2924944"/>
            <a:ext cx="3816424" cy="1815882"/>
          </a:xfrm>
          <a:prstGeom prst="rect">
            <a:avLst/>
          </a:prstGeom>
          <a:solidFill>
            <a:schemeClr val="bg1">
              <a:lumMod val="85000"/>
              <a:lumOff val="15000"/>
            </a:schemeClr>
          </a:solidFill>
        </p:spPr>
        <p:txBody>
          <a:bodyPr wrap="square" rtlCol="0">
            <a:spAutoFit/>
          </a:bodyPr>
          <a:lstStyle/>
          <a:p>
            <a:r>
              <a:rPr lang="pl-PL" sz="1600" dirty="0" smtClean="0"/>
              <a:t>Czym jest </a:t>
            </a:r>
            <a:r>
              <a:rPr lang="pl-PL" sz="1600" dirty="0" smtClean="0">
                <a:solidFill>
                  <a:srgbClr val="00B050"/>
                </a:solidFill>
              </a:rPr>
              <a:t>klucz publiczny</a:t>
            </a:r>
            <a:r>
              <a:rPr lang="pl-PL" sz="1600" dirty="0" smtClean="0"/>
              <a:t>???</a:t>
            </a:r>
            <a:br>
              <a:rPr lang="pl-PL" sz="1600" dirty="0" smtClean="0"/>
            </a:br>
            <a:endParaRPr lang="pl-PL" sz="1600" dirty="0" smtClean="0"/>
          </a:p>
          <a:p>
            <a:r>
              <a:rPr lang="pl-PL" sz="1600" dirty="0" smtClean="0"/>
              <a:t>Klucz publiczny jest kluczem, który jest</a:t>
            </a:r>
          </a:p>
          <a:p>
            <a:r>
              <a:rPr lang="pl-PL" sz="1600" dirty="0" smtClean="0"/>
              <a:t>ogólnodostępny, znany powszechnie. Umożliwia zaszyfrowanie danych ale w żadne sposób nie ułatwia ich odczytania – nie musi być chroniony. </a:t>
            </a:r>
          </a:p>
        </p:txBody>
      </p:sp>
      <p:sp>
        <p:nvSpPr>
          <p:cNvPr id="13" name="Prostokąt 12"/>
          <p:cNvSpPr/>
          <p:nvPr/>
        </p:nvSpPr>
        <p:spPr>
          <a:xfrm>
            <a:off x="539552" y="1700808"/>
            <a:ext cx="2952328" cy="43204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00B050"/>
              </a:solidFill>
            </a:endParaRPr>
          </a:p>
        </p:txBody>
      </p:sp>
      <p:cxnSp>
        <p:nvCxnSpPr>
          <p:cNvPr id="12" name="Kształt 11"/>
          <p:cNvCxnSpPr>
            <a:stCxn id="13" idx="1"/>
            <a:endCxn id="6" idx="1"/>
          </p:cNvCxnSpPr>
          <p:nvPr/>
        </p:nvCxnSpPr>
        <p:spPr>
          <a:xfrm rot="10800000" flipV="1">
            <a:off x="323528" y="1916831"/>
            <a:ext cx="216024" cy="1916053"/>
          </a:xfrm>
          <a:prstGeom prst="bentConnector3">
            <a:avLst>
              <a:gd name="adj1" fmla="val 205822"/>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Prostokąt 9"/>
          <p:cNvSpPr/>
          <p:nvPr/>
        </p:nvSpPr>
        <p:spPr>
          <a:xfrm>
            <a:off x="4932040" y="1700808"/>
            <a:ext cx="3672408" cy="43204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00B050"/>
              </a:solidFill>
            </a:endParaRPr>
          </a:p>
        </p:txBody>
      </p:sp>
      <p:sp>
        <p:nvSpPr>
          <p:cNvPr id="11" name="pole tekstowe 10"/>
          <p:cNvSpPr txBox="1"/>
          <p:nvPr/>
        </p:nvSpPr>
        <p:spPr>
          <a:xfrm>
            <a:off x="4788024" y="2708920"/>
            <a:ext cx="3781805" cy="1815882"/>
          </a:xfrm>
          <a:prstGeom prst="rect">
            <a:avLst/>
          </a:prstGeom>
          <a:solidFill>
            <a:schemeClr val="bg1">
              <a:lumMod val="85000"/>
              <a:lumOff val="15000"/>
            </a:schemeClr>
          </a:solidFill>
        </p:spPr>
        <p:txBody>
          <a:bodyPr wrap="square" rtlCol="0">
            <a:spAutoFit/>
          </a:bodyPr>
          <a:lstStyle/>
          <a:p>
            <a:r>
              <a:rPr lang="pl-PL" sz="1600" dirty="0" smtClean="0"/>
              <a:t>Czym jest </a:t>
            </a:r>
            <a:r>
              <a:rPr lang="pl-PL" sz="1600" dirty="0" smtClean="0">
                <a:solidFill>
                  <a:srgbClr val="00B050"/>
                </a:solidFill>
              </a:rPr>
              <a:t>klucz prywatny</a:t>
            </a:r>
            <a:r>
              <a:rPr lang="pl-PL" sz="1600" dirty="0" smtClean="0"/>
              <a:t>???</a:t>
            </a:r>
            <a:br>
              <a:rPr lang="pl-PL" sz="1600" dirty="0" smtClean="0"/>
            </a:br>
            <a:endParaRPr lang="pl-PL" sz="1600" dirty="0" smtClean="0"/>
          </a:p>
          <a:p>
            <a:r>
              <a:rPr lang="pl-PL" sz="1600" dirty="0" smtClean="0"/>
              <a:t>Klucz prywatny to klucz, który nie jest publicznie znany. Tylko posiadacz klucza prywatnego może rozszyfrować informacje zakodowane kluczem publicznym.</a:t>
            </a:r>
          </a:p>
        </p:txBody>
      </p:sp>
      <p:cxnSp>
        <p:nvCxnSpPr>
          <p:cNvPr id="15" name="Łącznik łamany 14"/>
          <p:cNvCxnSpPr>
            <a:stCxn id="10" idx="3"/>
            <a:endCxn id="11" idx="3"/>
          </p:cNvCxnSpPr>
          <p:nvPr/>
        </p:nvCxnSpPr>
        <p:spPr>
          <a:xfrm flipH="1">
            <a:off x="8569829" y="1916832"/>
            <a:ext cx="34619" cy="1700029"/>
          </a:xfrm>
          <a:prstGeom prst="bentConnector3">
            <a:avLst>
              <a:gd name="adj1" fmla="val -66033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ytuł 1"/>
          <p:cNvSpPr>
            <a:spLocks noGrp="1"/>
          </p:cNvSpPr>
          <p:nvPr>
            <p:ph type="title"/>
          </p:nvPr>
        </p:nvSpPr>
        <p:spPr>
          <a:xfrm>
            <a:off x="0" y="0"/>
            <a:ext cx="9144000" cy="1052736"/>
          </a:xfrm>
          <a:solidFill>
            <a:schemeClr val="bg1">
              <a:lumMod val="85000"/>
              <a:lumOff val="15000"/>
            </a:schemeClr>
          </a:solidFill>
        </p:spPr>
        <p:txBody>
          <a:bodyPr>
            <a:normAutofit/>
          </a:bodyPr>
          <a:lstStyle/>
          <a:p>
            <a:pPr algn="ctr"/>
            <a:r>
              <a:rPr lang="pl-PL" dirty="0" smtClean="0"/>
              <a:t>RSA – </a:t>
            </a:r>
            <a:r>
              <a:rPr lang="pl-PL" sz="1800" dirty="0" smtClean="0"/>
              <a:t>algorytm z kluczem </a:t>
            </a:r>
            <a:r>
              <a:rPr lang="pl-PL" sz="1800" dirty="0" smtClean="0">
                <a:solidFill>
                  <a:srgbClr val="00B050"/>
                </a:solidFill>
              </a:rPr>
              <a:t>jawnym</a:t>
            </a:r>
            <a:endParaRPr lang="pl-PL" sz="1100" dirty="0">
              <a:solidFill>
                <a:srgbClr val="00B05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340768"/>
            <a:ext cx="8064896" cy="1143000"/>
          </a:xfrm>
          <a:prstGeom prst="rect">
            <a:avLst/>
          </a:prstGeom>
        </p:spPr>
        <p:txBody>
          <a:bodyPr vert="horz" lIns="45720" rIns="45720" anchor="ctr">
            <a:normAutofit fontScale="55000" lnSpcReduction="2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l-PL" sz="4600" dirty="0" smtClean="0">
                <a:latin typeface="+mj-lt"/>
                <a:ea typeface="+mj-ea"/>
                <a:cs typeface="+mj-cs"/>
              </a:rPr>
              <a:t>s</a:t>
            </a:r>
            <a:r>
              <a:rPr kumimoji="0" lang="pl-PL" sz="4600" b="0" u="none" strike="noStrike" kern="1200" cap="none" spc="0" normalizeH="0" baseline="0" noProof="0" dirty="0" err="1" smtClean="0">
                <a:ln>
                  <a:noFill/>
                </a:ln>
                <a:solidFill>
                  <a:schemeClr val="tx1"/>
                </a:solidFill>
                <a:effectLst/>
                <a:uLnTx/>
                <a:uFillTx/>
                <a:latin typeface="+mj-lt"/>
                <a:ea typeface="+mj-ea"/>
                <a:cs typeface="+mj-cs"/>
              </a:rPr>
              <a:t>zyfrujący</a:t>
            </a:r>
            <a:r>
              <a:rPr kumimoji="0" lang="pl-PL" sz="4600" b="0" u="none" strike="noStrike" kern="1200" cap="none" spc="0" normalizeH="0" baseline="0" noProof="0" dirty="0" smtClean="0">
                <a:ln>
                  <a:noFill/>
                </a:ln>
                <a:solidFill>
                  <a:schemeClr val="tx1"/>
                </a:solidFill>
                <a:effectLst/>
                <a:uLnTx/>
                <a:uFillTx/>
                <a:latin typeface="+mj-lt"/>
                <a:ea typeface="+mj-ea"/>
                <a:cs typeface="+mj-cs"/>
              </a:rPr>
              <a:t> asymetrycznie za pomocą dwóch kluczy. Jednego publicznego(jawnego)</a:t>
            </a:r>
            <a:r>
              <a:rPr kumimoji="0" lang="pl-PL" sz="4600" b="0" u="none" strike="noStrike" kern="1200" cap="none" spc="0" normalizeH="0" noProof="0" dirty="0" smtClean="0">
                <a:ln>
                  <a:noFill/>
                </a:ln>
                <a:solidFill>
                  <a:schemeClr val="tx1"/>
                </a:solidFill>
                <a:effectLst/>
                <a:uLnTx/>
                <a:uFillTx/>
                <a:latin typeface="+mj-lt"/>
                <a:ea typeface="+mj-ea"/>
                <a:cs typeface="+mj-cs"/>
              </a:rPr>
              <a:t> i drugiego(prywatnego, chronionego) ale nie przekazywanego.</a:t>
            </a:r>
          </a:p>
        </p:txBody>
      </p:sp>
      <p:sp>
        <p:nvSpPr>
          <p:cNvPr id="6" name="pole tekstowe 5"/>
          <p:cNvSpPr txBox="1"/>
          <p:nvPr/>
        </p:nvSpPr>
        <p:spPr>
          <a:xfrm>
            <a:off x="395536" y="3501008"/>
            <a:ext cx="3816424" cy="1815882"/>
          </a:xfrm>
          <a:prstGeom prst="rect">
            <a:avLst/>
          </a:prstGeom>
          <a:solidFill>
            <a:schemeClr val="bg1">
              <a:lumMod val="85000"/>
              <a:lumOff val="15000"/>
            </a:schemeClr>
          </a:solidFill>
        </p:spPr>
        <p:txBody>
          <a:bodyPr wrap="square" rtlCol="0">
            <a:spAutoFit/>
          </a:bodyPr>
          <a:lstStyle/>
          <a:p>
            <a:r>
              <a:rPr lang="pl-PL" sz="1600" dirty="0" smtClean="0"/>
              <a:t>Czym jest </a:t>
            </a:r>
            <a:r>
              <a:rPr lang="pl-PL" sz="1600" dirty="0" smtClean="0">
                <a:solidFill>
                  <a:srgbClr val="00B050"/>
                </a:solidFill>
              </a:rPr>
              <a:t>klucz publiczny</a:t>
            </a:r>
            <a:r>
              <a:rPr lang="pl-PL" sz="1600" dirty="0" smtClean="0"/>
              <a:t>???</a:t>
            </a:r>
            <a:br>
              <a:rPr lang="pl-PL" sz="1600" dirty="0" smtClean="0"/>
            </a:br>
            <a:endParaRPr lang="pl-PL" sz="1600" dirty="0" smtClean="0"/>
          </a:p>
          <a:p>
            <a:r>
              <a:rPr lang="pl-PL" sz="1600" dirty="0" smtClean="0"/>
              <a:t>Klucz publiczny jest kluczem, który jest</a:t>
            </a:r>
          </a:p>
          <a:p>
            <a:r>
              <a:rPr lang="pl-PL" sz="1600" dirty="0" smtClean="0"/>
              <a:t>ogólnodostępny, znany powszechnie. Umożliwia zaszyfrowanie danych ale w żaden sposób nie ułatwia ich odczytania – nie musi być chroniony!!</a:t>
            </a:r>
          </a:p>
        </p:txBody>
      </p:sp>
      <p:sp>
        <p:nvSpPr>
          <p:cNvPr id="13" name="Prostokąt 12"/>
          <p:cNvSpPr/>
          <p:nvPr/>
        </p:nvSpPr>
        <p:spPr>
          <a:xfrm>
            <a:off x="539552" y="1700808"/>
            <a:ext cx="2952328" cy="43204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00B050"/>
              </a:solidFill>
            </a:endParaRPr>
          </a:p>
        </p:txBody>
      </p:sp>
      <p:cxnSp>
        <p:nvCxnSpPr>
          <p:cNvPr id="12" name="Kształt 11"/>
          <p:cNvCxnSpPr>
            <a:stCxn id="13" idx="1"/>
            <a:endCxn id="6" idx="1"/>
          </p:cNvCxnSpPr>
          <p:nvPr/>
        </p:nvCxnSpPr>
        <p:spPr>
          <a:xfrm rot="10800000" flipV="1">
            <a:off x="395536" y="1916831"/>
            <a:ext cx="144016" cy="2492117"/>
          </a:xfrm>
          <a:prstGeom prst="bentConnector3">
            <a:avLst>
              <a:gd name="adj1" fmla="val 258732"/>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Prostokąt 9"/>
          <p:cNvSpPr/>
          <p:nvPr/>
        </p:nvSpPr>
        <p:spPr>
          <a:xfrm>
            <a:off x="4932040" y="1700808"/>
            <a:ext cx="3672408" cy="43204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rgbClr val="00B050"/>
              </a:solidFill>
            </a:endParaRPr>
          </a:p>
        </p:txBody>
      </p:sp>
      <p:sp>
        <p:nvSpPr>
          <p:cNvPr id="11" name="pole tekstowe 10"/>
          <p:cNvSpPr txBox="1"/>
          <p:nvPr/>
        </p:nvSpPr>
        <p:spPr>
          <a:xfrm>
            <a:off x="4788024" y="3501008"/>
            <a:ext cx="3781805" cy="1815882"/>
          </a:xfrm>
          <a:prstGeom prst="rect">
            <a:avLst/>
          </a:prstGeom>
          <a:solidFill>
            <a:schemeClr val="bg1">
              <a:lumMod val="85000"/>
              <a:lumOff val="15000"/>
            </a:schemeClr>
          </a:solidFill>
        </p:spPr>
        <p:txBody>
          <a:bodyPr wrap="square" rtlCol="0">
            <a:spAutoFit/>
          </a:bodyPr>
          <a:lstStyle/>
          <a:p>
            <a:r>
              <a:rPr lang="pl-PL" sz="1600" dirty="0" smtClean="0"/>
              <a:t>Czym jest </a:t>
            </a:r>
            <a:r>
              <a:rPr lang="pl-PL" sz="1600" dirty="0" smtClean="0">
                <a:solidFill>
                  <a:srgbClr val="00B050"/>
                </a:solidFill>
              </a:rPr>
              <a:t>klucz prywatny</a:t>
            </a:r>
            <a:r>
              <a:rPr lang="pl-PL" sz="1600" dirty="0" smtClean="0"/>
              <a:t>???</a:t>
            </a:r>
            <a:br>
              <a:rPr lang="pl-PL" sz="1600" dirty="0" smtClean="0"/>
            </a:br>
            <a:endParaRPr lang="pl-PL" sz="1600" dirty="0" smtClean="0"/>
          </a:p>
          <a:p>
            <a:r>
              <a:rPr lang="pl-PL" sz="1600" dirty="0" smtClean="0"/>
              <a:t>Klucz prywatny to klucz, który nie jest publicznie znany. </a:t>
            </a:r>
          </a:p>
          <a:p>
            <a:r>
              <a:rPr lang="pl-PL" sz="1600" dirty="0" smtClean="0"/>
              <a:t>Tylko posiadacz klucza prywatnego może rozszyfrować informacje zakodowane kluczem publicznym.</a:t>
            </a:r>
          </a:p>
        </p:txBody>
      </p:sp>
      <p:cxnSp>
        <p:nvCxnSpPr>
          <p:cNvPr id="15" name="Łącznik łamany 14"/>
          <p:cNvCxnSpPr>
            <a:stCxn id="10" idx="3"/>
            <a:endCxn id="11" idx="3"/>
          </p:cNvCxnSpPr>
          <p:nvPr/>
        </p:nvCxnSpPr>
        <p:spPr>
          <a:xfrm flipH="1">
            <a:off x="8569829" y="1916832"/>
            <a:ext cx="34619" cy="2492117"/>
          </a:xfrm>
          <a:prstGeom prst="bentConnector3">
            <a:avLst>
              <a:gd name="adj1" fmla="val -66033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Prostokąt 17"/>
          <p:cNvSpPr/>
          <p:nvPr/>
        </p:nvSpPr>
        <p:spPr>
          <a:xfrm>
            <a:off x="395536" y="4509120"/>
            <a:ext cx="3816424" cy="79208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noFill/>
            </a:endParaRPr>
          </a:p>
        </p:txBody>
      </p:sp>
      <p:sp>
        <p:nvSpPr>
          <p:cNvPr id="20" name="Prostokąt 19"/>
          <p:cNvSpPr/>
          <p:nvPr/>
        </p:nvSpPr>
        <p:spPr>
          <a:xfrm>
            <a:off x="4788024" y="4509120"/>
            <a:ext cx="3744416" cy="79208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noFill/>
            </a:endParaRPr>
          </a:p>
        </p:txBody>
      </p:sp>
      <p:sp>
        <p:nvSpPr>
          <p:cNvPr id="16" name="Tytuł 1"/>
          <p:cNvSpPr>
            <a:spLocks noGrp="1"/>
          </p:cNvSpPr>
          <p:nvPr>
            <p:ph type="title"/>
          </p:nvPr>
        </p:nvSpPr>
        <p:spPr>
          <a:xfrm>
            <a:off x="0" y="0"/>
            <a:ext cx="9144000" cy="1052736"/>
          </a:xfrm>
          <a:solidFill>
            <a:schemeClr val="bg1">
              <a:lumMod val="85000"/>
              <a:lumOff val="15000"/>
            </a:schemeClr>
          </a:solidFill>
        </p:spPr>
        <p:txBody>
          <a:bodyPr>
            <a:normAutofit/>
          </a:bodyPr>
          <a:lstStyle/>
          <a:p>
            <a:pPr algn="ctr"/>
            <a:r>
              <a:rPr lang="pl-PL" dirty="0" smtClean="0"/>
              <a:t>RSA – </a:t>
            </a:r>
            <a:r>
              <a:rPr lang="pl-PL" sz="1800" dirty="0" smtClean="0"/>
              <a:t>algorytm z kluczem </a:t>
            </a:r>
            <a:r>
              <a:rPr lang="pl-PL" sz="1800" dirty="0" smtClean="0">
                <a:solidFill>
                  <a:srgbClr val="00B050"/>
                </a:solidFill>
              </a:rPr>
              <a:t>jawnym</a:t>
            </a:r>
            <a:endParaRPr lang="pl-PL" sz="1100" dirty="0">
              <a:solidFill>
                <a:srgbClr val="00B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p:cNvSpPr txBox="1">
            <a:spLocks/>
          </p:cNvSpPr>
          <p:nvPr/>
        </p:nvSpPr>
        <p:spPr>
          <a:xfrm>
            <a:off x="539552" y="1340768"/>
            <a:ext cx="8064896" cy="1143000"/>
          </a:xfrm>
          <a:prstGeom prst="rect">
            <a:avLst/>
          </a:prstGeom>
        </p:spPr>
        <p:txBody>
          <a:bodyPr vert="horz" lIns="45720" rIns="45720" anchor="ctr">
            <a:normAutofit fontScale="55000" lnSpcReduction="20000"/>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l-PL" sz="4600" dirty="0" smtClean="0">
                <a:latin typeface="+mj-lt"/>
                <a:ea typeface="+mj-ea"/>
                <a:cs typeface="+mj-cs"/>
              </a:rPr>
              <a:t>s</a:t>
            </a:r>
            <a:r>
              <a:rPr kumimoji="0" lang="pl-PL" sz="4600" b="0" u="none" strike="noStrike" kern="1200" cap="none" spc="0" normalizeH="0" baseline="0" noProof="0" dirty="0" err="1" smtClean="0">
                <a:ln>
                  <a:noFill/>
                </a:ln>
                <a:solidFill>
                  <a:schemeClr val="tx1"/>
                </a:solidFill>
                <a:effectLst/>
                <a:uLnTx/>
                <a:uFillTx/>
                <a:latin typeface="+mj-lt"/>
                <a:ea typeface="+mj-ea"/>
                <a:cs typeface="+mj-cs"/>
              </a:rPr>
              <a:t>zyfrujący</a:t>
            </a:r>
            <a:r>
              <a:rPr kumimoji="0" lang="pl-PL" sz="4600" b="0" u="none" strike="noStrike" kern="1200" cap="none" spc="0" normalizeH="0" baseline="0" noProof="0" dirty="0" smtClean="0">
                <a:ln>
                  <a:noFill/>
                </a:ln>
                <a:solidFill>
                  <a:schemeClr val="tx1"/>
                </a:solidFill>
                <a:effectLst/>
                <a:uLnTx/>
                <a:uFillTx/>
                <a:latin typeface="+mj-lt"/>
                <a:ea typeface="+mj-ea"/>
                <a:cs typeface="+mj-cs"/>
              </a:rPr>
              <a:t> asymetrycznie za pomocą dwóch kluczy. Jednego publicznego(jawnego)</a:t>
            </a:r>
            <a:r>
              <a:rPr kumimoji="0" lang="pl-PL" sz="4600" b="0" u="none" strike="noStrike" kern="1200" cap="none" spc="0" normalizeH="0" noProof="0" dirty="0" smtClean="0">
                <a:ln>
                  <a:noFill/>
                </a:ln>
                <a:solidFill>
                  <a:schemeClr val="tx1"/>
                </a:solidFill>
                <a:effectLst/>
                <a:uLnTx/>
                <a:uFillTx/>
                <a:latin typeface="+mj-lt"/>
                <a:ea typeface="+mj-ea"/>
                <a:cs typeface="+mj-cs"/>
              </a:rPr>
              <a:t> i drugiego(prywatnego, chronionego) ale nie przekazywanego.</a:t>
            </a:r>
          </a:p>
        </p:txBody>
      </p:sp>
      <p:sp>
        <p:nvSpPr>
          <p:cNvPr id="6" name="pole tekstowe 5"/>
          <p:cNvSpPr txBox="1"/>
          <p:nvPr/>
        </p:nvSpPr>
        <p:spPr>
          <a:xfrm>
            <a:off x="179512" y="3140968"/>
            <a:ext cx="3816424" cy="830997"/>
          </a:xfrm>
          <a:prstGeom prst="rect">
            <a:avLst/>
          </a:prstGeom>
          <a:solidFill>
            <a:schemeClr val="bg1">
              <a:lumMod val="85000"/>
              <a:lumOff val="15000"/>
            </a:schemeClr>
          </a:solidFill>
        </p:spPr>
        <p:txBody>
          <a:bodyPr wrap="square" rtlCol="0">
            <a:spAutoFit/>
          </a:bodyPr>
          <a:lstStyle/>
          <a:p>
            <a:r>
              <a:rPr lang="pl-PL" sz="1600" dirty="0" smtClean="0"/>
              <a:t>Umożliwia zaszyfrowanie danych ale w żaden sposób nie ułatwia ich odczytania – nie musi być chroniony!!</a:t>
            </a:r>
          </a:p>
        </p:txBody>
      </p:sp>
      <p:sp>
        <p:nvSpPr>
          <p:cNvPr id="11" name="pole tekstowe 10"/>
          <p:cNvSpPr txBox="1"/>
          <p:nvPr/>
        </p:nvSpPr>
        <p:spPr>
          <a:xfrm>
            <a:off x="5004048" y="3140968"/>
            <a:ext cx="3781805" cy="830997"/>
          </a:xfrm>
          <a:prstGeom prst="rect">
            <a:avLst/>
          </a:prstGeom>
          <a:solidFill>
            <a:schemeClr val="bg1">
              <a:lumMod val="85000"/>
              <a:lumOff val="15000"/>
            </a:schemeClr>
          </a:solidFill>
        </p:spPr>
        <p:txBody>
          <a:bodyPr wrap="square" rtlCol="0">
            <a:spAutoFit/>
          </a:bodyPr>
          <a:lstStyle/>
          <a:p>
            <a:r>
              <a:rPr lang="pl-PL" sz="1600" dirty="0" smtClean="0"/>
              <a:t>Tylko posiadacz klucza prywatnego może rozszyfrować informacje zakodowane kluczem publicznym.</a:t>
            </a:r>
          </a:p>
        </p:txBody>
      </p:sp>
      <p:sp>
        <p:nvSpPr>
          <p:cNvPr id="14" name="Krzyż 13"/>
          <p:cNvSpPr/>
          <p:nvPr/>
        </p:nvSpPr>
        <p:spPr>
          <a:xfrm>
            <a:off x="4139952" y="3212976"/>
            <a:ext cx="720080" cy="720080"/>
          </a:xfrm>
          <a:prstGeom prst="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rostokąt 15"/>
          <p:cNvSpPr/>
          <p:nvPr/>
        </p:nvSpPr>
        <p:spPr>
          <a:xfrm>
            <a:off x="179512" y="3140968"/>
            <a:ext cx="3816424" cy="79208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noFill/>
            </a:endParaRPr>
          </a:p>
        </p:txBody>
      </p:sp>
      <p:sp>
        <p:nvSpPr>
          <p:cNvPr id="17" name="Prostokąt 16"/>
          <p:cNvSpPr/>
          <p:nvPr/>
        </p:nvSpPr>
        <p:spPr>
          <a:xfrm>
            <a:off x="5004048" y="3140968"/>
            <a:ext cx="3816424" cy="792088"/>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noFill/>
            </a:endParaRPr>
          </a:p>
        </p:txBody>
      </p:sp>
      <p:sp>
        <p:nvSpPr>
          <p:cNvPr id="19" name="Równa się 18"/>
          <p:cNvSpPr/>
          <p:nvPr/>
        </p:nvSpPr>
        <p:spPr>
          <a:xfrm>
            <a:off x="611560" y="4365104"/>
            <a:ext cx="1656184" cy="1080120"/>
          </a:xfrm>
          <a:prstGeom prst="math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sp>
        <p:nvSpPr>
          <p:cNvPr id="21" name="Tytuł 1"/>
          <p:cNvSpPr txBox="1">
            <a:spLocks/>
          </p:cNvSpPr>
          <p:nvPr/>
        </p:nvSpPr>
        <p:spPr>
          <a:xfrm>
            <a:off x="2267744" y="4293096"/>
            <a:ext cx="8064896" cy="1143000"/>
          </a:xfrm>
          <a:prstGeom prst="rect">
            <a:avLst/>
          </a:prstGeom>
        </p:spPr>
        <p:txBody>
          <a:bodyPr vert="horz" lIns="45720" rIns="4572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l-PL" sz="2800" dirty="0" smtClean="0">
                <a:latin typeface="+mj-lt"/>
                <a:ea typeface="+mj-ea"/>
                <a:cs typeface="+mj-cs"/>
              </a:rPr>
              <a:t>Idea szyfrowania asymetrycznego</a:t>
            </a:r>
            <a:br>
              <a:rPr lang="pl-PL" sz="2800" dirty="0" smtClean="0">
                <a:latin typeface="+mj-lt"/>
                <a:ea typeface="+mj-ea"/>
                <a:cs typeface="+mj-cs"/>
              </a:rPr>
            </a:br>
            <a:r>
              <a:rPr lang="pl-PL" sz="1600" dirty="0" smtClean="0">
                <a:latin typeface="+mj-lt"/>
                <a:ea typeface="+mj-ea"/>
                <a:cs typeface="+mj-cs"/>
              </a:rPr>
              <a:t>(W tym oczywiście naszego algorytmu – </a:t>
            </a:r>
            <a:r>
              <a:rPr lang="pl-PL" sz="1600" dirty="0" smtClean="0">
                <a:solidFill>
                  <a:srgbClr val="00B050"/>
                </a:solidFill>
                <a:latin typeface="+mj-lt"/>
                <a:ea typeface="+mj-ea"/>
                <a:cs typeface="+mj-cs"/>
              </a:rPr>
              <a:t>RSA</a:t>
            </a:r>
            <a:r>
              <a:rPr lang="pl-PL" sz="1600" dirty="0" smtClean="0">
                <a:latin typeface="+mj-lt"/>
                <a:ea typeface="+mj-ea"/>
                <a:cs typeface="+mj-cs"/>
              </a:rPr>
              <a:t>)</a:t>
            </a:r>
            <a:endParaRPr lang="pl-PL" sz="2800" dirty="0" smtClean="0">
              <a:latin typeface="+mj-lt"/>
              <a:ea typeface="+mj-ea"/>
              <a:cs typeface="+mj-cs"/>
            </a:endParaRPr>
          </a:p>
        </p:txBody>
      </p:sp>
      <p:sp>
        <p:nvSpPr>
          <p:cNvPr id="13" name="Tytuł 1"/>
          <p:cNvSpPr>
            <a:spLocks noGrp="1"/>
          </p:cNvSpPr>
          <p:nvPr>
            <p:ph type="title"/>
          </p:nvPr>
        </p:nvSpPr>
        <p:spPr>
          <a:xfrm>
            <a:off x="0" y="0"/>
            <a:ext cx="9144000" cy="1052736"/>
          </a:xfrm>
          <a:solidFill>
            <a:schemeClr val="bg1">
              <a:lumMod val="85000"/>
              <a:lumOff val="15000"/>
            </a:schemeClr>
          </a:solidFill>
        </p:spPr>
        <p:txBody>
          <a:bodyPr>
            <a:normAutofit/>
          </a:bodyPr>
          <a:lstStyle/>
          <a:p>
            <a:pPr algn="ctr"/>
            <a:r>
              <a:rPr lang="pl-PL" dirty="0" smtClean="0"/>
              <a:t>RSA – </a:t>
            </a:r>
            <a:r>
              <a:rPr lang="pl-PL" sz="1800" dirty="0" smtClean="0"/>
              <a:t>algorytm z kluczem </a:t>
            </a:r>
            <a:r>
              <a:rPr lang="pl-PL" sz="1800" dirty="0" smtClean="0">
                <a:solidFill>
                  <a:srgbClr val="00B050"/>
                </a:solidFill>
              </a:rPr>
              <a:t>jawnym</a:t>
            </a:r>
            <a:endParaRPr lang="pl-PL" sz="1100"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
          <p:cNvSpPr txBox="1">
            <a:spLocks/>
          </p:cNvSpPr>
          <p:nvPr/>
        </p:nvSpPr>
        <p:spPr>
          <a:xfrm>
            <a:off x="467544" y="1556792"/>
            <a:ext cx="7467600" cy="1143000"/>
          </a:xfrm>
          <a:prstGeom prst="rect">
            <a:avLst/>
          </a:prstGeom>
        </p:spPr>
        <p:txBody>
          <a:bodyPr vert="horz" lIns="45720" rIns="45720" anchor="ctr">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Jak działa RSA?</a:t>
            </a:r>
            <a:r>
              <a:rPr kumimoji="0" lang="pl-PL" sz="4600" b="0" i="0" u="none" strike="noStrike" kern="1200" cap="none" spc="0" normalizeH="0" noProof="0" dirty="0" smtClean="0">
                <a:ln>
                  <a:noFill/>
                </a:ln>
                <a:solidFill>
                  <a:schemeClr val="tx1"/>
                </a:solidFill>
                <a:effectLst/>
                <a:uLnTx/>
                <a:uFillTx/>
                <a:latin typeface="+mj-lt"/>
                <a:ea typeface="+mj-ea"/>
                <a:cs typeface="+mj-cs"/>
              </a:rPr>
              <a:t> </a:t>
            </a:r>
            <a:br>
              <a:rPr kumimoji="0" lang="pl-PL" sz="4600" b="0" i="0" u="none" strike="noStrike" kern="1200" cap="none" spc="0" normalizeH="0" noProof="0" dirty="0" smtClean="0">
                <a:ln>
                  <a:noFill/>
                </a:ln>
                <a:solidFill>
                  <a:schemeClr val="tx1"/>
                </a:solidFill>
                <a:effectLst/>
                <a:uLnTx/>
                <a:uFillTx/>
                <a:latin typeface="+mj-lt"/>
                <a:ea typeface="+mj-ea"/>
                <a:cs typeface="+mj-cs"/>
              </a:rPr>
            </a:br>
            <a:r>
              <a:rPr kumimoji="0" lang="pl-PL" sz="2600" b="0" i="0" u="none" strike="noStrike" kern="1200" cap="none" spc="0" normalizeH="0" noProof="0" dirty="0" smtClean="0">
                <a:ln>
                  <a:noFill/>
                </a:ln>
                <a:solidFill>
                  <a:schemeClr val="tx1"/>
                </a:solidFill>
                <a:effectLst/>
                <a:uLnTx/>
                <a:uFillTx/>
                <a:latin typeface="+mj-lt"/>
                <a:ea typeface="+mj-ea"/>
                <a:cs typeface="+mj-cs"/>
              </a:rPr>
              <a:t>&lt;Zilustrujmy to na przykładzie&gt;</a:t>
            </a:r>
            <a:endParaRPr kumimoji="0" lang="pl-PL" sz="1100" b="0" i="1" u="none" strike="noStrike" kern="1200" cap="none" spc="0" normalizeH="0" baseline="0" noProof="0" dirty="0">
              <a:ln>
                <a:noFill/>
              </a:ln>
              <a:solidFill>
                <a:srgbClr val="00B050"/>
              </a:solidFill>
              <a:effectLst/>
              <a:uLnTx/>
              <a:uFillTx/>
              <a:latin typeface="+mj-lt"/>
              <a:ea typeface="+mj-ea"/>
              <a:cs typeface="+mj-cs"/>
            </a:endParaRPr>
          </a:p>
        </p:txBody>
      </p:sp>
      <p:sp>
        <p:nvSpPr>
          <p:cNvPr id="15" name="Tytuł 1"/>
          <p:cNvSpPr txBox="1">
            <a:spLocks/>
          </p:cNvSpPr>
          <p:nvPr/>
        </p:nvSpPr>
        <p:spPr>
          <a:xfrm>
            <a:off x="539552" y="2636912"/>
            <a:ext cx="8280920" cy="3888432"/>
          </a:xfrm>
          <a:prstGeom prst="rect">
            <a:avLst/>
          </a:prstGeom>
          <a:solidFill>
            <a:schemeClr val="bg1">
              <a:lumMod val="85000"/>
              <a:lumOff val="15000"/>
            </a:schemeClr>
          </a:solidFill>
        </p:spPr>
        <p:txBody>
          <a:bodyPr vert="horz" lIns="45720" rIns="45720" anchor="ctr">
            <a:normAutofit fontScale="32500" lnSpcReduction="20000"/>
          </a:bodyPr>
          <a:lstStyle/>
          <a:p>
            <a:pPr marL="0" marR="0" lvl="0" indent="0" algn="just" defTabSz="914400" rtl="0" eaLnBrk="1" fontAlgn="auto" latinLnBrk="0" hangingPunct="1">
              <a:lnSpc>
                <a:spcPct val="120000"/>
              </a:lnSpc>
              <a:spcBef>
                <a:spcPct val="0"/>
              </a:spcBef>
              <a:spcAft>
                <a:spcPts val="0"/>
              </a:spcAft>
              <a:buClrTx/>
              <a:buSzTx/>
              <a:buFontTx/>
              <a:buNone/>
              <a:tabLst/>
              <a:defRPr/>
            </a:pPr>
            <a:r>
              <a:rPr kumimoji="0" lang="pl-PL" sz="6000" b="1" i="0" u="none" strike="noStrike" kern="1200" cap="none" spc="0" normalizeH="0" baseline="0" noProof="0" dirty="0" smtClean="0">
                <a:ln>
                  <a:noFill/>
                </a:ln>
                <a:solidFill>
                  <a:srgbClr val="00B050"/>
                </a:solidFill>
                <a:effectLst/>
                <a:uLnTx/>
                <a:uFillTx/>
                <a:latin typeface="+mj-lt"/>
                <a:ea typeface="+mj-ea"/>
                <a:cs typeface="+mj-cs"/>
              </a:rPr>
              <a:t>Problem: </a:t>
            </a:r>
            <a:r>
              <a:rPr kumimoji="0" lang="pl-PL" sz="6200" b="0" i="0" u="none" strike="noStrike" kern="1200" cap="none" spc="0" normalizeH="0" baseline="0" noProof="0" dirty="0" smtClean="0">
                <a:ln>
                  <a:noFill/>
                </a:ln>
                <a:solidFill>
                  <a:schemeClr val="tx1"/>
                </a:solidFill>
                <a:effectLst/>
                <a:uLnTx/>
                <a:uFillTx/>
                <a:latin typeface="+mj-lt"/>
                <a:ea typeface="+mj-ea"/>
                <a:cs typeface="+mj-cs"/>
              </a:rPr>
              <a:t>Marek obiecał</a:t>
            </a:r>
            <a:r>
              <a:rPr kumimoji="0" lang="pl-PL" sz="6200" b="0" i="0" u="none" strike="noStrike" kern="1200" cap="none" spc="0" normalizeH="0" noProof="0" dirty="0" smtClean="0">
                <a:ln>
                  <a:noFill/>
                </a:ln>
                <a:solidFill>
                  <a:schemeClr val="tx1"/>
                </a:solidFill>
                <a:effectLst/>
                <a:uLnTx/>
                <a:uFillTx/>
                <a:latin typeface="+mj-lt"/>
                <a:ea typeface="+mj-ea"/>
                <a:cs typeface="+mj-cs"/>
              </a:rPr>
              <a:t> Agatce podać dane do konta bankowego na którym jest dużo gotówki jednak zapomniał zrobić tego gdy spotkali się osobiście. Agatka zaproponowała aby Marek przesłał je za pomocą Internetu przez np.. facebooka. Marek na tę propozycję zbladł martwiąc się, że ktoś wykradnie dane i uzyska dostęp do konta. Ostatnio Agatka mówiła mu, że komputer dziwnie się zachowuje(potencjalny nasłuch - niewykluczone). Przypomniał sobie jednak, że niedawno w pracy posługiwał się algorytmem </a:t>
            </a:r>
            <a:r>
              <a:rPr kumimoji="0" lang="pl-PL" sz="6200" b="0" i="0" u="none" strike="noStrike" kern="1200" cap="none" spc="0" normalizeH="0" noProof="0" dirty="0" smtClean="0">
                <a:ln>
                  <a:noFill/>
                </a:ln>
                <a:solidFill>
                  <a:srgbClr val="00B050"/>
                </a:solidFill>
                <a:effectLst/>
                <a:uLnTx/>
                <a:uFillTx/>
                <a:latin typeface="+mj-lt"/>
                <a:ea typeface="+mj-ea"/>
                <a:cs typeface="+mj-cs"/>
              </a:rPr>
              <a:t>RSA</a:t>
            </a:r>
            <a:r>
              <a:rPr kumimoji="0" lang="pl-PL" sz="6200" b="0" i="0" u="none" strike="noStrike" kern="1200" cap="none" spc="0" normalizeH="0" noProof="0" dirty="0" smtClean="0">
                <a:ln>
                  <a:noFill/>
                </a:ln>
                <a:solidFill>
                  <a:schemeClr val="tx1"/>
                </a:solidFill>
                <a:effectLst/>
                <a:uLnTx/>
                <a:uFillTx/>
                <a:latin typeface="+mj-lt"/>
                <a:ea typeface="+mj-ea"/>
                <a:cs typeface="+mj-cs"/>
              </a:rPr>
              <a:t> aby w sposób bezpieczny przekazać paczkę dokumentacji… Umówił się z Agatką, żeby zajrzała na facebooka to powie jej co ma zrobić(ustalić klucz publiczny, klucz prywatny, wykładnik publiczny) i informacje o koncie bankowym zapakuje do odpowiednio zabezpieczonej paki, którą tylko ona będzie mogła otworzyć po czym zmieni sobie hasło do konta na jakie chce.</a:t>
            </a:r>
            <a:endParaRPr kumimoji="0" lang="pl-PL" sz="2800" b="0" i="0" u="none" strike="noStrike" kern="1200" cap="none" spc="0" normalizeH="0" noProof="0" dirty="0" smtClean="0">
              <a:ln>
                <a:noFill/>
              </a:ln>
              <a:solidFill>
                <a:schemeClr val="tx1"/>
              </a:solidFill>
              <a:effectLst/>
              <a:uLnTx/>
              <a:uFillTx/>
              <a:latin typeface="+mj-lt"/>
              <a:ea typeface="+mj-ea"/>
              <a:cs typeface="+mj-cs"/>
            </a:endParaRPr>
          </a:p>
        </p:txBody>
      </p:sp>
      <p:sp>
        <p:nvSpPr>
          <p:cNvPr id="6" name="Tytuł 1"/>
          <p:cNvSpPr>
            <a:spLocks noGrp="1"/>
          </p:cNvSpPr>
          <p:nvPr>
            <p:ph type="title"/>
          </p:nvPr>
        </p:nvSpPr>
        <p:spPr>
          <a:xfrm>
            <a:off x="0" y="0"/>
            <a:ext cx="9144000" cy="1052736"/>
          </a:xfrm>
          <a:solidFill>
            <a:schemeClr val="bg1">
              <a:lumMod val="85000"/>
              <a:lumOff val="15000"/>
            </a:schemeClr>
          </a:solidFill>
        </p:spPr>
        <p:txBody>
          <a:bodyPr>
            <a:normAutofit/>
          </a:bodyPr>
          <a:lstStyle/>
          <a:p>
            <a:pPr algn="ctr"/>
            <a:r>
              <a:rPr lang="pl-PL" dirty="0" smtClean="0"/>
              <a:t>RSA – </a:t>
            </a:r>
            <a:r>
              <a:rPr lang="pl-PL" sz="1800" dirty="0" smtClean="0"/>
              <a:t>algorytm z kluczem </a:t>
            </a:r>
            <a:r>
              <a:rPr lang="pl-PL" sz="1800" dirty="0" smtClean="0">
                <a:solidFill>
                  <a:srgbClr val="00B050"/>
                </a:solidFill>
              </a:rPr>
              <a:t>jawnym</a:t>
            </a:r>
            <a:endParaRPr lang="pl-PL" sz="1100" dirty="0">
              <a:solidFill>
                <a:srgbClr val="00B05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
          <p:cNvSpPr txBox="1">
            <a:spLocks/>
          </p:cNvSpPr>
          <p:nvPr/>
        </p:nvSpPr>
        <p:spPr>
          <a:xfrm>
            <a:off x="467544" y="1556792"/>
            <a:ext cx="7467600" cy="1143000"/>
          </a:xfrm>
          <a:prstGeom prst="rect">
            <a:avLst/>
          </a:prstGeom>
        </p:spPr>
        <p:txBody>
          <a:bodyPr vert="horz" lIns="45720" rIns="45720" anchor="ctr">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Jak działa RSA?</a:t>
            </a:r>
            <a:r>
              <a:rPr kumimoji="0" lang="pl-PL" sz="4600" b="0" i="0" u="none" strike="noStrike" kern="1200" cap="none" spc="0" normalizeH="0" noProof="0" dirty="0" smtClean="0">
                <a:ln>
                  <a:noFill/>
                </a:ln>
                <a:solidFill>
                  <a:schemeClr val="tx1"/>
                </a:solidFill>
                <a:effectLst/>
                <a:uLnTx/>
                <a:uFillTx/>
                <a:latin typeface="+mj-lt"/>
                <a:ea typeface="+mj-ea"/>
                <a:cs typeface="+mj-cs"/>
              </a:rPr>
              <a:t> </a:t>
            </a:r>
            <a:br>
              <a:rPr kumimoji="0" lang="pl-PL" sz="4600" b="0" i="0" u="none" strike="noStrike" kern="1200" cap="none" spc="0" normalizeH="0" noProof="0" dirty="0" smtClean="0">
                <a:ln>
                  <a:noFill/>
                </a:ln>
                <a:solidFill>
                  <a:schemeClr val="tx1"/>
                </a:solidFill>
                <a:effectLst/>
                <a:uLnTx/>
                <a:uFillTx/>
                <a:latin typeface="+mj-lt"/>
                <a:ea typeface="+mj-ea"/>
                <a:cs typeface="+mj-cs"/>
              </a:rPr>
            </a:br>
            <a:r>
              <a:rPr kumimoji="0" lang="pl-PL" sz="2600" b="0" i="0" u="none" strike="noStrike" kern="1200" cap="none" spc="0" normalizeH="0" noProof="0" dirty="0" smtClean="0">
                <a:ln>
                  <a:noFill/>
                </a:ln>
                <a:solidFill>
                  <a:schemeClr val="tx1"/>
                </a:solidFill>
                <a:effectLst/>
                <a:uLnTx/>
                <a:uFillTx/>
                <a:latin typeface="+mj-lt"/>
                <a:ea typeface="+mj-ea"/>
                <a:cs typeface="+mj-cs"/>
              </a:rPr>
              <a:t>&lt;Zilustrujmy to na przykładzie&gt;</a:t>
            </a:r>
            <a:endParaRPr kumimoji="0" lang="pl-PL" sz="1100" b="0" i="1" u="none" strike="noStrike" kern="1200" cap="none" spc="0" normalizeH="0" baseline="0" noProof="0" dirty="0">
              <a:ln>
                <a:noFill/>
              </a:ln>
              <a:solidFill>
                <a:srgbClr val="00B050"/>
              </a:solidFill>
              <a:effectLst/>
              <a:uLnTx/>
              <a:uFillTx/>
              <a:latin typeface="+mj-lt"/>
              <a:ea typeface="+mj-ea"/>
              <a:cs typeface="+mj-cs"/>
            </a:endParaRPr>
          </a:p>
        </p:txBody>
      </p:sp>
      <p:grpSp>
        <p:nvGrpSpPr>
          <p:cNvPr id="3" name="Grupa 9"/>
          <p:cNvGrpSpPr/>
          <p:nvPr/>
        </p:nvGrpSpPr>
        <p:grpSpPr>
          <a:xfrm>
            <a:off x="395536" y="3032956"/>
            <a:ext cx="2592288" cy="3339244"/>
            <a:chOff x="395536" y="3032956"/>
            <a:chExt cx="2592288" cy="3339244"/>
          </a:xfrm>
        </p:grpSpPr>
        <p:pic>
          <p:nvPicPr>
            <p:cNvPr id="4" name="Picture 2" descr="Znalezione obrazy dla zapytania hacker"/>
            <p:cNvPicPr>
              <a:picLocks noChangeAspect="1" noChangeArrowheads="1"/>
            </p:cNvPicPr>
            <p:nvPr/>
          </p:nvPicPr>
          <p:blipFill>
            <a:blip r:embed="rId2" cstate="print"/>
            <a:srcRect/>
            <a:stretch>
              <a:fillRect/>
            </a:stretch>
          </p:blipFill>
          <p:spPr bwMode="auto">
            <a:xfrm>
              <a:off x="395536" y="3032956"/>
              <a:ext cx="2592288" cy="2592288"/>
            </a:xfrm>
            <a:prstGeom prst="rect">
              <a:avLst/>
            </a:prstGeom>
            <a:noFill/>
          </p:spPr>
        </p:pic>
        <p:sp>
          <p:nvSpPr>
            <p:cNvPr id="6" name="Tytuł 1"/>
            <p:cNvSpPr txBox="1">
              <a:spLocks/>
            </p:cNvSpPr>
            <p:nvPr/>
          </p:nvSpPr>
          <p:spPr>
            <a:xfrm>
              <a:off x="118762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2800" dirty="0" smtClean="0">
                  <a:latin typeface="+mj-lt"/>
                  <a:ea typeface="+mj-ea"/>
                  <a:cs typeface="+mj-cs"/>
                </a:rPr>
                <a:t>Janusz</a:t>
              </a:r>
              <a:br>
                <a:rPr lang="pl-PL" sz="2800" dirty="0" smtClean="0">
                  <a:latin typeface="+mj-lt"/>
                  <a:ea typeface="+mj-ea"/>
                  <a:cs typeface="+mj-cs"/>
                </a:rPr>
              </a:br>
              <a:r>
                <a:rPr lang="pl-PL" sz="1400" dirty="0" smtClean="0">
                  <a:latin typeface="+mj-lt"/>
                  <a:ea typeface="+mj-ea"/>
                  <a:cs typeface="+mj-cs"/>
                </a:rPr>
                <a:t>&lt;hacker&gt;</a:t>
              </a:r>
              <a:endParaRPr kumimoji="0" lang="pl-PL" sz="28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5" name="Grupa 10"/>
          <p:cNvGrpSpPr/>
          <p:nvPr/>
        </p:nvGrpSpPr>
        <p:grpSpPr>
          <a:xfrm>
            <a:off x="3707904" y="3284984"/>
            <a:ext cx="2088232" cy="3087216"/>
            <a:chOff x="3707904" y="3284984"/>
            <a:chExt cx="2088232" cy="3087216"/>
          </a:xfrm>
        </p:grpSpPr>
        <p:pic>
          <p:nvPicPr>
            <p:cNvPr id="22530" name="Picture 2" descr="Callcenter girls flower icon"/>
            <p:cNvPicPr>
              <a:picLocks noChangeAspect="1" noChangeArrowheads="1"/>
            </p:cNvPicPr>
            <p:nvPr/>
          </p:nvPicPr>
          <p:blipFill>
            <a:blip r:embed="rId3" cstate="print"/>
            <a:srcRect/>
            <a:stretch>
              <a:fillRect/>
            </a:stretch>
          </p:blipFill>
          <p:spPr bwMode="auto">
            <a:xfrm>
              <a:off x="3707904" y="3284984"/>
              <a:ext cx="2088232" cy="2088232"/>
            </a:xfrm>
            <a:prstGeom prst="rect">
              <a:avLst/>
            </a:prstGeom>
            <a:noFill/>
          </p:spPr>
        </p:pic>
        <p:sp>
          <p:nvSpPr>
            <p:cNvPr id="7" name="Tytuł 1"/>
            <p:cNvSpPr txBox="1">
              <a:spLocks/>
            </p:cNvSpPr>
            <p:nvPr/>
          </p:nvSpPr>
          <p:spPr>
            <a:xfrm>
              <a:off x="4355976"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2800" dirty="0" smtClean="0">
                  <a:latin typeface="+mj-lt"/>
                  <a:ea typeface="+mj-ea"/>
                  <a:cs typeface="+mj-cs"/>
                </a:rPr>
                <a:t>Agatka</a:t>
              </a:r>
            </a:p>
            <a:p>
              <a:pPr lvl="0" algn="ctr">
                <a:spcBef>
                  <a:spcPct val="0"/>
                </a:spcBef>
              </a:pPr>
              <a:r>
                <a:rPr lang="pl-PL" sz="1400" dirty="0" smtClean="0"/>
                <a:t>&lt;odbiorca&gt;</a:t>
              </a:r>
              <a:endParaRPr kumimoji="0" lang="pl-PL" sz="1400" b="0" u="none" strike="noStrike" kern="1200" cap="none" spc="0" normalizeH="0" noProof="0" dirty="0" smtClean="0">
                <a:ln>
                  <a:noFill/>
                </a:ln>
                <a:solidFill>
                  <a:schemeClr val="tx1"/>
                </a:solidFill>
                <a:effectLst/>
                <a:uLnTx/>
                <a:uFillTx/>
                <a:latin typeface="+mj-lt"/>
                <a:ea typeface="+mj-ea"/>
                <a:cs typeface="+mj-cs"/>
              </a:endParaRPr>
            </a:p>
          </p:txBody>
        </p:sp>
      </p:grpSp>
      <p:grpSp>
        <p:nvGrpSpPr>
          <p:cNvPr id="8" name="Grupa 12"/>
          <p:cNvGrpSpPr/>
          <p:nvPr/>
        </p:nvGrpSpPr>
        <p:grpSpPr>
          <a:xfrm>
            <a:off x="6444208" y="3284984"/>
            <a:ext cx="2088232" cy="3087216"/>
            <a:chOff x="6444208" y="3284984"/>
            <a:chExt cx="2088232" cy="3087216"/>
          </a:xfrm>
        </p:grpSpPr>
        <p:pic>
          <p:nvPicPr>
            <p:cNvPr id="22532" name="Picture 4" descr="Znalezione obrazy dla zapytania police icon"/>
            <p:cNvPicPr>
              <a:picLocks noChangeAspect="1" noChangeArrowheads="1"/>
            </p:cNvPicPr>
            <p:nvPr/>
          </p:nvPicPr>
          <p:blipFill>
            <a:blip r:embed="rId4" cstate="print"/>
            <a:srcRect/>
            <a:stretch>
              <a:fillRect/>
            </a:stretch>
          </p:blipFill>
          <p:spPr bwMode="auto">
            <a:xfrm>
              <a:off x="6444208" y="3284984"/>
              <a:ext cx="2088232" cy="2088232"/>
            </a:xfrm>
            <a:prstGeom prst="rect">
              <a:avLst/>
            </a:prstGeom>
            <a:noFill/>
          </p:spPr>
        </p:pic>
        <p:sp>
          <p:nvSpPr>
            <p:cNvPr id="9" name="Tytuł 1"/>
            <p:cNvSpPr txBox="1">
              <a:spLocks/>
            </p:cNvSpPr>
            <p:nvPr/>
          </p:nvSpPr>
          <p:spPr>
            <a:xfrm>
              <a:off x="6948264" y="5229200"/>
              <a:ext cx="1224136"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2800" dirty="0" smtClean="0">
                  <a:latin typeface="+mj-lt"/>
                  <a:ea typeface="+mj-ea"/>
                  <a:cs typeface="+mj-cs"/>
                </a:rPr>
                <a:t>Marek</a:t>
              </a:r>
            </a:p>
            <a:p>
              <a:pPr lvl="0" algn="ctr">
                <a:spcBef>
                  <a:spcPct val="0"/>
                </a:spcBef>
              </a:pPr>
              <a:r>
                <a:rPr lang="pl-PL" sz="1400" dirty="0" smtClean="0"/>
                <a:t>&lt;nadawca&gt;</a:t>
              </a:r>
              <a:endParaRPr lang="pl-PL" sz="1400" dirty="0" smtClean="0">
                <a:latin typeface="+mj-lt"/>
                <a:ea typeface="+mj-ea"/>
                <a:cs typeface="+mj-cs"/>
              </a:endParaRPr>
            </a:p>
          </p:txBody>
        </p:sp>
      </p:grpSp>
      <p:sp>
        <p:nvSpPr>
          <p:cNvPr id="14" name="Tytuł 1"/>
          <p:cNvSpPr txBox="1">
            <a:spLocks/>
          </p:cNvSpPr>
          <p:nvPr/>
        </p:nvSpPr>
        <p:spPr>
          <a:xfrm>
            <a:off x="0" y="0"/>
            <a:ext cx="9144000" cy="1052736"/>
          </a:xfrm>
          <a:prstGeom prst="rect">
            <a:avLst/>
          </a:prstGeom>
          <a:solidFill>
            <a:schemeClr val="bg1">
              <a:lumMod val="85000"/>
              <a:lumOff val="15000"/>
            </a:schemeClr>
          </a:solidFill>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4600" b="0" i="0" u="none" strike="noStrike" kern="1200" cap="none" spc="0" normalizeH="0" baseline="0" noProof="0" dirty="0" smtClean="0">
                <a:ln>
                  <a:noFill/>
                </a:ln>
                <a:solidFill>
                  <a:schemeClr val="tx1"/>
                </a:solidFill>
                <a:effectLst/>
                <a:uLnTx/>
                <a:uFillTx/>
                <a:latin typeface="+mj-lt"/>
                <a:ea typeface="+mj-ea"/>
                <a:cs typeface="+mj-cs"/>
              </a:rPr>
              <a:t>RSA – </a:t>
            </a:r>
            <a:r>
              <a:rPr kumimoji="0" lang="pl-PL" sz="1800" b="0" u="none" strike="noStrike" kern="1200" cap="none" spc="0" normalizeH="0" baseline="0" noProof="0" dirty="0" smtClean="0">
                <a:ln>
                  <a:noFill/>
                </a:ln>
                <a:solidFill>
                  <a:schemeClr val="tx1"/>
                </a:solidFill>
                <a:effectLst/>
                <a:uLnTx/>
                <a:uFillTx/>
                <a:latin typeface="+mj-lt"/>
                <a:ea typeface="+mj-ea"/>
                <a:cs typeface="+mj-cs"/>
              </a:rPr>
              <a:t>algorytm z kluczem </a:t>
            </a:r>
            <a:r>
              <a:rPr kumimoji="0" lang="pl-PL" sz="1800" b="0" u="none" strike="noStrike" kern="1200" cap="none" spc="0" normalizeH="0" baseline="0" noProof="0" dirty="0" smtClean="0">
                <a:ln>
                  <a:noFill/>
                </a:ln>
                <a:solidFill>
                  <a:srgbClr val="00B050"/>
                </a:solidFill>
                <a:effectLst/>
                <a:uLnTx/>
                <a:uFillTx/>
                <a:latin typeface="+mj-lt"/>
                <a:ea typeface="+mj-ea"/>
                <a:cs typeface="+mj-cs"/>
              </a:rPr>
              <a:t>jawnym</a:t>
            </a:r>
            <a:endParaRPr kumimoji="0" lang="pl-PL" sz="1100" b="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zny">
  <a:themeElements>
    <a:clrScheme name="Techniczny">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zny">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zny">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518</TotalTime>
  <Words>1316</Words>
  <Application>Microsoft Office PowerPoint</Application>
  <PresentationFormat>Pokaz na ekranie (4:3)</PresentationFormat>
  <Paragraphs>349</Paragraphs>
  <Slides>39</Slides>
  <Notes>0</Notes>
  <HiddenSlides>0</HiddenSlides>
  <MMClips>0</MMClips>
  <ScaleCrop>false</ScaleCrop>
  <HeadingPairs>
    <vt:vector size="4" baseType="variant">
      <vt:variant>
        <vt:lpstr>Motyw</vt:lpstr>
      </vt:variant>
      <vt:variant>
        <vt:i4>1</vt:i4>
      </vt:variant>
      <vt:variant>
        <vt:lpstr>Tytuły slajdów</vt:lpstr>
      </vt:variant>
      <vt:variant>
        <vt:i4>39</vt:i4>
      </vt:variant>
    </vt:vector>
  </HeadingPairs>
  <TitlesOfParts>
    <vt:vector size="40" baseType="lpstr">
      <vt:lpstr>Techniczny</vt:lpstr>
      <vt:lpstr>Slajd 1</vt:lpstr>
      <vt:lpstr>RSA – algorytm z kluczem jawnym</vt:lpstr>
      <vt:lpstr>Slajd 3</vt:lpstr>
      <vt:lpstr>Slajd 4</vt:lpstr>
      <vt:lpstr>RSA – algorytm z kluczem jawnym</vt:lpstr>
      <vt:lpstr>RSA – algorytm z kluczem jawnym</vt:lpstr>
      <vt:lpstr>RSA – algorytm z kluczem jawnym</vt:lpstr>
      <vt:lpstr>RSA – algorytm z kluczem jawnym</vt:lpstr>
      <vt:lpstr>Slajd 9</vt:lpstr>
      <vt:lpstr>Slajd 10</vt:lpstr>
      <vt:lpstr>Slajd 11</vt:lpstr>
      <vt:lpstr>Slajd 12</vt:lpstr>
      <vt:lpstr>Slajd 13</vt:lpstr>
      <vt:lpstr>Slajd 14</vt:lpstr>
      <vt:lpstr>Slajd 15</vt:lpstr>
      <vt:lpstr>Slajd 16</vt:lpstr>
      <vt:lpstr>Slajd 17</vt:lpstr>
      <vt:lpstr>Slajd 18</vt:lpstr>
      <vt:lpstr>Slajd 19</vt:lpstr>
      <vt:lpstr>Slajd 20</vt:lpstr>
      <vt:lpstr>Slajd 21</vt:lpstr>
      <vt:lpstr>Slajd 22</vt:lpstr>
      <vt:lpstr>Slajd 23</vt:lpstr>
      <vt:lpstr>Slajd 24</vt:lpstr>
      <vt:lpstr>Slajd 25</vt:lpstr>
      <vt:lpstr>Slajd 26</vt:lpstr>
      <vt:lpstr>Slajd 27</vt:lpstr>
      <vt:lpstr>Slajd 28</vt:lpstr>
      <vt:lpstr>Slajd 29</vt:lpstr>
      <vt:lpstr>Slajd 30</vt:lpstr>
      <vt:lpstr>Slajd 31</vt:lpstr>
      <vt:lpstr>Slajd 32</vt:lpstr>
      <vt:lpstr>Slajd 33</vt:lpstr>
      <vt:lpstr>Slajd 34</vt:lpstr>
      <vt:lpstr>Slajd 35</vt:lpstr>
      <vt:lpstr>Slajd 36</vt:lpstr>
      <vt:lpstr>Slajd 37</vt:lpstr>
      <vt:lpstr>Slajd 38</vt:lpstr>
      <vt:lpstr>Slajd 39</vt:lpstr>
    </vt:vector>
  </TitlesOfParts>
  <Company>wrxFACTORY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Rivest Shamir Adleman</dc:title>
  <dc:creator>wrx</dc:creator>
  <cp:lastModifiedBy>wrx</cp:lastModifiedBy>
  <cp:revision>572</cp:revision>
  <dcterms:created xsi:type="dcterms:W3CDTF">2018-10-26T15:13:43Z</dcterms:created>
  <dcterms:modified xsi:type="dcterms:W3CDTF">2018-10-30T13:32:28Z</dcterms:modified>
</cp:coreProperties>
</file>