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 id="2147483756" r:id="rId2"/>
    <p:sldMasterId id="2147483873" r:id="rId3"/>
  </p:sldMasterIdLst>
  <p:notesMasterIdLst>
    <p:notesMasterId r:id="rId136"/>
  </p:notesMasterIdLst>
  <p:handoutMasterIdLst>
    <p:handoutMasterId r:id="rId137"/>
  </p:handoutMasterIdLst>
  <p:sldIdLst>
    <p:sldId id="259" r:id="rId4"/>
    <p:sldId id="371" r:id="rId5"/>
    <p:sldId id="372" r:id="rId6"/>
    <p:sldId id="264" r:id="rId7"/>
    <p:sldId id="260" r:id="rId8"/>
    <p:sldId id="261" r:id="rId9"/>
    <p:sldId id="445" r:id="rId10"/>
    <p:sldId id="263" r:id="rId11"/>
    <p:sldId id="377" r:id="rId12"/>
    <p:sldId id="281" r:id="rId13"/>
    <p:sldId id="269" r:id="rId14"/>
    <p:sldId id="270" r:id="rId15"/>
    <p:sldId id="273" r:id="rId16"/>
    <p:sldId id="271" r:id="rId17"/>
    <p:sldId id="278" r:id="rId18"/>
    <p:sldId id="272" r:id="rId19"/>
    <p:sldId id="296" r:id="rId20"/>
    <p:sldId id="320" r:id="rId21"/>
    <p:sldId id="321" r:id="rId22"/>
    <p:sldId id="318" r:id="rId23"/>
    <p:sldId id="319" r:id="rId24"/>
    <p:sldId id="295" r:id="rId25"/>
    <p:sldId id="285" r:id="rId26"/>
    <p:sldId id="291" r:id="rId27"/>
    <p:sldId id="287" r:id="rId28"/>
    <p:sldId id="373" r:id="rId29"/>
    <p:sldId id="374" r:id="rId30"/>
    <p:sldId id="375" r:id="rId31"/>
    <p:sldId id="351" r:id="rId32"/>
    <p:sldId id="338" r:id="rId33"/>
    <p:sldId id="339" r:id="rId34"/>
    <p:sldId id="444" r:id="rId35"/>
    <p:sldId id="282" r:id="rId36"/>
    <p:sldId id="277" r:id="rId37"/>
    <p:sldId id="280" r:id="rId38"/>
    <p:sldId id="327" r:id="rId39"/>
    <p:sldId id="290" r:id="rId40"/>
    <p:sldId id="289" r:id="rId41"/>
    <p:sldId id="286" r:id="rId42"/>
    <p:sldId id="443" r:id="rId43"/>
    <p:sldId id="293" r:id="rId44"/>
    <p:sldId id="322" r:id="rId45"/>
    <p:sldId id="325" r:id="rId46"/>
    <p:sldId id="323" r:id="rId47"/>
    <p:sldId id="381" r:id="rId48"/>
    <p:sldId id="380" r:id="rId49"/>
    <p:sldId id="324" r:id="rId50"/>
    <p:sldId id="382" r:id="rId51"/>
    <p:sldId id="328" r:id="rId52"/>
    <p:sldId id="329" r:id="rId53"/>
    <p:sldId id="331" r:id="rId54"/>
    <p:sldId id="334" r:id="rId55"/>
    <p:sldId id="332" r:id="rId56"/>
    <p:sldId id="308" r:id="rId57"/>
    <p:sldId id="357" r:id="rId58"/>
    <p:sldId id="307" r:id="rId59"/>
    <p:sldId id="340" r:id="rId60"/>
    <p:sldId id="341" r:id="rId61"/>
    <p:sldId id="343" r:id="rId62"/>
    <p:sldId id="342" r:id="rId63"/>
    <p:sldId id="336" r:id="rId64"/>
    <p:sldId id="347" r:id="rId65"/>
    <p:sldId id="348" r:id="rId66"/>
    <p:sldId id="350" r:id="rId67"/>
    <p:sldId id="352" r:id="rId68"/>
    <p:sldId id="353" r:id="rId69"/>
    <p:sldId id="346" r:id="rId70"/>
    <p:sldId id="378" r:id="rId71"/>
    <p:sldId id="379" r:id="rId72"/>
    <p:sldId id="355" r:id="rId73"/>
    <p:sldId id="366" r:id="rId74"/>
    <p:sldId id="367" r:id="rId75"/>
    <p:sldId id="368" r:id="rId76"/>
    <p:sldId id="370" r:id="rId77"/>
    <p:sldId id="442" r:id="rId78"/>
    <p:sldId id="447" r:id="rId79"/>
    <p:sldId id="446" r:id="rId80"/>
    <p:sldId id="383" r:id="rId81"/>
    <p:sldId id="388" r:id="rId82"/>
    <p:sldId id="387" r:id="rId83"/>
    <p:sldId id="390" r:id="rId84"/>
    <p:sldId id="385" r:id="rId85"/>
    <p:sldId id="386" r:id="rId86"/>
    <p:sldId id="389" r:id="rId87"/>
    <p:sldId id="393" r:id="rId88"/>
    <p:sldId id="394" r:id="rId89"/>
    <p:sldId id="434" r:id="rId90"/>
    <p:sldId id="395" r:id="rId91"/>
    <p:sldId id="396" r:id="rId92"/>
    <p:sldId id="397" r:id="rId93"/>
    <p:sldId id="398" r:id="rId94"/>
    <p:sldId id="399" r:id="rId95"/>
    <p:sldId id="400" r:id="rId96"/>
    <p:sldId id="401" r:id="rId97"/>
    <p:sldId id="402" r:id="rId98"/>
    <p:sldId id="403" r:id="rId99"/>
    <p:sldId id="404" r:id="rId100"/>
    <p:sldId id="405" r:id="rId101"/>
    <p:sldId id="406" r:id="rId102"/>
    <p:sldId id="407" r:id="rId103"/>
    <p:sldId id="408" r:id="rId104"/>
    <p:sldId id="409" r:id="rId105"/>
    <p:sldId id="410" r:id="rId106"/>
    <p:sldId id="411" r:id="rId107"/>
    <p:sldId id="412" r:id="rId108"/>
    <p:sldId id="413" r:id="rId109"/>
    <p:sldId id="414" r:id="rId110"/>
    <p:sldId id="415" r:id="rId111"/>
    <p:sldId id="416" r:id="rId112"/>
    <p:sldId id="417" r:id="rId113"/>
    <p:sldId id="418" r:id="rId114"/>
    <p:sldId id="419" r:id="rId115"/>
    <p:sldId id="420" r:id="rId116"/>
    <p:sldId id="421" r:id="rId117"/>
    <p:sldId id="422" r:id="rId118"/>
    <p:sldId id="423" r:id="rId119"/>
    <p:sldId id="424" r:id="rId120"/>
    <p:sldId id="425" r:id="rId121"/>
    <p:sldId id="426" r:id="rId122"/>
    <p:sldId id="427" r:id="rId123"/>
    <p:sldId id="428" r:id="rId124"/>
    <p:sldId id="429" r:id="rId125"/>
    <p:sldId id="430" r:id="rId126"/>
    <p:sldId id="431" r:id="rId127"/>
    <p:sldId id="435" r:id="rId128"/>
    <p:sldId id="438" r:id="rId129"/>
    <p:sldId id="432" r:id="rId130"/>
    <p:sldId id="300" r:id="rId131"/>
    <p:sldId id="303" r:id="rId132"/>
    <p:sldId id="326" r:id="rId133"/>
    <p:sldId id="356" r:id="rId134"/>
    <p:sldId id="437" r:id="rId135"/>
  </p:sldIdLst>
  <p:sldSz cx="9144000" cy="6858000" type="screen4x3"/>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ns Albrecht" initials="J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FFFFCC"/>
    <a:srgbClr val="000000"/>
    <a:srgbClr val="D1EBFF"/>
    <a:srgbClr val="FFECAF"/>
    <a:srgbClr val="AC8300"/>
    <a:srgbClr val="00487E"/>
    <a:srgbClr val="EAE5EF"/>
    <a:srgbClr val="E7F4FF"/>
    <a:srgbClr val="C1FFDD"/>
    <a:srgbClr val="FF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93D81CF-94F2-401A-BA57-92F5A7B2D0C5}" styleName="Mittlere Formatvorlag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CAF9ED-07DC-4A11-8D7F-57B35C25682E}" styleName="Mittlere Formatvorlage 1 - Akz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ittlere Formatvorlage 1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2833802-FEF1-4C79-8D5D-14CF1EAF98D9}" styleName="Helle Formatvorlage 2 - Akz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FECB4D8-DB02-4DC6-A0A2-4F2EBAE1DC90}" styleName="Mittlere Formatvorlage 1 - Akz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ittlere Formatvorlage 1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E25E649-3F16-4E02-A733-19D2CDBF48F0}" styleName="Mittlere Formatvorlage 3 - Akz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Helle Formatvorlage 1 - Akz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ittlere Formatvorlage 1 - Akz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847" autoAdjust="0"/>
    <p:restoredTop sz="88268" autoAdjust="0"/>
  </p:normalViewPr>
  <p:slideViewPr>
    <p:cSldViewPr>
      <p:cViewPr varScale="1">
        <p:scale>
          <a:sx n="145" d="100"/>
          <a:sy n="145" d="100"/>
        </p:scale>
        <p:origin x="-1888" y="-104"/>
      </p:cViewPr>
      <p:guideLst>
        <p:guide orient="horz" pos="2160"/>
        <p:guide pos="2880"/>
      </p:guideLst>
    </p:cSldViewPr>
  </p:slideViewPr>
  <p:outlineViewPr>
    <p:cViewPr>
      <p:scale>
        <a:sx n="33" d="100"/>
        <a:sy n="33" d="100"/>
      </p:scale>
      <p:origin x="0" y="25080"/>
    </p:cViewPr>
    <p:sldLst>
      <p:sld r:id="rId1" collapse="1"/>
    </p:sldLst>
  </p:outlineViewPr>
  <p:notesTextViewPr>
    <p:cViewPr>
      <p:scale>
        <a:sx n="100" d="100"/>
        <a:sy n="100" d="100"/>
      </p:scale>
      <p:origin x="0" y="0"/>
    </p:cViewPr>
  </p:notesTextViewPr>
  <p:sorterViewPr>
    <p:cViewPr>
      <p:scale>
        <a:sx n="119" d="100"/>
        <a:sy n="119" d="100"/>
      </p:scale>
      <p:origin x="0" y="0"/>
    </p:cViewPr>
  </p:sorterViewPr>
  <p:notesViewPr>
    <p:cSldViewPr>
      <p:cViewPr varScale="1">
        <p:scale>
          <a:sx n="108" d="100"/>
          <a:sy n="108" d="100"/>
        </p:scale>
        <p:origin x="-3152" y="-112"/>
      </p:cViewPr>
      <p:guideLst>
        <p:guide orient="horz" pos="3224"/>
        <p:guide pos="2236"/>
      </p:guideLst>
    </p:cSldViewPr>
  </p:notesViewPr>
  <p:gridSpacing cx="36004" cy="36004"/>
</p:viewPr>
</file>

<file path=ppt/_rels/presentation.xml.rels><?xml version="1.0" encoding="UTF-8" standalone="yes"?>
<Relationships xmlns="http://schemas.openxmlformats.org/package/2006/relationships"><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120" Type="http://schemas.openxmlformats.org/officeDocument/2006/relationships/slide" Target="slides/slide117.xml"/><Relationship Id="rId121" Type="http://schemas.openxmlformats.org/officeDocument/2006/relationships/slide" Target="slides/slide118.xml"/><Relationship Id="rId122" Type="http://schemas.openxmlformats.org/officeDocument/2006/relationships/slide" Target="slides/slide119.xml"/><Relationship Id="rId123" Type="http://schemas.openxmlformats.org/officeDocument/2006/relationships/slide" Target="slides/slide120.xml"/><Relationship Id="rId124" Type="http://schemas.openxmlformats.org/officeDocument/2006/relationships/slide" Target="slides/slide121.xml"/><Relationship Id="rId125" Type="http://schemas.openxmlformats.org/officeDocument/2006/relationships/slide" Target="slides/slide122.xml"/><Relationship Id="rId126" Type="http://schemas.openxmlformats.org/officeDocument/2006/relationships/slide" Target="slides/slide123.xml"/><Relationship Id="rId127" Type="http://schemas.openxmlformats.org/officeDocument/2006/relationships/slide" Target="slides/slide124.xml"/><Relationship Id="rId128" Type="http://schemas.openxmlformats.org/officeDocument/2006/relationships/slide" Target="slides/slide125.xml"/><Relationship Id="rId129" Type="http://schemas.openxmlformats.org/officeDocument/2006/relationships/slide" Target="slides/slide12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90" Type="http://schemas.openxmlformats.org/officeDocument/2006/relationships/slide" Target="slides/slide87.xml"/><Relationship Id="rId91" Type="http://schemas.openxmlformats.org/officeDocument/2006/relationships/slide" Target="slides/slide88.xml"/><Relationship Id="rId92" Type="http://schemas.openxmlformats.org/officeDocument/2006/relationships/slide" Target="slides/slide89.xml"/><Relationship Id="rId93" Type="http://schemas.openxmlformats.org/officeDocument/2006/relationships/slide" Target="slides/slide90.xml"/><Relationship Id="rId94" Type="http://schemas.openxmlformats.org/officeDocument/2006/relationships/slide" Target="slides/slide91.xml"/><Relationship Id="rId95" Type="http://schemas.openxmlformats.org/officeDocument/2006/relationships/slide" Target="slides/slide92.xml"/><Relationship Id="rId96" Type="http://schemas.openxmlformats.org/officeDocument/2006/relationships/slide" Target="slides/slide93.xml"/><Relationship Id="rId101" Type="http://schemas.openxmlformats.org/officeDocument/2006/relationships/slide" Target="slides/slide98.xml"/><Relationship Id="rId102" Type="http://schemas.openxmlformats.org/officeDocument/2006/relationships/slide" Target="slides/slide99.xml"/><Relationship Id="rId103" Type="http://schemas.openxmlformats.org/officeDocument/2006/relationships/slide" Target="slides/slide100.xml"/><Relationship Id="rId104" Type="http://schemas.openxmlformats.org/officeDocument/2006/relationships/slide" Target="slides/slide101.xml"/><Relationship Id="rId105" Type="http://schemas.openxmlformats.org/officeDocument/2006/relationships/slide" Target="slides/slide102.xml"/><Relationship Id="rId106" Type="http://schemas.openxmlformats.org/officeDocument/2006/relationships/slide" Target="slides/slide103.xml"/><Relationship Id="rId107" Type="http://schemas.openxmlformats.org/officeDocument/2006/relationships/slide" Target="slides/slide104.xml"/><Relationship Id="rId108" Type="http://schemas.openxmlformats.org/officeDocument/2006/relationships/slide" Target="slides/slide105.xml"/><Relationship Id="rId109" Type="http://schemas.openxmlformats.org/officeDocument/2006/relationships/slide" Target="slides/slide106.xml"/><Relationship Id="rId97" Type="http://schemas.openxmlformats.org/officeDocument/2006/relationships/slide" Target="slides/slide94.xml"/><Relationship Id="rId98" Type="http://schemas.openxmlformats.org/officeDocument/2006/relationships/slide" Target="slides/slide95.xml"/><Relationship Id="rId99" Type="http://schemas.openxmlformats.org/officeDocument/2006/relationships/slide" Target="slides/slide96.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100" Type="http://schemas.openxmlformats.org/officeDocument/2006/relationships/slide" Target="slides/slide97.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slide" Target="slides/slide71.xml"/><Relationship Id="rId75" Type="http://schemas.openxmlformats.org/officeDocument/2006/relationships/slide" Target="slides/slide72.xml"/><Relationship Id="rId76" Type="http://schemas.openxmlformats.org/officeDocument/2006/relationships/slide" Target="slides/slide73.xml"/><Relationship Id="rId77" Type="http://schemas.openxmlformats.org/officeDocument/2006/relationships/slide" Target="slides/slide74.xml"/><Relationship Id="rId78" Type="http://schemas.openxmlformats.org/officeDocument/2006/relationships/slide" Target="slides/slide75.xml"/><Relationship Id="rId79" Type="http://schemas.openxmlformats.org/officeDocument/2006/relationships/slide" Target="slides/slide76.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30" Type="http://schemas.openxmlformats.org/officeDocument/2006/relationships/slide" Target="slides/slide127.xml"/><Relationship Id="rId131" Type="http://schemas.openxmlformats.org/officeDocument/2006/relationships/slide" Target="slides/slide128.xml"/><Relationship Id="rId132" Type="http://schemas.openxmlformats.org/officeDocument/2006/relationships/slide" Target="slides/slide129.xml"/><Relationship Id="rId133" Type="http://schemas.openxmlformats.org/officeDocument/2006/relationships/slide" Target="slides/slide130.xml"/><Relationship Id="rId134" Type="http://schemas.openxmlformats.org/officeDocument/2006/relationships/slide" Target="slides/slide131.xml"/><Relationship Id="rId135" Type="http://schemas.openxmlformats.org/officeDocument/2006/relationships/slide" Target="slides/slide132.xml"/><Relationship Id="rId136" Type="http://schemas.openxmlformats.org/officeDocument/2006/relationships/notesMaster" Target="notesMasters/notesMaster1.xml"/><Relationship Id="rId137" Type="http://schemas.openxmlformats.org/officeDocument/2006/relationships/handoutMaster" Target="handoutMasters/handoutMaster1.xml"/><Relationship Id="rId138" Type="http://schemas.openxmlformats.org/officeDocument/2006/relationships/printerSettings" Target="printerSettings/printerSettings1.bin"/><Relationship Id="rId139" Type="http://schemas.openxmlformats.org/officeDocument/2006/relationships/commentAuthors" Target="commentAuthor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110" Type="http://schemas.openxmlformats.org/officeDocument/2006/relationships/slide" Target="slides/slide107.xml"/><Relationship Id="rId111" Type="http://schemas.openxmlformats.org/officeDocument/2006/relationships/slide" Target="slides/slide108.xml"/><Relationship Id="rId112" Type="http://schemas.openxmlformats.org/officeDocument/2006/relationships/slide" Target="slides/slide109.xml"/><Relationship Id="rId113" Type="http://schemas.openxmlformats.org/officeDocument/2006/relationships/slide" Target="slides/slide110.xml"/><Relationship Id="rId114" Type="http://schemas.openxmlformats.org/officeDocument/2006/relationships/slide" Target="slides/slide111.xml"/><Relationship Id="rId115" Type="http://schemas.openxmlformats.org/officeDocument/2006/relationships/slide" Target="slides/slide112.xml"/><Relationship Id="rId116" Type="http://schemas.openxmlformats.org/officeDocument/2006/relationships/slide" Target="slides/slide113.xml"/><Relationship Id="rId117" Type="http://schemas.openxmlformats.org/officeDocument/2006/relationships/slide" Target="slides/slide114.xml"/><Relationship Id="rId118" Type="http://schemas.openxmlformats.org/officeDocument/2006/relationships/slide" Target="slides/slide115.xml"/><Relationship Id="rId119" Type="http://schemas.openxmlformats.org/officeDocument/2006/relationships/slide" Target="slides/slide11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80" Type="http://schemas.openxmlformats.org/officeDocument/2006/relationships/slide" Target="slides/slide77.xml"/><Relationship Id="rId81" Type="http://schemas.openxmlformats.org/officeDocument/2006/relationships/slide" Target="slides/slide78.xml"/><Relationship Id="rId82" Type="http://schemas.openxmlformats.org/officeDocument/2006/relationships/slide" Target="slides/slide79.xml"/><Relationship Id="rId83" Type="http://schemas.openxmlformats.org/officeDocument/2006/relationships/slide" Target="slides/slide80.xml"/><Relationship Id="rId84" Type="http://schemas.openxmlformats.org/officeDocument/2006/relationships/slide" Target="slides/slide81.xml"/><Relationship Id="rId85" Type="http://schemas.openxmlformats.org/officeDocument/2006/relationships/slide" Target="slides/slide82.xml"/><Relationship Id="rId86" Type="http://schemas.openxmlformats.org/officeDocument/2006/relationships/slide" Target="slides/slide83.xml"/><Relationship Id="rId87" Type="http://schemas.openxmlformats.org/officeDocument/2006/relationships/slide" Target="slides/slide84.xml"/><Relationship Id="rId88" Type="http://schemas.openxmlformats.org/officeDocument/2006/relationships/slide" Target="slides/slide85.xml"/><Relationship Id="rId89" Type="http://schemas.openxmlformats.org/officeDocument/2006/relationships/slide" Target="slides/slide86.xml"/><Relationship Id="rId140" Type="http://schemas.openxmlformats.org/officeDocument/2006/relationships/presProps" Target="presProps.xml"/><Relationship Id="rId141" Type="http://schemas.openxmlformats.org/officeDocument/2006/relationships/viewProps" Target="viewProps.xml"/><Relationship Id="rId142" Type="http://schemas.openxmlformats.org/officeDocument/2006/relationships/theme" Target="theme/theme1.xml"/><Relationship Id="rId143"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12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2"/>
            <a:ext cx="3076363" cy="511731"/>
          </a:xfrm>
          <a:prstGeom prst="rect">
            <a:avLst/>
          </a:prstGeom>
        </p:spPr>
        <p:txBody>
          <a:bodyPr vert="horz" lIns="96640" tIns="48320" rIns="96640" bIns="48320" rtlCol="0"/>
          <a:lstStyle>
            <a:lvl1pPr algn="l">
              <a:defRPr sz="1200"/>
            </a:lvl1pPr>
          </a:lstStyle>
          <a:p>
            <a:endParaRPr lang="de-DE"/>
          </a:p>
        </p:txBody>
      </p:sp>
      <p:sp>
        <p:nvSpPr>
          <p:cNvPr id="3" name="Datumsplatzhalter 2"/>
          <p:cNvSpPr>
            <a:spLocks noGrp="1"/>
          </p:cNvSpPr>
          <p:nvPr>
            <p:ph type="dt" sz="quarter" idx="1"/>
          </p:nvPr>
        </p:nvSpPr>
        <p:spPr>
          <a:xfrm>
            <a:off x="4021294" y="2"/>
            <a:ext cx="3076363" cy="511731"/>
          </a:xfrm>
          <a:prstGeom prst="rect">
            <a:avLst/>
          </a:prstGeom>
        </p:spPr>
        <p:txBody>
          <a:bodyPr vert="horz" lIns="96640" tIns="48320" rIns="96640" bIns="48320" rtlCol="0"/>
          <a:lstStyle>
            <a:lvl1pPr algn="r">
              <a:defRPr sz="1200"/>
            </a:lvl1pPr>
          </a:lstStyle>
          <a:p>
            <a:fld id="{2A25F2E0-F15D-4F33-8C46-29A512589638}" type="datetimeFigureOut">
              <a:rPr lang="de-DE" smtClean="0"/>
              <a:pPr/>
              <a:t>23.10.14</a:t>
            </a:fld>
            <a:endParaRPr lang="de-DE"/>
          </a:p>
        </p:txBody>
      </p:sp>
      <p:sp>
        <p:nvSpPr>
          <p:cNvPr id="4" name="Fußzeilenplatzhalter 3"/>
          <p:cNvSpPr>
            <a:spLocks noGrp="1"/>
          </p:cNvSpPr>
          <p:nvPr>
            <p:ph type="ftr" sz="quarter" idx="2"/>
          </p:nvPr>
        </p:nvSpPr>
        <p:spPr>
          <a:xfrm>
            <a:off x="0" y="9721107"/>
            <a:ext cx="3076363" cy="511731"/>
          </a:xfrm>
          <a:prstGeom prst="rect">
            <a:avLst/>
          </a:prstGeom>
        </p:spPr>
        <p:txBody>
          <a:bodyPr vert="horz" lIns="96640" tIns="48320" rIns="96640" bIns="48320" rtlCol="0" anchor="b"/>
          <a:lstStyle>
            <a:lvl1pPr algn="l">
              <a:defRPr sz="1200"/>
            </a:lvl1pPr>
          </a:lstStyle>
          <a:p>
            <a:endParaRPr lang="de-DE"/>
          </a:p>
        </p:txBody>
      </p:sp>
      <p:sp>
        <p:nvSpPr>
          <p:cNvPr id="5" name="Foliennummernplatzhalter 4"/>
          <p:cNvSpPr>
            <a:spLocks noGrp="1"/>
          </p:cNvSpPr>
          <p:nvPr>
            <p:ph type="sldNum" sz="quarter" idx="3"/>
          </p:nvPr>
        </p:nvSpPr>
        <p:spPr>
          <a:xfrm>
            <a:off x="4021294" y="9721107"/>
            <a:ext cx="3076363" cy="511731"/>
          </a:xfrm>
          <a:prstGeom prst="rect">
            <a:avLst/>
          </a:prstGeom>
        </p:spPr>
        <p:txBody>
          <a:bodyPr vert="horz" lIns="96640" tIns="48320" rIns="96640" bIns="48320" rtlCol="0" anchor="b"/>
          <a:lstStyle>
            <a:lvl1pPr algn="r">
              <a:defRPr sz="1200"/>
            </a:lvl1pPr>
          </a:lstStyle>
          <a:p>
            <a:fld id="{0810A3B8-F6EA-4767-BCE5-14B3AB23CD59}" type="slidenum">
              <a:rPr lang="de-DE" smtClean="0"/>
              <a:pPr/>
              <a:t>‹Nr.›</a:t>
            </a:fld>
            <a:endParaRPr lang="de-DE"/>
          </a:p>
        </p:txBody>
      </p:sp>
    </p:spTree>
    <p:extLst>
      <p:ext uri="{BB962C8B-B14F-4D97-AF65-F5344CB8AC3E}">
        <p14:creationId xmlns:p14="http://schemas.microsoft.com/office/powerpoint/2010/main" val="23994679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2"/>
            <a:ext cx="3076363" cy="511731"/>
          </a:xfrm>
          <a:prstGeom prst="rect">
            <a:avLst/>
          </a:prstGeom>
        </p:spPr>
        <p:txBody>
          <a:bodyPr vert="horz" lIns="96640" tIns="48320" rIns="96640" bIns="48320" rtlCol="0"/>
          <a:lstStyle>
            <a:lvl1pPr algn="l">
              <a:defRPr sz="1200"/>
            </a:lvl1pPr>
          </a:lstStyle>
          <a:p>
            <a:endParaRPr lang="de-DE"/>
          </a:p>
        </p:txBody>
      </p:sp>
      <p:sp>
        <p:nvSpPr>
          <p:cNvPr id="3" name="Datumsplatzhalter 2"/>
          <p:cNvSpPr>
            <a:spLocks noGrp="1"/>
          </p:cNvSpPr>
          <p:nvPr>
            <p:ph type="dt" idx="1"/>
          </p:nvPr>
        </p:nvSpPr>
        <p:spPr>
          <a:xfrm>
            <a:off x="4021294" y="2"/>
            <a:ext cx="3076363" cy="511731"/>
          </a:xfrm>
          <a:prstGeom prst="rect">
            <a:avLst/>
          </a:prstGeom>
        </p:spPr>
        <p:txBody>
          <a:bodyPr vert="horz" lIns="96640" tIns="48320" rIns="96640" bIns="48320" rtlCol="0"/>
          <a:lstStyle>
            <a:lvl1pPr algn="r">
              <a:defRPr sz="1200"/>
            </a:lvl1pPr>
          </a:lstStyle>
          <a:p>
            <a:fld id="{FDE2B2C3-D264-4D63-A26E-C3997EBF9387}" type="datetimeFigureOut">
              <a:rPr lang="de-DE" smtClean="0"/>
              <a:pPr/>
              <a:t>23.10.14</a:t>
            </a:fld>
            <a:endParaRPr lang="de-DE"/>
          </a:p>
        </p:txBody>
      </p:sp>
      <p:sp>
        <p:nvSpPr>
          <p:cNvPr id="4" name="Folienbildplatzhalt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6640" tIns="48320" rIns="96640" bIns="48320" rtlCol="0" anchor="ctr"/>
          <a:lstStyle/>
          <a:p>
            <a:endParaRPr lang="de-DE"/>
          </a:p>
        </p:txBody>
      </p:sp>
      <p:sp>
        <p:nvSpPr>
          <p:cNvPr id="5" name="Notizenplatzhalter 4"/>
          <p:cNvSpPr>
            <a:spLocks noGrp="1"/>
          </p:cNvSpPr>
          <p:nvPr>
            <p:ph type="body" sz="quarter" idx="3"/>
          </p:nvPr>
        </p:nvSpPr>
        <p:spPr>
          <a:xfrm>
            <a:off x="709930" y="4861441"/>
            <a:ext cx="5679440" cy="4605576"/>
          </a:xfrm>
          <a:prstGeom prst="rect">
            <a:avLst/>
          </a:prstGeom>
        </p:spPr>
        <p:txBody>
          <a:bodyPr vert="horz" lIns="96640" tIns="48320" rIns="96640" bIns="483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9721107"/>
            <a:ext cx="3076363" cy="511731"/>
          </a:xfrm>
          <a:prstGeom prst="rect">
            <a:avLst/>
          </a:prstGeom>
        </p:spPr>
        <p:txBody>
          <a:bodyPr vert="horz" lIns="96640" tIns="48320" rIns="96640" bIns="48320" rtlCol="0" anchor="b"/>
          <a:lstStyle>
            <a:lvl1pPr algn="l">
              <a:defRPr sz="1200"/>
            </a:lvl1pPr>
          </a:lstStyle>
          <a:p>
            <a:endParaRPr lang="de-DE"/>
          </a:p>
        </p:txBody>
      </p:sp>
      <p:sp>
        <p:nvSpPr>
          <p:cNvPr id="7" name="Foliennummernplatzhalter 6"/>
          <p:cNvSpPr>
            <a:spLocks noGrp="1"/>
          </p:cNvSpPr>
          <p:nvPr>
            <p:ph type="sldNum" sz="quarter" idx="5"/>
          </p:nvPr>
        </p:nvSpPr>
        <p:spPr>
          <a:xfrm>
            <a:off x="4021294" y="9721107"/>
            <a:ext cx="3076363" cy="511731"/>
          </a:xfrm>
          <a:prstGeom prst="rect">
            <a:avLst/>
          </a:prstGeom>
        </p:spPr>
        <p:txBody>
          <a:bodyPr vert="horz" lIns="96640" tIns="48320" rIns="96640" bIns="48320" rtlCol="0" anchor="b"/>
          <a:lstStyle>
            <a:lvl1pPr algn="r">
              <a:defRPr sz="1200"/>
            </a:lvl1pPr>
          </a:lstStyle>
          <a:p>
            <a:fld id="{890D2026-B054-4C01-8473-47B83C1FFE3E}" type="slidenum">
              <a:rPr lang="de-DE" smtClean="0"/>
              <a:pPr/>
              <a:t>‹Nr.›</a:t>
            </a:fld>
            <a:endParaRPr lang="de-DE"/>
          </a:p>
        </p:txBody>
      </p:sp>
    </p:spTree>
    <p:extLst>
      <p:ext uri="{BB962C8B-B14F-4D97-AF65-F5344CB8AC3E}">
        <p14:creationId xmlns:p14="http://schemas.microsoft.com/office/powerpoint/2010/main" val="1278937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6.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0.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0.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9.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Hinweis auf SQL Connect-by-prior</a:t>
            </a:r>
          </a:p>
        </p:txBody>
      </p:sp>
      <p:sp>
        <p:nvSpPr>
          <p:cNvPr id="4" name="Foliennummernplatzhalter 3"/>
          <p:cNvSpPr>
            <a:spLocks noGrp="1"/>
          </p:cNvSpPr>
          <p:nvPr>
            <p:ph type="sldNum" sz="quarter" idx="10"/>
          </p:nvPr>
        </p:nvSpPr>
        <p:spPr/>
        <p:txBody>
          <a:bodyPr/>
          <a:lstStyle/>
          <a:p>
            <a:fld id="{890D2026-B054-4C01-8473-47B83C1FFE3E}" type="slidenum">
              <a:rPr lang="de-DE" smtClean="0"/>
              <a:pPr/>
              <a:t>4</a:t>
            </a:fld>
            <a:endParaRPr lang="de-DE"/>
          </a:p>
        </p:txBody>
      </p:sp>
    </p:spTree>
    <p:extLst>
      <p:ext uri="{BB962C8B-B14F-4D97-AF65-F5344CB8AC3E}">
        <p14:creationId xmlns:p14="http://schemas.microsoft.com/office/powerpoint/2010/main" val="1111270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1" kern="1200" smtClean="0">
                <a:solidFill>
                  <a:schemeClr val="tx1"/>
                </a:solidFill>
                <a:latin typeface="+mn-lt"/>
                <a:ea typeface="+mn-ea"/>
                <a:cs typeface="+mn-cs"/>
              </a:rPr>
              <a:t>2.</a:t>
            </a:r>
          </a:p>
          <a:p>
            <a:r>
              <a:rPr lang="de-DE" sz="1200" b="1" kern="1200" smtClean="0">
                <a:solidFill>
                  <a:schemeClr val="tx1"/>
                </a:solidFill>
                <a:latin typeface="+mn-lt"/>
                <a:ea typeface="+mn-ea"/>
                <a:cs typeface="+mn-cs"/>
              </a:rPr>
              <a:t>SELECT</a:t>
            </a:r>
            <a:r>
              <a:rPr lang="de-DE" sz="1200" b="0" kern="1200" smtClean="0">
                <a:solidFill>
                  <a:schemeClr val="tx1"/>
                </a:solidFill>
                <a:latin typeface="+mn-lt"/>
                <a:ea typeface="+mn-ea"/>
                <a:cs typeface="+mn-cs"/>
              </a:rPr>
              <a:t> emp_full_name(e.employee_id)</a:t>
            </a:r>
          </a:p>
          <a:p>
            <a:r>
              <a:rPr lang="de-DE" sz="1200" b="1" kern="1200" smtClean="0">
                <a:solidFill>
                  <a:schemeClr val="tx1"/>
                </a:solidFill>
                <a:latin typeface="+mn-lt"/>
                <a:ea typeface="+mn-ea"/>
                <a:cs typeface="+mn-cs"/>
              </a:rPr>
              <a:t>FROM</a:t>
            </a:r>
            <a:r>
              <a:rPr lang="de-DE" sz="1200" b="0" kern="1200" smtClean="0">
                <a:solidFill>
                  <a:schemeClr val="tx1"/>
                </a:solidFill>
                <a:latin typeface="+mn-lt"/>
                <a:ea typeface="+mn-ea"/>
                <a:cs typeface="+mn-cs"/>
              </a:rPr>
              <a:t> employees e JOIN departments d </a:t>
            </a:r>
            <a:r>
              <a:rPr lang="de-DE" sz="1200" b="1" kern="1200" smtClean="0">
                <a:solidFill>
                  <a:schemeClr val="tx1"/>
                </a:solidFill>
                <a:latin typeface="+mn-lt"/>
                <a:ea typeface="+mn-ea"/>
                <a:cs typeface="+mn-cs"/>
              </a:rPr>
              <a:t>ON </a:t>
            </a:r>
            <a:r>
              <a:rPr lang="de-DE" sz="1200" b="0" kern="1200" smtClean="0">
                <a:solidFill>
                  <a:schemeClr val="tx1"/>
                </a:solidFill>
                <a:latin typeface="+mn-lt"/>
                <a:ea typeface="+mn-ea"/>
                <a:cs typeface="+mn-cs"/>
              </a:rPr>
              <a:t>(e.department_id = d.department_id)</a:t>
            </a:r>
          </a:p>
          <a:p>
            <a:r>
              <a:rPr lang="de-DE" sz="1200" b="1" kern="1200" smtClean="0">
                <a:solidFill>
                  <a:schemeClr val="tx1"/>
                </a:solidFill>
                <a:latin typeface="+mn-lt"/>
                <a:ea typeface="+mn-ea"/>
                <a:cs typeface="+mn-cs"/>
              </a:rPr>
              <a:t>WHERE</a:t>
            </a:r>
            <a:r>
              <a:rPr lang="de-DE" sz="1200" b="0" kern="1200" smtClean="0">
                <a:solidFill>
                  <a:schemeClr val="tx1"/>
                </a:solidFill>
                <a:latin typeface="+mn-lt"/>
                <a:ea typeface="+mn-ea"/>
                <a:cs typeface="+mn-cs"/>
              </a:rPr>
              <a:t> department_name = 'Finance'</a:t>
            </a:r>
          </a:p>
          <a:p>
            <a:endParaRPr lang="de-DE"/>
          </a:p>
          <a:p>
            <a:r>
              <a:rPr lang="de-DE"/>
              <a:t>3. Implementierung ist umständlich.</a:t>
            </a:r>
          </a:p>
          <a:p>
            <a:r>
              <a:rPr lang="de-DE"/>
              <a:t>Bei jedem Datensatz wird ein Funktionsaufruf mit einem erneuten Lookup</a:t>
            </a:r>
            <a:r>
              <a:rPr lang="de-DE" baseline="0"/>
              <a:t> fällig, obwohl die Infos </a:t>
            </a:r>
          </a:p>
          <a:p>
            <a:r>
              <a:rPr lang="de-DE" baseline="0"/>
              <a:t>in der Tabelle vorhanden sind. </a:t>
            </a:r>
            <a:r>
              <a:rPr lang="de-DE" baseline="0">
                <a:sym typeface="Wingdings"/>
              </a:rPr>
              <a:t> Performance</a:t>
            </a:r>
            <a:endParaRPr lang="de-DE" baseline="0"/>
          </a:p>
          <a:p>
            <a:endParaRPr lang="de-DE" baseline="0"/>
          </a:p>
          <a:p>
            <a:r>
              <a:rPr lang="de-DE" baseline="0"/>
              <a:t>Lookup-Funktionen mit Datenzugriff sollten eher nicht in SQL-Anweisungen verwendet werden!</a:t>
            </a:r>
          </a:p>
          <a:p>
            <a:r>
              <a:rPr lang="de-DE" baseline="0"/>
              <a:t>Alternative: Direkt Ausdruck in SQL oder View verwenden</a:t>
            </a:r>
            <a:endParaRPr lang="de-DE"/>
          </a:p>
        </p:txBody>
      </p:sp>
      <p:sp>
        <p:nvSpPr>
          <p:cNvPr id="4" name="Foliennummernplatzhalter 3"/>
          <p:cNvSpPr>
            <a:spLocks noGrp="1"/>
          </p:cNvSpPr>
          <p:nvPr>
            <p:ph type="sldNum" sz="quarter" idx="10"/>
          </p:nvPr>
        </p:nvSpPr>
        <p:spPr/>
        <p:txBody>
          <a:bodyPr/>
          <a:lstStyle/>
          <a:p>
            <a:fld id="{890D2026-B054-4C01-8473-47B83C1FFE3E}" type="slidenum">
              <a:rPr lang="de-DE" smtClean="0"/>
              <a:pPr/>
              <a:t>46</a:t>
            </a:fld>
            <a:endParaRPr lang="de-DE"/>
          </a:p>
        </p:txBody>
      </p:sp>
    </p:spTree>
    <p:extLst>
      <p:ext uri="{BB962C8B-B14F-4D97-AF65-F5344CB8AC3E}">
        <p14:creationId xmlns:p14="http://schemas.microsoft.com/office/powerpoint/2010/main" val="6044252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a:solidFill>
                  <a:schemeClr val="tx1"/>
                </a:solidFill>
                <a:latin typeface="Arial" charset="0"/>
                <a:ea typeface="ＭＳ Ｐゴシック" charset="0"/>
              </a:defRPr>
            </a:lvl9pPr>
          </a:lstStyle>
          <a:p>
            <a:fld id="{2726B2EA-6ED8-C441-95BF-3930AD9104B7}" type="slidenum">
              <a:rPr lang="de-DE" sz="1200">
                <a:solidFill>
                  <a:prstClr val="black"/>
                </a:solidFill>
                <a:latin typeface="Times New Roman" charset="0"/>
              </a:rPr>
              <a:pPr/>
              <a:t>59</a:t>
            </a:fld>
            <a:endParaRPr lang="de-DE" sz="1200">
              <a:solidFill>
                <a:prstClr val="black"/>
              </a:solidFill>
              <a:latin typeface="Times New Roman" charset="0"/>
            </a:endParaRPr>
          </a:p>
        </p:txBody>
      </p:sp>
      <p:sp>
        <p:nvSpPr>
          <p:cNvPr id="243715" name="Rectangle 2"/>
          <p:cNvSpPr>
            <a:spLocks noGrp="1" noRot="1" noChangeAspect="1" noChangeArrowheads="1" noTextEdit="1"/>
          </p:cNvSpPr>
          <p:nvPr>
            <p:ph type="sldImg"/>
          </p:nvPr>
        </p:nvSpPr>
        <p:spPr>
          <a:ln/>
        </p:spPr>
      </p:sp>
      <p:sp>
        <p:nvSpPr>
          <p:cNvPr id="243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de-DE">
              <a:latin typeface="Times New Roman"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Antwort: Resultset</a:t>
            </a:r>
            <a:r>
              <a:rPr lang="de-DE" baseline="0"/>
              <a:t> wird im Speicher des Servers vorgehalten </a:t>
            </a:r>
            <a:r>
              <a:rPr lang="de-DE" baseline="0">
                <a:sym typeface="Wingdings"/>
              </a:rPr>
              <a:t> Ressourcenverbrauch</a:t>
            </a:r>
            <a:endParaRPr lang="de-DE"/>
          </a:p>
        </p:txBody>
      </p:sp>
      <p:sp>
        <p:nvSpPr>
          <p:cNvPr id="4" name="Foliennummernplatzhalter 3"/>
          <p:cNvSpPr>
            <a:spLocks noGrp="1"/>
          </p:cNvSpPr>
          <p:nvPr>
            <p:ph type="sldNum" sz="quarter" idx="10"/>
          </p:nvPr>
        </p:nvSpPr>
        <p:spPr/>
        <p:txBody>
          <a:bodyPr/>
          <a:lstStyle/>
          <a:p>
            <a:fld id="{890D2026-B054-4C01-8473-47B83C1FFE3E}" type="slidenum">
              <a:rPr lang="de-DE" smtClean="0"/>
              <a:pPr/>
              <a:t>64</a:t>
            </a:fld>
            <a:endParaRPr lang="de-DE"/>
          </a:p>
        </p:txBody>
      </p:sp>
    </p:spTree>
    <p:extLst>
      <p:ext uri="{BB962C8B-B14F-4D97-AF65-F5344CB8AC3E}">
        <p14:creationId xmlns:p14="http://schemas.microsoft.com/office/powerpoint/2010/main" val="1874019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Antwort: Resultset</a:t>
            </a:r>
            <a:r>
              <a:rPr lang="de-DE" baseline="0"/>
              <a:t> wird im Speicher des Servers vorgehalten </a:t>
            </a:r>
            <a:r>
              <a:rPr lang="de-DE" baseline="0">
                <a:sym typeface="Wingdings"/>
              </a:rPr>
              <a:t> Ressourcenverbrauch</a:t>
            </a:r>
            <a:endParaRPr lang="de-DE"/>
          </a:p>
        </p:txBody>
      </p:sp>
      <p:sp>
        <p:nvSpPr>
          <p:cNvPr id="4" name="Foliennummernplatzhalter 3"/>
          <p:cNvSpPr>
            <a:spLocks noGrp="1"/>
          </p:cNvSpPr>
          <p:nvPr>
            <p:ph type="sldNum" sz="quarter" idx="10"/>
          </p:nvPr>
        </p:nvSpPr>
        <p:spPr/>
        <p:txBody>
          <a:bodyPr/>
          <a:lstStyle/>
          <a:p>
            <a:fld id="{890D2026-B054-4C01-8473-47B83C1FFE3E}" type="slidenum">
              <a:rPr lang="de-DE" smtClean="0"/>
              <a:pPr/>
              <a:t>65</a:t>
            </a:fld>
            <a:endParaRPr lang="de-DE"/>
          </a:p>
        </p:txBody>
      </p:sp>
    </p:spTree>
    <p:extLst>
      <p:ext uri="{BB962C8B-B14F-4D97-AF65-F5344CB8AC3E}">
        <p14:creationId xmlns:p14="http://schemas.microsoft.com/office/powerpoint/2010/main" val="18740190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Antwort: Resultset</a:t>
            </a:r>
            <a:r>
              <a:rPr lang="de-DE" baseline="0"/>
              <a:t> wird im Speicher des Servers vorgehalten </a:t>
            </a:r>
            <a:r>
              <a:rPr lang="de-DE" baseline="0">
                <a:sym typeface="Wingdings"/>
              </a:rPr>
              <a:t> Ressourcenverbrauch</a:t>
            </a:r>
            <a:endParaRPr lang="de-DE"/>
          </a:p>
        </p:txBody>
      </p:sp>
      <p:sp>
        <p:nvSpPr>
          <p:cNvPr id="4" name="Foliennummernplatzhalter 3"/>
          <p:cNvSpPr>
            <a:spLocks noGrp="1"/>
          </p:cNvSpPr>
          <p:nvPr>
            <p:ph type="sldNum" sz="quarter" idx="10"/>
          </p:nvPr>
        </p:nvSpPr>
        <p:spPr/>
        <p:txBody>
          <a:bodyPr/>
          <a:lstStyle/>
          <a:p>
            <a:fld id="{890D2026-B054-4C01-8473-47B83C1FFE3E}" type="slidenum">
              <a:rPr lang="de-DE" smtClean="0"/>
              <a:pPr/>
              <a:t>66</a:t>
            </a:fld>
            <a:endParaRPr lang="de-DE"/>
          </a:p>
        </p:txBody>
      </p:sp>
    </p:spTree>
    <p:extLst>
      <p:ext uri="{BB962C8B-B14F-4D97-AF65-F5344CB8AC3E}">
        <p14:creationId xmlns:p14="http://schemas.microsoft.com/office/powerpoint/2010/main" val="18740190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Antwort: Resultset</a:t>
            </a:r>
            <a:r>
              <a:rPr lang="de-DE" baseline="0"/>
              <a:t> wird im Speicher des Servers vorgehalten </a:t>
            </a:r>
            <a:r>
              <a:rPr lang="de-DE" baseline="0">
                <a:sym typeface="Wingdings"/>
              </a:rPr>
              <a:t> Ressourcenverbrauch</a:t>
            </a:r>
            <a:endParaRPr lang="de-DE"/>
          </a:p>
        </p:txBody>
      </p:sp>
      <p:sp>
        <p:nvSpPr>
          <p:cNvPr id="4" name="Foliennummernplatzhalter 3"/>
          <p:cNvSpPr>
            <a:spLocks noGrp="1"/>
          </p:cNvSpPr>
          <p:nvPr>
            <p:ph type="sldNum" sz="quarter" idx="10"/>
          </p:nvPr>
        </p:nvSpPr>
        <p:spPr/>
        <p:txBody>
          <a:bodyPr/>
          <a:lstStyle/>
          <a:p>
            <a:fld id="{890D2026-B054-4C01-8473-47B83C1FFE3E}" type="slidenum">
              <a:rPr lang="de-DE" smtClean="0"/>
              <a:pPr/>
              <a:t>68</a:t>
            </a:fld>
            <a:endParaRPr lang="de-DE"/>
          </a:p>
        </p:txBody>
      </p:sp>
    </p:spTree>
    <p:extLst>
      <p:ext uri="{BB962C8B-B14F-4D97-AF65-F5344CB8AC3E}">
        <p14:creationId xmlns:p14="http://schemas.microsoft.com/office/powerpoint/2010/main" val="18740190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Antwort: Resultset</a:t>
            </a:r>
            <a:r>
              <a:rPr lang="de-DE" baseline="0"/>
              <a:t> wird im Speicher des Servers vorgehalten </a:t>
            </a:r>
            <a:r>
              <a:rPr lang="de-DE" baseline="0">
                <a:sym typeface="Wingdings"/>
              </a:rPr>
              <a:t> Ressourcenverbrauch</a:t>
            </a:r>
            <a:endParaRPr lang="de-DE"/>
          </a:p>
        </p:txBody>
      </p:sp>
      <p:sp>
        <p:nvSpPr>
          <p:cNvPr id="4" name="Foliennummernplatzhalter 3"/>
          <p:cNvSpPr>
            <a:spLocks noGrp="1"/>
          </p:cNvSpPr>
          <p:nvPr>
            <p:ph type="sldNum" sz="quarter" idx="10"/>
          </p:nvPr>
        </p:nvSpPr>
        <p:spPr/>
        <p:txBody>
          <a:bodyPr/>
          <a:lstStyle/>
          <a:p>
            <a:fld id="{890D2026-B054-4C01-8473-47B83C1FFE3E}" type="slidenum">
              <a:rPr lang="de-DE" smtClean="0"/>
              <a:pPr/>
              <a:t>69</a:t>
            </a:fld>
            <a:endParaRPr lang="de-DE"/>
          </a:p>
        </p:txBody>
      </p:sp>
    </p:spTree>
    <p:extLst>
      <p:ext uri="{BB962C8B-B14F-4D97-AF65-F5344CB8AC3E}">
        <p14:creationId xmlns:p14="http://schemas.microsoft.com/office/powerpoint/2010/main" val="18740190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Ursprünglich hatte die Tabelle mal 2 Sätze – daher "Dual"</a:t>
            </a:r>
          </a:p>
        </p:txBody>
      </p:sp>
      <p:sp>
        <p:nvSpPr>
          <p:cNvPr id="4" name="Foliennummernplatzhalter 3"/>
          <p:cNvSpPr>
            <a:spLocks noGrp="1"/>
          </p:cNvSpPr>
          <p:nvPr>
            <p:ph type="sldNum" sz="quarter" idx="10"/>
          </p:nvPr>
        </p:nvSpPr>
        <p:spPr/>
        <p:txBody>
          <a:bodyPr/>
          <a:lstStyle/>
          <a:p>
            <a:fld id="{890D2026-B054-4C01-8473-47B83C1FFE3E}" type="slidenum">
              <a:rPr lang="de-DE" smtClean="0"/>
              <a:pPr/>
              <a:t>77</a:t>
            </a:fld>
            <a:endParaRPr lang="de-DE"/>
          </a:p>
        </p:txBody>
      </p:sp>
    </p:spTree>
    <p:extLst>
      <p:ext uri="{BB962C8B-B14F-4D97-AF65-F5344CB8AC3E}">
        <p14:creationId xmlns:p14="http://schemas.microsoft.com/office/powerpoint/2010/main" val="21787437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Collections sind Assoziative Arrays wie in PHP</a:t>
            </a:r>
            <a:r>
              <a:rPr lang="de-DE" baseline="0"/>
              <a:t> oder Perl</a:t>
            </a:r>
            <a:endParaRPr lang="de-DE"/>
          </a:p>
        </p:txBody>
      </p:sp>
      <p:sp>
        <p:nvSpPr>
          <p:cNvPr id="4" name="Foliennummernplatzhalter 3"/>
          <p:cNvSpPr>
            <a:spLocks noGrp="1"/>
          </p:cNvSpPr>
          <p:nvPr>
            <p:ph type="sldNum" sz="quarter" idx="10"/>
          </p:nvPr>
        </p:nvSpPr>
        <p:spPr/>
        <p:txBody>
          <a:bodyPr/>
          <a:lstStyle/>
          <a:p>
            <a:fld id="{890D2026-B054-4C01-8473-47B83C1FFE3E}" type="slidenum">
              <a:rPr lang="de-DE" smtClean="0"/>
              <a:pPr/>
              <a:t>81</a:t>
            </a:fld>
            <a:endParaRPr lang="de-DE"/>
          </a:p>
        </p:txBody>
      </p:sp>
    </p:spTree>
    <p:extLst>
      <p:ext uri="{BB962C8B-B14F-4D97-AF65-F5344CB8AC3E}">
        <p14:creationId xmlns:p14="http://schemas.microsoft.com/office/powerpoint/2010/main" val="6865578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1"/>
              <a:t>Kein Kontext-Switch</a:t>
            </a:r>
            <a:r>
              <a:rPr lang="de-DE" sz="1200" b="1" baseline="0"/>
              <a:t> pro Datensatz</a:t>
            </a:r>
            <a:endParaRPr lang="de-DE" sz="1200" b="1"/>
          </a:p>
          <a:p>
            <a:r>
              <a:rPr lang="de-DE" sz="1200" b="1"/>
              <a:t>SELECT</a:t>
            </a:r>
            <a:r>
              <a:rPr lang="de-DE" sz="1200"/>
              <a:t> * </a:t>
            </a:r>
            <a:r>
              <a:rPr lang="de-DE" sz="1200" b="1"/>
              <a:t>FROM</a:t>
            </a:r>
            <a:r>
              <a:rPr lang="de-DE" sz="1200"/>
              <a:t> employees</a:t>
            </a:r>
          </a:p>
          <a:p>
            <a:r>
              <a:rPr lang="en-US" sz="1200" b="1"/>
              <a:t>WHERE</a:t>
            </a:r>
            <a:r>
              <a:rPr lang="en-US" sz="1200"/>
              <a:t> employee_id IN</a:t>
            </a:r>
            <a:r>
              <a:rPr lang="en-US" sz="1200" b="1"/>
              <a:t> </a:t>
            </a:r>
            <a:r>
              <a:rPr lang="en-US" sz="1200"/>
              <a:t>(100, 101, 102);</a:t>
            </a:r>
          </a:p>
          <a:p>
            <a:endParaRPr lang="de-DE"/>
          </a:p>
        </p:txBody>
      </p:sp>
      <p:sp>
        <p:nvSpPr>
          <p:cNvPr id="4" name="Foliennummernplatzhalter 3"/>
          <p:cNvSpPr>
            <a:spLocks noGrp="1"/>
          </p:cNvSpPr>
          <p:nvPr>
            <p:ph type="sldNum" sz="quarter" idx="10"/>
          </p:nvPr>
        </p:nvSpPr>
        <p:spPr/>
        <p:txBody>
          <a:bodyPr/>
          <a:lstStyle/>
          <a:p>
            <a:fld id="{890D2026-B054-4C01-8473-47B83C1FFE3E}" type="slidenum">
              <a:rPr lang="de-DE" smtClean="0"/>
              <a:pPr/>
              <a:t>85</a:t>
            </a:fld>
            <a:endParaRPr lang="de-DE"/>
          </a:p>
        </p:txBody>
      </p:sp>
    </p:spTree>
    <p:extLst>
      <p:ext uri="{BB962C8B-B14F-4D97-AF65-F5344CB8AC3E}">
        <p14:creationId xmlns:p14="http://schemas.microsoft.com/office/powerpoint/2010/main" val="1195001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kern="1200">
                <a:solidFill>
                  <a:schemeClr val="tx1"/>
                </a:solidFill>
                <a:effectLst/>
                <a:latin typeface="+mn-lt"/>
                <a:ea typeface="+mn-ea"/>
                <a:cs typeface="+mn-cs"/>
              </a:rPr>
              <a:t>Vorteile: </a:t>
            </a:r>
          </a:p>
          <a:p>
            <a:r>
              <a:rPr lang="de-DE" sz="1200" kern="1200">
                <a:solidFill>
                  <a:schemeClr val="tx1"/>
                </a:solidFill>
                <a:effectLst/>
                <a:latin typeface="+mn-lt"/>
                <a:ea typeface="+mn-ea"/>
                <a:cs typeface="+mn-cs"/>
              </a:rPr>
              <a:t>- Deklarativ, einfach</a:t>
            </a:r>
          </a:p>
          <a:p>
            <a:endParaRPr lang="de-DE" sz="1200" kern="1200">
              <a:solidFill>
                <a:schemeClr val="tx1"/>
              </a:solidFill>
              <a:effectLst/>
              <a:latin typeface="+mn-lt"/>
              <a:ea typeface="+mn-ea"/>
              <a:cs typeface="+mn-cs"/>
            </a:endParaRPr>
          </a:p>
          <a:p>
            <a:r>
              <a:rPr lang="de-DE" sz="1200" kern="1200">
                <a:solidFill>
                  <a:schemeClr val="tx1"/>
                </a:solidFill>
                <a:effectLst/>
                <a:latin typeface="+mn-lt"/>
                <a:ea typeface="+mn-ea"/>
                <a:cs typeface="+mn-cs"/>
              </a:rPr>
              <a:t>Nachteile:</a:t>
            </a:r>
            <a:endParaRPr lang="de-DE" sz="1200" kern="1200" baseline="0">
              <a:solidFill>
                <a:schemeClr val="tx1"/>
              </a:solidFill>
              <a:effectLst/>
              <a:latin typeface="+mn-lt"/>
              <a:ea typeface="+mn-ea"/>
              <a:cs typeface="+mn-cs"/>
            </a:endParaRPr>
          </a:p>
          <a:p>
            <a:r>
              <a:rPr lang="de-DE" sz="1200" kern="1200">
                <a:solidFill>
                  <a:schemeClr val="tx1"/>
                </a:solidFill>
                <a:effectLst/>
                <a:latin typeface="+mn-lt"/>
                <a:ea typeface="+mn-ea"/>
                <a:cs typeface="+mn-cs"/>
              </a:rPr>
              <a:t>- keine prozeduralen Konzepte in SQL (Schleifen, Verzweigungen, Variablendeklarationen) </a:t>
            </a:r>
          </a:p>
          <a:p>
            <a:r>
              <a:rPr lang="de-DE" sz="1200" kern="1200">
                <a:solidFill>
                  <a:schemeClr val="tx1"/>
                </a:solidFill>
                <a:effectLst/>
                <a:latin typeface="+mn-lt"/>
                <a:ea typeface="+mn-ea"/>
                <a:cs typeface="+mn-cs"/>
              </a:rPr>
              <a:t>- viele Aufgaben nur umständlich über Zwischentabellen oder überhaupt nicht in SQL zu realisieren (trans. Hülle)</a:t>
            </a:r>
          </a:p>
          <a:p>
            <a:r>
              <a:rPr lang="de-DE"/>
              <a:t>- SQL ist nicht Turing-vollständig!!</a:t>
            </a:r>
          </a:p>
          <a:p>
            <a:endParaRPr lang="de-DE"/>
          </a:p>
          <a:p>
            <a:r>
              <a:rPr lang="de-DE"/>
              <a:t>Programme in</a:t>
            </a:r>
            <a:r>
              <a:rPr lang="de-DE" baseline="0"/>
              <a:t> der DB: Bei Datenlastigen Aufgaben</a:t>
            </a:r>
            <a:endParaRPr lang="de-DE"/>
          </a:p>
        </p:txBody>
      </p:sp>
      <p:sp>
        <p:nvSpPr>
          <p:cNvPr id="4" name="Foliennummernplatzhalter 3"/>
          <p:cNvSpPr>
            <a:spLocks noGrp="1"/>
          </p:cNvSpPr>
          <p:nvPr>
            <p:ph type="sldNum" sz="quarter" idx="10"/>
          </p:nvPr>
        </p:nvSpPr>
        <p:spPr/>
        <p:txBody>
          <a:bodyPr/>
          <a:lstStyle/>
          <a:p>
            <a:fld id="{890D2026-B054-4C01-8473-47B83C1FFE3E}" type="slidenum">
              <a:rPr lang="de-DE" smtClean="0"/>
              <a:pPr/>
              <a:t>6</a:t>
            </a:fld>
            <a:endParaRPr lang="de-DE"/>
          </a:p>
        </p:txBody>
      </p:sp>
    </p:spTree>
    <p:extLst>
      <p:ext uri="{BB962C8B-B14F-4D97-AF65-F5344CB8AC3E}">
        <p14:creationId xmlns:p14="http://schemas.microsoft.com/office/powerpoint/2010/main" val="27993739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PK,</a:t>
            </a:r>
            <a:r>
              <a:rPr lang="de-DE" baseline="0"/>
              <a:t> FK, Wertebereichsbedingungen / Semant. (Check)</a:t>
            </a:r>
            <a:endParaRPr lang="de-DE"/>
          </a:p>
          <a:p>
            <a:endParaRPr lang="de-DE"/>
          </a:p>
          <a:p>
            <a:r>
              <a:rPr lang="de-DE"/>
              <a:t>Was, wenn das Semester der Prüfung</a:t>
            </a:r>
            <a:r>
              <a:rPr lang="de-DE" baseline="0"/>
              <a:t> ein anderes ist, d.h.</a:t>
            </a:r>
          </a:p>
          <a:p>
            <a:r>
              <a:rPr lang="de-DE" baseline="0"/>
              <a:t>sie können die Vorlesung IRGENDWANN vorher gehört haben!</a:t>
            </a:r>
          </a:p>
          <a:p>
            <a:endParaRPr lang="de-DE"/>
          </a:p>
          <a:p>
            <a:r>
              <a:rPr lang="de-DE"/>
              <a:t>Was, wenn der Prüfer bei der Prüfung</a:t>
            </a:r>
            <a:r>
              <a:rPr lang="de-DE" baseline="0"/>
              <a:t> der gleiche Prof sein muss, bei dem sie die Vorlesung gehört haben?</a:t>
            </a:r>
          </a:p>
          <a:p>
            <a:endParaRPr lang="de-DE" baseline="0"/>
          </a:p>
          <a:p>
            <a:r>
              <a:rPr lang="de-DE" baseline="0"/>
              <a:t>Was, wenn die Prüfung maximal 3x abgelegt werden darf, wobei die Semester jeweils aufeinanderfolgend sein müssen?</a:t>
            </a:r>
          </a:p>
          <a:p>
            <a:endParaRPr lang="de-DE"/>
          </a:p>
          <a:p>
            <a:endParaRPr lang="de-DE"/>
          </a:p>
        </p:txBody>
      </p:sp>
      <p:sp>
        <p:nvSpPr>
          <p:cNvPr id="4" name="Foliennummernplatzhalter 3"/>
          <p:cNvSpPr>
            <a:spLocks noGrp="1"/>
          </p:cNvSpPr>
          <p:nvPr>
            <p:ph type="sldNum" sz="quarter" idx="10"/>
          </p:nvPr>
        </p:nvSpPr>
        <p:spPr/>
        <p:txBody>
          <a:bodyPr/>
          <a:lstStyle/>
          <a:p>
            <a:fld id="{890D2026-B054-4C01-8473-47B83C1FFE3E}" type="slidenum">
              <a:rPr lang="de-DE" smtClean="0"/>
              <a:pPr/>
              <a:t>88</a:t>
            </a:fld>
            <a:endParaRPr lang="de-DE"/>
          </a:p>
        </p:txBody>
      </p:sp>
    </p:spTree>
    <p:extLst>
      <p:ext uri="{BB962C8B-B14F-4D97-AF65-F5344CB8AC3E}">
        <p14:creationId xmlns:p14="http://schemas.microsoft.com/office/powerpoint/2010/main" val="10148130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Tabellen-Constraints: Können auch mehrere Spalten umfassen</a:t>
            </a:r>
          </a:p>
        </p:txBody>
      </p:sp>
      <p:sp>
        <p:nvSpPr>
          <p:cNvPr id="4" name="Foliennummernplatzhalter 3"/>
          <p:cNvSpPr>
            <a:spLocks noGrp="1"/>
          </p:cNvSpPr>
          <p:nvPr>
            <p:ph type="sldNum" sz="quarter" idx="10"/>
          </p:nvPr>
        </p:nvSpPr>
        <p:spPr/>
        <p:txBody>
          <a:bodyPr/>
          <a:lstStyle/>
          <a:p>
            <a:fld id="{890D2026-B054-4C01-8473-47B83C1FFE3E}" type="slidenum">
              <a:rPr lang="de-DE" smtClean="0"/>
              <a:pPr/>
              <a:t>89</a:t>
            </a:fld>
            <a:endParaRPr lang="de-DE"/>
          </a:p>
        </p:txBody>
      </p:sp>
    </p:spTree>
    <p:extLst>
      <p:ext uri="{BB962C8B-B14F-4D97-AF65-F5344CB8AC3E}">
        <p14:creationId xmlns:p14="http://schemas.microsoft.com/office/powerpoint/2010/main" val="21361183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PL/SQL-Datenbankprogrammierung   9-</a:t>
            </a:r>
            <a:fld id="{F8B214B7-602D-9B49-9BC8-579D450AF4A7}" type="slidenum">
              <a:rPr lang="en-US"/>
              <a:pPr/>
              <a:t>97</a:t>
            </a:fld>
            <a:r>
              <a:rPr lang="en-US">
                <a:solidFill>
                  <a:schemeClr val="tx1"/>
                </a:solidFill>
              </a:rPr>
              <a:t> </a:t>
            </a:r>
          </a:p>
        </p:txBody>
      </p:sp>
      <p:sp>
        <p:nvSpPr>
          <p:cNvPr id="436228" name="Rectangle 4"/>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436229" name="Rectangle 5"/>
          <p:cNvSpPr>
            <a:spLocks noGrp="1" noChangeArrowheads="1"/>
          </p:cNvSpPr>
          <p:nvPr>
            <p:ph type="body" idx="1"/>
          </p:nvPr>
        </p:nvSpPr>
        <p:spPr/>
        <p:txBody>
          <a:bodyPr/>
          <a:lstStyle/>
          <a:p>
            <a:r>
              <a:rPr lang="en-US">
                <a:solidFill>
                  <a:srgbClr val="000000"/>
                </a:solidFill>
                <a:latin typeface="Courier New" charset="0"/>
              </a:rPr>
              <a:t>INSTEAD</a:t>
            </a:r>
            <a:r>
              <a:rPr lang="en-US">
                <a:solidFill>
                  <a:srgbClr val="000000"/>
                </a:solidFill>
                <a:latin typeface="Times New Roman" charset="0"/>
              </a:rPr>
              <a:t> </a:t>
            </a:r>
            <a:r>
              <a:rPr lang="en-US">
                <a:solidFill>
                  <a:srgbClr val="000000"/>
                </a:solidFill>
                <a:latin typeface="Courier New" charset="0"/>
              </a:rPr>
              <a:t>OF</a:t>
            </a:r>
            <a:r>
              <a:rPr lang="en-US">
                <a:solidFill>
                  <a:srgbClr val="000000"/>
                </a:solidFill>
                <a:latin typeface="Times New Roman" charset="0"/>
              </a:rPr>
              <a:t> </a:t>
            </a:r>
            <a:r>
              <a:rPr lang="en-US">
                <a:solidFill>
                  <a:srgbClr val="000000"/>
                </a:solidFill>
              </a:rPr>
              <a:t>Trigger</a:t>
            </a:r>
            <a:r>
              <a:rPr lang="en-US">
                <a:latin typeface="Courier New" charset="0"/>
              </a:rPr>
              <a:t> </a:t>
            </a:r>
          </a:p>
          <a:p>
            <a:pPr lvl="1"/>
            <a:r>
              <a:rPr lang="en-US"/>
              <a:t>Verwenden Sie </a:t>
            </a:r>
            <a:r>
              <a:rPr lang="en-US">
                <a:latin typeface="Courier New" charset="0"/>
              </a:rPr>
              <a:t>INSTEAD OF</a:t>
            </a:r>
            <a:r>
              <a:rPr lang="en-US"/>
              <a:t> Trigger, um Daten zu ändern, bei denen eine DML-Anweisung für eine View abgesetzt wird, die implizit nicht aktualisierbar ist. Diese Trigger werden </a:t>
            </a:r>
            <a:r>
              <a:rPr lang="en-US">
                <a:latin typeface="Courier New" charset="0"/>
              </a:rPr>
              <a:t>INSTEAD OF</a:t>
            </a:r>
            <a:r>
              <a:rPr lang="en-US"/>
              <a:t> Trigger genannt, da der Oracle-Server im Gegensatz zu anderen Trigger-Typen nicht die auslösende Anweisung ausführt, sondern den Trigger auslöst. Mit diesen Triggern werden Operationen vom </a:t>
            </a:r>
            <a:br>
              <a:rPr lang="en-US"/>
            </a:br>
            <a:r>
              <a:rPr lang="en-US"/>
              <a:t>Typ </a:t>
            </a:r>
            <a:r>
              <a:rPr lang="en-US">
                <a:latin typeface="Courier New" charset="0"/>
              </a:rPr>
              <a:t>INSERT</a:t>
            </a:r>
            <a:r>
              <a:rPr lang="en-US"/>
              <a:t>, </a:t>
            </a:r>
            <a:r>
              <a:rPr lang="en-US">
                <a:latin typeface="Courier New" charset="0"/>
              </a:rPr>
              <a:t>UPDATE</a:t>
            </a:r>
            <a:r>
              <a:rPr lang="en-US"/>
              <a:t> oder </a:t>
            </a:r>
            <a:r>
              <a:rPr lang="en-US">
                <a:latin typeface="Courier New" charset="0"/>
              </a:rPr>
              <a:t>DELETE</a:t>
            </a:r>
            <a:r>
              <a:rPr lang="en-US"/>
              <a:t> direkt für die zu Grunde liegenden Tabellen ausgeführt. Sie können Anweisungen </a:t>
            </a:r>
            <a:r>
              <a:rPr lang="en-US">
                <a:latin typeface="Courier New" charset="0"/>
              </a:rPr>
              <a:t>INSERT</a:t>
            </a:r>
            <a:r>
              <a:rPr lang="en-US"/>
              <a:t>, </a:t>
            </a:r>
            <a:r>
              <a:rPr lang="en-US">
                <a:latin typeface="Courier New" charset="0"/>
              </a:rPr>
              <a:t>UPDATE</a:t>
            </a:r>
            <a:r>
              <a:rPr lang="en-US"/>
              <a:t> oder </a:t>
            </a:r>
            <a:r>
              <a:rPr lang="en-US">
                <a:latin typeface="Courier New" charset="0"/>
              </a:rPr>
              <a:t>DELETE</a:t>
            </a:r>
            <a:r>
              <a:rPr lang="en-US"/>
              <a:t> für eine View erstellen, und der </a:t>
            </a:r>
            <a:r>
              <a:rPr lang="en-US">
                <a:latin typeface="Courier New" charset="0"/>
              </a:rPr>
              <a:t>INSTEAD OF</a:t>
            </a:r>
            <a:r>
              <a:rPr lang="en-US"/>
              <a:t> Trigger arbeitet unsichtbar im Hintergrund und sorgt für die Ausführung der gewünschten Aktionen. Views können nicht mit normalen DML-Anweisungen geändert werden, wenn die View-Abfrage festgelegte Operatoren, Gruppenfunktionen, Klauseln wie </a:t>
            </a:r>
            <a:r>
              <a:rPr lang="en-US">
                <a:latin typeface="Courier New" charset="0"/>
              </a:rPr>
              <a:t>GROUP BY</a:t>
            </a:r>
            <a:r>
              <a:rPr lang="en-US"/>
              <a:t>, </a:t>
            </a:r>
            <a:r>
              <a:rPr lang="en-US">
                <a:latin typeface="Courier New" charset="0"/>
              </a:rPr>
              <a:t>CONNECT BY</a:t>
            </a:r>
            <a:r>
              <a:rPr lang="en-US"/>
              <a:t> und </a:t>
            </a:r>
            <a:r>
              <a:rPr lang="en-US">
                <a:latin typeface="Courier New" charset="0"/>
              </a:rPr>
              <a:t>START</a:t>
            </a:r>
            <a:r>
              <a:rPr lang="en-US"/>
              <a:t>, den </a:t>
            </a:r>
            <a:r>
              <a:rPr lang="en-US">
                <a:latin typeface="Courier New" charset="0"/>
              </a:rPr>
              <a:t>DISTINCT</a:t>
            </a:r>
            <a:r>
              <a:rPr lang="en-US"/>
              <a:t>-Operator oder Joins enthält. Beispiel: Wenn eine View aus mehreren Tabellen besteht, kann ein Insert in die View ein Insert in eine Tabelle und ein Update einer anderen Tabelle mit sich bringen. Daher erstellen Sie einen </a:t>
            </a:r>
            <a:r>
              <a:rPr lang="en-US">
                <a:latin typeface="Courier New" charset="0"/>
              </a:rPr>
              <a:t>INSTEAD OF</a:t>
            </a:r>
            <a:r>
              <a:rPr lang="en-US"/>
              <a:t> Trigger, der ausgelöst wird, wenn Sie ein Insert für die View erstellen. An Stelle des ursprünglichen Inserts wird der Trigger Body ausgeführt. Dies hat zur Folge, dass Daten in eine Tabelle eingefügt werden und eine andere Tabelle aktualisiert wird. </a:t>
            </a:r>
          </a:p>
          <a:p>
            <a:pPr lvl="1"/>
            <a:r>
              <a:rPr lang="en-US" b="1"/>
              <a:t>Hinweis:</a:t>
            </a:r>
            <a:r>
              <a:rPr lang="en-US"/>
              <a:t> Wenn eine View implizit aktualisierbar ist und </a:t>
            </a:r>
            <a:r>
              <a:rPr lang="en-US">
                <a:latin typeface="Courier New" charset="0"/>
              </a:rPr>
              <a:t>INSTEAD OF</a:t>
            </a:r>
            <a:r>
              <a:rPr lang="en-US"/>
              <a:t> Trigger enthält, haben die Trigger Priorität. </a:t>
            </a:r>
            <a:r>
              <a:rPr lang="en-US">
                <a:latin typeface="Courier New" charset="0"/>
              </a:rPr>
              <a:t>INSTEAD OF</a:t>
            </a:r>
            <a:r>
              <a:rPr lang="en-US"/>
              <a:t> Trigger sind Row Trigger. Die </a:t>
            </a:r>
            <a:r>
              <a:rPr lang="en-US">
                <a:latin typeface="Courier New" charset="0"/>
              </a:rPr>
              <a:t>CHECK</a:t>
            </a:r>
            <a:r>
              <a:rPr lang="en-US"/>
              <a:t>-Option für Views wird nicht erzwungen, wenn Inserts oder Updates der View mit Hilfe von </a:t>
            </a:r>
            <a:r>
              <a:rPr lang="en-US">
                <a:latin typeface="Courier New" charset="0"/>
              </a:rPr>
              <a:t>INSTEAD OF</a:t>
            </a:r>
            <a:r>
              <a:rPr lang="en-US"/>
              <a:t> Triggern ausgeführt werden. Der Body des </a:t>
            </a:r>
            <a:r>
              <a:rPr lang="en-US">
                <a:latin typeface="Courier New" charset="0"/>
              </a:rPr>
              <a:t>INSTEAD OF</a:t>
            </a:r>
            <a:r>
              <a:rPr lang="en-US"/>
              <a:t> Triggers muss </a:t>
            </a:r>
            <a:r>
              <a:rPr lang="en-US">
                <a:latin typeface="Courier New" charset="0"/>
              </a:rPr>
              <a:t>CHECK</a:t>
            </a:r>
            <a:r>
              <a:rPr lang="en-US"/>
              <a:t> erzwingen.</a:t>
            </a:r>
            <a:r>
              <a:rPr lang="en-US" b="1"/>
              <a:t> </a:t>
            </a:r>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Anwendungsfälle erläutern</a:t>
            </a:r>
          </a:p>
          <a:p>
            <a:r>
              <a:rPr lang="de-DE"/>
              <a:t>Statement:</a:t>
            </a:r>
            <a:r>
              <a:rPr lang="de-DE" baseline="0"/>
              <a:t> Insbes. Berechtigungsprüfung, Protokollierung</a:t>
            </a:r>
          </a:p>
          <a:p>
            <a:r>
              <a:rPr lang="de-DE" baseline="0"/>
              <a:t>Row-Trigger. Integritätsbedingungen, auch Audit Trail, Pflege abgel. Attribute</a:t>
            </a:r>
            <a:endParaRPr lang="de-DE"/>
          </a:p>
        </p:txBody>
      </p:sp>
      <p:sp>
        <p:nvSpPr>
          <p:cNvPr id="4" name="Foliennummernplatzhalter 3"/>
          <p:cNvSpPr>
            <a:spLocks noGrp="1"/>
          </p:cNvSpPr>
          <p:nvPr>
            <p:ph type="sldNum" sz="quarter" idx="10"/>
          </p:nvPr>
        </p:nvSpPr>
        <p:spPr/>
        <p:txBody>
          <a:bodyPr/>
          <a:lstStyle/>
          <a:p>
            <a:fld id="{890D2026-B054-4C01-8473-47B83C1FFE3E}" type="slidenum">
              <a:rPr lang="de-DE" smtClean="0"/>
              <a:pPr/>
              <a:t>98</a:t>
            </a:fld>
            <a:endParaRPr lang="de-DE"/>
          </a:p>
        </p:txBody>
      </p:sp>
    </p:spTree>
    <p:extLst>
      <p:ext uri="{BB962C8B-B14F-4D97-AF65-F5344CB8AC3E}">
        <p14:creationId xmlns:p14="http://schemas.microsoft.com/office/powerpoint/2010/main" val="1384465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Ausprobieren</a:t>
            </a:r>
            <a:r>
              <a:rPr lang="de-DE" baseline="0"/>
              <a:t> in SQL Developer</a:t>
            </a:r>
            <a:endParaRPr lang="de-DE"/>
          </a:p>
        </p:txBody>
      </p:sp>
      <p:sp>
        <p:nvSpPr>
          <p:cNvPr id="4" name="Foliennummernplatzhalter 3"/>
          <p:cNvSpPr>
            <a:spLocks noGrp="1"/>
          </p:cNvSpPr>
          <p:nvPr>
            <p:ph type="sldNum" sz="quarter" idx="10"/>
          </p:nvPr>
        </p:nvSpPr>
        <p:spPr/>
        <p:txBody>
          <a:bodyPr/>
          <a:lstStyle/>
          <a:p>
            <a:fld id="{890D2026-B054-4C01-8473-47B83C1FFE3E}" type="slidenum">
              <a:rPr lang="de-DE" smtClean="0"/>
              <a:pPr/>
              <a:t>99</a:t>
            </a:fld>
            <a:endParaRPr lang="de-DE"/>
          </a:p>
        </p:txBody>
      </p:sp>
    </p:spTree>
    <p:extLst>
      <p:ext uri="{BB962C8B-B14F-4D97-AF65-F5344CB8AC3E}">
        <p14:creationId xmlns:p14="http://schemas.microsoft.com/office/powerpoint/2010/main" val="33502528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Ausprobieren</a:t>
            </a:r>
            <a:r>
              <a:rPr lang="de-DE" baseline="0"/>
              <a:t> in SQL Developer</a:t>
            </a:r>
            <a:endParaRPr lang="de-DE"/>
          </a:p>
        </p:txBody>
      </p:sp>
      <p:sp>
        <p:nvSpPr>
          <p:cNvPr id="4" name="Foliennummernplatzhalter 3"/>
          <p:cNvSpPr>
            <a:spLocks noGrp="1"/>
          </p:cNvSpPr>
          <p:nvPr>
            <p:ph type="sldNum" sz="quarter" idx="10"/>
          </p:nvPr>
        </p:nvSpPr>
        <p:spPr/>
        <p:txBody>
          <a:bodyPr/>
          <a:lstStyle/>
          <a:p>
            <a:fld id="{890D2026-B054-4C01-8473-47B83C1FFE3E}" type="slidenum">
              <a:rPr lang="de-DE" smtClean="0"/>
              <a:pPr/>
              <a:t>100</a:t>
            </a:fld>
            <a:endParaRPr lang="de-DE"/>
          </a:p>
        </p:txBody>
      </p:sp>
    </p:spTree>
    <p:extLst>
      <p:ext uri="{BB962C8B-B14F-4D97-AF65-F5344CB8AC3E}">
        <p14:creationId xmlns:p14="http://schemas.microsoft.com/office/powerpoint/2010/main" val="33502528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Ausprobieren in SQL Developer</a:t>
            </a:r>
          </a:p>
          <a:p>
            <a:endParaRPr lang="de-DE"/>
          </a:p>
          <a:p>
            <a:r>
              <a:rPr lang="de-DE"/>
              <a:t>Frage: Warum könnten Trigger als gefährtlich eingeschätzt werden?</a:t>
            </a:r>
          </a:p>
        </p:txBody>
      </p:sp>
      <p:sp>
        <p:nvSpPr>
          <p:cNvPr id="4" name="Foliennummernplatzhalter 3"/>
          <p:cNvSpPr>
            <a:spLocks noGrp="1"/>
          </p:cNvSpPr>
          <p:nvPr>
            <p:ph type="sldNum" sz="quarter" idx="10"/>
          </p:nvPr>
        </p:nvSpPr>
        <p:spPr/>
        <p:txBody>
          <a:bodyPr/>
          <a:lstStyle/>
          <a:p>
            <a:fld id="{890D2026-B054-4C01-8473-47B83C1FFE3E}" type="slidenum">
              <a:rPr lang="de-DE" smtClean="0"/>
              <a:pPr/>
              <a:t>101</a:t>
            </a:fld>
            <a:endParaRPr lang="de-DE"/>
          </a:p>
        </p:txBody>
      </p:sp>
    </p:spTree>
    <p:extLst>
      <p:ext uri="{BB962C8B-B14F-4D97-AF65-F5344CB8AC3E}">
        <p14:creationId xmlns:p14="http://schemas.microsoft.com/office/powerpoint/2010/main" val="18500250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Ausprobieren in SQL Developer</a:t>
            </a:r>
          </a:p>
          <a:p>
            <a:endParaRPr lang="de-DE"/>
          </a:p>
          <a:p>
            <a:r>
              <a:rPr lang="de-DE"/>
              <a:t>Frage: Warum könnten Trigger als gefährtlich eingeschätzt werden?</a:t>
            </a:r>
          </a:p>
        </p:txBody>
      </p:sp>
      <p:sp>
        <p:nvSpPr>
          <p:cNvPr id="4" name="Foliennummernplatzhalter 3"/>
          <p:cNvSpPr>
            <a:spLocks noGrp="1"/>
          </p:cNvSpPr>
          <p:nvPr>
            <p:ph type="sldNum" sz="quarter" idx="10"/>
          </p:nvPr>
        </p:nvSpPr>
        <p:spPr/>
        <p:txBody>
          <a:bodyPr/>
          <a:lstStyle/>
          <a:p>
            <a:fld id="{890D2026-B054-4C01-8473-47B83C1FFE3E}" type="slidenum">
              <a:rPr lang="de-DE" smtClean="0"/>
              <a:pPr/>
              <a:t>102</a:t>
            </a:fld>
            <a:endParaRPr lang="de-DE"/>
          </a:p>
        </p:txBody>
      </p:sp>
    </p:spTree>
    <p:extLst>
      <p:ext uri="{BB962C8B-B14F-4D97-AF65-F5344CB8AC3E}">
        <p14:creationId xmlns:p14="http://schemas.microsoft.com/office/powerpoint/2010/main" val="18500250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Gute Lösung:</a:t>
            </a:r>
          </a:p>
          <a:p>
            <a:r>
              <a:rPr lang="de-DE"/>
              <a:t>in diesem Fall wohl eher nicht.</a:t>
            </a:r>
          </a:p>
          <a:p>
            <a:endParaRPr lang="de-DE"/>
          </a:p>
          <a:p>
            <a:r>
              <a:rPr lang="de-DE"/>
              <a:t>Wo könnte es eine gute Lösung sein?</a:t>
            </a:r>
          </a:p>
          <a:p>
            <a:r>
              <a:rPr lang="de-DE">
                <a:sym typeface="Wingdings"/>
              </a:rPr>
              <a:t> Eher</a:t>
            </a:r>
            <a:r>
              <a:rPr lang="de-DE" baseline="0">
                <a:sym typeface="Wingdings"/>
              </a:rPr>
              <a:t> nirgendwo. Ist recht schlechter Stil.</a:t>
            </a:r>
          </a:p>
          <a:p>
            <a:endParaRPr lang="de-DE"/>
          </a:p>
        </p:txBody>
      </p:sp>
      <p:sp>
        <p:nvSpPr>
          <p:cNvPr id="4" name="Foliennummernplatzhalter 3"/>
          <p:cNvSpPr>
            <a:spLocks noGrp="1"/>
          </p:cNvSpPr>
          <p:nvPr>
            <p:ph type="sldNum" sz="quarter" idx="10"/>
          </p:nvPr>
        </p:nvSpPr>
        <p:spPr/>
        <p:txBody>
          <a:bodyPr/>
          <a:lstStyle/>
          <a:p>
            <a:fld id="{890D2026-B054-4C01-8473-47B83C1FFE3E}" type="slidenum">
              <a:rPr lang="de-DE" smtClean="0"/>
              <a:pPr/>
              <a:t>103</a:t>
            </a:fld>
            <a:endParaRPr lang="de-DE"/>
          </a:p>
        </p:txBody>
      </p:sp>
    </p:spTree>
    <p:extLst>
      <p:ext uri="{BB962C8B-B14F-4D97-AF65-F5344CB8AC3E}">
        <p14:creationId xmlns:p14="http://schemas.microsoft.com/office/powerpoint/2010/main" val="17484572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Ausprobieren in SQL Developer</a:t>
            </a:r>
          </a:p>
          <a:p>
            <a:endParaRPr lang="de-DE"/>
          </a:p>
          <a:p>
            <a:r>
              <a:rPr lang="de-DE"/>
              <a:t>Frage: Warum könnten Trigger als gefährtlich eingeschätzt werden?</a:t>
            </a:r>
          </a:p>
        </p:txBody>
      </p:sp>
      <p:sp>
        <p:nvSpPr>
          <p:cNvPr id="4" name="Foliennummernplatzhalter 3"/>
          <p:cNvSpPr>
            <a:spLocks noGrp="1"/>
          </p:cNvSpPr>
          <p:nvPr>
            <p:ph type="sldNum" sz="quarter" idx="10"/>
          </p:nvPr>
        </p:nvSpPr>
        <p:spPr/>
        <p:txBody>
          <a:bodyPr/>
          <a:lstStyle/>
          <a:p>
            <a:fld id="{890D2026-B054-4C01-8473-47B83C1FFE3E}" type="slidenum">
              <a:rPr lang="de-DE" smtClean="0"/>
              <a:pPr/>
              <a:t>104</a:t>
            </a:fld>
            <a:endParaRPr lang="de-DE"/>
          </a:p>
        </p:txBody>
      </p:sp>
    </p:spTree>
    <p:extLst>
      <p:ext uri="{BB962C8B-B14F-4D97-AF65-F5344CB8AC3E}">
        <p14:creationId xmlns:p14="http://schemas.microsoft.com/office/powerpoint/2010/main" val="1850025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1/i = -,2</a:t>
            </a:r>
          </a:p>
          <a:p>
            <a:r>
              <a:rPr lang="en-US"/>
              <a:t>1/i = -,25</a:t>
            </a:r>
          </a:p>
          <a:p>
            <a:r>
              <a:rPr lang="en-US"/>
              <a:t>1/i = -,3333333333333333333333333333333333333333</a:t>
            </a:r>
          </a:p>
          <a:p>
            <a:r>
              <a:rPr lang="en-US"/>
              <a:t>1/i = -,5</a:t>
            </a:r>
          </a:p>
          <a:p>
            <a:r>
              <a:rPr lang="en-US"/>
              <a:t>1/i = -1</a:t>
            </a:r>
          </a:p>
          <a:p>
            <a:r>
              <a:rPr lang="en-US"/>
              <a:t>Exception ORA-01476: divisor is equal to zero</a:t>
            </a:r>
            <a:endParaRPr lang="de-DE"/>
          </a:p>
        </p:txBody>
      </p:sp>
      <p:sp>
        <p:nvSpPr>
          <p:cNvPr id="4" name="Foliennummernplatzhalter 3"/>
          <p:cNvSpPr>
            <a:spLocks noGrp="1"/>
          </p:cNvSpPr>
          <p:nvPr>
            <p:ph type="sldNum" sz="quarter" idx="10"/>
          </p:nvPr>
        </p:nvSpPr>
        <p:spPr/>
        <p:txBody>
          <a:bodyPr/>
          <a:lstStyle/>
          <a:p>
            <a:fld id="{890D2026-B054-4C01-8473-47B83C1FFE3E}" type="slidenum">
              <a:rPr lang="de-DE" smtClean="0"/>
              <a:pPr/>
              <a:t>12</a:t>
            </a:fld>
            <a:endParaRPr lang="de-DE"/>
          </a:p>
        </p:txBody>
      </p:sp>
    </p:spTree>
    <p:extLst>
      <p:ext uri="{BB962C8B-B14F-4D97-AF65-F5344CB8AC3E}">
        <p14:creationId xmlns:p14="http://schemas.microsoft.com/office/powerpoint/2010/main" val="41493291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Einsatzfälle</a:t>
            </a:r>
            <a:r>
              <a:rPr lang="de-DE" baseline="0"/>
              <a:t> für Trigger diskutieren</a:t>
            </a:r>
          </a:p>
          <a:p>
            <a:r>
              <a:rPr lang="de-DE" baseline="0"/>
              <a:t>- Logging / Auditing</a:t>
            </a:r>
          </a:p>
          <a:p>
            <a:endParaRPr lang="de-DE" baseline="0"/>
          </a:p>
        </p:txBody>
      </p:sp>
      <p:sp>
        <p:nvSpPr>
          <p:cNvPr id="4" name="Foliennummernplatzhalter 3"/>
          <p:cNvSpPr>
            <a:spLocks noGrp="1"/>
          </p:cNvSpPr>
          <p:nvPr>
            <p:ph type="sldNum" sz="quarter" idx="10"/>
          </p:nvPr>
        </p:nvSpPr>
        <p:spPr/>
        <p:txBody>
          <a:bodyPr/>
          <a:lstStyle/>
          <a:p>
            <a:fld id="{890D2026-B054-4C01-8473-47B83C1FFE3E}" type="slidenum">
              <a:rPr lang="de-DE" smtClean="0"/>
              <a:pPr/>
              <a:t>106</a:t>
            </a:fld>
            <a:endParaRPr lang="de-DE"/>
          </a:p>
        </p:txBody>
      </p:sp>
    </p:spTree>
    <p:extLst>
      <p:ext uri="{BB962C8B-B14F-4D97-AF65-F5344CB8AC3E}">
        <p14:creationId xmlns:p14="http://schemas.microsoft.com/office/powerpoint/2010/main" val="5327447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SELECT ud.name, ud.type, ud.referenced_name,  </a:t>
            </a:r>
          </a:p>
          <a:p>
            <a:r>
              <a:rPr lang="de-DE"/>
              <a:t>       ud.referenced_type, uo.status </a:t>
            </a:r>
          </a:p>
          <a:p>
            <a:r>
              <a:rPr lang="de-DE"/>
              <a:t>FROM user_dependencies ud, user_objects uo </a:t>
            </a:r>
          </a:p>
          <a:p>
            <a:r>
              <a:rPr lang="de-DE"/>
              <a:t>WHERE ud.name = uo.object_name</a:t>
            </a:r>
          </a:p>
          <a:p>
            <a:r>
              <a:rPr lang="de-DE"/>
              <a:t>  AND ud.name = 'EMPLOYEE_DEPT_FK_TRG'</a:t>
            </a:r>
          </a:p>
          <a:p>
            <a:endParaRPr lang="de-DE"/>
          </a:p>
        </p:txBody>
      </p:sp>
      <p:sp>
        <p:nvSpPr>
          <p:cNvPr id="4" name="Foliennummernplatzhalter 3"/>
          <p:cNvSpPr>
            <a:spLocks noGrp="1"/>
          </p:cNvSpPr>
          <p:nvPr>
            <p:ph type="sldNum" sz="quarter" idx="10"/>
          </p:nvPr>
        </p:nvSpPr>
        <p:spPr/>
        <p:txBody>
          <a:bodyPr/>
          <a:lstStyle/>
          <a:p>
            <a:fld id="{890D2026-B054-4C01-8473-47B83C1FFE3E}" type="slidenum">
              <a:rPr lang="de-DE" smtClean="0"/>
              <a:pPr/>
              <a:t>110</a:t>
            </a:fld>
            <a:endParaRPr lang="de-DE"/>
          </a:p>
        </p:txBody>
      </p:sp>
    </p:spTree>
    <p:extLst>
      <p:ext uri="{BB962C8B-B14F-4D97-AF65-F5344CB8AC3E}">
        <p14:creationId xmlns:p14="http://schemas.microsoft.com/office/powerpoint/2010/main" val="18784044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SELECT OSUSER, SERIAL#, SID, program, terminal, status, executions, sql.SQL_ID ,sql.child_number, SQL_TEXT</a:t>
            </a:r>
          </a:p>
          <a:p>
            <a:r>
              <a:rPr lang="de-DE"/>
              <a:t>FROM V$SESSION sess JOIN V$SQL sql</a:t>
            </a:r>
          </a:p>
          <a:p>
            <a:r>
              <a:rPr lang="de-DE"/>
              <a:t>on  (sess.SQL_ADDRESS = sql.ADDRESS);</a:t>
            </a:r>
          </a:p>
          <a:p>
            <a:endParaRPr lang="de-DE"/>
          </a:p>
        </p:txBody>
      </p:sp>
      <p:sp>
        <p:nvSpPr>
          <p:cNvPr id="4" name="Foliennummernplatzhalter 3"/>
          <p:cNvSpPr>
            <a:spLocks noGrp="1"/>
          </p:cNvSpPr>
          <p:nvPr>
            <p:ph type="sldNum" sz="quarter" idx="10"/>
          </p:nvPr>
        </p:nvSpPr>
        <p:spPr/>
        <p:txBody>
          <a:bodyPr/>
          <a:lstStyle/>
          <a:p>
            <a:fld id="{890D2026-B054-4C01-8473-47B83C1FFE3E}" type="slidenum">
              <a:rPr lang="de-DE" smtClean="0"/>
              <a:pPr/>
              <a:t>120</a:t>
            </a:fld>
            <a:endParaRPr lang="de-DE"/>
          </a:p>
        </p:txBody>
      </p:sp>
    </p:spTree>
    <p:extLst>
      <p:ext uri="{BB962C8B-B14F-4D97-AF65-F5344CB8AC3E}">
        <p14:creationId xmlns:p14="http://schemas.microsoft.com/office/powerpoint/2010/main" val="17341761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solidFill>
                  <a:prstClr val="black"/>
                </a:solidFill>
              </a:rPr>
              <a:t>Oracle Database 11</a:t>
            </a:r>
            <a:r>
              <a:rPr lang="en-US" i="1">
                <a:solidFill>
                  <a:prstClr val="black"/>
                </a:solidFill>
              </a:rPr>
              <a:t>g</a:t>
            </a:r>
            <a:r>
              <a:rPr lang="en-US">
                <a:solidFill>
                  <a:prstClr val="black"/>
                </a:solidFill>
              </a:rPr>
              <a:t>: PL/SQL-Datenbankprogrammierung   2-</a:t>
            </a:r>
            <a:fld id="{77132A5A-B3B5-F945-B208-EC933D165C2C}" type="slidenum">
              <a:rPr lang="en-US">
                <a:solidFill>
                  <a:prstClr val="black"/>
                </a:solidFill>
              </a:rPr>
              <a:pPr/>
              <a:t>129</a:t>
            </a:fld>
            <a:r>
              <a:rPr lang="en-US">
                <a:solidFill>
                  <a:prstClr val="black"/>
                </a:solidFill>
              </a:rPr>
              <a:t> </a:t>
            </a:r>
          </a:p>
        </p:txBody>
      </p:sp>
      <p:sp>
        <p:nvSpPr>
          <p:cNvPr id="486404" name="Rectangle 4"/>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486405" name="Rectangle 5"/>
          <p:cNvSpPr>
            <a:spLocks noGrp="1" noChangeArrowheads="1"/>
          </p:cNvSpPr>
          <p:nvPr>
            <p:ph type="body" idx="1"/>
          </p:nvPr>
        </p:nvSpPr>
        <p:spPr/>
        <p:txBody>
          <a:bodyPr/>
          <a:lstStyle/>
          <a:p>
            <a:r>
              <a:rPr lang="en-US">
                <a:solidFill>
                  <a:srgbClr val="000000"/>
                </a:solidFill>
              </a:rPr>
              <a:t>Übungen zu Lektion 2 – Überblick</a:t>
            </a:r>
            <a:r>
              <a:rPr lang="en-US"/>
              <a:t> </a:t>
            </a:r>
          </a:p>
          <a:p>
            <a:pPr lvl="1"/>
            <a:r>
              <a:rPr lang="en-US"/>
              <a:t>In diesen Übungen werden Prozeduren erstellt, kompiliert und aufgerufen, die DML- und Abfragebefehle absetzen. Außerdem lernen Sie, wie Exceptions in Prozeduren behandelt werden. </a:t>
            </a:r>
          </a:p>
          <a:p>
            <a:pPr lvl="1"/>
            <a:r>
              <a:rPr lang="en-US"/>
              <a:t>Wenn Sie beim Ausführen von Prozeduren auf Kompilierungsfehler stoßen, können Sie die Registerkarte </a:t>
            </a:r>
            <a:r>
              <a:rPr lang="en-US" b="1"/>
              <a:t>Compiler - Log</a:t>
            </a:r>
            <a:r>
              <a:rPr lang="en-US"/>
              <a:t> in SQL Developer verwenden. </a:t>
            </a:r>
          </a:p>
          <a:p>
            <a:pPr lvl="1"/>
            <a:r>
              <a:rPr lang="en-US" b="1"/>
              <a:t>Hinweis: </a:t>
            </a:r>
            <a:r>
              <a:rPr lang="en-US"/>
              <a:t>Für diese Übung wird SQL Developer empfohlen. </a:t>
            </a:r>
            <a:r>
              <a:rPr lang="en-US" b="1"/>
              <a:t> </a:t>
            </a:r>
          </a:p>
          <a:p>
            <a:pPr lvl="1"/>
            <a:r>
              <a:rPr lang="en-US" b="1"/>
              <a:t>Wichtig </a:t>
            </a:r>
          </a:p>
          <a:p>
            <a:pPr lvl="1"/>
            <a:r>
              <a:rPr lang="en-US"/>
              <a:t>Bei allen Übungen und Lösungen in diesem Kurs wird davon ausgegangen, dass Sie den SQL Worksheet-Bereich in SQL Developer zum Erstellen von Objekten wie Prozeduren oder Funktionen verwenden. Wenn Sie ein Objekt im SQL Worksheet-Bereich erstellen, müssen Sie den Objektknoten aktualisieren, damit das neue Objekt im Object Navigator-Baum angezeigt wird. </a:t>
            </a:r>
            <a:br>
              <a:rPr lang="en-US"/>
            </a:br>
            <a:r>
              <a:rPr lang="en-US"/>
              <a:t>Um das neu erstellte Objekt zu kompilieren, können Sie im Object Navigator-Baum mit der rechten Maustaste auf den Objektnamen klicken und dann im Kontextmenü </a:t>
            </a:r>
            <a:r>
              <a:rPr lang="en-US" b="1"/>
              <a:t>Compile</a:t>
            </a:r>
            <a:r>
              <a:rPr lang="en-US"/>
              <a:t> wählen. Beispiel: Nachdem Sie den Code zur Erstellung einer Prozedur in den SQL Worksheet-Bereich eingegeben haben, klicken Sie auf das Symbol </a:t>
            </a:r>
            <a:r>
              <a:rPr lang="en-US" b="1"/>
              <a:t>Run Script</a:t>
            </a:r>
            <a:r>
              <a:rPr lang="en-US"/>
              <a:t> (oder drücken F5), um den Code auszuführen. </a:t>
            </a:r>
            <a:br>
              <a:rPr lang="en-US"/>
            </a:br>
            <a:r>
              <a:rPr lang="en-US"/>
              <a:t>Damit wird die Prozedur erstellt und kompiliert.  </a:t>
            </a:r>
          </a:p>
          <a:p>
            <a:pPr lvl="1"/>
            <a:r>
              <a:rPr lang="en-US"/>
              <a:t>Alternativ können Sie Objekte wie Prozeduren mit Hilfe des Knotens </a:t>
            </a:r>
            <a:r>
              <a:rPr lang="en-US" b="1"/>
              <a:t>Procedures </a:t>
            </a:r>
            <a:r>
              <a:rPr lang="en-US"/>
              <a:t>im Object Navigator-Baum erstellen und dann die Prozedur kompilieren. Wenn Sie Objekte mit dem Object Navigator-Baum erstellen, wird das neu erstellte Objekt automatisch angezeigt.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PL/SQL-Datenbankprogrammierung   3-</a:t>
            </a:r>
            <a:fld id="{DAA07FF5-999F-374F-8CBC-D726482CB642}" type="slidenum">
              <a:rPr lang="en-US"/>
              <a:pPr/>
              <a:t>130</a:t>
            </a:fld>
            <a:r>
              <a:rPr lang="en-US">
                <a:solidFill>
                  <a:schemeClr val="tx1"/>
                </a:solidFill>
              </a:rPr>
              <a:t> </a:t>
            </a:r>
          </a:p>
        </p:txBody>
      </p:sp>
      <p:sp>
        <p:nvSpPr>
          <p:cNvPr id="371716" name="Rectangle 4"/>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371717" name="Rectangle 5"/>
          <p:cNvSpPr>
            <a:spLocks noGrp="1" noChangeArrowheads="1"/>
          </p:cNvSpPr>
          <p:nvPr>
            <p:ph type="body" idx="1"/>
          </p:nvPr>
        </p:nvSpPr>
        <p:spPr/>
        <p:txBody>
          <a:bodyPr/>
          <a:lstStyle/>
          <a:p>
            <a:r>
              <a:rPr lang="en-US">
                <a:solidFill>
                  <a:srgbClr val="000000"/>
                </a:solidFill>
              </a:rPr>
              <a:t>Übungen zu Lektion 3 – Überblick</a:t>
            </a:r>
            <a:r>
              <a:rPr lang="en-US"/>
              <a:t> </a:t>
            </a:r>
          </a:p>
          <a:p>
            <a:pPr lvl="1"/>
            <a:r>
              <a:rPr lang="en-US"/>
              <a:t>Für diese Übung wird SQL Developer empfohlen.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Hinweis:</a:t>
            </a:r>
            <a:r>
              <a:rPr lang="de-DE" baseline="0"/>
              <a:t> SQLDeveloper</a:t>
            </a:r>
            <a:endParaRPr lang="de-DE"/>
          </a:p>
          <a:p>
            <a:r>
              <a:rPr lang="de-DE"/>
              <a:t>http://www.thatjeffsmith.com/archive/2012/05/enabling-dbms_output-by-default-in-sql-developer/</a:t>
            </a:r>
          </a:p>
        </p:txBody>
      </p:sp>
      <p:sp>
        <p:nvSpPr>
          <p:cNvPr id="4" name="Foliennummernplatzhalter 3"/>
          <p:cNvSpPr>
            <a:spLocks noGrp="1"/>
          </p:cNvSpPr>
          <p:nvPr>
            <p:ph type="sldNum" sz="quarter" idx="10"/>
          </p:nvPr>
        </p:nvSpPr>
        <p:spPr/>
        <p:txBody>
          <a:bodyPr/>
          <a:lstStyle/>
          <a:p>
            <a:fld id="{890D2026-B054-4C01-8473-47B83C1FFE3E}" type="slidenum">
              <a:rPr lang="de-DE" smtClean="0"/>
              <a:pPr/>
              <a:t>14</a:t>
            </a:fld>
            <a:endParaRPr lang="de-DE"/>
          </a:p>
        </p:txBody>
      </p:sp>
    </p:spTree>
    <p:extLst>
      <p:ext uri="{BB962C8B-B14F-4D97-AF65-F5344CB8AC3E}">
        <p14:creationId xmlns:p14="http://schemas.microsoft.com/office/powerpoint/2010/main" val="1528192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Was ist die Ausgabe dieses Skripts?</a:t>
            </a:r>
          </a:p>
        </p:txBody>
      </p:sp>
      <p:sp>
        <p:nvSpPr>
          <p:cNvPr id="4" name="Foliennummernplatzhalter 3"/>
          <p:cNvSpPr>
            <a:spLocks noGrp="1"/>
          </p:cNvSpPr>
          <p:nvPr>
            <p:ph type="sldNum" sz="quarter" idx="10"/>
          </p:nvPr>
        </p:nvSpPr>
        <p:spPr/>
        <p:txBody>
          <a:bodyPr/>
          <a:lstStyle/>
          <a:p>
            <a:fld id="{890D2026-B054-4C01-8473-47B83C1FFE3E}" type="slidenum">
              <a:rPr lang="de-DE" smtClean="0"/>
              <a:pPr/>
              <a:t>16</a:t>
            </a:fld>
            <a:endParaRPr lang="de-DE"/>
          </a:p>
        </p:txBody>
      </p:sp>
    </p:spTree>
    <p:extLst>
      <p:ext uri="{BB962C8B-B14F-4D97-AF65-F5344CB8AC3E}">
        <p14:creationId xmlns:p14="http://schemas.microsoft.com/office/powerpoint/2010/main" val="2848761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890D2026-B054-4C01-8473-47B83C1FFE3E}" type="slidenum">
              <a:rPr lang="de-DE" smtClean="0"/>
              <a:pPr/>
              <a:t>24</a:t>
            </a:fld>
            <a:endParaRPr lang="de-DE"/>
          </a:p>
        </p:txBody>
      </p:sp>
    </p:spTree>
    <p:extLst>
      <p:ext uri="{BB962C8B-B14F-4D97-AF65-F5344CB8AC3E}">
        <p14:creationId xmlns:p14="http://schemas.microsoft.com/office/powerpoint/2010/main" val="2025774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88000" lvl="1" indent="0">
              <a:buNone/>
            </a:pPr>
            <a:r>
              <a:rPr lang="de-DE"/>
              <a:t>Nutzen Sie entweder den Gast-Zugang auf dbuebung01 oder Ihre eigene Datenbank zum Ausprobieren.</a:t>
            </a:r>
          </a:p>
          <a:p>
            <a:endParaRPr lang="de-DE"/>
          </a:p>
          <a:p>
            <a:r>
              <a:rPr lang="de-DE"/>
              <a:t>DECLARE </a:t>
            </a:r>
          </a:p>
          <a:p>
            <a:r>
              <a:rPr lang="de-DE"/>
              <a:t>  v_emp_id employees.employee_id%TYPE := 200;</a:t>
            </a:r>
          </a:p>
          <a:p>
            <a:r>
              <a:rPr lang="de-DE"/>
              <a:t>  v_first_name employees.first_name%TYPE;</a:t>
            </a:r>
          </a:p>
          <a:p>
            <a:r>
              <a:rPr lang="de-DE"/>
              <a:t>  v_job_title jobs.job_title%TYPE;</a:t>
            </a:r>
          </a:p>
          <a:p>
            <a:r>
              <a:rPr lang="de-DE"/>
              <a:t>BEGIN </a:t>
            </a:r>
          </a:p>
          <a:p>
            <a:r>
              <a:rPr lang="de-DE"/>
              <a:t>  SELECT e.first_name, job_title</a:t>
            </a:r>
          </a:p>
          <a:p>
            <a:r>
              <a:rPr lang="de-DE"/>
              <a:t>  INTO v_first_name, v_job_title</a:t>
            </a:r>
          </a:p>
          <a:p>
            <a:r>
              <a:rPr lang="de-DE"/>
              <a:t>  FROM employees e JOIN jobs j ON (e.job_id = j.job_id)</a:t>
            </a:r>
          </a:p>
          <a:p>
            <a:r>
              <a:rPr lang="de-DE"/>
              <a:t>  WHERE employee_id = v_emp_id;</a:t>
            </a:r>
          </a:p>
          <a:p>
            <a:r>
              <a:rPr lang="de-DE"/>
              <a:t>  </a:t>
            </a:r>
          </a:p>
          <a:p>
            <a:r>
              <a:rPr lang="de-DE"/>
              <a:t>  dbms_output.put_line(v_first_name || ' is a ' || v_job_title);</a:t>
            </a:r>
          </a:p>
          <a:p>
            <a:r>
              <a:rPr lang="de-DE"/>
              <a:t>END;</a:t>
            </a:r>
          </a:p>
          <a:p>
            <a:endParaRPr lang="de-DE"/>
          </a:p>
          <a:p>
            <a:endParaRPr lang="de-DE"/>
          </a:p>
        </p:txBody>
      </p:sp>
      <p:sp>
        <p:nvSpPr>
          <p:cNvPr id="4" name="Foliennummernplatzhalter 3"/>
          <p:cNvSpPr>
            <a:spLocks noGrp="1"/>
          </p:cNvSpPr>
          <p:nvPr>
            <p:ph type="sldNum" sz="quarter" idx="10"/>
          </p:nvPr>
        </p:nvSpPr>
        <p:spPr/>
        <p:txBody>
          <a:bodyPr/>
          <a:lstStyle/>
          <a:p>
            <a:fld id="{890D2026-B054-4C01-8473-47B83C1FFE3E}" type="slidenum">
              <a:rPr lang="de-DE" smtClean="0"/>
              <a:pPr/>
              <a:t>26</a:t>
            </a:fld>
            <a:endParaRPr lang="de-DE"/>
          </a:p>
        </p:txBody>
      </p:sp>
    </p:spTree>
    <p:extLst>
      <p:ext uri="{BB962C8B-B14F-4D97-AF65-F5344CB8AC3E}">
        <p14:creationId xmlns:p14="http://schemas.microsoft.com/office/powerpoint/2010/main" val="15216150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88000" lvl="1" indent="0">
              <a:buNone/>
            </a:pPr>
            <a:r>
              <a:rPr lang="de-DE"/>
              <a:t>Nutzen Sie entweder den Gast-Zugang auf dbuebung01 oder Ihre eigene Datenbank zum Ausprobieren.</a:t>
            </a:r>
          </a:p>
          <a:p>
            <a:endParaRPr lang="de-DE"/>
          </a:p>
          <a:p>
            <a:r>
              <a:rPr lang="de-DE"/>
              <a:t>DECLARE </a:t>
            </a:r>
          </a:p>
          <a:p>
            <a:r>
              <a:rPr lang="de-DE"/>
              <a:t>  v_emp_id employees.employee_id%TYPE := 200;</a:t>
            </a:r>
          </a:p>
          <a:p>
            <a:r>
              <a:rPr lang="de-DE"/>
              <a:t>  v_first_name employees.first_name%TYPE;</a:t>
            </a:r>
          </a:p>
          <a:p>
            <a:r>
              <a:rPr lang="de-DE"/>
              <a:t>  v_job_title jobs.job_title%TYPE;</a:t>
            </a:r>
          </a:p>
          <a:p>
            <a:r>
              <a:rPr lang="de-DE"/>
              <a:t>BEGIN </a:t>
            </a:r>
          </a:p>
          <a:p>
            <a:r>
              <a:rPr lang="de-DE"/>
              <a:t>  SELECT e.first_name, job_title</a:t>
            </a:r>
          </a:p>
          <a:p>
            <a:r>
              <a:rPr lang="de-DE"/>
              <a:t>  INTO v_first_name, v_job_title</a:t>
            </a:r>
          </a:p>
          <a:p>
            <a:r>
              <a:rPr lang="de-DE"/>
              <a:t>  FROM employees e JOIN jobs j ON (e.job_id = j.job_id)</a:t>
            </a:r>
          </a:p>
          <a:p>
            <a:r>
              <a:rPr lang="de-DE"/>
              <a:t>  WHERE employee_id = v_emp_id;</a:t>
            </a:r>
          </a:p>
          <a:p>
            <a:r>
              <a:rPr lang="de-DE"/>
              <a:t>  </a:t>
            </a:r>
          </a:p>
          <a:p>
            <a:r>
              <a:rPr lang="de-DE"/>
              <a:t>  dbms_output.put_line(v_first_name || ' is a ' || v_job_title);</a:t>
            </a:r>
          </a:p>
          <a:p>
            <a:r>
              <a:rPr lang="de-DE"/>
              <a:t>END;</a:t>
            </a:r>
          </a:p>
          <a:p>
            <a:endParaRPr lang="de-DE"/>
          </a:p>
          <a:p>
            <a:endParaRPr lang="de-DE"/>
          </a:p>
        </p:txBody>
      </p:sp>
      <p:sp>
        <p:nvSpPr>
          <p:cNvPr id="4" name="Foliennummernplatzhalter 3"/>
          <p:cNvSpPr>
            <a:spLocks noGrp="1"/>
          </p:cNvSpPr>
          <p:nvPr>
            <p:ph type="sldNum" sz="quarter" idx="10"/>
          </p:nvPr>
        </p:nvSpPr>
        <p:spPr/>
        <p:txBody>
          <a:bodyPr/>
          <a:lstStyle/>
          <a:p>
            <a:fld id="{890D2026-B054-4C01-8473-47B83C1FFE3E}" type="slidenum">
              <a:rPr lang="de-DE" smtClean="0"/>
              <a:pPr/>
              <a:t>27</a:t>
            </a:fld>
            <a:endParaRPr lang="de-DE"/>
          </a:p>
        </p:txBody>
      </p:sp>
    </p:spTree>
    <p:extLst>
      <p:ext uri="{BB962C8B-B14F-4D97-AF65-F5344CB8AC3E}">
        <p14:creationId xmlns:p14="http://schemas.microsoft.com/office/powerpoint/2010/main" val="1521615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Tafelbild: Stored Procedures gespeichert in der Datenbank!!!</a:t>
            </a:r>
          </a:p>
          <a:p>
            <a:r>
              <a:rPr lang="de-DE"/>
              <a:t>Aufruf von Client-Programm</a:t>
            </a:r>
            <a:r>
              <a:rPr lang="de-DE" baseline="0"/>
              <a:t> wie SQL-Anweisung</a:t>
            </a:r>
            <a:endParaRPr lang="de-DE"/>
          </a:p>
        </p:txBody>
      </p:sp>
      <p:sp>
        <p:nvSpPr>
          <p:cNvPr id="4" name="Foliennummernplatzhalter 3"/>
          <p:cNvSpPr>
            <a:spLocks noGrp="1"/>
          </p:cNvSpPr>
          <p:nvPr>
            <p:ph type="sldNum" sz="quarter" idx="10"/>
          </p:nvPr>
        </p:nvSpPr>
        <p:spPr/>
        <p:txBody>
          <a:bodyPr/>
          <a:lstStyle/>
          <a:p>
            <a:fld id="{890D2026-B054-4C01-8473-47B83C1FFE3E}" type="slidenum">
              <a:rPr lang="de-DE" smtClean="0"/>
              <a:pPr/>
              <a:t>34</a:t>
            </a:fld>
            <a:endParaRPr lang="de-DE"/>
          </a:p>
        </p:txBody>
      </p:sp>
    </p:spTree>
    <p:extLst>
      <p:ext uri="{BB962C8B-B14F-4D97-AF65-F5344CB8AC3E}">
        <p14:creationId xmlns:p14="http://schemas.microsoft.com/office/powerpoint/2010/main" val="2417426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8" name="Titel 7"/>
          <p:cNvSpPr>
            <a:spLocks noGrp="1"/>
          </p:cNvSpPr>
          <p:nvPr>
            <p:ph type="title" hasCustomPrompt="1"/>
          </p:nvPr>
        </p:nvSpPr>
        <p:spPr>
          <a:xfrm>
            <a:off x="457200" y="2348880"/>
            <a:ext cx="8229600" cy="1728192"/>
          </a:xfrm>
          <a:prstGeom prst="rect">
            <a:avLst/>
          </a:prstGeom>
        </p:spPr>
        <p:txBody>
          <a:bodyPr/>
          <a:lstStyle>
            <a:lvl1pPr>
              <a:defRPr sz="4800" b="1">
                <a:latin typeface="+mj-lt"/>
              </a:defRPr>
            </a:lvl1pPr>
          </a:lstStyle>
          <a:p>
            <a:r>
              <a:rPr lang="de-DE" dirty="0" smtClean="0"/>
              <a:t>Kapitelname</a:t>
            </a:r>
            <a:endParaRPr lang="de-DE" dirty="0"/>
          </a:p>
        </p:txBody>
      </p:sp>
      <p:sp>
        <p:nvSpPr>
          <p:cNvPr id="9" name="Textfeld 8"/>
          <p:cNvSpPr txBox="1"/>
          <p:nvPr userDrawn="1"/>
        </p:nvSpPr>
        <p:spPr>
          <a:xfrm>
            <a:off x="431540" y="1153197"/>
            <a:ext cx="8280920" cy="769441"/>
          </a:xfrm>
          <a:prstGeom prst="rect">
            <a:avLst/>
          </a:prstGeom>
          <a:noFill/>
        </p:spPr>
        <p:txBody>
          <a:bodyPr wrap="square" rtlCol="0">
            <a:spAutoFit/>
          </a:bodyPr>
          <a:lstStyle/>
          <a:p>
            <a:pPr algn="ctr"/>
            <a:r>
              <a:rPr lang="de-DE" sz="4400" b="1" dirty="0" smtClean="0">
                <a:solidFill>
                  <a:srgbClr val="555555"/>
                </a:solidFill>
              </a:rPr>
              <a:t>Datenbanken II</a:t>
            </a:r>
          </a:p>
        </p:txBody>
      </p:sp>
      <p:sp>
        <p:nvSpPr>
          <p:cNvPr id="5" name="Textfeld 4"/>
          <p:cNvSpPr txBox="1"/>
          <p:nvPr userDrawn="1"/>
        </p:nvSpPr>
        <p:spPr>
          <a:xfrm>
            <a:off x="2411760" y="5553236"/>
            <a:ext cx="4392488" cy="584776"/>
          </a:xfrm>
          <a:prstGeom prst="rect">
            <a:avLst/>
          </a:prstGeom>
          <a:noFill/>
        </p:spPr>
        <p:txBody>
          <a:bodyPr wrap="square" rtlCol="0">
            <a:spAutoFit/>
          </a:bodyPr>
          <a:lstStyle/>
          <a:p>
            <a:pPr algn="ctr"/>
            <a:r>
              <a:rPr lang="de-DE" sz="3200" dirty="0" smtClean="0">
                <a:solidFill>
                  <a:schemeClr val="bg1"/>
                </a:solidFill>
              </a:rPr>
              <a:t>Prof. Dr.</a:t>
            </a:r>
            <a:r>
              <a:rPr lang="de-DE" sz="3200" baseline="0" dirty="0" smtClean="0">
                <a:solidFill>
                  <a:schemeClr val="bg1"/>
                </a:solidFill>
              </a:rPr>
              <a:t> </a:t>
            </a:r>
            <a:r>
              <a:rPr lang="de-DE" sz="3200" dirty="0" smtClean="0">
                <a:solidFill>
                  <a:schemeClr val="bg1"/>
                </a:solidFill>
              </a:rPr>
              <a:t>Jens Albrecht</a:t>
            </a:r>
          </a:p>
        </p:txBody>
      </p:sp>
    </p:spTree>
    <p:extLst>
      <p:ext uri="{BB962C8B-B14F-4D97-AF65-F5344CB8AC3E}">
        <p14:creationId xmlns:p14="http://schemas.microsoft.com/office/powerpoint/2010/main" val="3453374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918044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lstStyle>
            <a:lvl1pPr algn="l">
              <a:defRPr sz="4000" b="1" cap="all"/>
            </a:lvl1pPr>
          </a:lstStyle>
          <a:p>
            <a:r>
              <a:rPr lang="de-DE"/>
              <a:t>Mastertitelformat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Mastertextformat bearbeiten</a:t>
            </a:r>
          </a:p>
        </p:txBody>
      </p:sp>
    </p:spTree>
    <p:extLst>
      <p:ext uri="{BB962C8B-B14F-4D97-AF65-F5344CB8AC3E}">
        <p14:creationId xmlns:p14="http://schemas.microsoft.com/office/powerpoint/2010/main" val="3167499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sz="half" idx="1"/>
          </p:nvPr>
        </p:nvSpPr>
        <p:spPr>
          <a:xfrm>
            <a:off x="609600" y="1676400"/>
            <a:ext cx="3883025" cy="1751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45025" y="1676400"/>
            <a:ext cx="3883025" cy="1751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0466182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a:t>Mastertitelformat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831415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Tree>
    <p:extLst>
      <p:ext uri="{BB962C8B-B14F-4D97-AF65-F5344CB8AC3E}">
        <p14:creationId xmlns:p14="http://schemas.microsoft.com/office/powerpoint/2010/main" val="2954424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33066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Mastertitelformat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Tree>
    <p:extLst>
      <p:ext uri="{BB962C8B-B14F-4D97-AF65-F5344CB8AC3E}">
        <p14:creationId xmlns:p14="http://schemas.microsoft.com/office/powerpoint/2010/main" val="2948663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Mastertitelformat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Tree>
    <p:extLst>
      <p:ext uri="{BB962C8B-B14F-4D97-AF65-F5344CB8AC3E}">
        <p14:creationId xmlns:p14="http://schemas.microsoft.com/office/powerpoint/2010/main" val="5321140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Vertikaler Textplatzhalt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4746984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548438" y="439738"/>
            <a:ext cx="1979612" cy="2987675"/>
          </a:xfrm>
        </p:spPr>
        <p:txBody>
          <a:bodyPr vert="eaVert"/>
          <a:lstStyle/>
          <a:p>
            <a:r>
              <a:rPr lang="de-DE"/>
              <a:t>Mastertitelformat bearbeiten</a:t>
            </a:r>
          </a:p>
        </p:txBody>
      </p:sp>
      <p:sp>
        <p:nvSpPr>
          <p:cNvPr id="3" name="Vertikaler Textplatzhalter 2"/>
          <p:cNvSpPr>
            <a:spLocks noGrp="1"/>
          </p:cNvSpPr>
          <p:nvPr>
            <p:ph type="body" orient="vert" idx="1"/>
          </p:nvPr>
        </p:nvSpPr>
        <p:spPr>
          <a:xfrm>
            <a:off x="609600" y="439738"/>
            <a:ext cx="5786438" cy="2987675"/>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530738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halt">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287524" y="152636"/>
            <a:ext cx="7092788" cy="612068"/>
          </a:xfrm>
          <a:prstGeom prst="rect">
            <a:avLst/>
          </a:prstGeom>
        </p:spPr>
        <p:txBody>
          <a:bodyPr>
            <a:normAutofit/>
          </a:bodyPr>
          <a:lstStyle>
            <a:lvl1pPr algn="l">
              <a:buFont typeface="Wingdings" pitchFamily="2" charset="2"/>
              <a:buNone/>
              <a:defRPr sz="3200" b="1">
                <a:solidFill>
                  <a:srgbClr val="555555"/>
                </a:solidFill>
                <a:latin typeface="+mj-lt"/>
                <a:ea typeface="Tahoma" pitchFamily="34" charset="0"/>
                <a:cs typeface="Tahoma" pitchFamily="34" charset="0"/>
              </a:defRPr>
            </a:lvl1pPr>
          </a:lstStyle>
          <a:p>
            <a:endParaRPr lang="de-DE" dirty="0"/>
          </a:p>
        </p:txBody>
      </p:sp>
      <p:sp>
        <p:nvSpPr>
          <p:cNvPr id="3" name="Inhaltsplatzhalter 8"/>
          <p:cNvSpPr>
            <a:spLocks noGrp="1"/>
          </p:cNvSpPr>
          <p:nvPr>
            <p:ph sz="quarter" idx="14" hasCustomPrompt="1"/>
          </p:nvPr>
        </p:nvSpPr>
        <p:spPr>
          <a:xfrm>
            <a:off x="285750" y="1016732"/>
            <a:ext cx="8572500" cy="5328592"/>
          </a:xfrm>
          <a:prstGeom prst="rect">
            <a:avLst/>
          </a:prstGeom>
        </p:spPr>
        <p:txBody>
          <a:bodyPr>
            <a:normAutofit/>
          </a:bodyPr>
          <a:lstStyle>
            <a:lvl1pPr marL="273050" indent="-273050" algn="l">
              <a:spcBef>
                <a:spcPts val="2400"/>
              </a:spcBef>
              <a:spcAft>
                <a:spcPts val="400"/>
              </a:spcAft>
              <a:buClr>
                <a:schemeClr val="accent1"/>
              </a:buClr>
              <a:buFont typeface="Wingdings" charset="2"/>
              <a:buChar char="§"/>
              <a:defRPr sz="2400" b="1" i="0" baseline="0">
                <a:solidFill>
                  <a:srgbClr val="555555"/>
                </a:solidFill>
                <a:latin typeface="+mn-lt"/>
              </a:defRPr>
            </a:lvl1pPr>
            <a:lvl2pPr marL="504000" indent="-216000" algn="l">
              <a:spcBef>
                <a:spcPts val="300"/>
              </a:spcBef>
              <a:spcAft>
                <a:spcPts val="300"/>
              </a:spcAft>
              <a:buClr>
                <a:schemeClr val="accent1">
                  <a:lumMod val="60000"/>
                  <a:lumOff val="40000"/>
                </a:schemeClr>
              </a:buClr>
              <a:buSzPct val="100000"/>
              <a:buFont typeface="Lucida Grande"/>
              <a:buChar char="▸"/>
              <a:defRPr sz="2400">
                <a:solidFill>
                  <a:srgbClr val="555555"/>
                </a:solidFill>
                <a:latin typeface="+mn-lt"/>
              </a:defRPr>
            </a:lvl2pPr>
            <a:lvl3pPr marL="720000" marR="0" indent="-180000" algn="l" defTabSz="914400" rtl="0" eaLnBrk="1" fontAlgn="auto" latinLnBrk="0" hangingPunct="1">
              <a:lnSpc>
                <a:spcPct val="100000"/>
              </a:lnSpc>
              <a:spcBef>
                <a:spcPts val="0"/>
              </a:spcBef>
              <a:spcAft>
                <a:spcPts val="0"/>
              </a:spcAft>
              <a:buClr>
                <a:schemeClr val="accent1">
                  <a:lumMod val="40000"/>
                  <a:lumOff val="60000"/>
                </a:schemeClr>
              </a:buClr>
              <a:buSzPct val="100000"/>
              <a:buFont typeface="Lucida Grande"/>
              <a:buChar char="▸"/>
              <a:tabLst/>
              <a:defRPr sz="2400" baseline="0">
                <a:solidFill>
                  <a:srgbClr val="555555"/>
                </a:solidFill>
                <a:latin typeface="+mn-lt"/>
              </a:defRPr>
            </a:lvl3pPr>
            <a:lvl4pPr marL="271463" indent="-271463" algn="l">
              <a:spcBef>
                <a:spcPts val="2400"/>
              </a:spcBef>
              <a:spcAft>
                <a:spcPts val="400"/>
              </a:spcAft>
              <a:buClr>
                <a:schemeClr val="accent6"/>
              </a:buClr>
              <a:buFont typeface="Wingdings" charset="2"/>
              <a:buChar char="§"/>
              <a:defRPr lang="de-DE" sz="2400" b="1" kern="1200" baseline="0" noProof="0" dirty="0" smtClean="0">
                <a:solidFill>
                  <a:srgbClr val="555555"/>
                </a:solidFill>
                <a:latin typeface="+mn-lt"/>
                <a:ea typeface="+mn-ea"/>
                <a:cs typeface="+mn-cs"/>
              </a:defRPr>
            </a:lvl4pPr>
            <a:lvl5pPr marL="363538" indent="-363538" algn="l">
              <a:spcBef>
                <a:spcPts val="2400"/>
              </a:spcBef>
              <a:buClr>
                <a:schemeClr val="accent3"/>
              </a:buClr>
              <a:buFont typeface="Lucida Grande"/>
              <a:buChar char="☛"/>
              <a:defRPr lang="de-DE" sz="2400" b="1" kern="1200" noProof="0" dirty="0" smtClean="0">
                <a:solidFill>
                  <a:schemeClr val="tx1"/>
                </a:solidFill>
                <a:latin typeface="+mn-lt"/>
                <a:ea typeface="+mn-ea"/>
                <a:cs typeface="+mn-cs"/>
              </a:defRPr>
            </a:lvl5pPr>
            <a:lvl6pPr marL="446088" indent="0">
              <a:buNone/>
              <a:defRPr sz="2400">
                <a:latin typeface="Consolas"/>
                <a:cs typeface="Consolas"/>
              </a:defRPr>
            </a:lvl6pPr>
          </a:lstStyle>
          <a:p>
            <a:pPr lvl="0"/>
            <a:r>
              <a:rPr lang="de-DE" noProof="0" dirty="0" smtClean="0"/>
              <a:t>Erste Ebene</a:t>
            </a:r>
          </a:p>
          <a:p>
            <a:pPr lvl="1"/>
            <a:r>
              <a:rPr lang="de-DE" noProof="0" dirty="0" smtClean="0"/>
              <a:t>Zweite Ebene</a:t>
            </a:r>
          </a:p>
          <a:p>
            <a:pPr lvl="2"/>
            <a:r>
              <a:rPr lang="de-DE" noProof="0" dirty="0" smtClean="0"/>
              <a:t>Dritte Ebene</a:t>
            </a:r>
          </a:p>
          <a:p>
            <a:pPr lvl="3"/>
            <a:r>
              <a:rPr lang="de-DE" noProof="0" dirty="0" smtClean="0"/>
              <a:t>Hervorgehoben</a:t>
            </a:r>
          </a:p>
          <a:p>
            <a:pPr lvl="4"/>
            <a:r>
              <a:rPr lang="de-DE" noProof="0" dirty="0" smtClean="0"/>
              <a:t>Folgerung</a:t>
            </a:r>
          </a:p>
          <a:p>
            <a:pPr lvl="5"/>
            <a:r>
              <a:rPr lang="de-DE" noProof="0" dirty="0" smtClean="0"/>
              <a:t>Code</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Inhalt">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287524" y="152636"/>
            <a:ext cx="7092788" cy="612068"/>
          </a:xfrm>
          <a:prstGeom prst="rect">
            <a:avLst/>
          </a:prstGeom>
        </p:spPr>
        <p:txBody>
          <a:bodyPr>
            <a:normAutofit/>
          </a:bodyPr>
          <a:lstStyle>
            <a:lvl1pPr algn="l">
              <a:buFont typeface="Wingdings" pitchFamily="2" charset="2"/>
              <a:buNone/>
              <a:defRPr sz="3200" b="1">
                <a:solidFill>
                  <a:srgbClr val="555555"/>
                </a:solidFill>
                <a:latin typeface="+mj-lt"/>
                <a:ea typeface="Tahoma" pitchFamily="34" charset="0"/>
                <a:cs typeface="Tahoma" pitchFamily="34" charset="0"/>
              </a:defRPr>
            </a:lvl1pPr>
          </a:lstStyle>
          <a:p>
            <a:endParaRPr lang="de-DE" dirty="0"/>
          </a:p>
        </p:txBody>
      </p:sp>
      <p:sp>
        <p:nvSpPr>
          <p:cNvPr id="3" name="Inhaltsplatzhalter 8"/>
          <p:cNvSpPr>
            <a:spLocks noGrp="1"/>
          </p:cNvSpPr>
          <p:nvPr>
            <p:ph sz="quarter" idx="14" hasCustomPrompt="1"/>
          </p:nvPr>
        </p:nvSpPr>
        <p:spPr>
          <a:xfrm>
            <a:off x="285750" y="1016732"/>
            <a:ext cx="8572500" cy="2088232"/>
          </a:xfrm>
          <a:prstGeom prst="rect">
            <a:avLst/>
          </a:prstGeom>
        </p:spPr>
        <p:txBody>
          <a:bodyPr>
            <a:normAutofit/>
          </a:bodyPr>
          <a:lstStyle>
            <a:lvl1pPr marL="273050" indent="-273050" algn="l">
              <a:spcBef>
                <a:spcPts val="1800"/>
              </a:spcBef>
              <a:spcAft>
                <a:spcPts val="400"/>
              </a:spcAft>
              <a:buClr>
                <a:schemeClr val="accent1"/>
              </a:buClr>
              <a:buFont typeface="Wingdings" charset="2"/>
              <a:buChar char="§"/>
              <a:defRPr sz="2400" b="1" i="0" baseline="0">
                <a:solidFill>
                  <a:srgbClr val="555555"/>
                </a:solidFill>
                <a:latin typeface="+mn-lt"/>
              </a:defRPr>
            </a:lvl1pPr>
            <a:lvl2pPr marL="504000" indent="-216000" algn="l">
              <a:spcAft>
                <a:spcPts val="0"/>
              </a:spcAft>
              <a:buClr>
                <a:schemeClr val="accent1">
                  <a:lumMod val="60000"/>
                  <a:lumOff val="40000"/>
                </a:schemeClr>
              </a:buClr>
              <a:buSzPct val="100000"/>
              <a:buFont typeface="Lucida Grande"/>
              <a:buChar char="▸"/>
              <a:defRPr sz="2400">
                <a:solidFill>
                  <a:srgbClr val="555555"/>
                </a:solidFill>
                <a:latin typeface="+mn-lt"/>
              </a:defRPr>
            </a:lvl2pPr>
            <a:lvl3pPr marL="720000" marR="0" indent="-180000" algn="l" defTabSz="914400" rtl="0" eaLnBrk="1" fontAlgn="auto" latinLnBrk="0" hangingPunct="1">
              <a:lnSpc>
                <a:spcPct val="100000"/>
              </a:lnSpc>
              <a:spcBef>
                <a:spcPts val="0"/>
              </a:spcBef>
              <a:spcAft>
                <a:spcPts val="0"/>
              </a:spcAft>
              <a:buClr>
                <a:schemeClr val="accent1">
                  <a:lumMod val="40000"/>
                  <a:lumOff val="60000"/>
                </a:schemeClr>
              </a:buClr>
              <a:buSzPct val="100000"/>
              <a:buFont typeface="Lucida Grande"/>
              <a:buChar char="▸"/>
              <a:tabLst/>
              <a:defRPr sz="2400" baseline="0">
                <a:solidFill>
                  <a:srgbClr val="555555"/>
                </a:solidFill>
                <a:latin typeface="+mn-lt"/>
              </a:defRPr>
            </a:lvl3pPr>
            <a:lvl4pPr marL="268288" indent="-268288" algn="l">
              <a:spcBef>
                <a:spcPts val="0"/>
              </a:spcBef>
              <a:spcAft>
                <a:spcPts val="0"/>
              </a:spcAft>
              <a:buClr>
                <a:schemeClr val="accent6"/>
              </a:buClr>
              <a:buFontTx/>
              <a:buNone/>
              <a:defRPr lang="de-DE" sz="1200" kern="1200" baseline="0" noProof="0" dirty="0" smtClean="0">
                <a:solidFill>
                  <a:srgbClr val="555555"/>
                </a:solidFill>
                <a:latin typeface="+mn-lt"/>
                <a:ea typeface="+mn-ea"/>
                <a:cs typeface="+mn-cs"/>
              </a:defRPr>
            </a:lvl4pPr>
            <a:lvl5pPr marL="268288" indent="-268288" algn="l">
              <a:spcBef>
                <a:spcPts val="2400"/>
              </a:spcBef>
              <a:buClr>
                <a:schemeClr val="accent6"/>
              </a:buClr>
              <a:buFont typeface="Wingdings" charset="2"/>
              <a:buChar char="§"/>
              <a:defRPr lang="de-DE" sz="2400" b="1" kern="1200" noProof="0" dirty="0" smtClean="0">
                <a:solidFill>
                  <a:schemeClr val="tx1"/>
                </a:solidFill>
                <a:latin typeface="+mn-lt"/>
                <a:ea typeface="+mn-ea"/>
                <a:cs typeface="+mn-cs"/>
              </a:defRPr>
            </a:lvl5pPr>
          </a:lstStyle>
          <a:p>
            <a:pPr lvl="0"/>
            <a:r>
              <a:rPr lang="de-DE" noProof="0" dirty="0" smtClean="0"/>
              <a:t>Erste Ebene</a:t>
            </a:r>
          </a:p>
          <a:p>
            <a:pPr lvl="1"/>
            <a:r>
              <a:rPr lang="de-DE" noProof="0" dirty="0" smtClean="0"/>
              <a:t>Zweite Ebene</a:t>
            </a:r>
          </a:p>
          <a:p>
            <a:pPr lvl="2"/>
            <a:r>
              <a:rPr lang="de-DE" noProof="0" dirty="0" smtClean="0"/>
              <a:t>Dritte Ebene</a:t>
            </a:r>
          </a:p>
          <a:p>
            <a:pPr lvl="4"/>
            <a:r>
              <a:rPr lang="de-DE" noProof="0" dirty="0" smtClean="0"/>
              <a:t>Hervorgehoben</a:t>
            </a:r>
          </a:p>
        </p:txBody>
      </p:sp>
      <p:sp>
        <p:nvSpPr>
          <p:cNvPr id="4" name="Inhaltsplatzhalter 8"/>
          <p:cNvSpPr>
            <a:spLocks noGrp="1"/>
          </p:cNvSpPr>
          <p:nvPr>
            <p:ph sz="quarter" idx="15" hasCustomPrompt="1"/>
          </p:nvPr>
        </p:nvSpPr>
        <p:spPr>
          <a:xfrm>
            <a:off x="4716016" y="3284984"/>
            <a:ext cx="4140000" cy="3069084"/>
          </a:xfrm>
          <a:prstGeom prst="rect">
            <a:avLst/>
          </a:prstGeom>
        </p:spPr>
        <p:style>
          <a:lnRef idx="2">
            <a:schemeClr val="accent6"/>
          </a:lnRef>
          <a:fillRef idx="1">
            <a:schemeClr val="lt1"/>
          </a:fillRef>
          <a:effectRef idx="0">
            <a:schemeClr val="accent6"/>
          </a:effectRef>
          <a:fontRef idx="none"/>
        </p:style>
        <p:txBody>
          <a:bodyPr lIns="72000" tIns="46800" rIns="72000"/>
          <a:lstStyle>
            <a:lvl1pPr marL="0" indent="0" algn="l">
              <a:spcBef>
                <a:spcPts val="300"/>
              </a:spcBef>
              <a:spcAft>
                <a:spcPts val="400"/>
              </a:spcAft>
              <a:buClr>
                <a:srgbClr val="555555"/>
              </a:buClr>
              <a:buFont typeface="Calibri" pitchFamily="34" charset="0"/>
              <a:buChar char=" "/>
              <a:tabLst/>
              <a:defRPr sz="2000" b="0" i="0">
                <a:solidFill>
                  <a:srgbClr val="555555"/>
                </a:solidFill>
                <a:latin typeface="+mn-lt"/>
              </a:defRPr>
            </a:lvl1pPr>
            <a:lvl2pPr marL="273050" indent="-188913" algn="l">
              <a:spcAft>
                <a:spcPts val="0"/>
              </a:spcAft>
              <a:buClr>
                <a:srgbClr val="555555"/>
              </a:buClr>
              <a:buFont typeface="Wingdings" pitchFamily="2" charset="2"/>
              <a:buChar char="§"/>
              <a:defRPr sz="1800" i="0">
                <a:solidFill>
                  <a:srgbClr val="555555"/>
                </a:solidFill>
                <a:latin typeface="+mn-lt"/>
              </a:defRPr>
            </a:lvl2pPr>
            <a:lvl3pPr marL="450850" indent="-177800" algn="l">
              <a:spcBef>
                <a:spcPts val="0"/>
              </a:spcBef>
              <a:spcAft>
                <a:spcPts val="0"/>
              </a:spcAft>
              <a:buClr>
                <a:srgbClr val="555555"/>
              </a:buClr>
              <a:buFont typeface="Wingdings" charset="2"/>
              <a:buChar char="▸"/>
              <a:defRPr sz="1800" i="0" baseline="0">
                <a:solidFill>
                  <a:srgbClr val="555555"/>
                </a:solidFill>
                <a:latin typeface="+mn-lt"/>
              </a:defRPr>
            </a:lvl3pPr>
            <a:lvl4pPr marL="900000" indent="-180000" algn="l">
              <a:spcBef>
                <a:spcPts val="0"/>
              </a:spcBef>
              <a:spcAft>
                <a:spcPts val="0"/>
              </a:spcAft>
              <a:buClr>
                <a:srgbClr val="555555"/>
              </a:buClr>
              <a:buFont typeface="Arial" pitchFamily="34" charset="0"/>
              <a:buNone/>
              <a:defRPr sz="1600" i="0">
                <a:solidFill>
                  <a:srgbClr val="555555"/>
                </a:solidFill>
                <a:latin typeface="+mn-lt"/>
              </a:defRPr>
            </a:lvl4pPr>
            <a:lvl5pPr marL="1188000" indent="-288000" algn="l">
              <a:spcBef>
                <a:spcPts val="0"/>
              </a:spcBef>
              <a:buFont typeface="Calibri" pitchFamily="34" charset="0"/>
              <a:buChar char="»"/>
              <a:defRPr sz="1800">
                <a:solidFill>
                  <a:srgbClr val="000000"/>
                </a:solidFill>
                <a:latin typeface="+mn-lt"/>
              </a:defRPr>
            </a:lvl5pPr>
          </a:lstStyle>
          <a:p>
            <a:pPr lvl="0"/>
            <a:r>
              <a:rPr lang="de-DE" noProof="0" dirty="0" smtClean="0"/>
              <a:t>Überschrift durch Klicken bearbeiten</a:t>
            </a:r>
          </a:p>
          <a:p>
            <a:pPr lvl="1"/>
            <a:r>
              <a:rPr lang="de-DE" noProof="0" dirty="0" smtClean="0"/>
              <a:t>Zweite Ebene</a:t>
            </a:r>
          </a:p>
          <a:p>
            <a:pPr lvl="2"/>
            <a:r>
              <a:rPr lang="de-DE" noProof="0" dirty="0" smtClean="0"/>
              <a:t>Dritte Ebene</a:t>
            </a:r>
          </a:p>
        </p:txBody>
      </p:sp>
      <p:sp>
        <p:nvSpPr>
          <p:cNvPr id="5" name="Inhaltsplatzhalter 8"/>
          <p:cNvSpPr>
            <a:spLocks noGrp="1"/>
          </p:cNvSpPr>
          <p:nvPr>
            <p:ph sz="quarter" idx="16" hasCustomPrompt="1"/>
          </p:nvPr>
        </p:nvSpPr>
        <p:spPr>
          <a:xfrm>
            <a:off x="287524" y="3284984"/>
            <a:ext cx="4140000" cy="3069084"/>
          </a:xfrm>
          <a:prstGeom prst="rect">
            <a:avLst/>
          </a:prstGeom>
        </p:spPr>
        <p:style>
          <a:lnRef idx="2">
            <a:schemeClr val="accent6"/>
          </a:lnRef>
          <a:fillRef idx="1">
            <a:schemeClr val="lt1"/>
          </a:fillRef>
          <a:effectRef idx="0">
            <a:schemeClr val="accent6"/>
          </a:effectRef>
          <a:fontRef idx="none"/>
        </p:style>
        <p:txBody>
          <a:bodyPr lIns="72000" tIns="46800" rIns="72000"/>
          <a:lstStyle>
            <a:lvl1pPr marL="0" indent="0" algn="l">
              <a:spcBef>
                <a:spcPts val="300"/>
              </a:spcBef>
              <a:spcAft>
                <a:spcPts val="400"/>
              </a:spcAft>
              <a:buClr>
                <a:srgbClr val="555555"/>
              </a:buClr>
              <a:buFont typeface="Calibri" pitchFamily="34" charset="0"/>
              <a:buChar char=" "/>
              <a:tabLst/>
              <a:defRPr sz="2000" b="0" i="0">
                <a:solidFill>
                  <a:srgbClr val="555555"/>
                </a:solidFill>
                <a:latin typeface="+mn-lt"/>
              </a:defRPr>
            </a:lvl1pPr>
            <a:lvl2pPr marL="273050" indent="-188913" algn="l">
              <a:spcAft>
                <a:spcPts val="0"/>
              </a:spcAft>
              <a:buClr>
                <a:srgbClr val="555555"/>
              </a:buClr>
              <a:buFont typeface="Wingdings" pitchFamily="2" charset="2"/>
              <a:buChar char="§"/>
              <a:defRPr sz="1800" i="0">
                <a:solidFill>
                  <a:srgbClr val="555555"/>
                </a:solidFill>
                <a:latin typeface="+mn-lt"/>
              </a:defRPr>
            </a:lvl2pPr>
            <a:lvl3pPr marL="450850" indent="-177800" algn="l">
              <a:spcBef>
                <a:spcPts val="0"/>
              </a:spcBef>
              <a:spcAft>
                <a:spcPts val="0"/>
              </a:spcAft>
              <a:buClr>
                <a:srgbClr val="555555"/>
              </a:buClr>
              <a:buFont typeface="Wingdings" charset="2"/>
              <a:buChar char="▸"/>
              <a:defRPr sz="1800" i="0" baseline="0">
                <a:solidFill>
                  <a:srgbClr val="555555"/>
                </a:solidFill>
                <a:latin typeface="+mn-lt"/>
              </a:defRPr>
            </a:lvl3pPr>
            <a:lvl4pPr marL="900000" indent="-180000" algn="l">
              <a:spcBef>
                <a:spcPts val="0"/>
              </a:spcBef>
              <a:spcAft>
                <a:spcPts val="0"/>
              </a:spcAft>
              <a:buClr>
                <a:srgbClr val="555555"/>
              </a:buClr>
              <a:buFont typeface="Arial" pitchFamily="34" charset="0"/>
              <a:buNone/>
              <a:defRPr sz="1600" i="0">
                <a:solidFill>
                  <a:srgbClr val="555555"/>
                </a:solidFill>
                <a:latin typeface="+mn-lt"/>
              </a:defRPr>
            </a:lvl4pPr>
            <a:lvl5pPr marL="1188000" indent="-288000" algn="l">
              <a:spcBef>
                <a:spcPts val="0"/>
              </a:spcBef>
              <a:buFont typeface="Calibri" pitchFamily="34" charset="0"/>
              <a:buChar char="»"/>
              <a:defRPr sz="1800">
                <a:solidFill>
                  <a:srgbClr val="000000"/>
                </a:solidFill>
                <a:latin typeface="+mn-lt"/>
              </a:defRPr>
            </a:lvl5pPr>
          </a:lstStyle>
          <a:p>
            <a:pPr lvl="0"/>
            <a:r>
              <a:rPr lang="de-DE" noProof="0" dirty="0" smtClean="0"/>
              <a:t>Überschrift durch Klicken bearbeiten</a:t>
            </a:r>
          </a:p>
          <a:p>
            <a:pPr lvl="1"/>
            <a:r>
              <a:rPr lang="de-DE" noProof="0" dirty="0" smtClean="0"/>
              <a:t>Zweite Ebene</a:t>
            </a:r>
          </a:p>
          <a:p>
            <a:pPr lvl="2"/>
            <a:r>
              <a:rPr lang="de-DE" noProof="0" dirty="0" smtClean="0"/>
              <a:t>Dritte Ebene</a:t>
            </a:r>
          </a:p>
        </p:txBody>
      </p:sp>
    </p:spTree>
    <p:extLst>
      <p:ext uri="{BB962C8B-B14F-4D97-AF65-F5344CB8AC3E}">
        <p14:creationId xmlns:p14="http://schemas.microsoft.com/office/powerpoint/2010/main" val="28410688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halt ohne Tex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7681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3" name="Rechteck 2"/>
          <p:cNvSpPr/>
          <p:nvPr userDrawn="1"/>
        </p:nvSpPr>
        <p:spPr>
          <a:xfrm>
            <a:off x="0" y="0"/>
            <a:ext cx="9144000" cy="6417332"/>
          </a:xfrm>
          <a:prstGeom prst="rect">
            <a:avLst/>
          </a:prstGeom>
          <a:solidFill>
            <a:schemeClr val="bg1"/>
          </a:solidFill>
          <a:ln>
            <a:noFill/>
          </a:ln>
          <a:effectLst/>
        </p:spPr>
        <p:style>
          <a:lnRef idx="1">
            <a:schemeClr val="accent5"/>
          </a:lnRef>
          <a:fillRef idx="2">
            <a:schemeClr val="accent5"/>
          </a:fillRef>
          <a:effectRef idx="1">
            <a:schemeClr val="accent5"/>
          </a:effectRef>
          <a:fontRef idx="minor">
            <a:schemeClr val="dk1"/>
          </a:fontRef>
        </p:style>
        <p:txBody>
          <a:bodyPr lIns="36000" tIns="36000" rIns="36000" bIns="36000" rtlCol="0" anchor="ctr"/>
          <a:lstStyle/>
          <a:p>
            <a:pPr algn="ctr"/>
            <a:endParaRPr lang="de-DE" dirty="0" smtClean="0">
              <a:solidFill>
                <a:schemeClr val="tx2"/>
              </a:solidFill>
            </a:endParaRPr>
          </a:p>
        </p:txBody>
      </p:sp>
    </p:spTree>
    <p:extLst>
      <p:ext uri="{BB962C8B-B14F-4D97-AF65-F5344CB8AC3E}">
        <p14:creationId xmlns:p14="http://schemas.microsoft.com/office/powerpoint/2010/main" val="929943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Zwischentitel">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680956" y="2492896"/>
            <a:ext cx="7782088" cy="1368152"/>
          </a:xfrm>
          <a:prstGeom prst="rect">
            <a:avLst/>
          </a:prstGeom>
          <a:noFill/>
          <a:ln w="38100" cmpd="sng">
            <a:gradFill flip="none" rotWithShape="1">
              <a:gsLst>
                <a:gs pos="0">
                  <a:schemeClr val="accent6"/>
                </a:gs>
                <a:gs pos="100000">
                  <a:prstClr val="white"/>
                </a:gs>
              </a:gsLst>
              <a:path path="shape">
                <a:fillToRect l="50000" t="50000" r="50000" b="50000"/>
              </a:path>
              <a:tileRect/>
            </a:gradFill>
          </a:ln>
          <a:effectLst/>
        </p:spPr>
        <p:style>
          <a:lnRef idx="1">
            <a:schemeClr val="accent6"/>
          </a:lnRef>
          <a:fillRef idx="2">
            <a:schemeClr val="accent6"/>
          </a:fillRef>
          <a:effectRef idx="1">
            <a:schemeClr val="accent6"/>
          </a:effectRef>
          <a:fontRef idx="none"/>
        </p:style>
        <p:txBody>
          <a:bodyPr anchor="ctr"/>
          <a:lstStyle>
            <a:lvl1pPr algn="ctr">
              <a:buFont typeface="Wingdings" pitchFamily="2" charset="2"/>
              <a:buNone/>
              <a:defRPr sz="3200" b="1" i="0">
                <a:solidFill>
                  <a:srgbClr val="555555"/>
                </a:solidFill>
              </a:defRPr>
            </a:lvl1pPr>
          </a:lstStyle>
          <a:p>
            <a:endParaRPr lang="de-DE" dirty="0"/>
          </a:p>
        </p:txBody>
      </p:sp>
      <p:sp>
        <p:nvSpPr>
          <p:cNvPr id="13" name="Textfeld 12"/>
          <p:cNvSpPr txBox="1"/>
          <p:nvPr userDrawn="1"/>
        </p:nvSpPr>
        <p:spPr>
          <a:xfrm>
            <a:off x="285720" y="208800"/>
            <a:ext cx="214314" cy="430887"/>
          </a:xfrm>
          <a:prstGeom prst="rect">
            <a:avLst/>
          </a:prstGeom>
          <a:noFill/>
        </p:spPr>
        <p:txBody>
          <a:bodyPr wrap="square" lIns="0" tIns="0" rIns="0" bIns="0" rtlCol="0" anchor="ctr" anchorCtr="0">
            <a:spAutoFit/>
          </a:bodyPr>
          <a:lstStyle/>
          <a:p>
            <a:pPr algn="l"/>
            <a:r>
              <a:rPr lang="de-DE" sz="2800" b="1" dirty="0" smtClean="0">
                <a:solidFill>
                  <a:srgbClr val="B2E928"/>
                </a:solidFill>
              </a:rPr>
              <a:t>&gt;</a:t>
            </a:r>
          </a:p>
        </p:txBody>
      </p:sp>
      <p:sp>
        <p:nvSpPr>
          <p:cNvPr id="8" name="Rechteck 7"/>
          <p:cNvSpPr/>
          <p:nvPr userDrawn="1"/>
        </p:nvSpPr>
        <p:spPr>
          <a:xfrm>
            <a:off x="214282" y="285728"/>
            <a:ext cx="357190" cy="285752"/>
          </a:xfrm>
          <a:prstGeom prst="rect">
            <a:avLst/>
          </a:prstGeom>
          <a:solidFill>
            <a:schemeClr val="bg1"/>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noFill/>
            </a:endParaRPr>
          </a:p>
        </p:txBody>
      </p:sp>
      <p:sp>
        <p:nvSpPr>
          <p:cNvPr id="6" name="Rechteck 5"/>
          <p:cNvSpPr/>
          <p:nvPr userDrawn="1"/>
        </p:nvSpPr>
        <p:spPr>
          <a:xfrm>
            <a:off x="0" y="764704"/>
            <a:ext cx="9144000" cy="180020"/>
          </a:xfrm>
          <a:prstGeom prst="rect">
            <a:avLst/>
          </a:prstGeom>
          <a:solidFill>
            <a:schemeClr val="bg1"/>
          </a:solidFill>
          <a:ln>
            <a:noFill/>
          </a:ln>
          <a:effectLst/>
        </p:spPr>
        <p:style>
          <a:lnRef idx="1">
            <a:schemeClr val="accent5"/>
          </a:lnRef>
          <a:fillRef idx="2">
            <a:schemeClr val="accent5"/>
          </a:fillRef>
          <a:effectRef idx="1">
            <a:schemeClr val="accent5"/>
          </a:effectRef>
          <a:fontRef idx="minor">
            <a:schemeClr val="dk1"/>
          </a:fontRef>
        </p:style>
        <p:txBody>
          <a:bodyPr lIns="36000" tIns="36000" rIns="36000" bIns="36000" rtlCol="0" anchor="ctr"/>
          <a:lstStyle/>
          <a:p>
            <a:pPr algn="ctr"/>
            <a:endParaRPr lang="de-DE" dirty="0" smtClean="0">
              <a:solidFill>
                <a:schemeClr val="tx2"/>
              </a:solidFill>
            </a:endParaRPr>
          </a:p>
        </p:txBody>
      </p:sp>
    </p:spTree>
    <p:extLst>
      <p:ext uri="{BB962C8B-B14F-4D97-AF65-F5344CB8AC3E}">
        <p14:creationId xmlns:p14="http://schemas.microsoft.com/office/powerpoint/2010/main" val="12744138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Bpedia-Inhalt">
    <p:bg>
      <p:bgRef idx="1001">
        <a:schemeClr val="bg1"/>
      </p:bgRef>
    </p:bg>
    <p:spTree>
      <p:nvGrpSpPr>
        <p:cNvPr id="1" name=""/>
        <p:cNvGrpSpPr/>
        <p:nvPr/>
      </p:nvGrpSpPr>
      <p:grpSpPr>
        <a:xfrm>
          <a:off x="0" y="0"/>
          <a:ext cx="0" cy="0"/>
          <a:chOff x="0" y="0"/>
          <a:chExt cx="0" cy="0"/>
        </a:xfrm>
      </p:grpSpPr>
      <p:sp>
        <p:nvSpPr>
          <p:cNvPr id="7" name="Textfeld 6"/>
          <p:cNvSpPr txBox="1"/>
          <p:nvPr userDrawn="1"/>
        </p:nvSpPr>
        <p:spPr>
          <a:xfrm>
            <a:off x="8072462" y="6500834"/>
            <a:ext cx="214314" cy="285752"/>
          </a:xfrm>
          <a:prstGeom prst="rect">
            <a:avLst/>
          </a:prstGeom>
          <a:noFill/>
        </p:spPr>
        <p:txBody>
          <a:bodyPr wrap="square" rtlCol="0">
            <a:spAutoFit/>
          </a:bodyPr>
          <a:lstStyle/>
          <a:p>
            <a:pPr algn="r"/>
            <a:r>
              <a:rPr lang="de-DE" sz="1200" dirty="0" smtClean="0">
                <a:solidFill>
                  <a:srgbClr val="555555"/>
                </a:solidFill>
              </a:rPr>
              <a:t>|</a:t>
            </a:r>
          </a:p>
        </p:txBody>
      </p:sp>
      <p:sp>
        <p:nvSpPr>
          <p:cNvPr id="2" name="Titel 1"/>
          <p:cNvSpPr>
            <a:spLocks noGrp="1"/>
          </p:cNvSpPr>
          <p:nvPr>
            <p:ph type="title" hasCustomPrompt="1"/>
          </p:nvPr>
        </p:nvSpPr>
        <p:spPr>
          <a:xfrm>
            <a:off x="500034" y="203200"/>
            <a:ext cx="5143536" cy="511156"/>
          </a:xfrm>
          <a:prstGeom prst="rect">
            <a:avLst/>
          </a:prstGeom>
        </p:spPr>
        <p:txBody>
          <a:bodyPr/>
          <a:lstStyle>
            <a:lvl1pPr algn="l">
              <a:buFont typeface="Wingdings" pitchFamily="2" charset="2"/>
              <a:buNone/>
              <a:defRPr sz="2400" b="1">
                <a:solidFill>
                  <a:srgbClr val="555555"/>
                </a:solidFill>
              </a:defRPr>
            </a:lvl1pPr>
          </a:lstStyle>
          <a:p>
            <a:r>
              <a:rPr lang="de-DE" dirty="0" smtClean="0"/>
              <a:t>Folientitel</a:t>
            </a:r>
            <a:endParaRPr lang="de-DE" dirty="0"/>
          </a:p>
        </p:txBody>
      </p:sp>
      <p:sp>
        <p:nvSpPr>
          <p:cNvPr id="3" name="Inhaltsplatzhalter 8"/>
          <p:cNvSpPr>
            <a:spLocks noGrp="1"/>
          </p:cNvSpPr>
          <p:nvPr>
            <p:ph sz="quarter" idx="14" hasCustomPrompt="1"/>
          </p:nvPr>
        </p:nvSpPr>
        <p:spPr>
          <a:xfrm>
            <a:off x="285750" y="1285860"/>
            <a:ext cx="8572500" cy="5072098"/>
          </a:xfrm>
          <a:prstGeom prst="rect">
            <a:avLst/>
          </a:prstGeom>
        </p:spPr>
        <p:txBody>
          <a:bodyPr/>
          <a:lstStyle>
            <a:lvl1pPr marL="252000" indent="-144000" algn="l">
              <a:spcBef>
                <a:spcPts val="300"/>
              </a:spcBef>
              <a:spcAft>
                <a:spcPts val="400"/>
              </a:spcAft>
              <a:buClr>
                <a:srgbClr val="555555"/>
              </a:buClr>
              <a:buFont typeface="Calibri" pitchFamily="34" charset="0"/>
              <a:buChar char=" "/>
              <a:defRPr sz="2000" b="0" i="1">
                <a:solidFill>
                  <a:srgbClr val="555555"/>
                </a:solidFill>
                <a:latin typeface="+mn-lt"/>
              </a:defRPr>
            </a:lvl1pPr>
            <a:lvl2pPr marL="504000" indent="-216000" algn="l">
              <a:spcAft>
                <a:spcPts val="0"/>
              </a:spcAft>
              <a:buClr>
                <a:srgbClr val="555555"/>
              </a:buClr>
              <a:buFont typeface="Wingdings" pitchFamily="2" charset="2"/>
              <a:buChar char="§"/>
              <a:defRPr sz="1800">
                <a:solidFill>
                  <a:srgbClr val="555555"/>
                </a:solidFill>
                <a:latin typeface="+mn-lt"/>
              </a:defRPr>
            </a:lvl2pPr>
            <a:lvl3pPr marL="720000" indent="-180000" algn="l">
              <a:spcBef>
                <a:spcPts val="0"/>
              </a:spcBef>
              <a:spcAft>
                <a:spcPts val="0"/>
              </a:spcAft>
              <a:buClr>
                <a:srgbClr val="555555"/>
              </a:buClr>
              <a:buFont typeface="Wingdings" pitchFamily="2" charset="2"/>
              <a:buChar char="§"/>
              <a:defRPr sz="1400" baseline="0">
                <a:solidFill>
                  <a:srgbClr val="555555"/>
                </a:solidFill>
                <a:latin typeface="+mn-lt"/>
              </a:defRPr>
            </a:lvl3pPr>
            <a:lvl4pPr marL="900000" indent="-180000" algn="l">
              <a:spcBef>
                <a:spcPts val="0"/>
              </a:spcBef>
              <a:spcAft>
                <a:spcPts val="0"/>
              </a:spcAft>
              <a:buClr>
                <a:srgbClr val="555555"/>
              </a:buClr>
              <a:buFont typeface="Arial" pitchFamily="34" charset="0"/>
              <a:buNone/>
              <a:defRPr sz="1600">
                <a:solidFill>
                  <a:srgbClr val="555555"/>
                </a:solidFill>
                <a:latin typeface="+mn-lt"/>
              </a:defRPr>
            </a:lvl4pPr>
            <a:lvl5pPr marL="1188000" indent="-288000" algn="l">
              <a:spcBef>
                <a:spcPts val="0"/>
              </a:spcBef>
              <a:buFont typeface="Calibri" pitchFamily="34" charset="0"/>
              <a:buChar char="»"/>
              <a:defRPr sz="1800">
                <a:solidFill>
                  <a:srgbClr val="000000"/>
                </a:solidFill>
                <a:latin typeface="+mn-lt"/>
              </a:defRPr>
            </a:lvl5pPr>
          </a:lstStyle>
          <a:p>
            <a:pPr lvl="0"/>
            <a:r>
              <a:rPr lang="de-DE" dirty="0" smtClean="0"/>
              <a:t>Überschrift durch Klicken bearbeiten</a:t>
            </a:r>
          </a:p>
          <a:p>
            <a:pPr lvl="1"/>
            <a:r>
              <a:rPr lang="de-DE" dirty="0" smtClean="0"/>
              <a:t>Zweite Ebene</a:t>
            </a:r>
          </a:p>
          <a:p>
            <a:pPr lvl="2"/>
            <a:r>
              <a:rPr lang="de-DE" dirty="0" smtClean="0"/>
              <a:t>Dritte Ebene</a:t>
            </a:r>
          </a:p>
        </p:txBody>
      </p:sp>
      <p:sp>
        <p:nvSpPr>
          <p:cNvPr id="6" name="Textfeld 5"/>
          <p:cNvSpPr txBox="1"/>
          <p:nvPr userDrawn="1"/>
        </p:nvSpPr>
        <p:spPr>
          <a:xfrm>
            <a:off x="8358214" y="6429396"/>
            <a:ext cx="714380" cy="400110"/>
          </a:xfrm>
          <a:prstGeom prst="rect">
            <a:avLst/>
          </a:prstGeom>
          <a:noFill/>
        </p:spPr>
        <p:txBody>
          <a:bodyPr wrap="square" rtlCol="0">
            <a:spAutoFit/>
          </a:bodyPr>
          <a:lstStyle/>
          <a:p>
            <a:pPr algn="r"/>
            <a:fld id="{79456504-F3EE-4951-BA5D-CD0652275A46}" type="slidenum">
              <a:rPr lang="de-DE" sz="2000" smtClean="0">
                <a:solidFill>
                  <a:srgbClr val="555555"/>
                </a:solidFill>
              </a:rPr>
              <a:pPr algn="r"/>
              <a:t>‹Nr.›</a:t>
            </a:fld>
            <a:endParaRPr lang="de-DE" sz="2000" dirty="0">
              <a:solidFill>
                <a:srgbClr val="555555"/>
              </a:solidFill>
            </a:endParaRPr>
          </a:p>
        </p:txBody>
      </p:sp>
      <p:sp>
        <p:nvSpPr>
          <p:cNvPr id="10" name="Fußzeilenplatzhalter 9"/>
          <p:cNvSpPr>
            <a:spLocks noGrp="1"/>
          </p:cNvSpPr>
          <p:nvPr>
            <p:ph type="ftr" sz="quarter" idx="15"/>
          </p:nvPr>
        </p:nvSpPr>
        <p:spPr>
          <a:xfrm>
            <a:off x="2714400" y="6501600"/>
            <a:ext cx="5356800" cy="277200"/>
          </a:xfrm>
          <a:prstGeom prst="rect">
            <a:avLst/>
          </a:prstGeom>
        </p:spPr>
        <p:txBody>
          <a:bodyPr/>
          <a:lstStyle>
            <a:lvl1pPr>
              <a:defRPr>
                <a:solidFill>
                  <a:srgbClr val="555555"/>
                </a:solidFill>
              </a:defRPr>
            </a:lvl1pPr>
          </a:lstStyle>
          <a:p>
            <a:pPr algn="r"/>
            <a:r>
              <a:rPr lang="de-DE" smtClean="0">
                <a:solidFill>
                  <a:schemeClr val="tx2"/>
                </a:solidFill>
              </a:rPr>
              <a:t>1 Einführung</a:t>
            </a:r>
            <a:endParaRPr lang="de-DE" dirty="0">
              <a:solidFill>
                <a:schemeClr val="tx2"/>
              </a:solidFill>
            </a:endParaRPr>
          </a:p>
        </p:txBody>
      </p:sp>
      <p:sp>
        <p:nvSpPr>
          <p:cNvPr id="13" name="Textfeld 12"/>
          <p:cNvSpPr txBox="1"/>
          <p:nvPr userDrawn="1"/>
        </p:nvSpPr>
        <p:spPr>
          <a:xfrm>
            <a:off x="285720" y="208800"/>
            <a:ext cx="214314" cy="430887"/>
          </a:xfrm>
          <a:prstGeom prst="rect">
            <a:avLst/>
          </a:prstGeom>
          <a:noFill/>
        </p:spPr>
        <p:txBody>
          <a:bodyPr wrap="square" lIns="0" tIns="0" rIns="0" bIns="0" rtlCol="0" anchor="ctr" anchorCtr="0">
            <a:spAutoFit/>
          </a:bodyPr>
          <a:lstStyle/>
          <a:p>
            <a:pPr algn="l"/>
            <a:r>
              <a:rPr lang="de-DE" sz="2800" b="1" dirty="0" smtClean="0">
                <a:solidFill>
                  <a:srgbClr val="B2E928"/>
                </a:solidFill>
              </a:rPr>
              <a:t>&gt;</a:t>
            </a:r>
          </a:p>
        </p:txBody>
      </p:sp>
    </p:spTree>
    <p:extLst>
      <p:ext uri="{BB962C8B-B14F-4D97-AF65-F5344CB8AC3E}">
        <p14:creationId xmlns:p14="http://schemas.microsoft.com/office/powerpoint/2010/main" val="1642957530"/>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DBpedia-Normal">
    <p:bg>
      <p:bgRef idx="1001">
        <a:schemeClr val="bg1"/>
      </p:bgRef>
    </p:bg>
    <p:spTree>
      <p:nvGrpSpPr>
        <p:cNvPr id="1" name=""/>
        <p:cNvGrpSpPr/>
        <p:nvPr/>
      </p:nvGrpSpPr>
      <p:grpSpPr>
        <a:xfrm>
          <a:off x="0" y="0"/>
          <a:ext cx="0" cy="0"/>
          <a:chOff x="0" y="0"/>
          <a:chExt cx="0" cy="0"/>
        </a:xfrm>
      </p:grpSpPr>
      <p:sp>
        <p:nvSpPr>
          <p:cNvPr id="7" name="Textfeld 6"/>
          <p:cNvSpPr txBox="1"/>
          <p:nvPr userDrawn="1"/>
        </p:nvSpPr>
        <p:spPr>
          <a:xfrm>
            <a:off x="8072462" y="6500834"/>
            <a:ext cx="214314" cy="285752"/>
          </a:xfrm>
          <a:prstGeom prst="rect">
            <a:avLst/>
          </a:prstGeom>
          <a:noFill/>
        </p:spPr>
        <p:txBody>
          <a:bodyPr wrap="square" rtlCol="0">
            <a:spAutoFit/>
          </a:bodyPr>
          <a:lstStyle/>
          <a:p>
            <a:pPr algn="r"/>
            <a:r>
              <a:rPr lang="de-DE" sz="1200" dirty="0" smtClean="0">
                <a:solidFill>
                  <a:srgbClr val="555555"/>
                </a:solidFill>
              </a:rPr>
              <a:t>|</a:t>
            </a:r>
          </a:p>
        </p:txBody>
      </p:sp>
      <p:sp>
        <p:nvSpPr>
          <p:cNvPr id="2" name="Titel 1"/>
          <p:cNvSpPr>
            <a:spLocks noGrp="1"/>
          </p:cNvSpPr>
          <p:nvPr>
            <p:ph type="title" hasCustomPrompt="1"/>
          </p:nvPr>
        </p:nvSpPr>
        <p:spPr>
          <a:xfrm>
            <a:off x="500034" y="203200"/>
            <a:ext cx="5143536" cy="511156"/>
          </a:xfrm>
          <a:prstGeom prst="rect">
            <a:avLst/>
          </a:prstGeom>
        </p:spPr>
        <p:txBody>
          <a:bodyPr/>
          <a:lstStyle>
            <a:lvl1pPr algn="l">
              <a:buFont typeface="Wingdings" pitchFamily="2" charset="2"/>
              <a:buNone/>
              <a:defRPr sz="2400" b="1">
                <a:solidFill>
                  <a:srgbClr val="555555"/>
                </a:solidFill>
              </a:defRPr>
            </a:lvl1pPr>
          </a:lstStyle>
          <a:p>
            <a:r>
              <a:rPr lang="de-DE" dirty="0" smtClean="0"/>
              <a:t>Folientitel</a:t>
            </a:r>
            <a:endParaRPr lang="de-DE" dirty="0"/>
          </a:p>
        </p:txBody>
      </p:sp>
      <p:sp>
        <p:nvSpPr>
          <p:cNvPr id="3" name="Inhaltsplatzhalter 8"/>
          <p:cNvSpPr>
            <a:spLocks noGrp="1"/>
          </p:cNvSpPr>
          <p:nvPr>
            <p:ph sz="quarter" idx="14" hasCustomPrompt="1"/>
          </p:nvPr>
        </p:nvSpPr>
        <p:spPr>
          <a:xfrm>
            <a:off x="285750" y="1285860"/>
            <a:ext cx="8572500" cy="5072098"/>
          </a:xfrm>
          <a:prstGeom prst="rect">
            <a:avLst/>
          </a:prstGeom>
        </p:spPr>
        <p:txBody>
          <a:bodyPr/>
          <a:lstStyle>
            <a:lvl1pPr marL="252000" indent="-144000" algn="l">
              <a:spcBef>
                <a:spcPts val="300"/>
              </a:spcBef>
              <a:spcAft>
                <a:spcPts val="400"/>
              </a:spcAft>
              <a:buClr>
                <a:srgbClr val="555555"/>
              </a:buClr>
              <a:buFont typeface="Calibri" pitchFamily="34" charset="0"/>
              <a:buChar char=" "/>
              <a:defRPr sz="2000" b="0" i="1">
                <a:solidFill>
                  <a:srgbClr val="555555"/>
                </a:solidFill>
                <a:latin typeface="+mn-lt"/>
              </a:defRPr>
            </a:lvl1pPr>
            <a:lvl2pPr marL="504000" indent="-216000" algn="l">
              <a:spcAft>
                <a:spcPts val="0"/>
              </a:spcAft>
              <a:buClr>
                <a:srgbClr val="555555"/>
              </a:buClr>
              <a:buFont typeface="Wingdings" pitchFamily="2" charset="2"/>
              <a:buChar char="§"/>
              <a:defRPr sz="1800">
                <a:solidFill>
                  <a:srgbClr val="555555"/>
                </a:solidFill>
                <a:latin typeface="+mn-lt"/>
              </a:defRPr>
            </a:lvl2pPr>
            <a:lvl3pPr marL="720000" indent="-180000" algn="l">
              <a:spcBef>
                <a:spcPts val="0"/>
              </a:spcBef>
              <a:spcAft>
                <a:spcPts val="0"/>
              </a:spcAft>
              <a:buClr>
                <a:srgbClr val="555555"/>
              </a:buClr>
              <a:buFont typeface="Wingdings" pitchFamily="2" charset="2"/>
              <a:buChar char="§"/>
              <a:defRPr sz="1400" baseline="0">
                <a:solidFill>
                  <a:srgbClr val="555555"/>
                </a:solidFill>
                <a:latin typeface="+mn-lt"/>
              </a:defRPr>
            </a:lvl3pPr>
            <a:lvl4pPr marL="900000" indent="-180000" algn="l">
              <a:spcBef>
                <a:spcPts val="0"/>
              </a:spcBef>
              <a:spcAft>
                <a:spcPts val="0"/>
              </a:spcAft>
              <a:buClr>
                <a:srgbClr val="555555"/>
              </a:buClr>
              <a:buFont typeface="Arial" pitchFamily="34" charset="0"/>
              <a:buNone/>
              <a:defRPr sz="1600">
                <a:solidFill>
                  <a:srgbClr val="555555"/>
                </a:solidFill>
                <a:latin typeface="+mn-lt"/>
              </a:defRPr>
            </a:lvl4pPr>
            <a:lvl5pPr marL="1188000" indent="-288000" algn="l">
              <a:spcBef>
                <a:spcPts val="0"/>
              </a:spcBef>
              <a:buFont typeface="Calibri" pitchFamily="34" charset="0"/>
              <a:buChar char="»"/>
              <a:defRPr sz="1800">
                <a:solidFill>
                  <a:srgbClr val="000000"/>
                </a:solidFill>
                <a:latin typeface="+mn-lt"/>
              </a:defRPr>
            </a:lvl5pPr>
          </a:lstStyle>
          <a:p>
            <a:pPr lvl="0"/>
            <a:r>
              <a:rPr lang="de-DE" dirty="0" smtClean="0"/>
              <a:t>Überschrift durch Klicken bearbeiten</a:t>
            </a:r>
          </a:p>
          <a:p>
            <a:pPr lvl="1"/>
            <a:r>
              <a:rPr lang="de-DE" dirty="0" smtClean="0"/>
              <a:t>Zweite Ebene</a:t>
            </a:r>
          </a:p>
          <a:p>
            <a:pPr lvl="2"/>
            <a:r>
              <a:rPr lang="de-DE" dirty="0" smtClean="0"/>
              <a:t>Dritte Ebene</a:t>
            </a:r>
          </a:p>
        </p:txBody>
      </p:sp>
      <p:sp>
        <p:nvSpPr>
          <p:cNvPr id="6" name="Textfeld 5"/>
          <p:cNvSpPr txBox="1"/>
          <p:nvPr userDrawn="1"/>
        </p:nvSpPr>
        <p:spPr>
          <a:xfrm>
            <a:off x="8358214" y="6429396"/>
            <a:ext cx="714380" cy="400110"/>
          </a:xfrm>
          <a:prstGeom prst="rect">
            <a:avLst/>
          </a:prstGeom>
          <a:noFill/>
        </p:spPr>
        <p:txBody>
          <a:bodyPr wrap="square" rtlCol="0">
            <a:spAutoFit/>
          </a:bodyPr>
          <a:lstStyle/>
          <a:p>
            <a:pPr algn="r"/>
            <a:fld id="{79456504-F3EE-4951-BA5D-CD0652275A46}" type="slidenum">
              <a:rPr lang="de-DE" sz="2000" smtClean="0">
                <a:solidFill>
                  <a:srgbClr val="555555"/>
                </a:solidFill>
              </a:rPr>
              <a:pPr algn="r"/>
              <a:t>‹Nr.›</a:t>
            </a:fld>
            <a:endParaRPr lang="de-DE" sz="2000" dirty="0">
              <a:solidFill>
                <a:srgbClr val="555555"/>
              </a:solidFill>
            </a:endParaRPr>
          </a:p>
        </p:txBody>
      </p:sp>
      <p:sp>
        <p:nvSpPr>
          <p:cNvPr id="10" name="Fußzeilenplatzhalter 9"/>
          <p:cNvSpPr>
            <a:spLocks noGrp="1"/>
          </p:cNvSpPr>
          <p:nvPr>
            <p:ph type="ftr" sz="quarter" idx="15"/>
          </p:nvPr>
        </p:nvSpPr>
        <p:spPr>
          <a:xfrm>
            <a:off x="2714400" y="6501600"/>
            <a:ext cx="5356800" cy="277200"/>
          </a:xfrm>
          <a:prstGeom prst="rect">
            <a:avLst/>
          </a:prstGeom>
        </p:spPr>
        <p:txBody>
          <a:bodyPr/>
          <a:lstStyle>
            <a:lvl1pPr>
              <a:defRPr>
                <a:solidFill>
                  <a:srgbClr val="555555"/>
                </a:solidFill>
              </a:defRPr>
            </a:lvl1pPr>
          </a:lstStyle>
          <a:p>
            <a:pPr algn="r"/>
            <a:r>
              <a:rPr lang="de-DE" dirty="0" smtClean="0"/>
              <a:t>10 Multidimensionale Modellierung</a:t>
            </a:r>
            <a:endParaRPr lang="de-DE" dirty="0"/>
          </a:p>
        </p:txBody>
      </p:sp>
      <p:sp>
        <p:nvSpPr>
          <p:cNvPr id="13" name="Textfeld 12"/>
          <p:cNvSpPr txBox="1"/>
          <p:nvPr userDrawn="1"/>
        </p:nvSpPr>
        <p:spPr>
          <a:xfrm>
            <a:off x="285720" y="208800"/>
            <a:ext cx="214314" cy="430887"/>
          </a:xfrm>
          <a:prstGeom prst="rect">
            <a:avLst/>
          </a:prstGeom>
          <a:noFill/>
        </p:spPr>
        <p:txBody>
          <a:bodyPr wrap="square" lIns="0" tIns="0" rIns="0" bIns="0" rtlCol="0" anchor="ctr" anchorCtr="0">
            <a:spAutoFit/>
          </a:bodyPr>
          <a:lstStyle/>
          <a:p>
            <a:pPr algn="l"/>
            <a:r>
              <a:rPr lang="de-DE" sz="2800" b="1" dirty="0" smtClean="0">
                <a:solidFill>
                  <a:srgbClr val="B2E928"/>
                </a:solidFill>
              </a:rPr>
              <a:t>&gt;</a:t>
            </a:r>
          </a:p>
        </p:txBody>
      </p:sp>
    </p:spTree>
    <p:extLst>
      <p:ext uri="{BB962C8B-B14F-4D97-AF65-F5344CB8AC3E}">
        <p14:creationId xmlns:p14="http://schemas.microsoft.com/office/powerpoint/2010/main" val="2710282951"/>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276482" name="Title_Gray_Number"/>
          <p:cNvSpPr>
            <a:spLocks noChangeArrowheads="1"/>
          </p:cNvSpPr>
          <p:nvPr/>
        </p:nvSpPr>
        <p:spPr bwMode="gray">
          <a:xfrm>
            <a:off x="3505200" y="952500"/>
            <a:ext cx="2057400" cy="4318000"/>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2700" tIns="12700" rIns="12700" bIns="12700" anchor="ctr"/>
          <a:lstStyle/>
          <a:p>
            <a:pPr algn="ctr" defTabSz="228600" fontAlgn="base">
              <a:spcBef>
                <a:spcPct val="0"/>
              </a:spcBef>
              <a:spcAft>
                <a:spcPct val="0"/>
              </a:spcAft>
              <a:buClr>
                <a:srgbClr val="000000"/>
              </a:buClr>
              <a:buFont typeface="Arial" charset="0"/>
              <a:buNone/>
            </a:pPr>
            <a:r>
              <a:rPr lang="en-US" sz="27700" b="1" smtClean="0">
                <a:solidFill>
                  <a:srgbClr val="CCCCCC"/>
                </a:solidFill>
                <a:latin typeface="Times New Roman" charset="0"/>
                <a:ea typeface="ＭＳ Ｐゴシック" charset="0"/>
              </a:rPr>
              <a:t>2</a:t>
            </a:r>
          </a:p>
        </p:txBody>
      </p:sp>
      <p:sp>
        <p:nvSpPr>
          <p:cNvPr id="276483" name="Default_Title"/>
          <p:cNvSpPr>
            <a:spLocks noGrp="1" noChangeArrowheads="1"/>
          </p:cNvSpPr>
          <p:nvPr>
            <p:ph type="ctrTitle"/>
          </p:nvPr>
        </p:nvSpPr>
        <p:spPr>
          <a:xfrm>
            <a:off x="914400" y="2667000"/>
            <a:ext cx="7315200" cy="685800"/>
          </a:xfrm>
        </p:spPr>
        <p:txBody>
          <a:bodyPr/>
          <a:lstStyle>
            <a:lvl1pPr>
              <a:spcBef>
                <a:spcPct val="0"/>
              </a:spcBef>
              <a:defRPr/>
            </a:lvl1pPr>
          </a:lstStyle>
          <a:p>
            <a:pPr lvl="0"/>
            <a:r>
              <a:rPr lang="en-US" noProof="0" smtClean="0"/>
              <a:t> </a:t>
            </a:r>
          </a:p>
        </p:txBody>
      </p:sp>
      <p:pic>
        <p:nvPicPr>
          <p:cNvPr id="276501" name="Picture 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70638"/>
            <a:ext cx="9144000"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6" name="Slide_Copyright"/>
          <p:cNvSpPr>
            <a:spLocks noChangeArrowheads="1"/>
          </p:cNvSpPr>
          <p:nvPr/>
        </p:nvSpPr>
        <p:spPr bwMode="auto">
          <a:xfrm>
            <a:off x="2517775" y="6654800"/>
            <a:ext cx="4102100"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base">
              <a:spcBef>
                <a:spcPct val="0"/>
              </a:spcBef>
              <a:spcAft>
                <a:spcPct val="0"/>
              </a:spcAft>
            </a:pPr>
            <a:r>
              <a:rPr lang="en-US" sz="1200" smtClean="0">
                <a:solidFill>
                  <a:srgbClr val="000000"/>
                </a:solidFill>
                <a:latin typeface="Arial" charset="0"/>
                <a:ea typeface="ＭＳ Ｐゴシック" charset="0"/>
              </a:rPr>
              <a:t>Copyright © 2007, Oracle. Alle Rechte vorbehalten. </a:t>
            </a:r>
          </a:p>
        </p:txBody>
      </p:sp>
    </p:spTree>
    <p:extLst>
      <p:ext uri="{BB962C8B-B14F-4D97-AF65-F5344CB8AC3E}">
        <p14:creationId xmlns:p14="http://schemas.microsoft.com/office/powerpoint/2010/main" val="10236070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4" Type="http://schemas.microsoft.com/office/2007/relationships/hdphoto" Target="../media/hdphoto1.wdp"/><Relationship Id="rId5"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4" Type="http://schemas.openxmlformats.org/officeDocument/2006/relationships/slideLayout" Target="../slideLayouts/slideLayout5.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theme" Target="../theme/theme2.xml"/><Relationship Id="rId9" Type="http://schemas.openxmlformats.org/officeDocument/2006/relationships/image" Target="../media/image2.jpeg"/><Relationship Id="rId1" Type="http://schemas.openxmlformats.org/officeDocument/2006/relationships/slideLayout" Target="../slideLayouts/slideLayout2.xml"/><Relationship Id="rId2"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19.xml"/><Relationship Id="rId12" Type="http://schemas.openxmlformats.org/officeDocument/2006/relationships/theme" Target="../theme/theme3.xml"/><Relationship Id="rId13" Type="http://schemas.openxmlformats.org/officeDocument/2006/relationships/image" Target="../media/image3.png"/><Relationship Id="rId1" Type="http://schemas.openxmlformats.org/officeDocument/2006/relationships/slideLayout" Target="../slideLayouts/slideLayout9.xml"/><Relationship Id="rId2" Type="http://schemas.openxmlformats.org/officeDocument/2006/relationships/slideLayout" Target="../slideLayouts/slideLayout10.xml"/><Relationship Id="rId3" Type="http://schemas.openxmlformats.org/officeDocument/2006/relationships/slideLayout" Target="../slideLayouts/slideLayout11.xml"/><Relationship Id="rId4" Type="http://schemas.openxmlformats.org/officeDocument/2006/relationships/slideLayout" Target="../slideLayouts/slideLayout12.xml"/><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 Id="rId9" Type="http://schemas.openxmlformats.org/officeDocument/2006/relationships/slideLayout" Target="../slideLayouts/slideLayout17.xml"/><Relationship Id="rId10"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rotWithShape="1">
          <a:blip r:embed="rId3">
            <a:extLst>
              <a:ext uri="{BEBA8EAE-BF5A-486C-A8C5-ECC9F3942E4B}">
                <a14:imgProps xmlns:a14="http://schemas.microsoft.com/office/drawing/2010/main">
                  <a14:imgLayer r:embed="rId4">
                    <a14:imgEffect>
                      <a14:artisticPastelsSmooth/>
                    </a14:imgEffect>
                  </a14:imgLayer>
                </a14:imgProps>
              </a:ext>
              <a:ext uri="{28A0092B-C50C-407E-A947-70E740481C1C}">
                <a14:useLocalDpi xmlns:a14="http://schemas.microsoft.com/office/drawing/2010/main" val="0"/>
              </a:ext>
            </a:extLst>
          </a:blip>
          <a:srcRect b="16841"/>
          <a:stretch/>
        </p:blipFill>
        <p:spPr bwMode="auto">
          <a:xfrm>
            <a:off x="0" y="0"/>
            <a:ext cx="9144000" cy="6858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feld 2"/>
          <p:cNvSpPr txBox="1"/>
          <p:nvPr/>
        </p:nvSpPr>
        <p:spPr>
          <a:xfrm>
            <a:off x="863588" y="872716"/>
            <a:ext cx="7380820" cy="3816424"/>
          </a:xfrm>
          <a:prstGeom prst="rect">
            <a:avLst/>
          </a:prstGeom>
          <a:noFill/>
        </p:spPr>
        <p:txBody>
          <a:bodyPr wrap="square" rtlCol="0">
            <a:noAutofit/>
          </a:bodyPr>
          <a:lstStyle/>
          <a:p>
            <a:pPr algn="ctr"/>
            <a:endParaRPr lang="de-DE" sz="2800" baseline="0" dirty="0" smtClean="0">
              <a:solidFill>
                <a:srgbClr val="000000"/>
              </a:solidFill>
              <a:effectLst>
                <a:outerShdw blurRad="50800" dist="38100" dir="5400000" algn="t" rotWithShape="0">
                  <a:prstClr val="black">
                    <a:alpha val="40000"/>
                  </a:prstClr>
                </a:outerShdw>
              </a:effectLst>
              <a:latin typeface="Tahoma" pitchFamily="34" charset="0"/>
              <a:ea typeface="Tahoma" pitchFamily="34" charset="0"/>
              <a:cs typeface="Tahoma" pitchFamily="34" charset="0"/>
            </a:endParaRPr>
          </a:p>
        </p:txBody>
      </p:sp>
      <p:pic>
        <p:nvPicPr>
          <p:cNvPr id="5" name="Bild 4" descr="FHWS-Logo-2013_web_rgb.jpg"/>
          <p:cNvPicPr>
            <a:picLocks noChangeAspect="1"/>
          </p:cNvPicPr>
          <p:nvPr userDrawn="1"/>
        </p:nvPicPr>
        <p:blipFill rotWithShape="1">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r="32834" b="57307"/>
          <a:stretch/>
        </p:blipFill>
        <p:spPr>
          <a:xfrm>
            <a:off x="7488324" y="218510"/>
            <a:ext cx="1548172" cy="474186"/>
          </a:xfrm>
          <a:prstGeom prst="rect">
            <a:avLst/>
          </a:prstGeom>
        </p:spPr>
      </p:pic>
    </p:spTree>
    <p:extLst>
      <p:ext uri="{BB962C8B-B14F-4D97-AF65-F5344CB8AC3E}">
        <p14:creationId xmlns:p14="http://schemas.microsoft.com/office/powerpoint/2010/main" val="1353657377"/>
      </p:ext>
    </p:extLst>
  </p:cSld>
  <p:clrMap bg1="lt1" tx1="dk1" bg2="lt2" tx2="dk2" accent1="accent1" accent2="accent2" accent3="accent3" accent4="accent4" accent5="accent5" accent6="accent6" hlink="hlink" folHlink="folHlink"/>
  <p:sldLayoutIdLst>
    <p:sldLayoutId id="2147483763" r:id="rId1"/>
  </p:sldLayoutIdLst>
  <p:timing>
    <p:tnLst>
      <p:par>
        <p:cTn xmlns:p14="http://schemas.microsoft.com/office/powerpoint/2010/main" id="1" dur="indefinite" restart="never" nodeType="tmRoot"/>
      </p:par>
    </p:tnLst>
  </p:timing>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0" indent="0" algn="ctr" defTabSz="914400" rtl="0" eaLnBrk="1" latinLnBrk="0" hangingPunct="1">
        <a:spcBef>
          <a:spcPts val="0"/>
        </a:spcBef>
        <a:buFont typeface="Arial" pitchFamily="34" charset="0"/>
        <a:buNone/>
        <a:defRPr sz="4000" kern="1200">
          <a:solidFill>
            <a:schemeClr val="bg1"/>
          </a:solidFill>
          <a:latin typeface="+mn-lt"/>
          <a:ea typeface="+mn-ea"/>
          <a:cs typeface="+mn-cs"/>
        </a:defRPr>
      </a:lvl1pPr>
      <a:lvl2pPr marL="0" indent="0" algn="l" defTabSz="914400" rtl="0" eaLnBrk="1" latinLnBrk="0" hangingPunct="1">
        <a:spcBef>
          <a:spcPts val="0"/>
        </a:spcBef>
        <a:buFont typeface="Arial" pitchFamily="34" charset="0"/>
        <a:buNone/>
        <a:defRPr sz="1200" b="0" kern="1200">
          <a:solidFill>
            <a:schemeClr val="bg1"/>
          </a:solidFill>
          <a:latin typeface="Calibri" pitchFamily="34" charset="0"/>
          <a:ea typeface="+mn-ea"/>
          <a:cs typeface="+mn-cs"/>
        </a:defRPr>
      </a:lvl2pPr>
      <a:lvl3pPr marL="1143000" indent="-228600" algn="ctr"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ctr"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ctr"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5" name="Textfeld 14"/>
          <p:cNvSpPr txBox="1"/>
          <p:nvPr/>
        </p:nvSpPr>
        <p:spPr>
          <a:xfrm>
            <a:off x="0" y="6559460"/>
            <a:ext cx="9144032" cy="298540"/>
          </a:xfrm>
          <a:prstGeom prst="rect">
            <a:avLst/>
          </a:prstGeom>
          <a:gradFill flip="none" rotWithShape="1">
            <a:gsLst>
              <a:gs pos="0">
                <a:schemeClr val="bg1">
                  <a:lumMod val="75000"/>
                </a:schemeClr>
              </a:gs>
              <a:gs pos="100000">
                <a:schemeClr val="bg1">
                  <a:lumMod val="95000"/>
                </a:schemeClr>
              </a:gs>
            </a:gsLst>
            <a:lin ang="0" scaled="1"/>
            <a:tileRect/>
          </a:gradFill>
        </p:spPr>
        <p:txBody>
          <a:bodyPr wrap="none" rtlCol="0" anchor="t">
            <a:noAutofit/>
          </a:bodyPr>
          <a:lstStyle/>
          <a:p>
            <a:pPr>
              <a:tabLst>
                <a:tab pos="4484688" algn="ctr"/>
                <a:tab pos="8878888" algn="r"/>
              </a:tabLst>
            </a:pPr>
            <a:r>
              <a:rPr lang="de-DE" sz="1000" b="0" dirty="0" smtClean="0">
                <a:solidFill>
                  <a:srgbClr val="555555"/>
                </a:solidFill>
              </a:rPr>
              <a:t>Prof. Dr. </a:t>
            </a:r>
            <a:r>
              <a:rPr lang="de-DE" sz="1000" b="0" baseline="0" dirty="0" smtClean="0">
                <a:solidFill>
                  <a:srgbClr val="555555"/>
                </a:solidFill>
              </a:rPr>
              <a:t>Jens Albrecht	</a:t>
            </a:r>
            <a:r>
              <a:rPr lang="de-DE" sz="1000" b="1" baseline="0" dirty="0" smtClean="0">
                <a:solidFill>
                  <a:srgbClr val="555555"/>
                </a:solidFill>
              </a:rPr>
              <a:t>Datenbanken II</a:t>
            </a:r>
            <a:r>
              <a:rPr lang="de-DE" sz="1000" b="0" baseline="0" dirty="0" smtClean="0">
                <a:solidFill>
                  <a:srgbClr val="555555"/>
                </a:solidFill>
              </a:rPr>
              <a:t>	</a:t>
            </a:r>
            <a:fld id="{4A691431-EE47-4C40-B1DE-E8EF0090AFA6}" type="slidenum">
              <a:rPr sz="1000"/>
              <a:pPr>
                <a:tabLst>
                  <a:tab pos="4484688" algn="ctr"/>
                  <a:tab pos="8878888" algn="r"/>
                </a:tabLst>
              </a:pPr>
              <a:t>‹Nr.›</a:t>
            </a:fld>
            <a:endParaRPr lang="de-DE" sz="1000" b="0" baseline="0" dirty="0" smtClean="0">
              <a:solidFill>
                <a:srgbClr val="555555"/>
              </a:solidFill>
            </a:endParaRPr>
          </a:p>
        </p:txBody>
      </p:sp>
      <p:pic>
        <p:nvPicPr>
          <p:cNvPr id="8" name="Bild 7" descr="FHWS-Logo-2013_web_rgb.jpg"/>
          <p:cNvPicPr>
            <a:picLocks noChangeAspect="1"/>
          </p:cNvPicPr>
          <p:nvPr userDrawn="1"/>
        </p:nvPicPr>
        <p:blipFill rotWithShape="1">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rcRect r="32834" b="57307"/>
          <a:stretch/>
        </p:blipFill>
        <p:spPr>
          <a:xfrm>
            <a:off x="7488324" y="218510"/>
            <a:ext cx="1548172" cy="474186"/>
          </a:xfrm>
          <a:prstGeom prst="rect">
            <a:avLst/>
          </a:prstGeom>
        </p:spPr>
      </p:pic>
      <p:sp>
        <p:nvSpPr>
          <p:cNvPr id="4" name="Rechteck 3"/>
          <p:cNvSpPr/>
          <p:nvPr userDrawn="1"/>
        </p:nvSpPr>
        <p:spPr>
          <a:xfrm>
            <a:off x="0" y="790993"/>
            <a:ext cx="9144000" cy="45719"/>
          </a:xfrm>
          <a:prstGeom prst="rect">
            <a:avLst/>
          </a:prstGeom>
          <a:gradFill flip="none" rotWithShape="1">
            <a:gsLst>
              <a:gs pos="0">
                <a:schemeClr val="accent6"/>
              </a:gs>
              <a:gs pos="100000">
                <a:schemeClr val="accent6">
                  <a:lumMod val="20000"/>
                  <a:lumOff val="80000"/>
                </a:schemeClr>
              </a:gs>
            </a:gsLst>
            <a:lin ang="0" scaled="1"/>
            <a:tileRect/>
          </a:gradFill>
          <a:ln>
            <a:noFill/>
          </a:ln>
          <a:effectLst/>
        </p:spPr>
        <p:style>
          <a:lnRef idx="1">
            <a:schemeClr val="accent1"/>
          </a:lnRef>
          <a:fillRef idx="2">
            <a:schemeClr val="accent1"/>
          </a:fillRef>
          <a:effectRef idx="1">
            <a:schemeClr val="accent1"/>
          </a:effectRef>
          <a:fontRef idx="minor">
            <a:schemeClr val="dk1"/>
          </a:fontRef>
        </p:style>
        <p:txBody>
          <a:bodyPr lIns="36000" tIns="36000" rIns="36000" bIns="36000" rtlCol="0" anchor="ctr"/>
          <a:lstStyle/>
          <a:p>
            <a:pPr algn="ctr"/>
            <a:endParaRPr lang="de-DE" dirty="0" smtClean="0">
              <a:solidFill>
                <a:schemeClr val="tx2"/>
              </a:solidFill>
            </a:endParaRPr>
          </a:p>
        </p:txBody>
      </p:sp>
    </p:spTree>
  </p:cSld>
  <p:clrMap bg1="lt1" tx1="dk1" bg2="lt2" tx2="dk2" accent1="accent1" accent2="accent2" accent3="accent3" accent4="accent4" accent5="accent5" accent6="accent6" hlink="hlink" folHlink="folHlink"/>
  <p:sldLayoutIdLst>
    <p:sldLayoutId id="2147483758" r:id="rId1"/>
    <p:sldLayoutId id="2147483842" r:id="rId2"/>
    <p:sldLayoutId id="2147483835" r:id="rId3"/>
    <p:sldLayoutId id="2147483833" r:id="rId4"/>
    <p:sldLayoutId id="2147483856" r:id="rId5"/>
    <p:sldLayoutId id="2147483858" r:id="rId6"/>
    <p:sldLayoutId id="2147483860" r:id="rId7"/>
  </p:sldLayoutIdLst>
  <p:timing>
    <p:tnLst>
      <p:par>
        <p:cTn xmlns:p14="http://schemas.microsoft.com/office/powerpoint/2010/main" id="1" dur="indefinite" restart="never" nodeType="tmRoot"/>
      </p:par>
    </p:tnLst>
  </p:timing>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0" indent="0" algn="ctr" defTabSz="914400" rtl="0" eaLnBrk="1" latinLnBrk="0" hangingPunct="1">
        <a:spcBef>
          <a:spcPts val="0"/>
        </a:spcBef>
        <a:buFont typeface="Arial" pitchFamily="34" charset="0"/>
        <a:buNone/>
        <a:defRPr sz="4000" kern="1200">
          <a:solidFill>
            <a:schemeClr val="bg1"/>
          </a:solidFill>
          <a:latin typeface="+mn-lt"/>
          <a:ea typeface="+mn-ea"/>
          <a:cs typeface="+mn-cs"/>
        </a:defRPr>
      </a:lvl1pPr>
      <a:lvl2pPr marL="0" indent="0" algn="l" defTabSz="914400" rtl="0" eaLnBrk="1" latinLnBrk="0" hangingPunct="1">
        <a:spcBef>
          <a:spcPts val="0"/>
        </a:spcBef>
        <a:buFont typeface="Arial" pitchFamily="34" charset="0"/>
        <a:buNone/>
        <a:defRPr sz="1200" b="0" kern="1200">
          <a:solidFill>
            <a:schemeClr val="bg1"/>
          </a:solidFill>
          <a:latin typeface="Calibri" pitchFamily="34" charset="0"/>
          <a:ea typeface="+mn-ea"/>
          <a:cs typeface="+mn-cs"/>
        </a:defRPr>
      </a:lvl2pPr>
      <a:lvl3pPr marL="1143000" indent="-228600" algn="ctr"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ctr"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ctr"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5459" name="Slide_PlaceholderText"/>
          <p:cNvSpPr>
            <a:spLocks noGrp="1" noChangeArrowheads="1"/>
          </p:cNvSpPr>
          <p:nvPr>
            <p:ph type="body" idx="1"/>
          </p:nvPr>
        </p:nvSpPr>
        <p:spPr bwMode="auto">
          <a:xfrm>
            <a:off x="609600" y="1676400"/>
            <a:ext cx="7918450" cy="175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12700" tIns="12700" rIns="12700" bIns="12700" numCol="1" anchor="t" anchorCtr="0" compatLnSpc="1">
            <a:prstTxWarp prst="textNoShape">
              <a:avLst/>
            </a:prstTxWarp>
            <a:spAutoFit/>
          </a:bodyPr>
          <a:lstStyle/>
          <a:p>
            <a:pPr lvl="0"/>
            <a:r>
              <a:rPr lang="en-US"/>
              <a:t> </a:t>
            </a:r>
          </a:p>
          <a:p>
            <a:pPr lvl="1"/>
            <a:r>
              <a:rPr lang="en-US"/>
              <a:t> </a:t>
            </a:r>
          </a:p>
          <a:p>
            <a:pPr lvl="2"/>
            <a:r>
              <a:rPr lang="en-US"/>
              <a:t> </a:t>
            </a:r>
          </a:p>
          <a:p>
            <a:pPr lvl="3"/>
            <a:r>
              <a:rPr lang="en-US"/>
              <a:t> </a:t>
            </a:r>
          </a:p>
          <a:p>
            <a:pPr lvl="4"/>
            <a:r>
              <a:rPr lang="en-US"/>
              <a:t> </a:t>
            </a:r>
          </a:p>
        </p:txBody>
      </p:sp>
      <p:pic>
        <p:nvPicPr>
          <p:cNvPr id="275469" name="Picture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6370638"/>
            <a:ext cx="9144000"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5462" name="Slide_Copyright"/>
          <p:cNvSpPr>
            <a:spLocks noChangeArrowheads="1"/>
          </p:cNvSpPr>
          <p:nvPr/>
        </p:nvSpPr>
        <p:spPr bwMode="auto">
          <a:xfrm>
            <a:off x="2517775" y="6654800"/>
            <a:ext cx="4102100"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base">
              <a:spcBef>
                <a:spcPct val="0"/>
              </a:spcBef>
              <a:spcAft>
                <a:spcPct val="0"/>
              </a:spcAft>
            </a:pPr>
            <a:r>
              <a:rPr lang="en-US" sz="1200" smtClean="0">
                <a:solidFill>
                  <a:srgbClr val="000000"/>
                </a:solidFill>
                <a:latin typeface="Arial" charset="0"/>
                <a:ea typeface="ＭＳ Ｐゴシック" charset="0"/>
              </a:rPr>
              <a:t>Copyright © 2007, Oracle. Alle Rechte vorbehalten. </a:t>
            </a:r>
          </a:p>
        </p:txBody>
      </p:sp>
      <p:sp>
        <p:nvSpPr>
          <p:cNvPr id="275458" name="Slide_PlaceholderTitle"/>
          <p:cNvSpPr>
            <a:spLocks noGrp="1" noChangeArrowheads="1"/>
          </p:cNvSpPr>
          <p:nvPr>
            <p:ph type="title"/>
          </p:nvPr>
        </p:nvSpPr>
        <p:spPr bwMode="auto">
          <a:xfrm>
            <a:off x="609600" y="439738"/>
            <a:ext cx="791845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12700" tIns="12700" rIns="12700" bIns="12700" numCol="1" anchor="t" anchorCtr="0" compatLnSpc="1">
            <a:prstTxWarp prst="textNoShape">
              <a:avLst/>
            </a:prstTxWarp>
          </a:bodyPr>
          <a:lstStyle/>
          <a:p>
            <a:pPr lvl="0"/>
            <a:r>
              <a:rPr lang="en-US"/>
              <a:t>Click to edit Master title style  </a:t>
            </a:r>
          </a:p>
        </p:txBody>
      </p:sp>
      <p:sp>
        <p:nvSpPr>
          <p:cNvPr id="275486" name="Slide_Page_Number"/>
          <p:cNvSpPr>
            <a:spLocks noChangeArrowheads="1"/>
          </p:cNvSpPr>
          <p:nvPr/>
        </p:nvSpPr>
        <p:spPr bwMode="hidden">
          <a:xfrm>
            <a:off x="457200" y="6654800"/>
            <a:ext cx="965200"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just" fontAlgn="base">
              <a:spcBef>
                <a:spcPct val="0"/>
              </a:spcBef>
              <a:spcAft>
                <a:spcPct val="0"/>
              </a:spcAft>
            </a:pPr>
            <a:r>
              <a:rPr lang="en-US" sz="1200" smtClean="0">
                <a:solidFill>
                  <a:srgbClr val="000000"/>
                </a:solidFill>
                <a:latin typeface="Arial" charset="0"/>
                <a:ea typeface="ＭＳ Ｐゴシック" charset="0"/>
              </a:rPr>
              <a:t>2-</a:t>
            </a:r>
            <a:fld id="{CCCDCD4B-BA49-CA42-A2B1-646547073065}" type="slidenum">
              <a:rPr lang="en-US" sz="1200" smtClean="0">
                <a:solidFill>
                  <a:srgbClr val="000000"/>
                </a:solidFill>
                <a:latin typeface="Arial" charset="0"/>
                <a:ea typeface="ＭＳ Ｐゴシック" charset="0"/>
              </a:rPr>
              <a:pPr algn="just" fontAlgn="base">
                <a:spcBef>
                  <a:spcPct val="0"/>
                </a:spcBef>
                <a:spcAft>
                  <a:spcPct val="0"/>
                </a:spcAft>
              </a:pPr>
              <a:t>‹Nr.›</a:t>
            </a:fld>
            <a:r>
              <a:rPr lang="en-US" sz="1200" smtClean="0">
                <a:solidFill>
                  <a:srgbClr val="000000"/>
                </a:solidFill>
                <a:latin typeface="Arial" charset="0"/>
                <a:ea typeface="ＭＳ Ｐゴシック" charset="0"/>
              </a:rPr>
              <a:t> </a:t>
            </a:r>
          </a:p>
        </p:txBody>
      </p:sp>
    </p:spTree>
    <p:extLst>
      <p:ext uri="{BB962C8B-B14F-4D97-AF65-F5344CB8AC3E}">
        <p14:creationId xmlns:p14="http://schemas.microsoft.com/office/powerpoint/2010/main" val="3650651489"/>
      </p:ext>
    </p:extLst>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Lst>
  <p:txStyles>
    <p:titleStyle>
      <a:lvl1pPr algn="ctr" defTabSz="228600" rtl="0" fontAlgn="base">
        <a:spcBef>
          <a:spcPct val="20000"/>
        </a:spcBef>
        <a:spcAft>
          <a:spcPct val="0"/>
        </a:spcAft>
        <a:buClr>
          <a:srgbClr val="000000"/>
        </a:buClr>
        <a:buFont typeface="Arial" charset="0"/>
        <a:defRPr sz="2600" b="1">
          <a:solidFill>
            <a:srgbClr val="000000"/>
          </a:solidFill>
          <a:latin typeface="+mj-lt"/>
          <a:ea typeface="+mj-ea"/>
          <a:cs typeface="+mj-cs"/>
        </a:defRPr>
      </a:lvl1pPr>
      <a:lvl2pPr algn="ctr" defTabSz="228600" rtl="0" fontAlgn="base">
        <a:spcBef>
          <a:spcPct val="20000"/>
        </a:spcBef>
        <a:spcAft>
          <a:spcPct val="0"/>
        </a:spcAft>
        <a:buClr>
          <a:srgbClr val="000000"/>
        </a:buClr>
        <a:buFont typeface="Arial" charset="0"/>
        <a:defRPr sz="2600" b="1">
          <a:solidFill>
            <a:srgbClr val="000000"/>
          </a:solidFill>
          <a:latin typeface="Arial" charset="0"/>
          <a:ea typeface="ＭＳ Ｐゴシック" charset="0"/>
        </a:defRPr>
      </a:lvl2pPr>
      <a:lvl3pPr algn="ctr" defTabSz="228600" rtl="0" fontAlgn="base">
        <a:spcBef>
          <a:spcPct val="20000"/>
        </a:spcBef>
        <a:spcAft>
          <a:spcPct val="0"/>
        </a:spcAft>
        <a:buClr>
          <a:srgbClr val="000000"/>
        </a:buClr>
        <a:buFont typeface="Arial" charset="0"/>
        <a:defRPr sz="2600" b="1">
          <a:solidFill>
            <a:srgbClr val="000000"/>
          </a:solidFill>
          <a:latin typeface="Arial" charset="0"/>
          <a:ea typeface="ＭＳ Ｐゴシック" charset="0"/>
        </a:defRPr>
      </a:lvl3pPr>
      <a:lvl4pPr algn="ctr" defTabSz="228600" rtl="0" fontAlgn="base">
        <a:spcBef>
          <a:spcPct val="20000"/>
        </a:spcBef>
        <a:spcAft>
          <a:spcPct val="0"/>
        </a:spcAft>
        <a:buClr>
          <a:srgbClr val="000000"/>
        </a:buClr>
        <a:buFont typeface="Arial" charset="0"/>
        <a:defRPr sz="2600" b="1">
          <a:solidFill>
            <a:srgbClr val="000000"/>
          </a:solidFill>
          <a:latin typeface="Arial" charset="0"/>
          <a:ea typeface="ＭＳ Ｐゴシック" charset="0"/>
        </a:defRPr>
      </a:lvl4pPr>
      <a:lvl5pPr algn="ctr" defTabSz="228600" rtl="0" fontAlgn="base">
        <a:spcBef>
          <a:spcPct val="20000"/>
        </a:spcBef>
        <a:spcAft>
          <a:spcPct val="0"/>
        </a:spcAft>
        <a:buClr>
          <a:srgbClr val="000000"/>
        </a:buClr>
        <a:buFont typeface="Arial" charset="0"/>
        <a:defRPr sz="2600" b="1">
          <a:solidFill>
            <a:srgbClr val="000000"/>
          </a:solidFill>
          <a:latin typeface="Arial" charset="0"/>
          <a:ea typeface="ＭＳ Ｐゴシック" charset="0"/>
        </a:defRPr>
      </a:lvl5pPr>
      <a:lvl6pPr marL="457200" algn="ctr" defTabSz="228600" rtl="0" fontAlgn="base">
        <a:spcBef>
          <a:spcPct val="20000"/>
        </a:spcBef>
        <a:spcAft>
          <a:spcPct val="0"/>
        </a:spcAft>
        <a:buClr>
          <a:srgbClr val="000000"/>
        </a:buClr>
        <a:buFont typeface="Arial" charset="0"/>
        <a:defRPr sz="2600" b="1">
          <a:solidFill>
            <a:srgbClr val="000000"/>
          </a:solidFill>
          <a:latin typeface="Arial" charset="0"/>
          <a:ea typeface="ＭＳ Ｐゴシック" charset="0"/>
        </a:defRPr>
      </a:lvl6pPr>
      <a:lvl7pPr marL="914400" algn="ctr" defTabSz="228600" rtl="0" fontAlgn="base">
        <a:spcBef>
          <a:spcPct val="20000"/>
        </a:spcBef>
        <a:spcAft>
          <a:spcPct val="0"/>
        </a:spcAft>
        <a:buClr>
          <a:srgbClr val="000000"/>
        </a:buClr>
        <a:buFont typeface="Arial" charset="0"/>
        <a:defRPr sz="2600" b="1">
          <a:solidFill>
            <a:srgbClr val="000000"/>
          </a:solidFill>
          <a:latin typeface="Arial" charset="0"/>
          <a:ea typeface="ＭＳ Ｐゴシック" charset="0"/>
        </a:defRPr>
      </a:lvl7pPr>
      <a:lvl8pPr marL="1371600" algn="ctr" defTabSz="228600" rtl="0" fontAlgn="base">
        <a:spcBef>
          <a:spcPct val="20000"/>
        </a:spcBef>
        <a:spcAft>
          <a:spcPct val="0"/>
        </a:spcAft>
        <a:buClr>
          <a:srgbClr val="000000"/>
        </a:buClr>
        <a:buFont typeface="Arial" charset="0"/>
        <a:defRPr sz="2600" b="1">
          <a:solidFill>
            <a:srgbClr val="000000"/>
          </a:solidFill>
          <a:latin typeface="Arial" charset="0"/>
          <a:ea typeface="ＭＳ Ｐゴシック" charset="0"/>
        </a:defRPr>
      </a:lvl8pPr>
      <a:lvl9pPr marL="1828800" algn="ctr" defTabSz="228600" rtl="0" fontAlgn="base">
        <a:spcBef>
          <a:spcPct val="20000"/>
        </a:spcBef>
        <a:spcAft>
          <a:spcPct val="0"/>
        </a:spcAft>
        <a:buClr>
          <a:srgbClr val="000000"/>
        </a:buClr>
        <a:buFont typeface="Arial" charset="0"/>
        <a:defRPr sz="2600" b="1">
          <a:solidFill>
            <a:srgbClr val="000000"/>
          </a:solidFill>
          <a:latin typeface="Arial" charset="0"/>
          <a:ea typeface="ＭＳ Ｐゴシック" charset="0"/>
        </a:defRPr>
      </a:lvl9pPr>
    </p:titleStyle>
    <p:bodyStyle>
      <a:lvl1pPr algn="l" defTabSz="228600" rtl="0" fontAlgn="base">
        <a:spcBef>
          <a:spcPct val="20000"/>
        </a:spcBef>
        <a:spcAft>
          <a:spcPct val="0"/>
        </a:spcAft>
        <a:buClr>
          <a:srgbClr val="000000"/>
        </a:buClr>
        <a:buFont typeface="Arial" charset="0"/>
        <a:defRPr sz="2200" b="1">
          <a:solidFill>
            <a:schemeClr val="tx1"/>
          </a:solidFill>
          <a:latin typeface="+mn-lt"/>
          <a:ea typeface="+mn-ea"/>
          <a:cs typeface="+mn-cs"/>
        </a:defRPr>
      </a:lvl1pPr>
      <a:lvl2pPr marL="461963" indent="-347663" algn="l" defTabSz="228600" rtl="0" fontAlgn="base">
        <a:spcBef>
          <a:spcPct val="20000"/>
        </a:spcBef>
        <a:spcAft>
          <a:spcPct val="0"/>
        </a:spcAft>
        <a:buClr>
          <a:srgbClr val="FF0000"/>
        </a:buClr>
        <a:buFont typeface="Arial" charset="0"/>
        <a:buChar char="•"/>
        <a:defRPr sz="2200" b="1">
          <a:solidFill>
            <a:schemeClr val="tx1"/>
          </a:solidFill>
          <a:latin typeface="+mn-lt"/>
          <a:ea typeface="+mn-ea"/>
        </a:defRPr>
      </a:lvl2pPr>
      <a:lvl3pPr marL="909638" indent="-331788" algn="l" defTabSz="228600" rtl="0" fontAlgn="base">
        <a:spcBef>
          <a:spcPct val="20000"/>
        </a:spcBef>
        <a:spcAft>
          <a:spcPct val="0"/>
        </a:spcAft>
        <a:buClr>
          <a:srgbClr val="FF0000"/>
        </a:buClr>
        <a:buFont typeface="Arial" charset="0"/>
        <a:buChar char="–"/>
        <a:defRPr sz="2000" b="1">
          <a:solidFill>
            <a:schemeClr val="tx1"/>
          </a:solidFill>
          <a:latin typeface="+mn-lt"/>
          <a:ea typeface="+mn-ea"/>
        </a:defRPr>
      </a:lvl3pPr>
      <a:lvl4pPr marL="1255713" indent="-231775" algn="l" defTabSz="228600" rtl="0" fontAlgn="base">
        <a:spcBef>
          <a:spcPct val="20000"/>
        </a:spcBef>
        <a:spcAft>
          <a:spcPct val="0"/>
        </a:spcAft>
        <a:buClr>
          <a:schemeClr val="accent2"/>
        </a:buClr>
        <a:buSzPct val="45000"/>
        <a:buFont typeface="Arial" charset="0"/>
        <a:buChar char="—"/>
        <a:defRPr b="1">
          <a:solidFill>
            <a:schemeClr val="tx1"/>
          </a:solidFill>
          <a:latin typeface="+mn-lt"/>
          <a:ea typeface="+mn-ea"/>
        </a:defRPr>
      </a:lvl4pPr>
      <a:lvl5pPr marL="1601788" indent="-230188" algn="l" defTabSz="228600" rtl="0" fontAlgn="base">
        <a:spcBef>
          <a:spcPct val="20000"/>
        </a:spcBef>
        <a:spcAft>
          <a:spcPct val="0"/>
        </a:spcAft>
        <a:buClr>
          <a:schemeClr val="accent2"/>
        </a:buClr>
        <a:buSzPct val="55000"/>
        <a:buFont typeface="Arial" charset="0"/>
        <a:buChar char="—"/>
        <a:defRPr sz="1600" b="1">
          <a:solidFill>
            <a:schemeClr val="tx1"/>
          </a:solidFill>
          <a:latin typeface="+mn-lt"/>
          <a:ea typeface="+mn-ea"/>
        </a:defRPr>
      </a:lvl5pPr>
      <a:lvl6pPr marL="2058988" indent="-230188" algn="l" defTabSz="228600" rtl="0" fontAlgn="base">
        <a:spcBef>
          <a:spcPct val="20000"/>
        </a:spcBef>
        <a:spcAft>
          <a:spcPct val="0"/>
        </a:spcAft>
        <a:buClr>
          <a:schemeClr val="accent2"/>
        </a:buClr>
        <a:buSzPct val="55000"/>
        <a:buFont typeface="Arial" charset="0"/>
        <a:buChar char="—"/>
        <a:defRPr sz="1600" b="1">
          <a:solidFill>
            <a:schemeClr val="tx1"/>
          </a:solidFill>
          <a:latin typeface="+mn-lt"/>
          <a:ea typeface="+mn-ea"/>
        </a:defRPr>
      </a:lvl6pPr>
      <a:lvl7pPr marL="2516188" indent="-230188" algn="l" defTabSz="228600" rtl="0" fontAlgn="base">
        <a:spcBef>
          <a:spcPct val="20000"/>
        </a:spcBef>
        <a:spcAft>
          <a:spcPct val="0"/>
        </a:spcAft>
        <a:buClr>
          <a:schemeClr val="accent2"/>
        </a:buClr>
        <a:buSzPct val="55000"/>
        <a:buFont typeface="Arial" charset="0"/>
        <a:buChar char="—"/>
        <a:defRPr sz="1600" b="1">
          <a:solidFill>
            <a:schemeClr val="tx1"/>
          </a:solidFill>
          <a:latin typeface="+mn-lt"/>
          <a:ea typeface="+mn-ea"/>
        </a:defRPr>
      </a:lvl7pPr>
      <a:lvl8pPr marL="2973388" indent="-230188" algn="l" defTabSz="228600" rtl="0" fontAlgn="base">
        <a:spcBef>
          <a:spcPct val="20000"/>
        </a:spcBef>
        <a:spcAft>
          <a:spcPct val="0"/>
        </a:spcAft>
        <a:buClr>
          <a:schemeClr val="accent2"/>
        </a:buClr>
        <a:buSzPct val="55000"/>
        <a:buFont typeface="Arial" charset="0"/>
        <a:buChar char="—"/>
        <a:defRPr sz="1600" b="1">
          <a:solidFill>
            <a:schemeClr val="tx1"/>
          </a:solidFill>
          <a:latin typeface="+mn-lt"/>
          <a:ea typeface="+mn-ea"/>
        </a:defRPr>
      </a:lvl8pPr>
      <a:lvl9pPr marL="3430588" indent="-230188" algn="l" defTabSz="228600" rtl="0" fontAlgn="base">
        <a:spcBef>
          <a:spcPct val="20000"/>
        </a:spcBef>
        <a:spcAft>
          <a:spcPct val="0"/>
        </a:spcAft>
        <a:buClr>
          <a:schemeClr val="accent2"/>
        </a:buClr>
        <a:buSzPct val="55000"/>
        <a:buFont typeface="Arial" charset="0"/>
        <a:buChar char="—"/>
        <a:defRPr sz="1600" b="1">
          <a:solidFill>
            <a:schemeClr val="tx1"/>
          </a:solidFill>
          <a:latin typeface="+mn-lt"/>
          <a:ea typeface="+mn-ea"/>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2.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ocs.oracle.com/cd/E16655_01/appdev.121/e17602/toc.htm"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0.png"/><Relationship Id="rId8"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6.png"/><Relationship Id="rId5" Type="http://schemas.openxmlformats.org/officeDocument/2006/relationships/image" Target="../media/image20.png"/><Relationship Id="rId6" Type="http://schemas.openxmlformats.org/officeDocument/2006/relationships/image" Target="../media/image10.png"/><Relationship Id="rId7" Type="http://schemas.openxmlformats.org/officeDocument/2006/relationships/image" Target="../media/image19.png"/><Relationship Id="rId8"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Datenbankprogrammierung</a:t>
            </a:r>
            <a:br>
              <a:rPr lang="de-DE" dirty="0"/>
            </a:br>
            <a:r>
              <a:rPr lang="de-DE" dirty="0"/>
              <a:t>mit PL/SQL</a:t>
            </a:r>
          </a:p>
        </p:txBody>
      </p:sp>
    </p:spTree>
    <p:extLst>
      <p:ext uri="{BB962C8B-B14F-4D97-AF65-F5344CB8AC3E}">
        <p14:creationId xmlns:p14="http://schemas.microsoft.com/office/powerpoint/2010/main" val="2028840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Blöcke und Kontrollstrukturen in PL/SQL</a:t>
            </a:r>
          </a:p>
        </p:txBody>
      </p:sp>
    </p:spTree>
    <p:extLst>
      <p:ext uri="{BB962C8B-B14F-4D97-AF65-F5344CB8AC3E}">
        <p14:creationId xmlns:p14="http://schemas.microsoft.com/office/powerpoint/2010/main" val="1680835102"/>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Definition eines Statement-Triggers</a:t>
            </a:r>
          </a:p>
        </p:txBody>
      </p:sp>
      <p:sp>
        <p:nvSpPr>
          <p:cNvPr id="4" name="Rectangle 81"/>
          <p:cNvSpPr>
            <a:spLocks noChangeArrowheads="1"/>
          </p:cNvSpPr>
          <p:nvPr/>
        </p:nvSpPr>
        <p:spPr bwMode="auto">
          <a:xfrm>
            <a:off x="251520" y="980728"/>
            <a:ext cx="8388932" cy="5436604"/>
          </a:xfrm>
          <a:prstGeom prst="rect">
            <a:avLst/>
          </a:prstGeom>
          <a:solidFill>
            <a:srgbClr val="FFFFCC"/>
          </a:solidFill>
          <a:ln w="9525">
            <a:solidFill>
              <a:schemeClr val="tx1"/>
            </a:solidFill>
            <a:miter lim="800000"/>
            <a:headEnd/>
            <a:tailEnd/>
          </a:ln>
        </p:spPr>
        <p:txBody>
          <a:bodyPr wrap="square" lIns="180000" tIns="93600" rIns="180000" bIns="93600" anchor="ctr">
            <a:noAutofit/>
          </a:bodyPr>
          <a:lstStyle/>
          <a:p>
            <a:r>
              <a:rPr lang="de-DE" sz="1600" b="1">
                <a:solidFill>
                  <a:srgbClr val="0000FF"/>
                </a:solidFill>
                <a:latin typeface="Consolas"/>
              </a:rPr>
              <a:t>CREATE OR REPLACE TRIGGER</a:t>
            </a:r>
            <a:r>
              <a:rPr lang="de-DE" sz="1600">
                <a:solidFill>
                  <a:prstClr val="black"/>
                </a:solidFill>
                <a:latin typeface="Consolas"/>
              </a:rPr>
              <a:t> emp_weekdays_trg</a:t>
            </a:r>
          </a:p>
          <a:p>
            <a:r>
              <a:rPr lang="de-DE" sz="1600" b="1">
                <a:solidFill>
                  <a:srgbClr val="FF0000"/>
                </a:solidFill>
                <a:latin typeface="Consolas"/>
              </a:rPr>
              <a:t>BEFORE</a:t>
            </a:r>
            <a:r>
              <a:rPr lang="de-DE" sz="1600">
                <a:solidFill>
                  <a:srgbClr val="FF0000"/>
                </a:solidFill>
                <a:latin typeface="Consolas"/>
              </a:rPr>
              <a:t> </a:t>
            </a:r>
            <a:r>
              <a:rPr lang="de-DE" sz="1600" b="1">
                <a:solidFill>
                  <a:srgbClr val="FF0000"/>
                </a:solidFill>
                <a:latin typeface="Consolas"/>
              </a:rPr>
              <a:t>INSERT OR UPDATE OR DELETE</a:t>
            </a:r>
            <a:r>
              <a:rPr lang="de-DE" sz="1600">
                <a:solidFill>
                  <a:srgbClr val="FF0000"/>
                </a:solidFill>
                <a:latin typeface="Consolas"/>
              </a:rPr>
              <a:t> </a:t>
            </a:r>
            <a:r>
              <a:rPr lang="de-DE" sz="1600" b="1">
                <a:solidFill>
                  <a:srgbClr val="FF0000"/>
                </a:solidFill>
                <a:latin typeface="Consolas"/>
              </a:rPr>
              <a:t>ON</a:t>
            </a:r>
            <a:r>
              <a:rPr lang="de-DE" sz="1600">
                <a:solidFill>
                  <a:srgbClr val="FF0000"/>
                </a:solidFill>
                <a:latin typeface="Consolas"/>
              </a:rPr>
              <a:t> </a:t>
            </a:r>
            <a:r>
              <a:rPr lang="de-DE" sz="1600">
                <a:solidFill>
                  <a:prstClr val="black"/>
                </a:solidFill>
                <a:latin typeface="Consolas"/>
              </a:rPr>
              <a:t>employees  </a:t>
            </a:r>
          </a:p>
          <a:p>
            <a:r>
              <a:rPr lang="de-DE" sz="1600" b="1">
                <a:solidFill>
                  <a:srgbClr val="0000FF"/>
                </a:solidFill>
                <a:latin typeface="Consolas"/>
              </a:rPr>
              <a:t>BEGIN</a:t>
            </a:r>
            <a:r>
              <a:rPr lang="de-DE" sz="1600">
                <a:solidFill>
                  <a:prstClr val="black"/>
                </a:solidFill>
                <a:latin typeface="Consolas"/>
              </a:rPr>
              <a:t> </a:t>
            </a:r>
          </a:p>
          <a:p>
            <a:endParaRPr lang="de-DE" sz="1600">
              <a:solidFill>
                <a:prstClr val="black"/>
              </a:solidFill>
              <a:latin typeface="Consolas"/>
            </a:endParaRPr>
          </a:p>
          <a:p>
            <a:r>
              <a:rPr lang="de-DE" sz="1600">
                <a:solidFill>
                  <a:prstClr val="black"/>
                </a:solidFill>
                <a:latin typeface="Consolas"/>
              </a:rPr>
              <a:t>  </a:t>
            </a:r>
            <a:r>
              <a:rPr lang="de-DE" sz="1600" b="1">
                <a:solidFill>
                  <a:srgbClr val="0000FF"/>
                </a:solidFill>
                <a:latin typeface="Consolas"/>
              </a:rPr>
              <a:t>IF </a:t>
            </a:r>
            <a:r>
              <a:rPr lang="de-DE" sz="1600">
                <a:solidFill>
                  <a:srgbClr val="808080"/>
                </a:solidFill>
                <a:latin typeface="Consolas"/>
              </a:rPr>
              <a:t>(</a:t>
            </a:r>
            <a:r>
              <a:rPr lang="de-DE" sz="1600">
                <a:solidFill>
                  <a:prstClr val="black"/>
                </a:solidFill>
                <a:latin typeface="Consolas"/>
              </a:rPr>
              <a:t>TO_CHAR</a:t>
            </a:r>
            <a:r>
              <a:rPr lang="de-DE" sz="1600">
                <a:solidFill>
                  <a:srgbClr val="808080"/>
                </a:solidFill>
                <a:latin typeface="Consolas"/>
              </a:rPr>
              <a:t>(</a:t>
            </a:r>
            <a:r>
              <a:rPr lang="de-DE" sz="1600">
                <a:solidFill>
                  <a:prstClr val="black"/>
                </a:solidFill>
                <a:latin typeface="Consolas"/>
              </a:rPr>
              <a:t>SYSDATE</a:t>
            </a:r>
            <a:r>
              <a:rPr lang="de-DE" sz="1600">
                <a:solidFill>
                  <a:srgbClr val="808080"/>
                </a:solidFill>
                <a:latin typeface="Consolas"/>
              </a:rPr>
              <a:t>,</a:t>
            </a:r>
            <a:r>
              <a:rPr lang="de-DE" sz="1600">
                <a:solidFill>
                  <a:srgbClr val="800000"/>
                </a:solidFill>
                <a:latin typeface="Consolas"/>
              </a:rPr>
              <a:t>'DY'</a:t>
            </a:r>
            <a:r>
              <a:rPr lang="de-DE" sz="1600">
                <a:solidFill>
                  <a:srgbClr val="808080"/>
                </a:solidFill>
                <a:latin typeface="Consolas"/>
              </a:rPr>
              <a:t>)</a:t>
            </a:r>
            <a:r>
              <a:rPr lang="de-DE" sz="1600">
                <a:solidFill>
                  <a:prstClr val="black"/>
                </a:solidFill>
                <a:latin typeface="Consolas"/>
              </a:rPr>
              <a:t> </a:t>
            </a:r>
            <a:r>
              <a:rPr lang="de-DE" sz="1600">
                <a:solidFill>
                  <a:srgbClr val="808080"/>
                </a:solidFill>
                <a:latin typeface="Consolas"/>
              </a:rPr>
              <a:t>IN</a:t>
            </a:r>
            <a:r>
              <a:rPr lang="de-DE" sz="1600" b="1">
                <a:solidFill>
                  <a:srgbClr val="0000FF"/>
                </a:solidFill>
                <a:latin typeface="Consolas"/>
              </a:rPr>
              <a:t> </a:t>
            </a:r>
            <a:r>
              <a:rPr lang="de-DE" sz="1600">
                <a:solidFill>
                  <a:srgbClr val="808080"/>
                </a:solidFill>
                <a:latin typeface="Consolas"/>
              </a:rPr>
              <a:t>(</a:t>
            </a:r>
            <a:r>
              <a:rPr lang="de-DE" sz="1600">
                <a:solidFill>
                  <a:srgbClr val="800000"/>
                </a:solidFill>
                <a:latin typeface="Consolas"/>
              </a:rPr>
              <a:t>'SA'</a:t>
            </a:r>
            <a:r>
              <a:rPr lang="de-DE" sz="1600">
                <a:solidFill>
                  <a:srgbClr val="808080"/>
                </a:solidFill>
                <a:latin typeface="Consolas"/>
              </a:rPr>
              <a:t>,</a:t>
            </a:r>
            <a:r>
              <a:rPr lang="de-DE" sz="1600">
                <a:solidFill>
                  <a:srgbClr val="800000"/>
                </a:solidFill>
                <a:latin typeface="Consolas"/>
              </a:rPr>
              <a:t>'SO'</a:t>
            </a:r>
            <a:r>
              <a:rPr lang="de-DE" sz="1600">
                <a:solidFill>
                  <a:srgbClr val="808080"/>
                </a:solidFill>
                <a:latin typeface="Consolas"/>
              </a:rPr>
              <a:t>))</a:t>
            </a:r>
            <a:r>
              <a:rPr lang="de-DE" sz="1600">
                <a:solidFill>
                  <a:prstClr val="black"/>
                </a:solidFill>
                <a:latin typeface="Consolas"/>
              </a:rPr>
              <a:t> </a:t>
            </a:r>
            <a:r>
              <a:rPr lang="de-DE" sz="1600" b="1">
                <a:solidFill>
                  <a:srgbClr val="0000FF"/>
                </a:solidFill>
                <a:latin typeface="Consolas"/>
              </a:rPr>
              <a:t>THEN</a:t>
            </a:r>
            <a:r>
              <a:rPr lang="de-DE" sz="1600">
                <a:solidFill>
                  <a:prstClr val="black"/>
                </a:solidFill>
                <a:latin typeface="Consolas"/>
              </a:rPr>
              <a:t> </a:t>
            </a:r>
          </a:p>
          <a:p>
            <a:r>
              <a:rPr lang="de-DE" sz="1600">
                <a:solidFill>
                  <a:prstClr val="black"/>
                </a:solidFill>
                <a:latin typeface="Consolas"/>
              </a:rPr>
              <a:t>    </a:t>
            </a:r>
            <a:r>
              <a:rPr lang="de-DE" sz="1600" b="1">
                <a:solidFill>
                  <a:srgbClr val="0000FF"/>
                </a:solidFill>
                <a:latin typeface="Consolas"/>
              </a:rPr>
              <a:t>IF</a:t>
            </a:r>
            <a:r>
              <a:rPr lang="de-DE" sz="1600">
                <a:solidFill>
                  <a:prstClr val="black"/>
                </a:solidFill>
                <a:latin typeface="Consolas"/>
              </a:rPr>
              <a:t> </a:t>
            </a:r>
            <a:r>
              <a:rPr lang="de-DE" sz="1600" b="1">
                <a:solidFill>
                  <a:srgbClr val="FF0000"/>
                </a:solidFill>
                <a:latin typeface="Consolas"/>
              </a:rPr>
              <a:t>DELETING</a:t>
            </a:r>
            <a:r>
              <a:rPr lang="de-DE" sz="1600">
                <a:solidFill>
                  <a:prstClr val="black"/>
                </a:solidFill>
                <a:latin typeface="Consolas"/>
              </a:rPr>
              <a:t> </a:t>
            </a:r>
            <a:r>
              <a:rPr lang="de-DE" sz="1600" b="1">
                <a:solidFill>
                  <a:srgbClr val="0000FF"/>
                </a:solidFill>
                <a:latin typeface="Consolas"/>
              </a:rPr>
              <a:t>THEN</a:t>
            </a:r>
            <a:r>
              <a:rPr lang="de-DE" sz="1600">
                <a:solidFill>
                  <a:prstClr val="black"/>
                </a:solidFill>
                <a:latin typeface="Consolas"/>
              </a:rPr>
              <a:t> </a:t>
            </a:r>
          </a:p>
          <a:p>
            <a:r>
              <a:rPr lang="de-DE" sz="1600">
                <a:solidFill>
                  <a:prstClr val="black"/>
                </a:solidFill>
                <a:latin typeface="Consolas"/>
              </a:rPr>
              <a:t>      RAISE_APPLICATION_ERROR</a:t>
            </a:r>
            <a:r>
              <a:rPr lang="de-DE" sz="1600">
                <a:solidFill>
                  <a:srgbClr val="808080"/>
                </a:solidFill>
                <a:latin typeface="Consolas"/>
              </a:rPr>
              <a:t>(-</a:t>
            </a:r>
            <a:r>
              <a:rPr lang="de-DE" sz="1600">
                <a:solidFill>
                  <a:prstClr val="black"/>
                </a:solidFill>
                <a:latin typeface="Consolas"/>
              </a:rPr>
              <a:t>20501</a:t>
            </a:r>
            <a:r>
              <a:rPr lang="de-DE" sz="1600">
                <a:solidFill>
                  <a:srgbClr val="808080"/>
                </a:solidFill>
                <a:latin typeface="Consolas"/>
              </a:rPr>
              <a:t>,</a:t>
            </a:r>
            <a:r>
              <a:rPr lang="de-DE" sz="1600">
                <a:solidFill>
                  <a:prstClr val="black"/>
                </a:solidFill>
                <a:latin typeface="Consolas"/>
              </a:rPr>
              <a:t> </a:t>
            </a:r>
          </a:p>
          <a:p>
            <a:r>
              <a:rPr lang="de-DE" sz="1600">
                <a:solidFill>
                  <a:prstClr val="black"/>
                </a:solidFill>
                <a:latin typeface="Consolas"/>
              </a:rPr>
              <a:t>        </a:t>
            </a:r>
            <a:r>
              <a:rPr lang="de-DE" sz="1600">
                <a:solidFill>
                  <a:srgbClr val="800000"/>
                </a:solidFill>
                <a:latin typeface="Consolas"/>
              </a:rPr>
              <a:t>'You may delete from employees only on weekdays.'</a:t>
            </a:r>
            <a:r>
              <a:rPr lang="de-DE" sz="1600">
                <a:solidFill>
                  <a:srgbClr val="808080"/>
                </a:solidFill>
                <a:latin typeface="Consolas"/>
              </a:rPr>
              <a:t>);</a:t>
            </a:r>
            <a:endParaRPr lang="de-DE" sz="1600">
              <a:solidFill>
                <a:prstClr val="black"/>
              </a:solidFill>
              <a:latin typeface="Consolas"/>
            </a:endParaRPr>
          </a:p>
          <a:p>
            <a:r>
              <a:rPr lang="de-DE" sz="1600">
                <a:solidFill>
                  <a:prstClr val="black"/>
                </a:solidFill>
                <a:latin typeface="Consolas"/>
              </a:rPr>
              <a:t>    </a:t>
            </a:r>
            <a:r>
              <a:rPr lang="de-DE" sz="1600" b="1">
                <a:solidFill>
                  <a:srgbClr val="0000FF"/>
                </a:solidFill>
                <a:latin typeface="Consolas"/>
              </a:rPr>
              <a:t>ELSIF</a:t>
            </a:r>
            <a:r>
              <a:rPr lang="de-DE" sz="1600">
                <a:solidFill>
                  <a:prstClr val="black"/>
                </a:solidFill>
                <a:latin typeface="Consolas"/>
              </a:rPr>
              <a:t> </a:t>
            </a:r>
            <a:r>
              <a:rPr lang="de-DE" sz="1600" b="1">
                <a:solidFill>
                  <a:srgbClr val="FF0000"/>
                </a:solidFill>
                <a:latin typeface="Consolas"/>
              </a:rPr>
              <a:t>INSERTING</a:t>
            </a:r>
            <a:r>
              <a:rPr lang="de-DE" sz="1600">
                <a:solidFill>
                  <a:prstClr val="black"/>
                </a:solidFill>
                <a:latin typeface="Consolas"/>
              </a:rPr>
              <a:t> </a:t>
            </a:r>
            <a:r>
              <a:rPr lang="de-DE" sz="1600" b="1">
                <a:solidFill>
                  <a:srgbClr val="0000FF"/>
                </a:solidFill>
                <a:latin typeface="Consolas"/>
              </a:rPr>
              <a:t>THEN</a:t>
            </a:r>
            <a:endParaRPr lang="de-DE" sz="1600">
              <a:solidFill>
                <a:prstClr val="black"/>
              </a:solidFill>
              <a:latin typeface="Consolas"/>
            </a:endParaRPr>
          </a:p>
          <a:p>
            <a:r>
              <a:rPr lang="de-DE" sz="1600">
                <a:solidFill>
                  <a:prstClr val="black"/>
                </a:solidFill>
                <a:latin typeface="Consolas"/>
              </a:rPr>
              <a:t>      RAISE_APPLICATION_ERROR</a:t>
            </a:r>
            <a:r>
              <a:rPr lang="de-DE" sz="1600">
                <a:solidFill>
                  <a:srgbClr val="808080"/>
                </a:solidFill>
                <a:latin typeface="Consolas"/>
              </a:rPr>
              <a:t>(-</a:t>
            </a:r>
            <a:r>
              <a:rPr lang="de-DE" sz="1600">
                <a:solidFill>
                  <a:prstClr val="black"/>
                </a:solidFill>
                <a:latin typeface="Consolas"/>
              </a:rPr>
              <a:t>20502</a:t>
            </a:r>
            <a:r>
              <a:rPr lang="de-DE" sz="1600">
                <a:solidFill>
                  <a:srgbClr val="808080"/>
                </a:solidFill>
                <a:latin typeface="Consolas"/>
              </a:rPr>
              <a:t>,</a:t>
            </a:r>
            <a:r>
              <a:rPr lang="de-DE" sz="1600">
                <a:solidFill>
                  <a:prstClr val="black"/>
                </a:solidFill>
                <a:latin typeface="Consolas"/>
              </a:rPr>
              <a:t> </a:t>
            </a:r>
          </a:p>
          <a:p>
            <a:r>
              <a:rPr lang="de-DE" sz="1600">
                <a:solidFill>
                  <a:prstClr val="black"/>
                </a:solidFill>
                <a:latin typeface="Consolas"/>
              </a:rPr>
              <a:t>        </a:t>
            </a:r>
            <a:r>
              <a:rPr lang="de-DE" sz="1600">
                <a:solidFill>
                  <a:srgbClr val="800000"/>
                </a:solidFill>
                <a:latin typeface="Consolas"/>
              </a:rPr>
              <a:t>'You may insert into employees only on weekdays.'</a:t>
            </a:r>
            <a:r>
              <a:rPr lang="de-DE" sz="1600">
                <a:solidFill>
                  <a:srgbClr val="808080"/>
                </a:solidFill>
                <a:latin typeface="Consolas"/>
              </a:rPr>
              <a:t>);</a:t>
            </a:r>
            <a:endParaRPr lang="de-DE" sz="1600">
              <a:solidFill>
                <a:prstClr val="black"/>
              </a:solidFill>
              <a:latin typeface="Consolas"/>
            </a:endParaRPr>
          </a:p>
          <a:p>
            <a:r>
              <a:rPr lang="de-DE" sz="1600">
                <a:solidFill>
                  <a:prstClr val="black"/>
                </a:solidFill>
                <a:latin typeface="Consolas"/>
              </a:rPr>
              <a:t>    </a:t>
            </a:r>
            <a:r>
              <a:rPr lang="de-DE" sz="1600" b="1">
                <a:solidFill>
                  <a:srgbClr val="0000FF"/>
                </a:solidFill>
                <a:latin typeface="Consolas"/>
              </a:rPr>
              <a:t>ELSIF</a:t>
            </a:r>
            <a:r>
              <a:rPr lang="de-DE" sz="1600">
                <a:solidFill>
                  <a:prstClr val="black"/>
                </a:solidFill>
                <a:latin typeface="Consolas"/>
              </a:rPr>
              <a:t> </a:t>
            </a:r>
            <a:r>
              <a:rPr lang="de-DE" sz="1600" b="1">
                <a:solidFill>
                  <a:srgbClr val="FF0000"/>
                </a:solidFill>
                <a:latin typeface="Consolas"/>
              </a:rPr>
              <a:t>UPDATING</a:t>
            </a:r>
            <a:r>
              <a:rPr lang="de-DE" sz="1600" b="1">
                <a:solidFill>
                  <a:srgbClr val="0000FF"/>
                </a:solidFill>
                <a:latin typeface="Consolas"/>
              </a:rPr>
              <a:t> </a:t>
            </a:r>
            <a:r>
              <a:rPr lang="de-DE" sz="1600">
                <a:solidFill>
                  <a:srgbClr val="808080"/>
                </a:solidFill>
                <a:latin typeface="Consolas"/>
              </a:rPr>
              <a:t>(</a:t>
            </a:r>
            <a:r>
              <a:rPr lang="de-DE" sz="1600">
                <a:solidFill>
                  <a:srgbClr val="800000"/>
                </a:solidFill>
                <a:latin typeface="Consolas"/>
              </a:rPr>
              <a:t>'SALARY'</a:t>
            </a:r>
            <a:r>
              <a:rPr lang="de-DE" sz="1600">
                <a:solidFill>
                  <a:srgbClr val="808080"/>
                </a:solidFill>
                <a:latin typeface="Consolas"/>
              </a:rPr>
              <a:t>)</a:t>
            </a:r>
            <a:r>
              <a:rPr lang="de-DE" sz="1600">
                <a:solidFill>
                  <a:prstClr val="black"/>
                </a:solidFill>
                <a:latin typeface="Consolas"/>
              </a:rPr>
              <a:t> </a:t>
            </a:r>
            <a:r>
              <a:rPr lang="de-DE" sz="1600" b="1">
                <a:solidFill>
                  <a:srgbClr val="0000FF"/>
                </a:solidFill>
                <a:latin typeface="Consolas"/>
              </a:rPr>
              <a:t>THEN</a:t>
            </a:r>
            <a:r>
              <a:rPr lang="de-DE" sz="1600">
                <a:solidFill>
                  <a:prstClr val="black"/>
                </a:solidFill>
                <a:latin typeface="Consolas"/>
              </a:rPr>
              <a:t> </a:t>
            </a:r>
          </a:p>
          <a:p>
            <a:r>
              <a:rPr lang="de-DE" sz="1600">
                <a:solidFill>
                  <a:prstClr val="black"/>
                </a:solidFill>
                <a:latin typeface="Consolas"/>
              </a:rPr>
              <a:t>      RAISE_APPLICATION_ERROR</a:t>
            </a:r>
            <a:r>
              <a:rPr lang="de-DE" sz="1600">
                <a:solidFill>
                  <a:srgbClr val="808080"/>
                </a:solidFill>
                <a:latin typeface="Consolas"/>
              </a:rPr>
              <a:t>(-</a:t>
            </a:r>
            <a:r>
              <a:rPr lang="de-DE" sz="1600">
                <a:solidFill>
                  <a:prstClr val="black"/>
                </a:solidFill>
                <a:latin typeface="Consolas"/>
              </a:rPr>
              <a:t>20503</a:t>
            </a:r>
            <a:r>
              <a:rPr lang="de-DE" sz="1600">
                <a:solidFill>
                  <a:srgbClr val="808080"/>
                </a:solidFill>
                <a:latin typeface="Consolas"/>
              </a:rPr>
              <a:t>,</a:t>
            </a:r>
            <a:r>
              <a:rPr lang="de-DE" sz="1600">
                <a:solidFill>
                  <a:prstClr val="black"/>
                </a:solidFill>
                <a:latin typeface="Consolas"/>
              </a:rPr>
              <a:t> </a:t>
            </a:r>
          </a:p>
          <a:p>
            <a:r>
              <a:rPr lang="de-DE" sz="1600">
                <a:solidFill>
                  <a:prstClr val="black"/>
                </a:solidFill>
                <a:latin typeface="Consolas"/>
              </a:rPr>
              <a:t>        </a:t>
            </a:r>
            <a:r>
              <a:rPr lang="de-DE" sz="1600">
                <a:solidFill>
                  <a:srgbClr val="800000"/>
                </a:solidFill>
                <a:latin typeface="Consolas"/>
              </a:rPr>
              <a:t>'You may update employees.salary only on weekdays.'</a:t>
            </a:r>
            <a:r>
              <a:rPr lang="de-DE" sz="1600">
                <a:solidFill>
                  <a:srgbClr val="808080"/>
                </a:solidFill>
                <a:latin typeface="Consolas"/>
              </a:rPr>
              <a:t>);</a:t>
            </a:r>
            <a:r>
              <a:rPr lang="de-DE" sz="1600">
                <a:solidFill>
                  <a:prstClr val="black"/>
                </a:solidFill>
                <a:latin typeface="Consolas"/>
              </a:rPr>
              <a:t> </a:t>
            </a:r>
          </a:p>
          <a:p>
            <a:r>
              <a:rPr lang="de-DE" sz="1600">
                <a:solidFill>
                  <a:prstClr val="black"/>
                </a:solidFill>
                <a:latin typeface="Consolas"/>
              </a:rPr>
              <a:t>    </a:t>
            </a:r>
            <a:r>
              <a:rPr lang="de-DE" sz="1600" b="1">
                <a:solidFill>
                  <a:srgbClr val="0000FF"/>
                </a:solidFill>
                <a:latin typeface="Consolas"/>
              </a:rPr>
              <a:t>ELSE</a:t>
            </a:r>
            <a:r>
              <a:rPr lang="de-DE" sz="1600">
                <a:solidFill>
                  <a:prstClr val="black"/>
                </a:solidFill>
                <a:latin typeface="Consolas"/>
              </a:rPr>
              <a:t> RAISE_APPLICATION_ERROR</a:t>
            </a:r>
            <a:r>
              <a:rPr lang="de-DE" sz="1600">
                <a:solidFill>
                  <a:srgbClr val="808080"/>
                </a:solidFill>
                <a:latin typeface="Consolas"/>
              </a:rPr>
              <a:t>(-</a:t>
            </a:r>
            <a:r>
              <a:rPr lang="de-DE" sz="1600">
                <a:solidFill>
                  <a:prstClr val="black"/>
                </a:solidFill>
                <a:latin typeface="Consolas"/>
              </a:rPr>
              <a:t>20504</a:t>
            </a:r>
            <a:r>
              <a:rPr lang="de-DE" sz="1600">
                <a:solidFill>
                  <a:srgbClr val="808080"/>
                </a:solidFill>
                <a:latin typeface="Consolas"/>
              </a:rPr>
              <a:t>,</a:t>
            </a:r>
            <a:endParaRPr lang="de-DE" sz="1600">
              <a:solidFill>
                <a:prstClr val="black"/>
              </a:solidFill>
              <a:latin typeface="Consolas"/>
            </a:endParaRPr>
          </a:p>
          <a:p>
            <a:r>
              <a:rPr lang="de-DE" sz="1600">
                <a:solidFill>
                  <a:prstClr val="black"/>
                </a:solidFill>
                <a:latin typeface="Consolas"/>
              </a:rPr>
              <a:t>        </a:t>
            </a:r>
            <a:r>
              <a:rPr lang="de-DE" sz="1600">
                <a:solidFill>
                  <a:srgbClr val="800000"/>
                </a:solidFill>
                <a:latin typeface="Consolas"/>
              </a:rPr>
              <a:t>'You may update employees only on weekdays.'</a:t>
            </a:r>
            <a:r>
              <a:rPr lang="de-DE" sz="1600">
                <a:solidFill>
                  <a:srgbClr val="808080"/>
                </a:solidFill>
                <a:latin typeface="Consolas"/>
              </a:rPr>
              <a:t>);</a:t>
            </a:r>
            <a:r>
              <a:rPr lang="de-DE" sz="1600">
                <a:solidFill>
                  <a:prstClr val="black"/>
                </a:solidFill>
                <a:latin typeface="Consolas"/>
              </a:rPr>
              <a:t> </a:t>
            </a:r>
          </a:p>
          <a:p>
            <a:r>
              <a:rPr lang="de-DE" sz="1600">
                <a:solidFill>
                  <a:prstClr val="black"/>
                </a:solidFill>
                <a:latin typeface="Consolas"/>
              </a:rPr>
              <a:t>    </a:t>
            </a:r>
            <a:r>
              <a:rPr lang="de-DE" sz="1600" b="1">
                <a:solidFill>
                  <a:srgbClr val="0000FF"/>
                </a:solidFill>
                <a:latin typeface="Consolas"/>
              </a:rPr>
              <a:t>END</a:t>
            </a:r>
            <a:r>
              <a:rPr lang="de-DE" sz="1600">
                <a:solidFill>
                  <a:prstClr val="black"/>
                </a:solidFill>
                <a:latin typeface="Consolas"/>
              </a:rPr>
              <a:t> </a:t>
            </a:r>
            <a:r>
              <a:rPr lang="de-DE" sz="1600" b="1">
                <a:solidFill>
                  <a:srgbClr val="0000FF"/>
                </a:solidFill>
                <a:latin typeface="Consolas"/>
              </a:rPr>
              <a:t>IF</a:t>
            </a:r>
            <a:r>
              <a:rPr lang="de-DE" sz="1600">
                <a:solidFill>
                  <a:srgbClr val="808080"/>
                </a:solidFill>
                <a:latin typeface="Consolas"/>
              </a:rPr>
              <a:t>;</a:t>
            </a:r>
            <a:endParaRPr lang="de-DE" sz="1600">
              <a:solidFill>
                <a:prstClr val="black"/>
              </a:solidFill>
              <a:latin typeface="Consolas"/>
            </a:endParaRPr>
          </a:p>
          <a:p>
            <a:r>
              <a:rPr lang="de-DE" sz="1600">
                <a:solidFill>
                  <a:prstClr val="black"/>
                </a:solidFill>
                <a:latin typeface="Consolas"/>
              </a:rPr>
              <a:t>  </a:t>
            </a:r>
            <a:r>
              <a:rPr lang="de-DE" sz="1600" b="1">
                <a:solidFill>
                  <a:srgbClr val="0000FF"/>
                </a:solidFill>
                <a:latin typeface="Consolas"/>
              </a:rPr>
              <a:t>END</a:t>
            </a:r>
            <a:r>
              <a:rPr lang="de-DE" sz="1600">
                <a:solidFill>
                  <a:prstClr val="black"/>
                </a:solidFill>
                <a:latin typeface="Consolas"/>
              </a:rPr>
              <a:t> </a:t>
            </a:r>
            <a:r>
              <a:rPr lang="de-DE" sz="1600" b="1">
                <a:solidFill>
                  <a:srgbClr val="0000FF"/>
                </a:solidFill>
                <a:latin typeface="Consolas"/>
              </a:rPr>
              <a:t>IF</a:t>
            </a:r>
            <a:r>
              <a:rPr lang="de-DE" sz="1600">
                <a:solidFill>
                  <a:srgbClr val="808080"/>
                </a:solidFill>
                <a:latin typeface="Consolas"/>
              </a:rPr>
              <a:t>;</a:t>
            </a:r>
            <a:r>
              <a:rPr lang="de-DE" sz="1600">
                <a:solidFill>
                  <a:prstClr val="black"/>
                </a:solidFill>
                <a:latin typeface="Consolas"/>
              </a:rPr>
              <a:t> </a:t>
            </a:r>
          </a:p>
          <a:p>
            <a:endParaRPr lang="de-DE" sz="1600">
              <a:solidFill>
                <a:prstClr val="black"/>
              </a:solidFill>
              <a:latin typeface="Consolas"/>
            </a:endParaRPr>
          </a:p>
          <a:p>
            <a:r>
              <a:rPr lang="de-DE" sz="1600" b="1">
                <a:solidFill>
                  <a:srgbClr val="0000FF"/>
                </a:solidFill>
                <a:latin typeface="Consolas"/>
              </a:rPr>
              <a:t>END</a:t>
            </a:r>
            <a:r>
              <a:rPr lang="de-DE" sz="1600">
                <a:solidFill>
                  <a:srgbClr val="808080"/>
                </a:solidFill>
                <a:latin typeface="Consolas"/>
              </a:rPr>
              <a:t>;</a:t>
            </a:r>
            <a:r>
              <a:rPr lang="de-DE" sz="1600">
                <a:solidFill>
                  <a:prstClr val="black"/>
                </a:solidFill>
                <a:latin typeface="Consolas"/>
              </a:rPr>
              <a:t> </a:t>
            </a:r>
          </a:p>
        </p:txBody>
      </p:sp>
    </p:spTree>
    <p:extLst>
      <p:ext uri="{BB962C8B-B14F-4D97-AF65-F5344CB8AC3E}">
        <p14:creationId xmlns:p14="http://schemas.microsoft.com/office/powerpoint/2010/main" val="382693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Definition eines Row-Triggers</a:t>
            </a:r>
          </a:p>
        </p:txBody>
      </p:sp>
      <p:sp>
        <p:nvSpPr>
          <p:cNvPr id="5" name="Inhaltsplatzhalter 4"/>
          <p:cNvSpPr>
            <a:spLocks noGrp="1"/>
          </p:cNvSpPr>
          <p:nvPr>
            <p:ph sz="quarter" idx="14"/>
          </p:nvPr>
        </p:nvSpPr>
        <p:spPr>
          <a:xfrm>
            <a:off x="35496" y="5985284"/>
            <a:ext cx="8572500" cy="360040"/>
          </a:xfrm>
        </p:spPr>
        <p:txBody>
          <a:bodyPr>
            <a:normAutofit fontScale="92500" lnSpcReduction="20000"/>
          </a:bodyPr>
          <a:lstStyle/>
          <a:p>
            <a:pPr marL="288000" lvl="1" indent="0">
              <a:buNone/>
            </a:pPr>
            <a:r>
              <a:rPr lang="de-DE"/>
              <a:t>Referenzierung des alten und neuen Tupels über :new und :old</a:t>
            </a:r>
          </a:p>
        </p:txBody>
      </p:sp>
      <p:sp>
        <p:nvSpPr>
          <p:cNvPr id="4" name="Rectangle 81"/>
          <p:cNvSpPr>
            <a:spLocks noChangeArrowheads="1"/>
          </p:cNvSpPr>
          <p:nvPr/>
        </p:nvSpPr>
        <p:spPr bwMode="auto">
          <a:xfrm>
            <a:off x="251520" y="1016732"/>
            <a:ext cx="8496944" cy="4824536"/>
          </a:xfrm>
          <a:prstGeom prst="rect">
            <a:avLst/>
          </a:prstGeom>
          <a:solidFill>
            <a:srgbClr val="FFFFCC"/>
          </a:solidFill>
          <a:ln w="9525">
            <a:solidFill>
              <a:schemeClr val="tx1"/>
            </a:solidFill>
            <a:miter lim="800000"/>
            <a:headEnd/>
            <a:tailEnd/>
          </a:ln>
        </p:spPr>
        <p:txBody>
          <a:bodyPr wrap="square" lIns="180000" tIns="93600" rIns="180000" bIns="93600" anchor="ctr">
            <a:noAutofit/>
          </a:bodyPr>
          <a:lstStyle/>
          <a:p>
            <a:r>
              <a:rPr lang="de-DE" sz="1600">
                <a:solidFill>
                  <a:srgbClr val="008000"/>
                </a:solidFill>
                <a:latin typeface="Consolas"/>
              </a:rPr>
              <a:t>-- Gehalt darf max 10% steigen</a:t>
            </a:r>
          </a:p>
          <a:p>
            <a:r>
              <a:rPr lang="de-DE" sz="1600" b="1">
                <a:solidFill>
                  <a:srgbClr val="0000FF"/>
                </a:solidFill>
                <a:latin typeface="Consolas"/>
              </a:rPr>
              <a:t>CREATE</a:t>
            </a:r>
            <a:r>
              <a:rPr lang="de-DE" sz="1600">
                <a:solidFill>
                  <a:prstClr val="black"/>
                </a:solidFill>
                <a:latin typeface="Consolas"/>
              </a:rPr>
              <a:t> </a:t>
            </a:r>
            <a:r>
              <a:rPr lang="de-DE" sz="1600" b="1">
                <a:solidFill>
                  <a:srgbClr val="0000FF"/>
                </a:solidFill>
                <a:latin typeface="Consolas"/>
              </a:rPr>
              <a:t>OR</a:t>
            </a:r>
            <a:r>
              <a:rPr lang="de-DE" sz="1600">
                <a:solidFill>
                  <a:prstClr val="black"/>
                </a:solidFill>
                <a:latin typeface="Consolas"/>
              </a:rPr>
              <a:t> </a:t>
            </a:r>
            <a:r>
              <a:rPr lang="de-DE" sz="1600" b="1">
                <a:solidFill>
                  <a:srgbClr val="0000FF"/>
                </a:solidFill>
                <a:latin typeface="Consolas"/>
              </a:rPr>
              <a:t>REPLACE</a:t>
            </a:r>
            <a:r>
              <a:rPr lang="de-DE" sz="1600">
                <a:solidFill>
                  <a:prstClr val="black"/>
                </a:solidFill>
                <a:latin typeface="Consolas"/>
              </a:rPr>
              <a:t> </a:t>
            </a:r>
            <a:r>
              <a:rPr lang="de-DE" sz="1600" b="1">
                <a:solidFill>
                  <a:srgbClr val="0000FF"/>
                </a:solidFill>
                <a:latin typeface="Consolas"/>
              </a:rPr>
              <a:t>TRIGGER</a:t>
            </a:r>
            <a:r>
              <a:rPr lang="de-DE" sz="1600">
                <a:solidFill>
                  <a:prstClr val="black"/>
                </a:solidFill>
                <a:latin typeface="Consolas"/>
              </a:rPr>
              <a:t> emp_salary_trg</a:t>
            </a:r>
          </a:p>
          <a:p>
            <a:r>
              <a:rPr lang="de-DE" sz="1600" b="1">
                <a:solidFill>
                  <a:srgbClr val="0000FF"/>
                </a:solidFill>
                <a:latin typeface="Consolas"/>
              </a:rPr>
              <a:t>BEFORE</a:t>
            </a:r>
            <a:r>
              <a:rPr lang="de-DE" sz="1600">
                <a:solidFill>
                  <a:prstClr val="black"/>
                </a:solidFill>
                <a:latin typeface="Consolas"/>
              </a:rPr>
              <a:t> </a:t>
            </a:r>
            <a:r>
              <a:rPr lang="de-DE" sz="1600" b="1">
                <a:solidFill>
                  <a:srgbClr val="0000FF"/>
                </a:solidFill>
                <a:latin typeface="Consolas"/>
              </a:rPr>
              <a:t>UPDATE OF</a:t>
            </a:r>
            <a:r>
              <a:rPr lang="de-DE" sz="1600">
                <a:solidFill>
                  <a:prstClr val="black"/>
                </a:solidFill>
                <a:latin typeface="Consolas"/>
              </a:rPr>
              <a:t> salary </a:t>
            </a:r>
            <a:r>
              <a:rPr lang="de-DE" sz="1600" b="1">
                <a:solidFill>
                  <a:srgbClr val="0000FF"/>
                </a:solidFill>
                <a:latin typeface="Consolas"/>
              </a:rPr>
              <a:t>ON</a:t>
            </a:r>
            <a:r>
              <a:rPr lang="de-DE" sz="1600">
                <a:solidFill>
                  <a:prstClr val="black"/>
                </a:solidFill>
                <a:latin typeface="Consolas"/>
              </a:rPr>
              <a:t> employees</a:t>
            </a:r>
          </a:p>
          <a:p>
            <a:r>
              <a:rPr lang="de-DE" sz="1600" b="1">
                <a:solidFill>
                  <a:srgbClr val="FF0000"/>
                </a:solidFill>
                <a:latin typeface="Consolas"/>
              </a:rPr>
              <a:t>FOR</a:t>
            </a:r>
            <a:r>
              <a:rPr lang="de-DE" sz="1600">
                <a:solidFill>
                  <a:srgbClr val="FF0000"/>
                </a:solidFill>
                <a:latin typeface="Consolas"/>
              </a:rPr>
              <a:t> </a:t>
            </a:r>
            <a:r>
              <a:rPr lang="de-DE" sz="1600" b="1">
                <a:solidFill>
                  <a:srgbClr val="FF0000"/>
                </a:solidFill>
                <a:latin typeface="Consolas"/>
              </a:rPr>
              <a:t>EACH</a:t>
            </a:r>
            <a:r>
              <a:rPr lang="de-DE" sz="1600">
                <a:solidFill>
                  <a:srgbClr val="FF0000"/>
                </a:solidFill>
                <a:latin typeface="Consolas"/>
              </a:rPr>
              <a:t> </a:t>
            </a:r>
            <a:r>
              <a:rPr lang="de-DE" sz="1600" b="1">
                <a:solidFill>
                  <a:srgbClr val="FF0000"/>
                </a:solidFill>
                <a:latin typeface="Consolas"/>
              </a:rPr>
              <a:t>ROW</a:t>
            </a:r>
            <a:endParaRPr lang="de-DE" sz="1600">
              <a:solidFill>
                <a:srgbClr val="FF0000"/>
              </a:solidFill>
              <a:latin typeface="Consolas"/>
            </a:endParaRPr>
          </a:p>
          <a:p>
            <a:r>
              <a:rPr lang="de-DE" sz="1600" b="1">
                <a:solidFill>
                  <a:srgbClr val="FF0000"/>
                </a:solidFill>
                <a:latin typeface="Consolas"/>
              </a:rPr>
              <a:t>WHEN </a:t>
            </a:r>
            <a:r>
              <a:rPr lang="de-DE" sz="1600">
                <a:solidFill>
                  <a:srgbClr val="FF0000"/>
                </a:solidFill>
                <a:latin typeface="Consolas"/>
              </a:rPr>
              <a:t>(new.salary &gt; old.salary)</a:t>
            </a:r>
          </a:p>
          <a:p>
            <a:r>
              <a:rPr lang="de-DE" sz="1600" b="1">
                <a:solidFill>
                  <a:srgbClr val="0000FF"/>
                </a:solidFill>
                <a:latin typeface="Consolas"/>
              </a:rPr>
              <a:t>DECLARE</a:t>
            </a:r>
            <a:endParaRPr lang="de-DE" sz="1600">
              <a:solidFill>
                <a:prstClr val="black"/>
              </a:solidFill>
              <a:latin typeface="Consolas"/>
            </a:endParaRPr>
          </a:p>
          <a:p>
            <a:r>
              <a:rPr lang="de-DE" sz="1600">
                <a:solidFill>
                  <a:prstClr val="black"/>
                </a:solidFill>
                <a:latin typeface="Consolas"/>
              </a:rPr>
              <a:t>  v_raise_factor NUMBER</a:t>
            </a:r>
            <a:r>
              <a:rPr lang="de-DE" sz="1600">
                <a:solidFill>
                  <a:srgbClr val="808080"/>
                </a:solidFill>
                <a:latin typeface="Consolas"/>
              </a:rPr>
              <a:t>;</a:t>
            </a:r>
          </a:p>
          <a:p>
            <a:r>
              <a:rPr lang="de-DE" sz="1600" b="1">
                <a:solidFill>
                  <a:srgbClr val="0000FF"/>
                </a:solidFill>
                <a:latin typeface="Consolas"/>
              </a:rPr>
              <a:t>BEGIN</a:t>
            </a:r>
            <a:endParaRPr lang="de-DE" sz="1600">
              <a:solidFill>
                <a:prstClr val="black"/>
              </a:solidFill>
              <a:latin typeface="Consolas"/>
            </a:endParaRPr>
          </a:p>
          <a:p>
            <a:r>
              <a:rPr lang="de-DE" sz="1600">
                <a:solidFill>
                  <a:prstClr val="black"/>
                </a:solidFill>
                <a:latin typeface="Consolas"/>
              </a:rPr>
              <a:t>  v_raise_factor </a:t>
            </a:r>
            <a:r>
              <a:rPr lang="de-DE" sz="1600">
                <a:solidFill>
                  <a:srgbClr val="808080"/>
                </a:solidFill>
                <a:latin typeface="Consolas"/>
              </a:rPr>
              <a:t>:=</a:t>
            </a:r>
            <a:r>
              <a:rPr lang="de-DE" sz="1600" b="1">
                <a:solidFill>
                  <a:srgbClr val="0000FF"/>
                </a:solidFill>
                <a:latin typeface="Consolas"/>
              </a:rPr>
              <a:t> </a:t>
            </a:r>
            <a:r>
              <a:rPr lang="de-DE" sz="1600">
                <a:solidFill>
                  <a:srgbClr val="FF0000"/>
                </a:solidFill>
                <a:latin typeface="Consolas"/>
              </a:rPr>
              <a:t>:new.salary/:old.salary</a:t>
            </a:r>
            <a:r>
              <a:rPr lang="de-DE" sz="1600">
                <a:solidFill>
                  <a:srgbClr val="808080"/>
                </a:solidFill>
                <a:latin typeface="Consolas"/>
              </a:rPr>
              <a:t>; </a:t>
            </a:r>
            <a:r>
              <a:rPr lang="de-DE" sz="1600">
                <a:solidFill>
                  <a:srgbClr val="008000"/>
                </a:solidFill>
                <a:latin typeface="Consolas"/>
              </a:rPr>
              <a:t>-- Steigerungsfaktor</a:t>
            </a:r>
          </a:p>
          <a:p>
            <a:endParaRPr lang="de-DE" sz="1600">
              <a:solidFill>
                <a:prstClr val="black"/>
              </a:solidFill>
              <a:latin typeface="Consolas"/>
            </a:endParaRPr>
          </a:p>
          <a:p>
            <a:r>
              <a:rPr lang="de-DE" sz="1600">
                <a:solidFill>
                  <a:prstClr val="black"/>
                </a:solidFill>
                <a:latin typeface="Consolas"/>
              </a:rPr>
              <a:t>  </a:t>
            </a:r>
            <a:r>
              <a:rPr lang="de-DE" sz="1600" b="1">
                <a:solidFill>
                  <a:srgbClr val="0000FF"/>
                </a:solidFill>
                <a:latin typeface="Consolas"/>
              </a:rPr>
              <a:t>IF </a:t>
            </a:r>
            <a:r>
              <a:rPr lang="de-DE" sz="1600">
                <a:solidFill>
                  <a:srgbClr val="808080"/>
                </a:solidFill>
                <a:latin typeface="Consolas"/>
              </a:rPr>
              <a:t>(</a:t>
            </a:r>
            <a:r>
              <a:rPr lang="de-DE" sz="1600">
                <a:solidFill>
                  <a:prstClr val="black"/>
                </a:solidFill>
                <a:latin typeface="Consolas"/>
              </a:rPr>
              <a:t>v_raise_factor &gt; 1.1</a:t>
            </a:r>
            <a:r>
              <a:rPr lang="de-DE" sz="1600">
                <a:solidFill>
                  <a:srgbClr val="808080"/>
                </a:solidFill>
                <a:latin typeface="Consolas"/>
              </a:rPr>
              <a:t>)</a:t>
            </a:r>
            <a:r>
              <a:rPr lang="de-DE" sz="1600">
                <a:solidFill>
                  <a:prstClr val="black"/>
                </a:solidFill>
                <a:latin typeface="Consolas"/>
              </a:rPr>
              <a:t> </a:t>
            </a:r>
            <a:r>
              <a:rPr lang="de-DE" sz="1600" b="1">
                <a:solidFill>
                  <a:srgbClr val="0000FF"/>
                </a:solidFill>
                <a:latin typeface="Consolas"/>
              </a:rPr>
              <a:t>THEN </a:t>
            </a:r>
            <a:r>
              <a:rPr lang="de-DE" sz="1600">
                <a:solidFill>
                  <a:srgbClr val="008000"/>
                </a:solidFill>
                <a:latin typeface="Consolas"/>
              </a:rPr>
              <a:t>-- limitiere auf 10% Steigerung</a:t>
            </a:r>
          </a:p>
          <a:p>
            <a:r>
              <a:rPr lang="en-US" sz="1600">
                <a:solidFill>
                  <a:prstClr val="black"/>
                </a:solidFill>
                <a:latin typeface="Consolas"/>
              </a:rPr>
              <a:t>    </a:t>
            </a:r>
            <a:r>
              <a:rPr lang="en-US" sz="1600">
                <a:solidFill>
                  <a:srgbClr val="FF0000"/>
                </a:solidFill>
                <a:latin typeface="Consolas"/>
              </a:rPr>
              <a:t>:new.salary </a:t>
            </a:r>
            <a:r>
              <a:rPr lang="en-US" sz="1600">
                <a:solidFill>
                  <a:srgbClr val="808080"/>
                </a:solidFill>
                <a:latin typeface="Consolas"/>
              </a:rPr>
              <a:t>:=</a:t>
            </a:r>
            <a:r>
              <a:rPr lang="en-US" sz="1600">
                <a:solidFill>
                  <a:prstClr val="black"/>
                </a:solidFill>
                <a:latin typeface="Consolas"/>
              </a:rPr>
              <a:t> </a:t>
            </a:r>
            <a:r>
              <a:rPr lang="en-US" sz="1600">
                <a:solidFill>
                  <a:srgbClr val="FF0000"/>
                </a:solidFill>
                <a:latin typeface="Consolas"/>
              </a:rPr>
              <a:t>:old.salary</a:t>
            </a:r>
            <a:r>
              <a:rPr lang="en-US" sz="1600">
                <a:solidFill>
                  <a:srgbClr val="808080"/>
                </a:solidFill>
                <a:latin typeface="Consolas"/>
              </a:rPr>
              <a:t>*</a:t>
            </a:r>
            <a:r>
              <a:rPr lang="en-US" sz="1600">
                <a:solidFill>
                  <a:prstClr val="black"/>
                </a:solidFill>
                <a:latin typeface="Consolas"/>
              </a:rPr>
              <a:t>1.1</a:t>
            </a:r>
            <a:r>
              <a:rPr lang="en-US" sz="1600">
                <a:solidFill>
                  <a:srgbClr val="808080"/>
                </a:solidFill>
                <a:latin typeface="Consolas"/>
              </a:rPr>
              <a:t>;</a:t>
            </a:r>
            <a:endParaRPr lang="en-US" sz="1600">
              <a:solidFill>
                <a:prstClr val="black"/>
              </a:solidFill>
              <a:latin typeface="Consolas"/>
            </a:endParaRPr>
          </a:p>
          <a:p>
            <a:r>
              <a:rPr lang="en-US" sz="1600">
                <a:solidFill>
                  <a:prstClr val="black"/>
                </a:solidFill>
                <a:latin typeface="Consolas"/>
              </a:rPr>
              <a:t>    dbms_output</a:t>
            </a:r>
            <a:r>
              <a:rPr lang="en-US" sz="1600">
                <a:solidFill>
                  <a:srgbClr val="808080"/>
                </a:solidFill>
                <a:latin typeface="Consolas"/>
              </a:rPr>
              <a:t>.</a:t>
            </a:r>
            <a:r>
              <a:rPr lang="en-US" sz="1600">
                <a:solidFill>
                  <a:prstClr val="black"/>
                </a:solidFill>
                <a:latin typeface="Consolas"/>
              </a:rPr>
              <a:t>put_line</a:t>
            </a:r>
            <a:r>
              <a:rPr lang="en-US" sz="1600">
                <a:solidFill>
                  <a:srgbClr val="808080"/>
                </a:solidFill>
                <a:latin typeface="Consolas"/>
              </a:rPr>
              <a:t>(</a:t>
            </a:r>
            <a:br>
              <a:rPr lang="en-US" sz="1600">
                <a:solidFill>
                  <a:srgbClr val="808080"/>
                </a:solidFill>
                <a:latin typeface="Consolas"/>
              </a:rPr>
            </a:br>
            <a:r>
              <a:rPr lang="en-US" sz="1600">
                <a:solidFill>
                  <a:srgbClr val="808080"/>
                </a:solidFill>
                <a:latin typeface="Consolas"/>
              </a:rPr>
              <a:t>      </a:t>
            </a:r>
            <a:r>
              <a:rPr lang="en-US" sz="1600">
                <a:solidFill>
                  <a:srgbClr val="800000"/>
                </a:solidFill>
                <a:latin typeface="Consolas"/>
              </a:rPr>
              <a:t>'New salary for '</a:t>
            </a:r>
            <a:r>
              <a:rPr lang="en-US" sz="1600">
                <a:solidFill>
                  <a:prstClr val="black"/>
                </a:solidFill>
                <a:latin typeface="Consolas"/>
              </a:rPr>
              <a:t> </a:t>
            </a:r>
            <a:r>
              <a:rPr lang="en-US" sz="1600">
                <a:solidFill>
                  <a:srgbClr val="808080"/>
                </a:solidFill>
                <a:latin typeface="Consolas"/>
              </a:rPr>
              <a:t>||</a:t>
            </a:r>
            <a:r>
              <a:rPr lang="en-US" sz="1600">
                <a:solidFill>
                  <a:prstClr val="black"/>
                </a:solidFill>
                <a:latin typeface="Consolas"/>
              </a:rPr>
              <a:t> </a:t>
            </a:r>
            <a:r>
              <a:rPr lang="en-US" sz="1600">
                <a:solidFill>
                  <a:srgbClr val="FF0000"/>
                </a:solidFill>
                <a:latin typeface="Consolas"/>
              </a:rPr>
              <a:t>:new.last_name </a:t>
            </a:r>
            <a:r>
              <a:rPr lang="en-US" sz="1600">
                <a:solidFill>
                  <a:srgbClr val="808080"/>
                </a:solidFill>
                <a:latin typeface="Consolas"/>
              </a:rPr>
              <a:t>||</a:t>
            </a:r>
            <a:r>
              <a:rPr lang="en-US" sz="1600">
                <a:solidFill>
                  <a:prstClr val="black"/>
                </a:solidFill>
                <a:latin typeface="Consolas"/>
              </a:rPr>
              <a:t> </a:t>
            </a:r>
            <a:br>
              <a:rPr lang="en-US" sz="1600">
                <a:solidFill>
                  <a:prstClr val="black"/>
                </a:solidFill>
                <a:latin typeface="Consolas"/>
              </a:rPr>
            </a:br>
            <a:r>
              <a:rPr lang="en-US" sz="1600">
                <a:solidFill>
                  <a:prstClr val="black"/>
                </a:solidFill>
                <a:latin typeface="Consolas"/>
              </a:rPr>
              <a:t>      </a:t>
            </a:r>
            <a:r>
              <a:rPr lang="en-US" sz="1600">
                <a:solidFill>
                  <a:srgbClr val="800000"/>
                </a:solidFill>
                <a:latin typeface="Consolas"/>
              </a:rPr>
              <a:t>' limited to '</a:t>
            </a:r>
            <a:r>
              <a:rPr lang="en-US" sz="1600">
                <a:solidFill>
                  <a:prstClr val="black"/>
                </a:solidFill>
                <a:latin typeface="Consolas"/>
              </a:rPr>
              <a:t> </a:t>
            </a:r>
            <a:r>
              <a:rPr lang="en-US" sz="1600">
                <a:solidFill>
                  <a:srgbClr val="808080"/>
                </a:solidFill>
                <a:latin typeface="Consolas"/>
              </a:rPr>
              <a:t>||</a:t>
            </a:r>
            <a:r>
              <a:rPr lang="en-US" sz="1600">
                <a:solidFill>
                  <a:prstClr val="black"/>
                </a:solidFill>
                <a:latin typeface="Consolas"/>
              </a:rPr>
              <a:t> </a:t>
            </a:r>
            <a:r>
              <a:rPr lang="en-US" sz="1600">
                <a:solidFill>
                  <a:srgbClr val="FF0000"/>
                </a:solidFill>
                <a:latin typeface="Consolas"/>
              </a:rPr>
              <a:t>:new.salary</a:t>
            </a:r>
            <a:r>
              <a:rPr lang="en-US" sz="1600">
                <a:solidFill>
                  <a:srgbClr val="808080"/>
                </a:solidFill>
                <a:latin typeface="Consolas"/>
              </a:rPr>
              <a:t>);</a:t>
            </a:r>
            <a:endParaRPr lang="en-US" sz="1600">
              <a:solidFill>
                <a:prstClr val="black"/>
              </a:solidFill>
              <a:latin typeface="Consolas"/>
            </a:endParaRPr>
          </a:p>
          <a:p>
            <a:r>
              <a:rPr lang="en-US" sz="1600">
                <a:solidFill>
                  <a:prstClr val="black"/>
                </a:solidFill>
                <a:latin typeface="Consolas"/>
              </a:rPr>
              <a:t>  </a:t>
            </a:r>
            <a:r>
              <a:rPr lang="en-US" sz="1600" b="1">
                <a:solidFill>
                  <a:srgbClr val="0000FF"/>
                </a:solidFill>
                <a:latin typeface="Consolas"/>
              </a:rPr>
              <a:t>END</a:t>
            </a:r>
            <a:r>
              <a:rPr lang="en-US" sz="1600">
                <a:solidFill>
                  <a:prstClr val="black"/>
                </a:solidFill>
                <a:latin typeface="Consolas"/>
              </a:rPr>
              <a:t> </a:t>
            </a:r>
            <a:r>
              <a:rPr lang="en-US" sz="1600" b="1">
                <a:solidFill>
                  <a:srgbClr val="0000FF"/>
                </a:solidFill>
                <a:latin typeface="Consolas"/>
              </a:rPr>
              <a:t>IF</a:t>
            </a:r>
            <a:r>
              <a:rPr lang="en-US" sz="1600">
                <a:solidFill>
                  <a:srgbClr val="808080"/>
                </a:solidFill>
                <a:latin typeface="Consolas"/>
              </a:rPr>
              <a:t>;</a:t>
            </a:r>
            <a:br>
              <a:rPr lang="en-US" sz="1600">
                <a:solidFill>
                  <a:srgbClr val="808080"/>
                </a:solidFill>
                <a:latin typeface="Consolas"/>
              </a:rPr>
            </a:br>
            <a:endParaRPr lang="en-US" sz="1600">
              <a:solidFill>
                <a:srgbClr val="808080"/>
              </a:solidFill>
              <a:latin typeface="Consolas"/>
            </a:endParaRPr>
          </a:p>
          <a:p>
            <a:r>
              <a:rPr lang="en-US" sz="1600" b="1">
                <a:solidFill>
                  <a:srgbClr val="0000FF"/>
                </a:solidFill>
                <a:latin typeface="Consolas"/>
              </a:rPr>
              <a:t>END</a:t>
            </a:r>
            <a:r>
              <a:rPr lang="en-US" sz="1600">
                <a:solidFill>
                  <a:srgbClr val="808080"/>
                </a:solidFill>
                <a:latin typeface="Consolas"/>
              </a:rPr>
              <a:t>;</a:t>
            </a:r>
          </a:p>
        </p:txBody>
      </p:sp>
    </p:spTree>
    <p:extLst>
      <p:ext uri="{BB962C8B-B14F-4D97-AF65-F5344CB8AC3E}">
        <p14:creationId xmlns:p14="http://schemas.microsoft.com/office/powerpoint/2010/main" val="2380519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Test des Row-Triggers</a:t>
            </a:r>
          </a:p>
        </p:txBody>
      </p:sp>
      <p:sp>
        <p:nvSpPr>
          <p:cNvPr id="5" name="Inhaltsplatzhalter 4"/>
          <p:cNvSpPr>
            <a:spLocks noGrp="1"/>
          </p:cNvSpPr>
          <p:nvPr>
            <p:ph sz="quarter" idx="14"/>
          </p:nvPr>
        </p:nvSpPr>
        <p:spPr>
          <a:xfrm>
            <a:off x="285750" y="5445224"/>
            <a:ext cx="8572500" cy="900100"/>
          </a:xfrm>
        </p:spPr>
        <p:txBody>
          <a:bodyPr/>
          <a:lstStyle/>
          <a:p>
            <a:pPr marL="288000" lvl="1" indent="0">
              <a:buNone/>
            </a:pPr>
            <a:r>
              <a:rPr lang="de-DE"/>
              <a:t>Referenzierung des alten und neuen Tupels über :new und :old</a:t>
            </a:r>
          </a:p>
        </p:txBody>
      </p:sp>
      <p:sp>
        <p:nvSpPr>
          <p:cNvPr id="4" name="Rectangle 81"/>
          <p:cNvSpPr>
            <a:spLocks noChangeArrowheads="1"/>
          </p:cNvSpPr>
          <p:nvPr/>
        </p:nvSpPr>
        <p:spPr bwMode="auto">
          <a:xfrm>
            <a:off x="683568" y="1016732"/>
            <a:ext cx="6732748" cy="4320480"/>
          </a:xfrm>
          <a:prstGeom prst="rect">
            <a:avLst/>
          </a:prstGeom>
          <a:solidFill>
            <a:srgbClr val="FFFFCC"/>
          </a:solidFill>
          <a:ln w="9525">
            <a:solidFill>
              <a:schemeClr val="tx1"/>
            </a:solidFill>
            <a:miter lim="800000"/>
            <a:headEnd/>
            <a:tailEnd/>
          </a:ln>
        </p:spPr>
        <p:txBody>
          <a:bodyPr wrap="square" lIns="180000" tIns="93600" rIns="180000" bIns="93600" anchor="ctr">
            <a:noAutofit/>
          </a:bodyPr>
          <a:lstStyle/>
          <a:p>
            <a:r>
              <a:rPr lang="en-US" sz="1600">
                <a:solidFill>
                  <a:srgbClr val="808080"/>
                </a:solidFill>
                <a:latin typeface="Consolas"/>
              </a:rPr>
              <a:t>select * </a:t>
            </a:r>
          </a:p>
          <a:p>
            <a:r>
              <a:rPr lang="en-US" sz="1600">
                <a:solidFill>
                  <a:srgbClr val="808080"/>
                </a:solidFill>
                <a:latin typeface="Consolas"/>
              </a:rPr>
              <a:t>from employees</a:t>
            </a:r>
          </a:p>
          <a:p>
            <a:r>
              <a:rPr lang="en-US" sz="1600">
                <a:solidFill>
                  <a:srgbClr val="808080"/>
                </a:solidFill>
                <a:latin typeface="Consolas"/>
              </a:rPr>
              <a:t>where employee_id IN (102, 103, 104);</a:t>
            </a:r>
          </a:p>
          <a:p>
            <a:endParaRPr lang="en-US" sz="1600">
              <a:solidFill>
                <a:srgbClr val="808080"/>
              </a:solidFill>
              <a:latin typeface="Consolas"/>
            </a:endParaRPr>
          </a:p>
          <a:p>
            <a:endParaRPr lang="en-US" sz="1600">
              <a:solidFill>
                <a:srgbClr val="808080"/>
              </a:solidFill>
              <a:latin typeface="Consolas"/>
            </a:endParaRPr>
          </a:p>
          <a:p>
            <a:r>
              <a:rPr lang="en-US" sz="1600">
                <a:solidFill>
                  <a:srgbClr val="808080"/>
                </a:solidFill>
                <a:latin typeface="Consolas"/>
              </a:rPr>
              <a:t>update employees</a:t>
            </a:r>
          </a:p>
          <a:p>
            <a:r>
              <a:rPr lang="en-US" sz="1600">
                <a:solidFill>
                  <a:srgbClr val="808080"/>
                </a:solidFill>
                <a:latin typeface="Consolas"/>
              </a:rPr>
              <a:t>set salary = 10000</a:t>
            </a:r>
          </a:p>
          <a:p>
            <a:r>
              <a:rPr lang="en-US" sz="1600">
                <a:solidFill>
                  <a:srgbClr val="808080"/>
                </a:solidFill>
                <a:latin typeface="Consolas"/>
              </a:rPr>
              <a:t>where employee_id IN (102, 103, 104);</a:t>
            </a:r>
          </a:p>
          <a:p>
            <a:endParaRPr lang="en-US" sz="1600">
              <a:solidFill>
                <a:srgbClr val="808080"/>
              </a:solidFill>
              <a:latin typeface="Consolas"/>
            </a:endParaRPr>
          </a:p>
          <a:p>
            <a:r>
              <a:rPr lang="en-US" sz="1600">
                <a:solidFill>
                  <a:srgbClr val="808080"/>
                </a:solidFill>
                <a:latin typeface="Consolas"/>
              </a:rPr>
              <a:t>rollback;</a:t>
            </a:r>
          </a:p>
          <a:p>
            <a:endParaRPr lang="en-US" sz="1600">
              <a:solidFill>
                <a:srgbClr val="808080"/>
              </a:solidFill>
              <a:latin typeface="Consolas"/>
            </a:endParaRPr>
          </a:p>
          <a:p>
            <a:r>
              <a:rPr lang="en-US" sz="1600">
                <a:solidFill>
                  <a:srgbClr val="808080"/>
                </a:solidFill>
                <a:latin typeface="Consolas"/>
              </a:rPr>
              <a:t>alter trigger emp_weekdays_trg disable;</a:t>
            </a:r>
          </a:p>
          <a:p>
            <a:endParaRPr lang="en-US" sz="1600">
              <a:solidFill>
                <a:srgbClr val="808080"/>
              </a:solidFill>
              <a:latin typeface="Consolas"/>
            </a:endParaRPr>
          </a:p>
        </p:txBody>
      </p:sp>
    </p:spTree>
    <p:extLst>
      <p:ext uri="{BB962C8B-B14F-4D97-AF65-F5344CB8AC3E}">
        <p14:creationId xmlns:p14="http://schemas.microsoft.com/office/powerpoint/2010/main" val="25215198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Beispiel eines Triggers</a:t>
            </a:r>
          </a:p>
        </p:txBody>
      </p:sp>
      <p:sp>
        <p:nvSpPr>
          <p:cNvPr id="4" name="Rectangle 81"/>
          <p:cNvSpPr>
            <a:spLocks noChangeArrowheads="1"/>
          </p:cNvSpPr>
          <p:nvPr/>
        </p:nvSpPr>
        <p:spPr bwMode="auto">
          <a:xfrm>
            <a:off x="359532" y="2852936"/>
            <a:ext cx="8208912" cy="2844316"/>
          </a:xfrm>
          <a:prstGeom prst="rect">
            <a:avLst/>
          </a:prstGeom>
          <a:solidFill>
            <a:srgbClr val="FFFFCC"/>
          </a:solidFill>
          <a:ln w="9525">
            <a:solidFill>
              <a:schemeClr val="tx1"/>
            </a:solidFill>
            <a:miter lim="800000"/>
            <a:headEnd/>
            <a:tailEnd/>
          </a:ln>
        </p:spPr>
        <p:txBody>
          <a:bodyPr wrap="square" lIns="180000" tIns="93600" rIns="180000" bIns="93600" anchor="ctr">
            <a:noAutofit/>
          </a:bodyPr>
          <a:lstStyle/>
          <a:p>
            <a:r>
              <a:rPr lang="de-DE" sz="1600" b="1">
                <a:solidFill>
                  <a:srgbClr val="0000FF"/>
                </a:solidFill>
                <a:latin typeface="Consolas"/>
              </a:rPr>
              <a:t>CREATE OR REPLACE TRIGGER</a:t>
            </a:r>
            <a:r>
              <a:rPr lang="de-DE" sz="1600">
                <a:solidFill>
                  <a:prstClr val="black"/>
                </a:solidFill>
                <a:latin typeface="Consolas"/>
              </a:rPr>
              <a:t> employee_dept_fk_trg </a:t>
            </a:r>
          </a:p>
          <a:p>
            <a:r>
              <a:rPr lang="de-DE" sz="1600" b="1">
                <a:solidFill>
                  <a:srgbClr val="0000FF"/>
                </a:solidFill>
                <a:latin typeface="Consolas"/>
              </a:rPr>
              <a:t>AFTER</a:t>
            </a:r>
            <a:r>
              <a:rPr lang="de-DE" sz="1600">
                <a:solidFill>
                  <a:prstClr val="black"/>
                </a:solidFill>
                <a:latin typeface="Consolas"/>
              </a:rPr>
              <a:t> </a:t>
            </a:r>
            <a:r>
              <a:rPr lang="de-DE" sz="1600" b="1">
                <a:solidFill>
                  <a:srgbClr val="0000FF"/>
                </a:solidFill>
                <a:latin typeface="Consolas"/>
              </a:rPr>
              <a:t>UPDATE</a:t>
            </a:r>
            <a:r>
              <a:rPr lang="de-DE" sz="1600">
                <a:solidFill>
                  <a:prstClr val="black"/>
                </a:solidFill>
                <a:latin typeface="Consolas"/>
              </a:rPr>
              <a:t> </a:t>
            </a:r>
            <a:r>
              <a:rPr lang="de-DE" sz="1600" b="1">
                <a:solidFill>
                  <a:srgbClr val="0000FF"/>
                </a:solidFill>
                <a:latin typeface="Consolas"/>
              </a:rPr>
              <a:t>OF</a:t>
            </a:r>
            <a:r>
              <a:rPr lang="de-DE" sz="1600">
                <a:solidFill>
                  <a:prstClr val="black"/>
                </a:solidFill>
                <a:latin typeface="Consolas"/>
              </a:rPr>
              <a:t> department_id </a:t>
            </a:r>
            <a:r>
              <a:rPr lang="de-DE" sz="1600" b="1">
                <a:solidFill>
                  <a:srgbClr val="0000FF"/>
                </a:solidFill>
                <a:latin typeface="Consolas"/>
              </a:rPr>
              <a:t>ON</a:t>
            </a:r>
            <a:r>
              <a:rPr lang="de-DE" sz="1600">
                <a:solidFill>
                  <a:prstClr val="black"/>
                </a:solidFill>
                <a:latin typeface="Consolas"/>
              </a:rPr>
              <a:t> employees </a:t>
            </a:r>
          </a:p>
          <a:p>
            <a:r>
              <a:rPr lang="de-DE" sz="1600" b="1">
                <a:solidFill>
                  <a:srgbClr val="0000FF"/>
                </a:solidFill>
                <a:latin typeface="Consolas"/>
              </a:rPr>
              <a:t>FOR</a:t>
            </a:r>
            <a:r>
              <a:rPr lang="de-DE" sz="1600">
                <a:solidFill>
                  <a:prstClr val="black"/>
                </a:solidFill>
                <a:latin typeface="Consolas"/>
              </a:rPr>
              <a:t> </a:t>
            </a:r>
            <a:r>
              <a:rPr lang="de-DE" sz="1600" b="1">
                <a:solidFill>
                  <a:srgbClr val="0000FF"/>
                </a:solidFill>
                <a:latin typeface="Consolas"/>
              </a:rPr>
              <a:t>EACH</a:t>
            </a:r>
            <a:r>
              <a:rPr lang="de-DE" sz="1600">
                <a:solidFill>
                  <a:prstClr val="black"/>
                </a:solidFill>
                <a:latin typeface="Consolas"/>
              </a:rPr>
              <a:t> </a:t>
            </a:r>
            <a:r>
              <a:rPr lang="de-DE" sz="1600" b="1">
                <a:solidFill>
                  <a:srgbClr val="0000FF"/>
                </a:solidFill>
                <a:latin typeface="Consolas"/>
              </a:rPr>
              <a:t>ROW</a:t>
            </a:r>
            <a:r>
              <a:rPr lang="de-DE" sz="1600">
                <a:solidFill>
                  <a:prstClr val="black"/>
                </a:solidFill>
                <a:latin typeface="Consolas"/>
              </a:rPr>
              <a:t> </a:t>
            </a:r>
          </a:p>
          <a:p>
            <a:r>
              <a:rPr lang="de-DE" sz="1600" b="1">
                <a:solidFill>
                  <a:srgbClr val="0000FF"/>
                </a:solidFill>
                <a:latin typeface="Consolas"/>
              </a:rPr>
              <a:t>BEGIN</a:t>
            </a:r>
            <a:r>
              <a:rPr lang="de-DE" sz="1600">
                <a:solidFill>
                  <a:prstClr val="black"/>
                </a:solidFill>
                <a:latin typeface="Consolas"/>
              </a:rPr>
              <a:t> </a:t>
            </a:r>
          </a:p>
          <a:p>
            <a:r>
              <a:rPr lang="de-DE" sz="1600">
                <a:solidFill>
                  <a:prstClr val="black"/>
                </a:solidFill>
                <a:latin typeface="Consolas"/>
              </a:rPr>
              <a:t>  </a:t>
            </a:r>
            <a:r>
              <a:rPr lang="de-DE" sz="1600" b="1">
                <a:solidFill>
                  <a:srgbClr val="0000FF"/>
                </a:solidFill>
                <a:latin typeface="Consolas"/>
              </a:rPr>
              <a:t>INSERT</a:t>
            </a:r>
            <a:r>
              <a:rPr lang="de-DE" sz="1600">
                <a:solidFill>
                  <a:prstClr val="black"/>
                </a:solidFill>
                <a:latin typeface="Consolas"/>
              </a:rPr>
              <a:t> </a:t>
            </a:r>
            <a:r>
              <a:rPr lang="de-DE" sz="1600" b="1">
                <a:solidFill>
                  <a:srgbClr val="0000FF"/>
                </a:solidFill>
                <a:latin typeface="Consolas"/>
              </a:rPr>
              <a:t>INTO</a:t>
            </a:r>
            <a:r>
              <a:rPr lang="de-DE" sz="1600">
                <a:solidFill>
                  <a:prstClr val="black"/>
                </a:solidFill>
                <a:latin typeface="Consolas"/>
              </a:rPr>
              <a:t> departments(department_id, department_name)</a:t>
            </a:r>
          </a:p>
          <a:p>
            <a:r>
              <a:rPr lang="de-DE" sz="1600">
                <a:solidFill>
                  <a:prstClr val="black"/>
                </a:solidFill>
                <a:latin typeface="Consolas"/>
              </a:rPr>
              <a:t>  </a:t>
            </a:r>
            <a:r>
              <a:rPr lang="de-DE" sz="1600" b="1">
                <a:solidFill>
                  <a:srgbClr val="0000FF"/>
                </a:solidFill>
                <a:latin typeface="Consolas"/>
              </a:rPr>
              <a:t>VALUES</a:t>
            </a:r>
            <a:r>
              <a:rPr lang="de-DE" sz="1600">
                <a:solidFill>
                  <a:prstClr val="black"/>
                </a:solidFill>
                <a:latin typeface="Consolas"/>
              </a:rPr>
              <a:t>(</a:t>
            </a:r>
            <a:r>
              <a:rPr lang="de-DE" sz="1600">
                <a:solidFill>
                  <a:srgbClr val="808080"/>
                </a:solidFill>
                <a:latin typeface="Consolas"/>
              </a:rPr>
              <a:t>:</a:t>
            </a:r>
            <a:r>
              <a:rPr lang="de-DE" sz="1600">
                <a:solidFill>
                  <a:prstClr val="black"/>
                </a:solidFill>
                <a:latin typeface="Consolas"/>
              </a:rPr>
              <a:t>new</a:t>
            </a:r>
            <a:r>
              <a:rPr lang="de-DE" sz="1600">
                <a:solidFill>
                  <a:srgbClr val="808080"/>
                </a:solidFill>
                <a:latin typeface="Consolas"/>
              </a:rPr>
              <a:t>.</a:t>
            </a:r>
            <a:r>
              <a:rPr lang="de-DE" sz="1600">
                <a:solidFill>
                  <a:prstClr val="black"/>
                </a:solidFill>
                <a:latin typeface="Consolas"/>
              </a:rPr>
              <a:t>department_id</a:t>
            </a:r>
            <a:r>
              <a:rPr lang="de-DE" sz="1600">
                <a:solidFill>
                  <a:srgbClr val="808080"/>
                </a:solidFill>
                <a:latin typeface="Consolas"/>
              </a:rPr>
              <a:t>,</a:t>
            </a:r>
            <a:r>
              <a:rPr lang="de-DE" sz="1600">
                <a:solidFill>
                  <a:prstClr val="black"/>
                </a:solidFill>
                <a:latin typeface="Consolas"/>
              </a:rPr>
              <a:t> </a:t>
            </a:r>
            <a:r>
              <a:rPr lang="de-DE" sz="1600">
                <a:solidFill>
                  <a:srgbClr val="800000"/>
                </a:solidFill>
                <a:latin typeface="Consolas"/>
              </a:rPr>
              <a:t>'Dept ' </a:t>
            </a:r>
            <a:r>
              <a:rPr lang="de-DE" sz="1600">
                <a:solidFill>
                  <a:srgbClr val="808080"/>
                </a:solidFill>
                <a:latin typeface="Consolas"/>
              </a:rPr>
              <a:t>|| :</a:t>
            </a:r>
            <a:r>
              <a:rPr lang="de-DE" sz="1600">
                <a:solidFill>
                  <a:prstClr val="black"/>
                </a:solidFill>
                <a:latin typeface="Consolas"/>
              </a:rPr>
              <a:t>new</a:t>
            </a:r>
            <a:r>
              <a:rPr lang="de-DE" sz="1600">
                <a:solidFill>
                  <a:srgbClr val="808080"/>
                </a:solidFill>
                <a:latin typeface="Consolas"/>
              </a:rPr>
              <a:t>.</a:t>
            </a:r>
            <a:r>
              <a:rPr lang="de-DE" sz="1600">
                <a:solidFill>
                  <a:prstClr val="black"/>
                </a:solidFill>
                <a:latin typeface="Consolas"/>
              </a:rPr>
              <a:t>department_id)</a:t>
            </a:r>
            <a:r>
              <a:rPr lang="de-DE" sz="1600">
                <a:solidFill>
                  <a:srgbClr val="808080"/>
                </a:solidFill>
                <a:latin typeface="Consolas"/>
              </a:rPr>
              <a:t>;</a:t>
            </a:r>
            <a:r>
              <a:rPr lang="de-DE" sz="1600">
                <a:solidFill>
                  <a:prstClr val="black"/>
                </a:solidFill>
                <a:latin typeface="Consolas"/>
              </a:rPr>
              <a:t> </a:t>
            </a:r>
          </a:p>
          <a:p>
            <a:r>
              <a:rPr lang="de-DE" sz="1600" b="1">
                <a:solidFill>
                  <a:srgbClr val="0000FF"/>
                </a:solidFill>
                <a:latin typeface="Consolas"/>
              </a:rPr>
              <a:t>EXCEPTION </a:t>
            </a:r>
          </a:p>
          <a:p>
            <a:r>
              <a:rPr lang="de-DE" sz="1600">
                <a:solidFill>
                  <a:prstClr val="black"/>
                </a:solidFill>
                <a:latin typeface="Consolas"/>
              </a:rPr>
              <a:t>  </a:t>
            </a:r>
            <a:r>
              <a:rPr lang="de-DE" sz="1600" b="1">
                <a:solidFill>
                  <a:srgbClr val="0000FF"/>
                </a:solidFill>
                <a:latin typeface="Consolas"/>
              </a:rPr>
              <a:t>WHEN</a:t>
            </a:r>
            <a:r>
              <a:rPr lang="de-DE" sz="1600">
                <a:solidFill>
                  <a:prstClr val="black"/>
                </a:solidFill>
                <a:latin typeface="Consolas"/>
              </a:rPr>
              <a:t> DUP_VAL_ON_INDEX </a:t>
            </a:r>
            <a:r>
              <a:rPr lang="de-DE" sz="1600" b="1">
                <a:solidFill>
                  <a:srgbClr val="0000FF"/>
                </a:solidFill>
                <a:latin typeface="Consolas"/>
              </a:rPr>
              <a:t>THEN</a:t>
            </a:r>
            <a:r>
              <a:rPr lang="de-DE" sz="1600">
                <a:solidFill>
                  <a:prstClr val="black"/>
                </a:solidFill>
                <a:latin typeface="Consolas"/>
              </a:rPr>
              <a:t> </a:t>
            </a:r>
          </a:p>
          <a:p>
            <a:r>
              <a:rPr lang="de-DE" sz="1600">
                <a:solidFill>
                  <a:prstClr val="black"/>
                </a:solidFill>
                <a:latin typeface="Consolas"/>
              </a:rPr>
              <a:t>    </a:t>
            </a:r>
            <a:r>
              <a:rPr lang="de-DE" sz="1600">
                <a:solidFill>
                  <a:srgbClr val="808080"/>
                </a:solidFill>
                <a:latin typeface="Consolas"/>
              </a:rPr>
              <a:t>NULL;</a:t>
            </a:r>
            <a:r>
              <a:rPr lang="de-DE" sz="1600">
                <a:solidFill>
                  <a:prstClr val="black"/>
                </a:solidFill>
                <a:latin typeface="Consolas"/>
              </a:rPr>
              <a:t> </a:t>
            </a:r>
            <a:r>
              <a:rPr lang="de-DE" sz="1600">
                <a:solidFill>
                  <a:srgbClr val="008000"/>
                </a:solidFill>
                <a:latin typeface="Consolas"/>
              </a:rPr>
              <a:t>-- ignore exception if department exists </a:t>
            </a:r>
            <a:endParaRPr lang="de-DE" sz="1600">
              <a:solidFill>
                <a:prstClr val="black"/>
              </a:solidFill>
              <a:latin typeface="Consolas"/>
            </a:endParaRPr>
          </a:p>
          <a:p>
            <a:r>
              <a:rPr lang="de-DE" sz="1600" b="1">
                <a:solidFill>
                  <a:srgbClr val="0000FF"/>
                </a:solidFill>
                <a:latin typeface="Consolas"/>
              </a:rPr>
              <a:t>END</a:t>
            </a:r>
            <a:r>
              <a:rPr lang="de-DE" sz="1600">
                <a:solidFill>
                  <a:srgbClr val="808080"/>
                </a:solidFill>
                <a:latin typeface="Consolas"/>
              </a:rPr>
              <a:t>;</a:t>
            </a:r>
            <a:endParaRPr lang="de-DE" sz="1600">
              <a:solidFill>
                <a:prstClr val="black"/>
              </a:solidFill>
              <a:latin typeface="Consolas"/>
            </a:endParaRPr>
          </a:p>
        </p:txBody>
      </p:sp>
      <p:sp>
        <p:nvSpPr>
          <p:cNvPr id="7" name="Rectangle 81"/>
          <p:cNvSpPr>
            <a:spLocks noChangeArrowheads="1"/>
          </p:cNvSpPr>
          <p:nvPr/>
        </p:nvSpPr>
        <p:spPr bwMode="auto">
          <a:xfrm>
            <a:off x="359532" y="1052736"/>
            <a:ext cx="8208912" cy="972108"/>
          </a:xfrm>
          <a:prstGeom prst="rect">
            <a:avLst/>
          </a:prstGeom>
          <a:solidFill>
            <a:srgbClr val="FFFFCC"/>
          </a:solidFill>
          <a:ln w="9525">
            <a:solidFill>
              <a:schemeClr val="tx1"/>
            </a:solidFill>
            <a:miter lim="800000"/>
            <a:headEnd/>
            <a:tailEnd/>
          </a:ln>
        </p:spPr>
        <p:txBody>
          <a:bodyPr wrap="square" lIns="180000" tIns="93600" rIns="180000" bIns="93600" anchor="ctr">
            <a:noAutofit/>
          </a:bodyPr>
          <a:lstStyle/>
          <a:p>
            <a:r>
              <a:rPr lang="de-DE" sz="1600">
                <a:solidFill>
                  <a:srgbClr val="008000"/>
                </a:solidFill>
                <a:latin typeface="Consolas"/>
              </a:rPr>
              <a:t>-- Integrity constraint violation error –2992 raised. </a:t>
            </a:r>
            <a:endParaRPr lang="de-DE" sz="1600">
              <a:solidFill>
                <a:prstClr val="black"/>
              </a:solidFill>
              <a:latin typeface="Consolas"/>
            </a:endParaRPr>
          </a:p>
          <a:p>
            <a:r>
              <a:rPr lang="de-DE" sz="1600" b="1">
                <a:solidFill>
                  <a:srgbClr val="0000FF"/>
                </a:solidFill>
                <a:latin typeface="Consolas"/>
              </a:rPr>
              <a:t>UPDATE</a:t>
            </a:r>
            <a:r>
              <a:rPr lang="de-DE" sz="1600">
                <a:solidFill>
                  <a:prstClr val="black"/>
                </a:solidFill>
                <a:latin typeface="Consolas"/>
              </a:rPr>
              <a:t> employees </a:t>
            </a:r>
            <a:r>
              <a:rPr lang="de-DE" sz="1600" b="1">
                <a:solidFill>
                  <a:srgbClr val="0000FF"/>
                </a:solidFill>
                <a:latin typeface="Consolas"/>
              </a:rPr>
              <a:t>SET</a:t>
            </a:r>
            <a:r>
              <a:rPr lang="de-DE" sz="1600">
                <a:solidFill>
                  <a:prstClr val="black"/>
                </a:solidFill>
                <a:latin typeface="Consolas"/>
              </a:rPr>
              <a:t> department_id </a:t>
            </a:r>
            <a:r>
              <a:rPr lang="de-DE" sz="1600">
                <a:solidFill>
                  <a:srgbClr val="808080"/>
                </a:solidFill>
                <a:latin typeface="Consolas"/>
              </a:rPr>
              <a:t>=</a:t>
            </a:r>
            <a:r>
              <a:rPr lang="de-DE" sz="1600">
                <a:solidFill>
                  <a:prstClr val="black"/>
                </a:solidFill>
                <a:latin typeface="Consolas"/>
              </a:rPr>
              <a:t> 999  </a:t>
            </a:r>
          </a:p>
          <a:p>
            <a:r>
              <a:rPr lang="de-DE" sz="1600" b="1">
                <a:solidFill>
                  <a:srgbClr val="0000FF"/>
                </a:solidFill>
                <a:latin typeface="Consolas"/>
              </a:rPr>
              <a:t>WHERE</a:t>
            </a:r>
            <a:r>
              <a:rPr lang="de-DE" sz="1600">
                <a:solidFill>
                  <a:prstClr val="black"/>
                </a:solidFill>
                <a:latin typeface="Consolas"/>
              </a:rPr>
              <a:t> employee_id </a:t>
            </a:r>
            <a:r>
              <a:rPr lang="de-DE" sz="1600">
                <a:solidFill>
                  <a:srgbClr val="808080"/>
                </a:solidFill>
                <a:latin typeface="Consolas"/>
              </a:rPr>
              <a:t>=</a:t>
            </a:r>
            <a:r>
              <a:rPr lang="de-DE" sz="1600">
                <a:solidFill>
                  <a:prstClr val="black"/>
                </a:solidFill>
                <a:latin typeface="Consolas"/>
              </a:rPr>
              <a:t> 170</a:t>
            </a:r>
            <a:r>
              <a:rPr lang="de-DE" sz="1600">
                <a:solidFill>
                  <a:srgbClr val="808080"/>
                </a:solidFill>
                <a:latin typeface="Consolas"/>
              </a:rPr>
              <a:t>;</a:t>
            </a:r>
            <a:r>
              <a:rPr lang="de-DE" sz="1600">
                <a:solidFill>
                  <a:prstClr val="black"/>
                </a:solidFill>
                <a:latin typeface="Consolas"/>
              </a:rPr>
              <a:t>   </a:t>
            </a:r>
          </a:p>
        </p:txBody>
      </p:sp>
      <p:sp>
        <p:nvSpPr>
          <p:cNvPr id="8" name="Textfeld 7"/>
          <p:cNvSpPr txBox="1"/>
          <p:nvPr/>
        </p:nvSpPr>
        <p:spPr>
          <a:xfrm>
            <a:off x="323528" y="2384884"/>
            <a:ext cx="5653285" cy="400110"/>
          </a:xfrm>
          <a:prstGeom prst="rect">
            <a:avLst/>
          </a:prstGeom>
          <a:noFill/>
        </p:spPr>
        <p:txBody>
          <a:bodyPr wrap="none" rtlCol="0">
            <a:spAutoFit/>
          </a:bodyPr>
          <a:lstStyle/>
          <a:p>
            <a:r>
              <a:rPr lang="de-DE" sz="2000" b="1" dirty="0" smtClean="0">
                <a:solidFill>
                  <a:srgbClr val="555555"/>
                </a:solidFill>
                <a:ea typeface="Tahoma" pitchFamily="34" charset="0"/>
                <a:cs typeface="Tahoma" pitchFamily="34" charset="0"/>
              </a:rPr>
              <a:t>Lösung: Automatisches Anlegen eines Departments</a:t>
            </a:r>
          </a:p>
        </p:txBody>
      </p:sp>
      <p:sp>
        <p:nvSpPr>
          <p:cNvPr id="9" name="Textfeld 8"/>
          <p:cNvSpPr txBox="1"/>
          <p:nvPr/>
        </p:nvSpPr>
        <p:spPr>
          <a:xfrm>
            <a:off x="359532" y="5949280"/>
            <a:ext cx="2795682" cy="400110"/>
          </a:xfrm>
          <a:prstGeom prst="rect">
            <a:avLst/>
          </a:prstGeom>
          <a:noFill/>
        </p:spPr>
        <p:txBody>
          <a:bodyPr wrap="none" rtlCol="0">
            <a:spAutoFit/>
          </a:bodyPr>
          <a:lstStyle/>
          <a:p>
            <a:r>
              <a:rPr lang="de-DE" sz="2000" dirty="0" smtClean="0">
                <a:solidFill>
                  <a:srgbClr val="555555"/>
                </a:solidFill>
                <a:ea typeface="Tahoma" pitchFamily="34" charset="0"/>
                <a:cs typeface="Tahoma" pitchFamily="34" charset="0"/>
              </a:rPr>
              <a:t>Ist das eine gute Lösung?</a:t>
            </a:r>
          </a:p>
        </p:txBody>
      </p:sp>
    </p:spTree>
    <p:extLst>
      <p:ext uri="{BB962C8B-B14F-4D97-AF65-F5344CB8AC3E}">
        <p14:creationId xmlns:p14="http://schemas.microsoft.com/office/powerpoint/2010/main" val="2733589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Test des gefährlichen Triggers</a:t>
            </a:r>
          </a:p>
        </p:txBody>
      </p:sp>
      <p:sp>
        <p:nvSpPr>
          <p:cNvPr id="4" name="Rectangle 81"/>
          <p:cNvSpPr>
            <a:spLocks noChangeArrowheads="1"/>
          </p:cNvSpPr>
          <p:nvPr/>
        </p:nvSpPr>
        <p:spPr bwMode="auto">
          <a:xfrm>
            <a:off x="683568" y="1016732"/>
            <a:ext cx="6732748" cy="4320480"/>
          </a:xfrm>
          <a:prstGeom prst="rect">
            <a:avLst/>
          </a:prstGeom>
          <a:solidFill>
            <a:srgbClr val="FFFFCC"/>
          </a:solidFill>
          <a:ln w="9525">
            <a:solidFill>
              <a:schemeClr val="tx1"/>
            </a:solidFill>
            <a:miter lim="800000"/>
            <a:headEnd/>
            <a:tailEnd/>
          </a:ln>
        </p:spPr>
        <p:txBody>
          <a:bodyPr wrap="square" lIns="180000" tIns="93600" rIns="180000" bIns="93600" anchor="ctr">
            <a:noAutofit/>
          </a:bodyPr>
          <a:lstStyle/>
          <a:p>
            <a:r>
              <a:rPr lang="de-DE" sz="1600" b="1">
                <a:solidFill>
                  <a:srgbClr val="0000FF"/>
                </a:solidFill>
                <a:latin typeface="Consolas"/>
              </a:rPr>
              <a:t>UPDATE</a:t>
            </a:r>
            <a:r>
              <a:rPr lang="de-DE" sz="1600">
                <a:solidFill>
                  <a:prstClr val="black"/>
                </a:solidFill>
                <a:latin typeface="Consolas"/>
              </a:rPr>
              <a:t> employees </a:t>
            </a:r>
            <a:r>
              <a:rPr lang="de-DE" sz="1600" b="1">
                <a:solidFill>
                  <a:srgbClr val="0000FF"/>
                </a:solidFill>
                <a:latin typeface="Consolas"/>
              </a:rPr>
              <a:t>SET</a:t>
            </a:r>
            <a:r>
              <a:rPr lang="de-DE" sz="1600">
                <a:solidFill>
                  <a:prstClr val="black"/>
                </a:solidFill>
                <a:latin typeface="Consolas"/>
              </a:rPr>
              <a:t> department_id </a:t>
            </a:r>
            <a:r>
              <a:rPr lang="de-DE" sz="1600">
                <a:solidFill>
                  <a:srgbClr val="808080"/>
                </a:solidFill>
                <a:latin typeface="Consolas"/>
              </a:rPr>
              <a:t>=</a:t>
            </a:r>
            <a:r>
              <a:rPr lang="de-DE" sz="1600">
                <a:solidFill>
                  <a:prstClr val="black"/>
                </a:solidFill>
                <a:latin typeface="Consolas"/>
              </a:rPr>
              <a:t> 999  </a:t>
            </a:r>
          </a:p>
          <a:p>
            <a:r>
              <a:rPr lang="de-DE" sz="1600" b="1">
                <a:solidFill>
                  <a:srgbClr val="0000FF"/>
                </a:solidFill>
                <a:latin typeface="Consolas"/>
              </a:rPr>
              <a:t>WHERE</a:t>
            </a:r>
            <a:r>
              <a:rPr lang="de-DE" sz="1600">
                <a:solidFill>
                  <a:prstClr val="black"/>
                </a:solidFill>
                <a:latin typeface="Consolas"/>
              </a:rPr>
              <a:t> employee_id </a:t>
            </a:r>
            <a:r>
              <a:rPr lang="de-DE" sz="1600">
                <a:solidFill>
                  <a:srgbClr val="808080"/>
                </a:solidFill>
                <a:latin typeface="Consolas"/>
              </a:rPr>
              <a:t>=</a:t>
            </a:r>
            <a:r>
              <a:rPr lang="de-DE" sz="1600">
                <a:solidFill>
                  <a:prstClr val="black"/>
                </a:solidFill>
                <a:latin typeface="Consolas"/>
              </a:rPr>
              <a:t> 170</a:t>
            </a:r>
            <a:r>
              <a:rPr lang="de-DE" sz="1600">
                <a:solidFill>
                  <a:srgbClr val="808080"/>
                </a:solidFill>
                <a:latin typeface="Consolas"/>
              </a:rPr>
              <a:t>;</a:t>
            </a:r>
            <a:r>
              <a:rPr lang="de-DE" sz="1600">
                <a:solidFill>
                  <a:prstClr val="black"/>
                </a:solidFill>
                <a:latin typeface="Consolas"/>
              </a:rPr>
              <a:t>   </a:t>
            </a:r>
          </a:p>
          <a:p>
            <a:endParaRPr lang="de-DE" sz="1600">
              <a:solidFill>
                <a:prstClr val="black"/>
              </a:solidFill>
              <a:latin typeface="Consolas"/>
            </a:endParaRPr>
          </a:p>
          <a:p>
            <a:r>
              <a:rPr lang="de-DE" sz="1600">
                <a:solidFill>
                  <a:prstClr val="black"/>
                </a:solidFill>
                <a:latin typeface="Consolas"/>
              </a:rPr>
              <a:t>ROLLBACK;</a:t>
            </a:r>
          </a:p>
        </p:txBody>
      </p:sp>
    </p:spTree>
    <p:extLst>
      <p:ext uri="{BB962C8B-B14F-4D97-AF65-F5344CB8AC3E}">
        <p14:creationId xmlns:p14="http://schemas.microsoft.com/office/powerpoint/2010/main" val="10840044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Trigger-Status</a:t>
            </a:r>
          </a:p>
        </p:txBody>
      </p:sp>
      <p:sp>
        <p:nvSpPr>
          <p:cNvPr id="3" name="Inhaltsplatzhalter 2"/>
          <p:cNvSpPr>
            <a:spLocks noGrp="1"/>
          </p:cNvSpPr>
          <p:nvPr>
            <p:ph sz="quarter" idx="14"/>
          </p:nvPr>
        </p:nvSpPr>
        <p:spPr>
          <a:xfrm>
            <a:off x="285750" y="1016732"/>
            <a:ext cx="8572500" cy="3600400"/>
          </a:xfrm>
        </p:spPr>
        <p:txBody>
          <a:bodyPr>
            <a:normAutofit lnSpcReduction="10000"/>
          </a:bodyPr>
          <a:lstStyle/>
          <a:p>
            <a:r>
              <a:rPr lang="en-US"/>
              <a:t>Enabled (Default)</a:t>
            </a:r>
          </a:p>
          <a:p>
            <a:pPr lvl="1"/>
            <a:r>
              <a:rPr lang="en-US"/>
              <a:t>Trigger führt die entsprechende Aktion aus, wenn eine auslösende Anweisung abgesetzt wird und die Auswertung der Condition (sofern vorhanden) TRUE ergibt </a:t>
            </a:r>
          </a:p>
          <a:p>
            <a:r>
              <a:rPr lang="en-US"/>
              <a:t>Disabled</a:t>
            </a:r>
          </a:p>
          <a:p>
            <a:pPr lvl="1"/>
            <a:r>
              <a:rPr lang="en-US"/>
              <a:t>Trigger ist ausgeschaltet </a:t>
            </a:r>
          </a:p>
          <a:p>
            <a:pPr lvl="1"/>
            <a:r>
              <a:rPr lang="en-US"/>
              <a:t>Sinnvoll für (massenhafte) Änderungen an den Daten außerhalb des Regelbetriebs</a:t>
            </a:r>
          </a:p>
        </p:txBody>
      </p:sp>
      <p:sp>
        <p:nvSpPr>
          <p:cNvPr id="4" name="Rectangle 81"/>
          <p:cNvSpPr>
            <a:spLocks noChangeArrowheads="1"/>
          </p:cNvSpPr>
          <p:nvPr/>
        </p:nvSpPr>
        <p:spPr bwMode="auto">
          <a:xfrm>
            <a:off x="323528" y="4725144"/>
            <a:ext cx="8388932" cy="1368152"/>
          </a:xfrm>
          <a:prstGeom prst="rect">
            <a:avLst/>
          </a:prstGeom>
          <a:solidFill>
            <a:srgbClr val="FFFFCC"/>
          </a:solidFill>
          <a:ln w="9525">
            <a:solidFill>
              <a:schemeClr val="tx1"/>
            </a:solidFill>
            <a:miter lim="800000"/>
            <a:headEnd/>
            <a:tailEnd/>
          </a:ln>
        </p:spPr>
        <p:txBody>
          <a:bodyPr wrap="square" lIns="180000" tIns="93600" rIns="180000" bIns="93600" anchor="ctr">
            <a:noAutofit/>
          </a:bodyPr>
          <a:lstStyle/>
          <a:p>
            <a:r>
              <a:rPr lang="de-DE" b="1">
                <a:solidFill>
                  <a:srgbClr val="0000FF"/>
                </a:solidFill>
                <a:latin typeface="Consolas"/>
              </a:rPr>
              <a:t>ALTER</a:t>
            </a:r>
            <a:r>
              <a:rPr lang="de-DE">
                <a:solidFill>
                  <a:prstClr val="black"/>
                </a:solidFill>
                <a:latin typeface="Consolas"/>
              </a:rPr>
              <a:t> </a:t>
            </a:r>
            <a:r>
              <a:rPr lang="de-DE" b="1">
                <a:solidFill>
                  <a:srgbClr val="0000FF"/>
                </a:solidFill>
                <a:latin typeface="Consolas"/>
              </a:rPr>
              <a:t>TRIGGER</a:t>
            </a:r>
            <a:r>
              <a:rPr lang="de-DE">
                <a:solidFill>
                  <a:prstClr val="black"/>
                </a:solidFill>
                <a:latin typeface="Consolas"/>
              </a:rPr>
              <a:t> emp_weekdays_trg </a:t>
            </a:r>
            <a:r>
              <a:rPr lang="de-DE" b="1">
                <a:solidFill>
                  <a:srgbClr val="0000FF"/>
                </a:solidFill>
                <a:latin typeface="Consolas"/>
              </a:rPr>
              <a:t>DISABLE | ENABLE</a:t>
            </a:r>
            <a:r>
              <a:rPr lang="de-DE">
                <a:solidFill>
                  <a:srgbClr val="808080"/>
                </a:solidFill>
                <a:latin typeface="Consolas"/>
              </a:rPr>
              <a:t>;</a:t>
            </a:r>
          </a:p>
          <a:p>
            <a:endParaRPr lang="de-DE">
              <a:solidFill>
                <a:srgbClr val="808080"/>
              </a:solidFill>
              <a:latin typeface="Consolas"/>
            </a:endParaRPr>
          </a:p>
          <a:p>
            <a:r>
              <a:rPr lang="de-DE" b="1">
                <a:solidFill>
                  <a:srgbClr val="0000FF"/>
                </a:solidFill>
                <a:latin typeface="Consolas"/>
              </a:rPr>
              <a:t>ALTER</a:t>
            </a:r>
            <a:r>
              <a:rPr lang="de-DE">
                <a:solidFill>
                  <a:prstClr val="black"/>
                </a:solidFill>
                <a:latin typeface="Consolas"/>
              </a:rPr>
              <a:t> </a:t>
            </a:r>
            <a:r>
              <a:rPr lang="de-DE" b="1">
                <a:solidFill>
                  <a:srgbClr val="0000FF"/>
                </a:solidFill>
                <a:latin typeface="Consolas"/>
              </a:rPr>
              <a:t>TABLE </a:t>
            </a:r>
            <a:r>
              <a:rPr lang="de-DE">
                <a:solidFill>
                  <a:prstClr val="black"/>
                </a:solidFill>
                <a:latin typeface="Consolas"/>
              </a:rPr>
              <a:t>employees </a:t>
            </a:r>
            <a:r>
              <a:rPr lang="de-DE" b="1">
                <a:solidFill>
                  <a:srgbClr val="0000FF"/>
                </a:solidFill>
                <a:latin typeface="Consolas"/>
              </a:rPr>
              <a:t>DISABLE | ENABLE ALL TRIGGERS</a:t>
            </a:r>
            <a:r>
              <a:rPr lang="de-DE">
                <a:solidFill>
                  <a:srgbClr val="808080"/>
                </a:solidFill>
                <a:latin typeface="Consolas"/>
              </a:rPr>
              <a:t>;</a:t>
            </a:r>
          </a:p>
        </p:txBody>
      </p:sp>
    </p:spTree>
    <p:extLst>
      <p:ext uri="{BB962C8B-B14F-4D97-AF65-F5344CB8AC3E}">
        <p14:creationId xmlns:p14="http://schemas.microsoft.com/office/powerpoint/2010/main" val="30747624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Risiken bei Trigger-Einsatz</a:t>
            </a:r>
          </a:p>
        </p:txBody>
      </p:sp>
      <p:sp>
        <p:nvSpPr>
          <p:cNvPr id="3" name="Inhaltsplatzhalter 2"/>
          <p:cNvSpPr>
            <a:spLocks noGrp="1"/>
          </p:cNvSpPr>
          <p:nvPr>
            <p:ph sz="quarter" idx="14"/>
          </p:nvPr>
        </p:nvSpPr>
        <p:spPr/>
        <p:txBody>
          <a:bodyPr>
            <a:normAutofit fontScale="92500" lnSpcReduction="10000"/>
          </a:bodyPr>
          <a:lstStyle/>
          <a:p>
            <a:r>
              <a:rPr lang="de-DE"/>
              <a:t>Seiteneffekte</a:t>
            </a:r>
          </a:p>
          <a:p>
            <a:pPr lvl="1"/>
            <a:r>
              <a:rPr lang="de-DE"/>
              <a:t>Trigger produzieren per Definition "Seiteneffekte"</a:t>
            </a:r>
          </a:p>
          <a:p>
            <a:pPr lvl="1"/>
            <a:r>
              <a:rPr lang="de-DE"/>
              <a:t>Kann Problemsuche extrem erschweren</a:t>
            </a:r>
          </a:p>
          <a:p>
            <a:r>
              <a:rPr lang="de-DE" dirty="0" err="1"/>
              <a:t>Triggerkaskadierung</a:t>
            </a:r>
            <a:endParaRPr lang="de-DE" dirty="0"/>
          </a:p>
          <a:p>
            <a:pPr lvl="1"/>
            <a:r>
              <a:rPr lang="de-DE" dirty="0"/>
              <a:t>Ausführung eines Triggers kann andere Trigger auslösen, wenn Trigger-Aktion DML-Operation auf weiteren Tabellen durchführt</a:t>
            </a:r>
          </a:p>
          <a:p>
            <a:pPr lvl="1"/>
            <a:r>
              <a:rPr lang="de-DE" dirty="0"/>
              <a:t>Kettenreaktionen möglich!</a:t>
            </a:r>
          </a:p>
          <a:p>
            <a:r>
              <a:rPr lang="de-DE" dirty="0"/>
              <a:t>Performance</a:t>
            </a:r>
          </a:p>
          <a:p>
            <a:pPr lvl="1"/>
            <a:r>
              <a:rPr lang="de-DE" dirty="0"/>
              <a:t>Einsatz von Row-Triggern bedeutet Auslösen eines Ereignisses für jeden Datensatz</a:t>
            </a:r>
          </a:p>
          <a:p>
            <a:pPr lvl="1"/>
            <a:r>
              <a:rPr lang="de-DE" dirty="0"/>
              <a:t>Kann Performance-Killer sein</a:t>
            </a:r>
          </a:p>
          <a:p>
            <a:pPr lvl="4"/>
            <a:r>
              <a:rPr lang="de-DE" dirty="0"/>
              <a:t>"Triggers are considered harmful" </a:t>
            </a:r>
            <a:r>
              <a:rPr lang="de-DE" dirty="0">
                <a:sym typeface="Wingdings"/>
              </a:rPr>
              <a:t> Sehr sparsam einsetzen!</a:t>
            </a:r>
          </a:p>
        </p:txBody>
      </p:sp>
    </p:spTree>
    <p:extLst>
      <p:ext uri="{BB962C8B-B14F-4D97-AF65-F5344CB8AC3E}">
        <p14:creationId xmlns:p14="http://schemas.microsoft.com/office/powerpoint/2010/main" val="1911121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Abhängigkeiten</a:t>
            </a:r>
          </a:p>
        </p:txBody>
      </p:sp>
    </p:spTree>
    <p:extLst>
      <p:ext uri="{BB962C8B-B14F-4D97-AF65-F5344CB8AC3E}">
        <p14:creationId xmlns:p14="http://schemas.microsoft.com/office/powerpoint/2010/main" val="3513231982"/>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Direkte und indirekte Abhängigkeit</a:t>
            </a:r>
          </a:p>
        </p:txBody>
      </p:sp>
      <p:sp>
        <p:nvSpPr>
          <p:cNvPr id="3" name="Inhaltsplatzhalter 2"/>
          <p:cNvSpPr>
            <a:spLocks noGrp="1"/>
          </p:cNvSpPr>
          <p:nvPr>
            <p:ph sz="quarter" idx="14"/>
          </p:nvPr>
        </p:nvSpPr>
        <p:spPr>
          <a:xfrm>
            <a:off x="285750" y="1016732"/>
            <a:ext cx="8572500" cy="2412268"/>
          </a:xfrm>
        </p:spPr>
        <p:txBody>
          <a:bodyPr>
            <a:normAutofit lnSpcReduction="10000"/>
          </a:bodyPr>
          <a:lstStyle/>
          <a:p>
            <a:r>
              <a:rPr lang="de-DE"/>
              <a:t>Gültigkeit von Objekten</a:t>
            </a:r>
          </a:p>
          <a:p>
            <a:pPr lvl="1"/>
            <a:r>
              <a:rPr lang="de-DE"/>
              <a:t>Schema-Objekte können voneinander abhängen</a:t>
            </a:r>
          </a:p>
          <a:p>
            <a:pPr lvl="1"/>
            <a:r>
              <a:rPr lang="de-DE"/>
              <a:t>Änderungen an referenzierten Objekten führen in der Regel zur Invalidierung abhängiger Objekte</a:t>
            </a:r>
          </a:p>
          <a:p>
            <a:pPr lvl="1"/>
            <a:r>
              <a:rPr lang="de-DE"/>
              <a:t>Ungültige PL/SQL-Prozeduren und Views werden beim nächsten Zugriff automatisch neu kompiliert</a:t>
            </a:r>
          </a:p>
        </p:txBody>
      </p:sp>
      <p:grpSp>
        <p:nvGrpSpPr>
          <p:cNvPr id="19" name="Gruppierung 18"/>
          <p:cNvGrpSpPr/>
          <p:nvPr/>
        </p:nvGrpSpPr>
        <p:grpSpPr>
          <a:xfrm>
            <a:off x="1115616" y="3465004"/>
            <a:ext cx="6192688" cy="2866897"/>
            <a:chOff x="679450" y="1371600"/>
            <a:chExt cx="7824143" cy="4419600"/>
          </a:xfrm>
        </p:grpSpPr>
        <p:pic>
          <p:nvPicPr>
            <p:cNvPr id="4" name="Picture 1028" descr="C:\Documents and Settings\lserhal\My Documents\My Pictures\Graphics Library\table0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7299325" y="2286000"/>
              <a:ext cx="11303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030" descr="Documents: PL/SQL Pro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679450" y="2111375"/>
              <a:ext cx="854075" cy="1774825"/>
            </a:xfrm>
            <a:prstGeom prst="rect">
              <a:avLst/>
            </a:prstGeom>
            <a:noFill/>
            <a:extLst>
              <a:ext uri="{909E8E84-426E-40dd-AFC4-6F175D3DCCD1}">
                <a14:hiddenFill xmlns:a14="http://schemas.microsoft.com/office/drawing/2010/main">
                  <a:solidFill>
                    <a:srgbClr val="FFFFFF"/>
                  </a:solidFill>
                </a14:hiddenFill>
              </a:ext>
            </a:extLst>
          </p:spPr>
        </p:pic>
        <p:sp>
          <p:nvSpPr>
            <p:cNvPr id="6" name="Line 1035"/>
            <p:cNvSpPr>
              <a:spLocks noChangeShapeType="1"/>
            </p:cNvSpPr>
            <p:nvPr/>
          </p:nvSpPr>
          <p:spPr bwMode="auto">
            <a:xfrm>
              <a:off x="1676400" y="3352800"/>
              <a:ext cx="2133600" cy="0"/>
            </a:xfrm>
            <a:prstGeom prst="line">
              <a:avLst/>
            </a:prstGeom>
            <a:noFill/>
            <a:ln w="28575">
              <a:solidFill>
                <a:schemeClr val="accent2"/>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de-DE" sz="1600"/>
            </a:p>
          </p:txBody>
        </p:sp>
        <p:sp>
          <p:nvSpPr>
            <p:cNvPr id="7" name="Freeform 1036"/>
            <p:cNvSpPr>
              <a:spLocks/>
            </p:cNvSpPr>
            <p:nvPr/>
          </p:nvSpPr>
          <p:spPr bwMode="auto">
            <a:xfrm>
              <a:off x="1371600" y="4419600"/>
              <a:ext cx="6400800" cy="1371600"/>
            </a:xfrm>
            <a:custGeom>
              <a:avLst/>
              <a:gdLst>
                <a:gd name="T0" fmla="*/ 0 w 3792"/>
                <a:gd name="T1" fmla="*/ 192 h 1200"/>
                <a:gd name="T2" fmla="*/ 0 w 3792"/>
                <a:gd name="T3" fmla="*/ 1200 h 1200"/>
                <a:gd name="T4" fmla="*/ 3792 w 3792"/>
                <a:gd name="T5" fmla="*/ 1200 h 1200"/>
                <a:gd name="T6" fmla="*/ 3792 w 3792"/>
                <a:gd name="T7" fmla="*/ 0 h 1200"/>
              </a:gdLst>
              <a:ahLst/>
              <a:cxnLst>
                <a:cxn ang="0">
                  <a:pos x="T0" y="T1"/>
                </a:cxn>
                <a:cxn ang="0">
                  <a:pos x="T2" y="T3"/>
                </a:cxn>
                <a:cxn ang="0">
                  <a:pos x="T4" y="T5"/>
                </a:cxn>
                <a:cxn ang="0">
                  <a:pos x="T6" y="T7"/>
                </a:cxn>
              </a:cxnLst>
              <a:rect l="0" t="0" r="r" b="b"/>
              <a:pathLst>
                <a:path w="3792" h="1200">
                  <a:moveTo>
                    <a:pt x="0" y="192"/>
                  </a:moveTo>
                  <a:lnTo>
                    <a:pt x="0" y="1200"/>
                  </a:lnTo>
                  <a:lnTo>
                    <a:pt x="3792" y="1200"/>
                  </a:lnTo>
                  <a:lnTo>
                    <a:pt x="3792" y="0"/>
                  </a:lnTo>
                </a:path>
              </a:pathLst>
            </a:custGeom>
            <a:noFill/>
            <a:ln w="28575" cap="flat" cmpd="sng">
              <a:solidFill>
                <a:schemeClr val="accent2"/>
              </a:solidFill>
              <a:prstDash val="dash"/>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endParaRPr lang="de-DE" sz="1600"/>
            </a:p>
          </p:txBody>
        </p:sp>
        <p:sp>
          <p:nvSpPr>
            <p:cNvPr id="8" name="Rectangle 1037"/>
            <p:cNvSpPr>
              <a:spLocks noChangeArrowheads="1"/>
            </p:cNvSpPr>
            <p:nvPr/>
          </p:nvSpPr>
          <p:spPr bwMode="auto">
            <a:xfrm>
              <a:off x="1600200" y="2909888"/>
              <a:ext cx="2180687" cy="391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gn="l" eaLnBrk="0" hangingPunct="0">
                <a:spcBef>
                  <a:spcPct val="0"/>
                </a:spcBef>
                <a:buClrTx/>
                <a:buFontTx/>
                <a:buNone/>
              </a:pPr>
              <a:r>
                <a:rPr lang="en-US" sz="1400">
                  <a:solidFill>
                    <a:srgbClr val="000000"/>
                  </a:solidFill>
                </a:rPr>
                <a:t>Direkte Abhängigkeit</a:t>
              </a:r>
              <a:r>
                <a:rPr lang="en-US" sz="1400"/>
                <a:t> </a:t>
              </a:r>
            </a:p>
          </p:txBody>
        </p:sp>
        <p:sp>
          <p:nvSpPr>
            <p:cNvPr id="9" name="Rectangle 1038"/>
            <p:cNvSpPr>
              <a:spLocks noChangeArrowheads="1"/>
            </p:cNvSpPr>
            <p:nvPr/>
          </p:nvSpPr>
          <p:spPr bwMode="auto">
            <a:xfrm>
              <a:off x="3505200" y="5334000"/>
              <a:ext cx="2337491" cy="391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gn="l" eaLnBrk="0" hangingPunct="0">
                <a:spcBef>
                  <a:spcPct val="0"/>
                </a:spcBef>
                <a:buClrTx/>
                <a:buFontTx/>
                <a:buNone/>
              </a:pPr>
              <a:r>
                <a:rPr lang="en-US" sz="1400">
                  <a:solidFill>
                    <a:srgbClr val="000000"/>
                  </a:solidFill>
                </a:rPr>
                <a:t>Indirekte Abhängigkeit</a:t>
              </a:r>
              <a:r>
                <a:rPr lang="en-US" sz="1400"/>
                <a:t> </a:t>
              </a:r>
            </a:p>
          </p:txBody>
        </p:sp>
        <p:sp>
          <p:nvSpPr>
            <p:cNvPr id="10" name="Line 1039"/>
            <p:cNvSpPr>
              <a:spLocks noChangeShapeType="1"/>
            </p:cNvSpPr>
            <p:nvPr/>
          </p:nvSpPr>
          <p:spPr bwMode="auto">
            <a:xfrm>
              <a:off x="5057775" y="3367088"/>
              <a:ext cx="2133600" cy="0"/>
            </a:xfrm>
            <a:prstGeom prst="line">
              <a:avLst/>
            </a:prstGeom>
            <a:noFill/>
            <a:ln w="28575">
              <a:solidFill>
                <a:schemeClr val="accent2"/>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de-DE" sz="1600"/>
            </a:p>
          </p:txBody>
        </p:sp>
        <p:sp>
          <p:nvSpPr>
            <p:cNvPr id="11" name="Rectangle 1040"/>
            <p:cNvSpPr>
              <a:spLocks noChangeArrowheads="1"/>
            </p:cNvSpPr>
            <p:nvPr/>
          </p:nvSpPr>
          <p:spPr bwMode="auto">
            <a:xfrm>
              <a:off x="5029200" y="2924174"/>
              <a:ext cx="2180687" cy="391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gn="l" eaLnBrk="0" hangingPunct="0">
                <a:spcBef>
                  <a:spcPct val="0"/>
                </a:spcBef>
                <a:buClrTx/>
                <a:buFontTx/>
                <a:buNone/>
              </a:pPr>
              <a:r>
                <a:rPr lang="en-US" sz="1400">
                  <a:solidFill>
                    <a:srgbClr val="000000"/>
                  </a:solidFill>
                </a:rPr>
                <a:t>Direkte Abhängigkeit</a:t>
              </a:r>
              <a:r>
                <a:rPr lang="en-US" sz="1400"/>
                <a:t> </a:t>
              </a:r>
            </a:p>
          </p:txBody>
        </p:sp>
        <p:sp>
          <p:nvSpPr>
            <p:cNvPr id="12" name="Rectangle 1041"/>
            <p:cNvSpPr>
              <a:spLocks noChangeArrowheads="1"/>
            </p:cNvSpPr>
            <p:nvPr/>
          </p:nvSpPr>
          <p:spPr bwMode="auto">
            <a:xfrm>
              <a:off x="3308350" y="3838575"/>
              <a:ext cx="2270114" cy="665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spcBef>
                  <a:spcPct val="0"/>
                </a:spcBef>
                <a:buClrTx/>
                <a:buFontTx/>
                <a:buNone/>
              </a:pPr>
              <a:r>
                <a:rPr lang="en-US" sz="1400">
                  <a:solidFill>
                    <a:srgbClr val="000000"/>
                  </a:solidFill>
                </a:rPr>
                <a:t>View oder Prozedur:</a:t>
              </a:r>
              <a:br>
                <a:rPr lang="en-US" sz="1400">
                  <a:solidFill>
                    <a:srgbClr val="000000"/>
                  </a:solidFill>
                </a:rPr>
              </a:br>
              <a:r>
                <a:rPr lang="en-US" sz="1400">
                  <a:solidFill>
                    <a:srgbClr val="000000"/>
                  </a:solidFill>
                </a:rPr>
                <a:t>referenziert/abhängig</a:t>
              </a:r>
              <a:r>
                <a:rPr lang="en-US" sz="1400"/>
                <a:t> </a:t>
              </a:r>
            </a:p>
          </p:txBody>
        </p:sp>
        <p:sp>
          <p:nvSpPr>
            <p:cNvPr id="13" name="Rectangle 1042"/>
            <p:cNvSpPr>
              <a:spLocks noChangeArrowheads="1"/>
            </p:cNvSpPr>
            <p:nvPr/>
          </p:nvSpPr>
          <p:spPr bwMode="auto">
            <a:xfrm>
              <a:off x="7008813" y="3838575"/>
              <a:ext cx="1494780" cy="665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spcBef>
                  <a:spcPct val="0"/>
                </a:spcBef>
                <a:buClrTx/>
                <a:buFontTx/>
                <a:buNone/>
              </a:pPr>
              <a:r>
                <a:rPr lang="en-US" sz="1400">
                  <a:solidFill>
                    <a:srgbClr val="000000"/>
                  </a:solidFill>
                </a:rPr>
                <a:t>Referenzierte</a:t>
              </a:r>
              <a:br>
                <a:rPr lang="en-US" sz="1400">
                  <a:solidFill>
                    <a:srgbClr val="000000"/>
                  </a:solidFill>
                </a:rPr>
              </a:br>
              <a:r>
                <a:rPr lang="en-US" sz="1400">
                  <a:solidFill>
                    <a:srgbClr val="000000"/>
                  </a:solidFill>
                </a:rPr>
                <a:t>Tabelle</a:t>
              </a:r>
              <a:r>
                <a:rPr lang="en-US" sz="1400"/>
                <a:t> </a:t>
              </a:r>
            </a:p>
          </p:txBody>
        </p:sp>
        <p:sp>
          <p:nvSpPr>
            <p:cNvPr id="14" name="Rectangle 1043"/>
            <p:cNvSpPr>
              <a:spLocks noChangeArrowheads="1"/>
            </p:cNvSpPr>
            <p:nvPr/>
          </p:nvSpPr>
          <p:spPr bwMode="auto">
            <a:xfrm>
              <a:off x="735013" y="3838575"/>
              <a:ext cx="1217477" cy="665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spcBef>
                  <a:spcPct val="0"/>
                </a:spcBef>
                <a:buClrTx/>
                <a:buFontTx/>
                <a:buNone/>
              </a:pPr>
              <a:r>
                <a:rPr lang="en-US" sz="1400">
                  <a:solidFill>
                    <a:srgbClr val="000000"/>
                  </a:solidFill>
                </a:rPr>
                <a:t>Abhängige</a:t>
              </a:r>
              <a:br>
                <a:rPr lang="en-US" sz="1400">
                  <a:solidFill>
                    <a:srgbClr val="000000"/>
                  </a:solidFill>
                </a:rPr>
              </a:br>
              <a:r>
                <a:rPr lang="en-US" sz="1400">
                  <a:solidFill>
                    <a:srgbClr val="000000"/>
                  </a:solidFill>
                </a:rPr>
                <a:t>Prozedur </a:t>
              </a:r>
              <a:r>
                <a:rPr lang="en-US" sz="1400"/>
                <a:t> </a:t>
              </a:r>
            </a:p>
          </p:txBody>
        </p:sp>
        <p:grpSp>
          <p:nvGrpSpPr>
            <p:cNvPr id="15" name="Group 1044"/>
            <p:cNvGrpSpPr>
              <a:grpSpLocks/>
            </p:cNvGrpSpPr>
            <p:nvPr/>
          </p:nvGrpSpPr>
          <p:grpSpPr bwMode="auto">
            <a:xfrm>
              <a:off x="3670300" y="1371600"/>
              <a:ext cx="1435100" cy="1524000"/>
              <a:chOff x="2976" y="2640"/>
              <a:chExt cx="904" cy="960"/>
            </a:xfrm>
          </p:grpSpPr>
          <p:pic>
            <p:nvPicPr>
              <p:cNvPr id="16" name="Picture 1045" descr="C:\Documents and Settings\lserhal\My Documents\My Pictures\Graphics Library\table0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3168" y="2640"/>
                <a:ext cx="712" cy="96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46" descr="C:\Documents and Settings\lserhal\My Documents\My Pictures\Graphics Library\binocular.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976" y="2736"/>
                <a:ext cx="606" cy="39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1033" descr="Documents: PL/SQL Pro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4114800" y="2057400"/>
              <a:ext cx="854075" cy="177482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420968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Status von Datenbank-Objekten</a:t>
            </a:r>
          </a:p>
        </p:txBody>
      </p:sp>
      <p:graphicFrame>
        <p:nvGraphicFramePr>
          <p:cNvPr id="4" name="Group 29"/>
          <p:cNvGraphicFramePr>
            <a:graphicFrameLocks noGrp="1"/>
          </p:cNvGraphicFramePr>
          <p:nvPr>
            <p:extLst>
              <p:ext uri="{D42A27DB-BD31-4B8C-83A1-F6EECF244321}">
                <p14:modId xmlns:p14="http://schemas.microsoft.com/office/powerpoint/2010/main" val="2696081462"/>
              </p:ext>
            </p:extLst>
          </p:nvPr>
        </p:nvGraphicFramePr>
        <p:xfrm>
          <a:off x="647564" y="1340768"/>
          <a:ext cx="7826375" cy="4667181"/>
        </p:xfrm>
        <a:graphic>
          <a:graphicData uri="http://schemas.openxmlformats.org/drawingml/2006/table">
            <a:tbl>
              <a:tblPr firstRow="1">
                <a:tableStyleId>{72833802-FEF1-4C79-8D5D-14CF1EAF98D9}</a:tableStyleId>
              </a:tblPr>
              <a:tblGrid>
                <a:gridCol w="2171700"/>
                <a:gridCol w="5654675"/>
              </a:tblGrid>
              <a:tr h="759779">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u="none" strike="noStrike" cap="none" normalizeH="0" baseline="0">
                          <a:ln>
                            <a:noFill/>
                          </a:ln>
                          <a:solidFill>
                            <a:srgbClr val="555555"/>
                          </a:solidFill>
                          <a:effectLst/>
                        </a:rPr>
                        <a:t>Status </a:t>
                      </a:r>
                      <a:endParaRPr kumimoji="0" lang="en-US" sz="2400" b="1" i="0" u="none" strike="noStrike" cap="none" normalizeH="0" baseline="0">
                        <a:ln>
                          <a:noFill/>
                        </a:ln>
                        <a:solidFill>
                          <a:srgbClr val="555555"/>
                        </a:solidFill>
                        <a:effectLst/>
                        <a:latin typeface="Arial" charset="0"/>
                        <a:ea typeface="ＭＳ Ｐゴシック" charset="0"/>
                      </a:endParaRPr>
                    </a:p>
                  </a:txBody>
                  <a:tcPr marT="91440" marB="91440"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u="none" strike="noStrike" cap="none" normalizeH="0" baseline="0">
                          <a:ln>
                            <a:noFill/>
                          </a:ln>
                          <a:solidFill>
                            <a:srgbClr val="555555"/>
                          </a:solidFill>
                          <a:effectLst/>
                        </a:rPr>
                        <a:t>Beschreibung </a:t>
                      </a:r>
                      <a:endParaRPr kumimoji="0" lang="en-US" sz="2400" b="1" i="0" u="none" strike="noStrike" cap="none" normalizeH="0" baseline="0">
                        <a:ln>
                          <a:noFill/>
                        </a:ln>
                        <a:solidFill>
                          <a:srgbClr val="555555"/>
                        </a:solidFill>
                        <a:effectLst/>
                        <a:latin typeface="Arial" charset="0"/>
                        <a:ea typeface="ＭＳ Ｐゴシック" charset="0"/>
                      </a:endParaRPr>
                    </a:p>
                  </a:txBody>
                  <a:tcPr marT="91440" marB="91440"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920362">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000" u="none" strike="noStrike" cap="none" normalizeH="0" baseline="0">
                          <a:ln>
                            <a:noFill/>
                          </a:ln>
                          <a:solidFill>
                            <a:srgbClr val="555555"/>
                          </a:solidFill>
                          <a:effectLst/>
                        </a:rPr>
                        <a:t>VALID </a:t>
                      </a:r>
                      <a:endParaRPr kumimoji="0" lang="en-US" sz="2000" b="1" i="0" u="none" strike="noStrike" cap="none" normalizeH="0" baseline="0">
                        <a:ln>
                          <a:noFill/>
                        </a:ln>
                        <a:solidFill>
                          <a:srgbClr val="555555"/>
                        </a:solidFill>
                        <a:effectLst/>
                        <a:latin typeface="Courier New" charset="0"/>
                        <a:ea typeface="ＭＳ Ｐゴシック" charset="0"/>
                      </a:endParaRPr>
                    </a:p>
                  </a:txBody>
                  <a:tcPr marT="91440" marB="91440"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000" u="none" strike="noStrike" cap="none" normalizeH="0" baseline="0">
                          <a:ln>
                            <a:noFill/>
                          </a:ln>
                          <a:solidFill>
                            <a:srgbClr val="555555"/>
                          </a:solidFill>
                          <a:effectLst/>
                        </a:rPr>
                        <a:t>Das Objekt wurde mit Hilfe der aktuellen Definition im Data Dictionary erfolgreich kompiliert. </a:t>
                      </a:r>
                      <a:endParaRPr kumimoji="0" lang="en-US" sz="2000" b="1" i="0" u="none" strike="noStrike" cap="none" normalizeH="0" baseline="0">
                        <a:ln>
                          <a:noFill/>
                        </a:ln>
                        <a:solidFill>
                          <a:srgbClr val="555555"/>
                        </a:solidFill>
                        <a:effectLst/>
                        <a:latin typeface="Arial" charset="0"/>
                        <a:ea typeface="ＭＳ Ｐゴシック" charset="0"/>
                      </a:endParaRPr>
                    </a:p>
                  </a:txBody>
                  <a:tcPr marT="91440" marB="91440"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598235">
                <a:tc>
                  <a:txBody>
                    <a:bodyPr/>
                    <a:lstStyle/>
                    <a:p>
                      <a:pPr marL="0" marR="0" lvl="0" indent="0" algn="l" defTabSz="228600" rtl="0" eaLnBrk="1" fontAlgn="t" latinLnBrk="0" hangingPunct="1">
                        <a:lnSpc>
                          <a:spcPct val="100000"/>
                        </a:lnSpc>
                        <a:spcBef>
                          <a:spcPct val="20000"/>
                        </a:spcBef>
                        <a:spcAft>
                          <a:spcPct val="0"/>
                        </a:spcAft>
                        <a:buClr>
                          <a:srgbClr val="000000"/>
                        </a:buClr>
                        <a:buSzTx/>
                        <a:buFont typeface="Arial" charset="0"/>
                        <a:buNone/>
                        <a:tabLst/>
                      </a:pPr>
                      <a:r>
                        <a:rPr kumimoji="0" lang="en-US" sz="2000" u="none" strike="noStrike" cap="none" normalizeH="0" baseline="0">
                          <a:ln>
                            <a:noFill/>
                          </a:ln>
                          <a:solidFill>
                            <a:srgbClr val="555555"/>
                          </a:solidFill>
                          <a:effectLst/>
                        </a:rPr>
                        <a:t>COMPILED WITH ERRORS </a:t>
                      </a:r>
                      <a:endParaRPr kumimoji="0" lang="en-US" sz="2000" b="1" i="0" u="none" strike="noStrike" cap="none" normalizeH="0" baseline="0">
                        <a:ln>
                          <a:noFill/>
                        </a:ln>
                        <a:solidFill>
                          <a:srgbClr val="555555"/>
                        </a:solidFill>
                        <a:effectLst/>
                        <a:latin typeface="Courier New" charset="0"/>
                        <a:ea typeface="ＭＳ Ｐゴシック" charset="0"/>
                      </a:endParaRPr>
                    </a:p>
                  </a:txBody>
                  <a:tcPr marT="91440" marB="91440"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000" u="none" strike="noStrike" cap="none" normalizeH="0" baseline="0">
                          <a:ln>
                            <a:noFill/>
                          </a:ln>
                          <a:solidFill>
                            <a:srgbClr val="555555"/>
                          </a:solidFill>
                          <a:effectLst/>
                        </a:rPr>
                        <a:t>Beim letzten Kompilierungsversuch für das Objekt sind Fehler aufgetreten. </a:t>
                      </a:r>
                      <a:endParaRPr kumimoji="0" lang="en-US" sz="2000" b="1" i="0" u="none" strike="noStrike" cap="none" normalizeH="0" baseline="0">
                        <a:ln>
                          <a:noFill/>
                        </a:ln>
                        <a:solidFill>
                          <a:srgbClr val="555555"/>
                        </a:solidFill>
                        <a:effectLst/>
                        <a:latin typeface="Arial" charset="0"/>
                        <a:ea typeface="ＭＳ Ｐゴシック" charset="0"/>
                      </a:endParaRPr>
                    </a:p>
                  </a:txBody>
                  <a:tcPr marT="91440" marB="91440"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0857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000" u="none" strike="noStrike" cap="none" normalizeH="0" baseline="0">
                          <a:ln>
                            <a:noFill/>
                          </a:ln>
                          <a:solidFill>
                            <a:srgbClr val="555555"/>
                          </a:solidFill>
                          <a:effectLst/>
                        </a:rPr>
                        <a:t>INVALID </a:t>
                      </a:r>
                      <a:endParaRPr kumimoji="0" lang="en-US" sz="2000" b="1" i="0" u="none" strike="noStrike" cap="none" normalizeH="0" baseline="0">
                        <a:ln>
                          <a:noFill/>
                        </a:ln>
                        <a:solidFill>
                          <a:srgbClr val="555555"/>
                        </a:solidFill>
                        <a:effectLst/>
                        <a:latin typeface="Courier New" charset="0"/>
                        <a:ea typeface="ＭＳ Ｐゴシック" charset="0"/>
                      </a:endParaRPr>
                    </a:p>
                  </a:txBody>
                  <a:tcPr marT="91440" marB="91440"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000" u="none" strike="noStrike" cap="none" normalizeH="0" baseline="0">
                          <a:ln>
                            <a:noFill/>
                          </a:ln>
                          <a:solidFill>
                            <a:srgbClr val="555555"/>
                          </a:solidFill>
                          <a:effectLst/>
                        </a:rPr>
                        <a:t>Das Objekt ist als ungültig markiert, weil ein darauf verweisendes Objekt geändert wurde. (Nur abhängige Objekte können INVALID sein.) </a:t>
                      </a:r>
                      <a:endParaRPr kumimoji="0" lang="en-US" sz="2000" b="1" i="0" u="none" strike="noStrike" cap="none" normalizeH="0" baseline="0">
                        <a:ln>
                          <a:noFill/>
                        </a:ln>
                        <a:solidFill>
                          <a:srgbClr val="555555"/>
                        </a:solidFill>
                        <a:effectLst/>
                        <a:latin typeface="Arial" charset="0"/>
                        <a:ea typeface="ＭＳ Ｐゴシック" charset="0"/>
                      </a:endParaRPr>
                    </a:p>
                  </a:txBody>
                  <a:tcPr marT="91440" marB="91440"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920362">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000" u="none" strike="noStrike" cap="none" normalizeH="0" baseline="0">
                          <a:ln>
                            <a:noFill/>
                          </a:ln>
                          <a:solidFill>
                            <a:srgbClr val="555555"/>
                          </a:solidFill>
                          <a:effectLst/>
                        </a:rPr>
                        <a:t>UNAUTHORIZED </a:t>
                      </a:r>
                      <a:endParaRPr kumimoji="0" lang="en-US" sz="2000" b="1" i="0" u="none" strike="noStrike" cap="none" normalizeH="0" baseline="0">
                        <a:ln>
                          <a:noFill/>
                        </a:ln>
                        <a:solidFill>
                          <a:srgbClr val="555555"/>
                        </a:solidFill>
                        <a:effectLst/>
                        <a:latin typeface="Courier New" charset="0"/>
                        <a:ea typeface="ＭＳ Ｐゴシック" charset="0"/>
                      </a:endParaRPr>
                    </a:p>
                  </a:txBody>
                  <a:tcPr marT="91440" marB="91440"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000" u="none" strike="noStrike" cap="none" normalizeH="0" baseline="0">
                          <a:ln>
                            <a:noFill/>
                          </a:ln>
                          <a:solidFill>
                            <a:srgbClr val="555555"/>
                          </a:solidFill>
                          <a:effectLst/>
                        </a:rPr>
                        <a:t>Ein Zugriffsprivileg für ein referenziertes Objekt wurde entzogen. (Nur abhängige Objekte können UNAUTHORIZED sein.) </a:t>
                      </a:r>
                      <a:endParaRPr kumimoji="0" lang="en-US" sz="2000" b="1" i="0" u="none" strike="noStrike" cap="none" normalizeH="0" baseline="0">
                        <a:ln>
                          <a:noFill/>
                        </a:ln>
                        <a:solidFill>
                          <a:srgbClr val="555555"/>
                        </a:solidFill>
                        <a:effectLst/>
                        <a:latin typeface="Arial" charset="0"/>
                        <a:ea typeface="ＭＳ Ｐゴシック" charset="0"/>
                      </a:endParaRPr>
                    </a:p>
                  </a:txBody>
                  <a:tcPr marT="91440" marB="91440"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041666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DE"/>
              <a:t>Block-Struktur von PL/SQL</a:t>
            </a:r>
          </a:p>
        </p:txBody>
      </p:sp>
      <p:sp>
        <p:nvSpPr>
          <p:cNvPr id="3" name="Inhaltsplatzhalter 2"/>
          <p:cNvSpPr>
            <a:spLocks noGrp="1"/>
          </p:cNvSpPr>
          <p:nvPr>
            <p:ph sz="quarter" idx="14"/>
          </p:nvPr>
        </p:nvSpPr>
        <p:spPr>
          <a:xfrm>
            <a:off x="285750" y="1016732"/>
            <a:ext cx="5294362" cy="5328592"/>
          </a:xfrm>
        </p:spPr>
        <p:txBody>
          <a:bodyPr>
            <a:normAutofit fontScale="85000" lnSpcReduction="20000"/>
          </a:bodyPr>
          <a:lstStyle/>
          <a:p>
            <a:r>
              <a:rPr lang="de-DE"/>
              <a:t>Block Header</a:t>
            </a:r>
          </a:p>
          <a:p>
            <a:pPr lvl="1"/>
            <a:r>
              <a:rPr lang="de-DE"/>
              <a:t>Art des Objekts: Funktion, Prozedur</a:t>
            </a:r>
          </a:p>
          <a:p>
            <a:pPr lvl="1"/>
            <a:r>
              <a:rPr lang="de-DE"/>
              <a:t>Optional: Variablen-Deklarationen</a:t>
            </a:r>
          </a:p>
          <a:p>
            <a:r>
              <a:rPr lang="de-DE"/>
              <a:t>Declaration Section (Optional) </a:t>
            </a:r>
          </a:p>
          <a:p>
            <a:pPr lvl="1"/>
            <a:r>
              <a:rPr lang="de-DE"/>
              <a:t>Schlüsselwort "DECLARE" bei anonymen Blöcken</a:t>
            </a:r>
          </a:p>
          <a:p>
            <a:pPr lvl="1"/>
            <a:r>
              <a:rPr lang="de-DE"/>
              <a:t>Variablen-Deklarationen</a:t>
            </a:r>
          </a:p>
          <a:p>
            <a:r>
              <a:rPr lang="de-DE"/>
              <a:t>Execution Section</a:t>
            </a:r>
          </a:p>
          <a:p>
            <a:pPr lvl="1"/>
            <a:r>
              <a:rPr lang="de-DE"/>
              <a:t>Eingeschlossen zwischen "BEGIN" und "END;"</a:t>
            </a:r>
          </a:p>
          <a:p>
            <a:pPr lvl="1"/>
            <a:r>
              <a:rPr lang="de-DE"/>
              <a:t>Befehlssequenz des Blocks</a:t>
            </a:r>
          </a:p>
          <a:p>
            <a:r>
              <a:rPr lang="de-DE"/>
              <a:t>Exception Section</a:t>
            </a:r>
          </a:p>
          <a:p>
            <a:pPr lvl="1"/>
            <a:r>
              <a:rPr lang="de-DE"/>
              <a:t>Schlüsselwort "EXCEPTION"</a:t>
            </a:r>
          </a:p>
          <a:p>
            <a:pPr lvl="1"/>
            <a:r>
              <a:rPr lang="de-DE"/>
              <a:t>Ausnahme-Behandlung </a:t>
            </a:r>
          </a:p>
        </p:txBody>
      </p:sp>
      <p:pic>
        <p:nvPicPr>
          <p:cNvPr id="10" name="Bild 9"/>
          <p:cNvPicPr>
            <a:picLocks noChangeAspect="1"/>
          </p:cNvPicPr>
          <p:nvPr/>
        </p:nvPicPr>
        <p:blipFill>
          <a:blip r:embed="rId2"/>
          <a:stretch>
            <a:fillRect/>
          </a:stretch>
        </p:blipFill>
        <p:spPr>
          <a:xfrm>
            <a:off x="5472100" y="1556792"/>
            <a:ext cx="3549503" cy="4257464"/>
          </a:xfrm>
          <a:prstGeom prst="rect">
            <a:avLst/>
          </a:prstGeom>
        </p:spPr>
      </p:pic>
    </p:spTree>
    <p:extLst>
      <p:ext uri="{BB962C8B-B14F-4D97-AF65-F5344CB8AC3E}">
        <p14:creationId xmlns:p14="http://schemas.microsoft.com/office/powerpoint/2010/main" val="3618279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Abhängigkeiten anzeigen</a:t>
            </a:r>
          </a:p>
        </p:txBody>
      </p:sp>
      <p:pic>
        <p:nvPicPr>
          <p:cNvPr id="4" name="Bild 3"/>
          <p:cNvPicPr>
            <a:picLocks noChangeAspect="1"/>
          </p:cNvPicPr>
          <p:nvPr/>
        </p:nvPicPr>
        <p:blipFill>
          <a:blip r:embed="rId3"/>
          <a:stretch>
            <a:fillRect/>
          </a:stretch>
        </p:blipFill>
        <p:spPr>
          <a:xfrm>
            <a:off x="503548" y="1376772"/>
            <a:ext cx="7600041" cy="3672408"/>
          </a:xfrm>
          <a:prstGeom prst="rect">
            <a:avLst/>
          </a:prstGeom>
        </p:spPr>
      </p:pic>
    </p:spTree>
    <p:extLst>
      <p:ext uri="{BB962C8B-B14F-4D97-AF65-F5344CB8AC3E}">
        <p14:creationId xmlns:p14="http://schemas.microsoft.com/office/powerpoint/2010/main" val="1326467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Zusammenfassung</a:t>
            </a:r>
          </a:p>
        </p:txBody>
      </p:sp>
    </p:spTree>
    <p:extLst>
      <p:ext uri="{BB962C8B-B14F-4D97-AF65-F5344CB8AC3E}">
        <p14:creationId xmlns:p14="http://schemas.microsoft.com/office/powerpoint/2010/main" val="4171747182"/>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Vorteile des Einsatzes von PL/SQL</a:t>
            </a:r>
          </a:p>
        </p:txBody>
      </p:sp>
      <p:sp>
        <p:nvSpPr>
          <p:cNvPr id="3" name="Inhaltsplatzhalter 2"/>
          <p:cNvSpPr>
            <a:spLocks noGrp="1"/>
          </p:cNvSpPr>
          <p:nvPr>
            <p:ph sz="quarter" idx="14"/>
          </p:nvPr>
        </p:nvSpPr>
        <p:spPr/>
        <p:txBody>
          <a:bodyPr>
            <a:normAutofit/>
          </a:bodyPr>
          <a:lstStyle/>
          <a:p>
            <a:r>
              <a:rPr lang="de-DE"/>
              <a:t>Hohe Performance</a:t>
            </a:r>
          </a:p>
          <a:p>
            <a:pPr lvl="1"/>
            <a:r>
              <a:rPr lang="de-DE"/>
              <a:t>enge Kopplung</a:t>
            </a:r>
          </a:p>
          <a:p>
            <a:pPr lvl="1"/>
            <a:r>
              <a:rPr lang="de-DE"/>
              <a:t>Vermeidung von Datenkonvertierungen</a:t>
            </a:r>
          </a:p>
          <a:p>
            <a:pPr lvl="1"/>
            <a:r>
              <a:rPr lang="de-DE"/>
              <a:t>Wenige Round-Trips (SQL-Aufrufe) zur Datenbank</a:t>
            </a:r>
          </a:p>
          <a:p>
            <a:pPr lvl="1"/>
            <a:r>
              <a:rPr lang="de-DE"/>
              <a:t>Vermeidung von Datentransfer übers Netzwerk</a:t>
            </a:r>
          </a:p>
          <a:p>
            <a:r>
              <a:rPr lang="de-DE"/>
              <a:t>Sicherung der Integrität</a:t>
            </a:r>
          </a:p>
          <a:p>
            <a:pPr lvl="1"/>
            <a:r>
              <a:rPr lang="de-DE"/>
              <a:t>Eine Transaktion entspricht einem Programm-Aufruf</a:t>
            </a:r>
          </a:p>
          <a:p>
            <a:pPr lvl="1"/>
            <a:r>
              <a:rPr lang="de-DE"/>
              <a:t>Implementierung komplexer Integritätsbedingungen durch Trigger</a:t>
            </a:r>
          </a:p>
          <a:p>
            <a:pPr lvl="1"/>
            <a:r>
              <a:rPr lang="de-DE"/>
              <a:t>Zentralisierung Daten-bezogener Programmlogik</a:t>
            </a:r>
          </a:p>
        </p:txBody>
      </p:sp>
    </p:spTree>
    <p:extLst>
      <p:ext uri="{BB962C8B-B14F-4D97-AF65-F5344CB8AC3E}">
        <p14:creationId xmlns:p14="http://schemas.microsoft.com/office/powerpoint/2010/main" val="1478766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Vorteile des Einsatzes von PL/SQL</a:t>
            </a:r>
          </a:p>
        </p:txBody>
      </p:sp>
      <p:sp>
        <p:nvSpPr>
          <p:cNvPr id="3" name="Inhaltsplatzhalter 2"/>
          <p:cNvSpPr>
            <a:spLocks noGrp="1"/>
          </p:cNvSpPr>
          <p:nvPr>
            <p:ph sz="quarter" idx="14"/>
          </p:nvPr>
        </p:nvSpPr>
        <p:spPr/>
        <p:txBody>
          <a:bodyPr>
            <a:normAutofit/>
          </a:bodyPr>
          <a:lstStyle/>
          <a:p>
            <a:r>
              <a:rPr lang="de-DE"/>
              <a:t>Wartbarkeit</a:t>
            </a:r>
          </a:p>
          <a:p>
            <a:pPr lvl="1"/>
            <a:r>
              <a:rPr lang="de-DE"/>
              <a:t>Kopplung von Variable-Typen an Spalten-Typen (Type Anchoring)</a:t>
            </a:r>
          </a:p>
          <a:p>
            <a:pPr lvl="1"/>
            <a:r>
              <a:rPr lang="de-DE"/>
              <a:t>Automatische Speicherung der Abhängigkeiten von Prozeduren zu Tabellen</a:t>
            </a:r>
          </a:p>
          <a:p>
            <a:pPr lvl="1"/>
            <a:r>
              <a:rPr lang="de-DE"/>
              <a:t>Automatische Re-Kompilierung der Prozeduren bei Änderungen</a:t>
            </a:r>
          </a:p>
          <a:p>
            <a:r>
              <a:rPr lang="de-DE"/>
              <a:t>Portabilität</a:t>
            </a:r>
          </a:p>
          <a:p>
            <a:pPr lvl="1"/>
            <a:r>
              <a:rPr lang="de-DE"/>
              <a:t>Benutzerdefinierte Funktionen können direkt in SQL verwendet werden</a:t>
            </a:r>
          </a:p>
          <a:p>
            <a:pPr lvl="1"/>
            <a:r>
              <a:rPr lang="de-DE"/>
              <a:t>Code läuft plattform-übergreifend (unabhängig von OS)</a:t>
            </a:r>
          </a:p>
          <a:p>
            <a:pPr lvl="1"/>
            <a:r>
              <a:rPr lang="de-DE"/>
              <a:t>Code ist einfach wiederverwendbar</a:t>
            </a:r>
          </a:p>
        </p:txBody>
      </p:sp>
    </p:spTree>
    <p:extLst>
      <p:ext uri="{BB962C8B-B14F-4D97-AF65-F5344CB8AC3E}">
        <p14:creationId xmlns:p14="http://schemas.microsoft.com/office/powerpoint/2010/main" val="1888745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Nachteile des Einsatzes von PL/SQL</a:t>
            </a:r>
          </a:p>
        </p:txBody>
      </p:sp>
      <p:sp>
        <p:nvSpPr>
          <p:cNvPr id="3" name="Inhaltsplatzhalter 2"/>
          <p:cNvSpPr>
            <a:spLocks noGrp="1"/>
          </p:cNvSpPr>
          <p:nvPr>
            <p:ph sz="quarter" idx="14"/>
          </p:nvPr>
        </p:nvSpPr>
        <p:spPr/>
        <p:txBody>
          <a:bodyPr>
            <a:normAutofit/>
          </a:bodyPr>
          <a:lstStyle/>
          <a:p>
            <a:r>
              <a:rPr lang="de-DE"/>
              <a:t>Getrennte Code-Basis</a:t>
            </a:r>
          </a:p>
          <a:p>
            <a:pPr lvl="1"/>
            <a:r>
              <a:rPr lang="de-DE"/>
              <a:t>Programmlogik aufgeteilt auf Anwendungssprachen (Java, PHP, C++, ...) und PL/SQL</a:t>
            </a:r>
          </a:p>
          <a:p>
            <a:pPr lvl="1"/>
            <a:r>
              <a:rPr lang="de-DE"/>
              <a:t>Zentralisierte Versionsverwaltung schwierig</a:t>
            </a:r>
          </a:p>
          <a:p>
            <a:pPr lvl="4"/>
            <a:r>
              <a:rPr lang="de-DE"/>
              <a:t>Mangelnde Übersichtlichkeit und erschwertes Verständnis</a:t>
            </a:r>
          </a:p>
          <a:p>
            <a:endParaRPr lang="de-DE"/>
          </a:p>
          <a:p>
            <a:r>
              <a:rPr lang="de-DE"/>
              <a:t>Wofür würden Sie PLSQL einsetzen?</a:t>
            </a:r>
          </a:p>
        </p:txBody>
      </p:sp>
    </p:spTree>
    <p:extLst>
      <p:ext uri="{BB962C8B-B14F-4D97-AF65-F5344CB8AC3E}">
        <p14:creationId xmlns:p14="http://schemas.microsoft.com/office/powerpoint/2010/main" val="3769305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Weitere Features (nicht nur bei Oracle)</a:t>
            </a:r>
          </a:p>
        </p:txBody>
      </p:sp>
      <p:sp>
        <p:nvSpPr>
          <p:cNvPr id="3" name="Inhaltsplatzhalter 2"/>
          <p:cNvSpPr>
            <a:spLocks noGrp="1"/>
          </p:cNvSpPr>
          <p:nvPr>
            <p:ph sz="quarter" idx="14"/>
          </p:nvPr>
        </p:nvSpPr>
        <p:spPr/>
        <p:txBody>
          <a:bodyPr>
            <a:normAutofit lnSpcReduction="10000"/>
          </a:bodyPr>
          <a:lstStyle/>
          <a:p>
            <a:r>
              <a:rPr lang="de-DE"/>
              <a:t>Table-Functions</a:t>
            </a:r>
          </a:p>
          <a:p>
            <a:pPr lvl="1"/>
            <a:r>
              <a:rPr lang="de-DE"/>
              <a:t>Funktionen, die Tabellen zurückliefern</a:t>
            </a:r>
          </a:p>
          <a:p>
            <a:pPr lvl="1"/>
            <a:r>
              <a:rPr lang="de-DE"/>
              <a:t>Können – wie Tabellen – in der From-Klausel von SQL-Anweisungen verwendet werden</a:t>
            </a:r>
          </a:p>
          <a:p>
            <a:r>
              <a:rPr lang="de-DE"/>
              <a:t>Java Stored Procedures</a:t>
            </a:r>
          </a:p>
          <a:p>
            <a:pPr lvl="1"/>
            <a:r>
              <a:rPr lang="de-DE"/>
              <a:t>Einbindung von Java-Funktionen als Store Procedures und Functions</a:t>
            </a:r>
          </a:p>
          <a:p>
            <a:pPr lvl="1"/>
            <a:r>
              <a:rPr lang="de-DE"/>
              <a:t>Aufruf wie PL/SQL Funktionen</a:t>
            </a:r>
          </a:p>
          <a:p>
            <a:r>
              <a:rPr lang="de-DE"/>
              <a:t>Obfuscation</a:t>
            </a:r>
          </a:p>
          <a:p>
            <a:pPr lvl="1"/>
            <a:r>
              <a:rPr lang="de-DE"/>
              <a:t>Verbergen des Quellcodes (Verschlüsseln)</a:t>
            </a:r>
          </a:p>
          <a:p>
            <a:r>
              <a:rPr lang="de-DE"/>
              <a:t>U.v.m. ...</a:t>
            </a:r>
          </a:p>
        </p:txBody>
      </p:sp>
    </p:spTree>
    <p:extLst>
      <p:ext uri="{BB962C8B-B14F-4D97-AF65-F5344CB8AC3E}">
        <p14:creationId xmlns:p14="http://schemas.microsoft.com/office/powerpoint/2010/main" val="1422117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Data Dictionary</a:t>
            </a:r>
          </a:p>
        </p:txBody>
      </p:sp>
    </p:spTree>
    <p:extLst>
      <p:ext uri="{BB962C8B-B14F-4D97-AF65-F5344CB8AC3E}">
        <p14:creationId xmlns:p14="http://schemas.microsoft.com/office/powerpoint/2010/main" val="374357172"/>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Data Dictionary</a:t>
            </a:r>
            <a:endParaRPr lang="de-DE"/>
          </a:p>
        </p:txBody>
      </p:sp>
      <p:sp>
        <p:nvSpPr>
          <p:cNvPr id="3" name="Inhaltsplatzhalter 2"/>
          <p:cNvSpPr>
            <a:spLocks noGrp="1"/>
          </p:cNvSpPr>
          <p:nvPr>
            <p:ph sz="quarter" idx="14"/>
          </p:nvPr>
        </p:nvSpPr>
        <p:spPr/>
        <p:txBody>
          <a:bodyPr>
            <a:normAutofit fontScale="85000" lnSpcReduction="20000"/>
          </a:bodyPr>
          <a:lstStyle/>
          <a:p>
            <a:r>
              <a:rPr lang="en-US" smtClean="0"/>
              <a:t>Data Dictionary / Database Catalog</a:t>
            </a:r>
          </a:p>
          <a:p>
            <a:pPr lvl="1"/>
            <a:r>
              <a:rPr lang="en-US" smtClean="0"/>
              <a:t>Beschreibung aller für die Datenbankverwaltung notwendigen Informationen</a:t>
            </a:r>
          </a:p>
          <a:p>
            <a:pPr lvl="1"/>
            <a:r>
              <a:rPr lang="en-US" smtClean="0"/>
              <a:t>Metadaten = Daten über Daten</a:t>
            </a:r>
          </a:p>
          <a:p>
            <a:pPr lvl="1"/>
            <a:r>
              <a:rPr lang="en-US"/>
              <a:t>SQL-Zugriff über relationale Views</a:t>
            </a:r>
            <a:endParaRPr lang="en-US" smtClean="0"/>
          </a:p>
          <a:p>
            <a:r>
              <a:rPr lang="en-US" smtClean="0"/>
              <a:t>Aufgaben:</a:t>
            </a:r>
          </a:p>
          <a:p>
            <a:pPr lvl="1"/>
            <a:r>
              <a:rPr lang="en-US" smtClean="0"/>
              <a:t>Für DB: Speicherung der notwendigen Infos für Verwaltung der Datenbank</a:t>
            </a:r>
          </a:p>
          <a:p>
            <a:pPr lvl="1"/>
            <a:r>
              <a:rPr lang="en-US" smtClean="0"/>
              <a:t>Für Anwender: Informationen über gespeicherte Daten</a:t>
            </a:r>
          </a:p>
          <a:p>
            <a:r>
              <a:rPr lang="en-US"/>
              <a:t>Inhalt</a:t>
            </a:r>
          </a:p>
          <a:p>
            <a:pPr lvl="1"/>
            <a:r>
              <a:rPr lang="en-US"/>
              <a:t>Relationen: Namen, Rechte, Speicherungsorte, Statistiken</a:t>
            </a:r>
          </a:p>
          <a:p>
            <a:pPr lvl="1"/>
            <a:r>
              <a:rPr lang="en-US"/>
              <a:t>Attribute: Namen, Datentypen, Länge, Statistiken</a:t>
            </a:r>
          </a:p>
          <a:p>
            <a:pPr lvl="1"/>
            <a:r>
              <a:rPr lang="en-US"/>
              <a:t>Constraints, Indizes, Sichtendefinitionen</a:t>
            </a:r>
          </a:p>
          <a:p>
            <a:pPr lvl="1"/>
            <a:r>
              <a:rPr lang="en-US"/>
              <a:t>Physische Dateispeicherorte</a:t>
            </a:r>
          </a:p>
          <a:p>
            <a:pPr lvl="1"/>
            <a:r>
              <a:rPr lang="en-US"/>
              <a:t>Berechtigungen</a:t>
            </a:r>
          </a:p>
        </p:txBody>
      </p:sp>
    </p:spTree>
    <p:extLst>
      <p:ext uri="{BB962C8B-B14F-4D97-AF65-F5344CB8AC3E}">
        <p14:creationId xmlns:p14="http://schemas.microsoft.com/office/powerpoint/2010/main" val="2694751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Data Dictionary - Oracle</a:t>
            </a:r>
            <a:endParaRPr lang="de-DE"/>
          </a:p>
        </p:txBody>
      </p:sp>
      <p:sp>
        <p:nvSpPr>
          <p:cNvPr id="3" name="Inhaltsplatzhalter 2"/>
          <p:cNvSpPr>
            <a:spLocks noGrp="1"/>
          </p:cNvSpPr>
          <p:nvPr>
            <p:ph sz="quarter" idx="14"/>
          </p:nvPr>
        </p:nvSpPr>
        <p:spPr/>
        <p:txBody>
          <a:bodyPr>
            <a:normAutofit/>
          </a:bodyPr>
          <a:lstStyle/>
          <a:p>
            <a:r>
              <a:rPr lang="de-DE" smtClean="0"/>
              <a:t>Beispiel Oracle</a:t>
            </a:r>
          </a:p>
          <a:p>
            <a:pPr lvl="1"/>
            <a:r>
              <a:rPr lang="de-DE" smtClean="0"/>
              <a:t>Über 1200 Systeminterne Views auf das Data Dictionary</a:t>
            </a:r>
          </a:p>
          <a:p>
            <a:pPr lvl="1"/>
            <a:r>
              <a:rPr lang="de-DE" smtClean="0"/>
              <a:t>Jeweils</a:t>
            </a:r>
          </a:p>
          <a:p>
            <a:pPr lvl="2"/>
            <a:r>
              <a:rPr lang="de-DE" smtClean="0"/>
              <a:t>DBA_xxx: Systemadministratorensicht</a:t>
            </a:r>
          </a:p>
          <a:p>
            <a:pPr lvl="2"/>
            <a:r>
              <a:rPr lang="de-DE" smtClean="0"/>
              <a:t>ALL_xxx: Alle Objekte, die „ich“ sehen darf</a:t>
            </a:r>
          </a:p>
          <a:p>
            <a:pPr lvl="2"/>
            <a:r>
              <a:rPr lang="de-DE" smtClean="0"/>
              <a:t>USER_xxx: „meine“ Objekte (WHERE owner = USER)</a:t>
            </a:r>
          </a:p>
          <a:p>
            <a:pPr lvl="1"/>
            <a:r>
              <a:rPr lang="de-DE" smtClean="0"/>
              <a:t>Besonderheit: v$-Views</a:t>
            </a:r>
          </a:p>
          <a:p>
            <a:pPr lvl="2"/>
            <a:r>
              <a:rPr lang="de-DE"/>
              <a:t>Prozess-Sichten auf das DBMS (nur für DBA)</a:t>
            </a:r>
          </a:p>
          <a:p>
            <a:pPr lvl="2"/>
            <a:r>
              <a:rPr lang="de-DE" smtClean="0"/>
              <a:t>Beispiele: v$session, v$sql</a:t>
            </a:r>
          </a:p>
          <a:p>
            <a:r>
              <a:rPr lang="de-DE"/>
              <a:t>Uneingeschränkten Zugriff auf DBA-Views erteilen</a:t>
            </a:r>
          </a:p>
        </p:txBody>
      </p:sp>
      <p:sp>
        <p:nvSpPr>
          <p:cNvPr id="10" name="Rectangle 81"/>
          <p:cNvSpPr>
            <a:spLocks noChangeArrowheads="1"/>
          </p:cNvSpPr>
          <p:nvPr/>
        </p:nvSpPr>
        <p:spPr bwMode="auto">
          <a:xfrm>
            <a:off x="827584" y="5481228"/>
            <a:ext cx="5436604" cy="612068"/>
          </a:xfrm>
          <a:prstGeom prst="rect">
            <a:avLst/>
          </a:prstGeom>
          <a:solidFill>
            <a:srgbClr val="FFFFCC"/>
          </a:solidFill>
          <a:ln w="9525">
            <a:solidFill>
              <a:schemeClr val="tx1"/>
            </a:solidFill>
            <a:miter lim="800000"/>
            <a:headEnd/>
            <a:tailEnd/>
          </a:ln>
        </p:spPr>
        <p:txBody>
          <a:bodyPr wrap="square" lIns="180000" tIns="93600" rIns="180000" bIns="93600" anchor="ctr">
            <a:noAutofit/>
          </a:bodyPr>
          <a:lstStyle/>
          <a:p>
            <a:r>
              <a:rPr lang="de-DE">
                <a:solidFill>
                  <a:prstClr val="black"/>
                </a:solidFill>
                <a:latin typeface="Consolas"/>
              </a:rPr>
              <a:t>GRANT </a:t>
            </a:r>
            <a:r>
              <a:rPr lang="de-DE" b="1">
                <a:solidFill>
                  <a:srgbClr val="0000FF"/>
                </a:solidFill>
                <a:latin typeface="Consolas"/>
              </a:rPr>
              <a:t>SELECT ANY DICTIONARY </a:t>
            </a:r>
            <a:r>
              <a:rPr lang="de-DE">
                <a:solidFill>
                  <a:prstClr val="black"/>
                </a:solidFill>
                <a:latin typeface="Consolas"/>
              </a:rPr>
              <a:t>TO &lt;user&gt;;</a:t>
            </a:r>
            <a:r>
              <a:rPr lang="de-DE" b="1">
                <a:solidFill>
                  <a:srgbClr val="0000FF"/>
                </a:solidFill>
                <a:latin typeface="Consolas"/>
              </a:rPr>
              <a:t> </a:t>
            </a:r>
            <a:endParaRPr lang="de-DE">
              <a:solidFill>
                <a:prstClr val="black"/>
              </a:solidFill>
              <a:latin typeface="Consolas"/>
            </a:endParaRPr>
          </a:p>
        </p:txBody>
      </p:sp>
    </p:spTree>
    <p:extLst>
      <p:ext uri="{BB962C8B-B14F-4D97-AF65-F5344CB8AC3E}">
        <p14:creationId xmlns:p14="http://schemas.microsoft.com/office/powerpoint/2010/main" val="2325300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Data Dictionary - Oracle</a:t>
            </a:r>
            <a:endParaRPr lang="de-DE"/>
          </a:p>
        </p:txBody>
      </p:sp>
      <p:sp>
        <p:nvSpPr>
          <p:cNvPr id="3" name="Inhaltsplatzhalter 2"/>
          <p:cNvSpPr>
            <a:spLocks noGrp="1"/>
          </p:cNvSpPr>
          <p:nvPr>
            <p:ph sz="quarter" idx="14"/>
          </p:nvPr>
        </p:nvSpPr>
        <p:spPr/>
        <p:txBody>
          <a:bodyPr>
            <a:normAutofit lnSpcReduction="10000"/>
          </a:bodyPr>
          <a:lstStyle/>
          <a:p>
            <a:r>
              <a:rPr lang="de-DE" smtClean="0"/>
              <a:t>Wichtige Oracle Data Dictionary Views</a:t>
            </a:r>
          </a:p>
          <a:p>
            <a:pPr lvl="1"/>
            <a:r>
              <a:rPr lang="de-DE" smtClean="0"/>
              <a:t>dba_objects (bzw. all_objects, user_objects)</a:t>
            </a:r>
          </a:p>
          <a:p>
            <a:pPr lvl="1"/>
            <a:r>
              <a:rPr lang="de-DE" smtClean="0"/>
              <a:t>dba_tables</a:t>
            </a:r>
          </a:p>
          <a:p>
            <a:pPr lvl="1"/>
            <a:r>
              <a:rPr lang="de-DE" smtClean="0"/>
              <a:t>dba_tab_columns</a:t>
            </a:r>
          </a:p>
          <a:p>
            <a:pPr lvl="1"/>
            <a:r>
              <a:rPr lang="de-DE" smtClean="0"/>
              <a:t>dba_indexes</a:t>
            </a:r>
          </a:p>
          <a:p>
            <a:pPr lvl="1"/>
            <a:r>
              <a:rPr lang="de-DE" smtClean="0"/>
              <a:t>dba_ind_colums</a:t>
            </a:r>
          </a:p>
          <a:p>
            <a:pPr lvl="1"/>
            <a:r>
              <a:rPr lang="de-DE" smtClean="0"/>
              <a:t>dba_views</a:t>
            </a:r>
          </a:p>
          <a:p>
            <a:pPr lvl="1"/>
            <a:r>
              <a:rPr lang="de-DE"/>
              <a:t>dba_source</a:t>
            </a:r>
            <a:endParaRPr lang="de-DE" smtClean="0"/>
          </a:p>
          <a:p>
            <a:pPr lvl="1"/>
            <a:r>
              <a:rPr lang="de-DE" smtClean="0"/>
              <a:t>dba_segments</a:t>
            </a:r>
          </a:p>
          <a:p>
            <a:pPr lvl="1"/>
            <a:r>
              <a:rPr lang="de-DE"/>
              <a:t>dba_tablespaces</a:t>
            </a:r>
          </a:p>
          <a:p>
            <a:pPr lvl="1"/>
            <a:r>
              <a:rPr lang="de-DE" smtClean="0"/>
              <a:t>dba_datafiles</a:t>
            </a:r>
            <a:endParaRPr lang="de-DE"/>
          </a:p>
          <a:p>
            <a:pPr lvl="1"/>
            <a:r>
              <a:rPr lang="de-DE" smtClean="0"/>
              <a:t>dba_source</a:t>
            </a:r>
          </a:p>
        </p:txBody>
      </p:sp>
    </p:spTree>
    <p:extLst>
      <p:ext uri="{BB962C8B-B14F-4D97-AF65-F5344CB8AC3E}">
        <p14:creationId xmlns:p14="http://schemas.microsoft.com/office/powerpoint/2010/main" val="2263229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DE"/>
              <a:t>Anonymer Block in PL/SQL</a:t>
            </a:r>
          </a:p>
        </p:txBody>
      </p:sp>
      <p:sp>
        <p:nvSpPr>
          <p:cNvPr id="8" name="Rectangle 81"/>
          <p:cNvSpPr>
            <a:spLocks noChangeArrowheads="1"/>
          </p:cNvSpPr>
          <p:nvPr/>
        </p:nvSpPr>
        <p:spPr bwMode="auto">
          <a:xfrm>
            <a:off x="899592" y="1520788"/>
            <a:ext cx="7236804" cy="4788532"/>
          </a:xfrm>
          <a:prstGeom prst="rect">
            <a:avLst/>
          </a:prstGeom>
          <a:solidFill>
            <a:srgbClr val="FFFFCC"/>
          </a:solidFill>
          <a:ln w="9525">
            <a:solidFill>
              <a:schemeClr val="tx1"/>
            </a:solidFill>
            <a:miter lim="800000"/>
            <a:headEnd/>
            <a:tailEnd/>
          </a:ln>
        </p:spPr>
        <p:txBody>
          <a:bodyPr wrap="square" lIns="180000" tIns="93600" rIns="180000" bIns="93600" anchor="ctr">
            <a:noAutofit/>
          </a:bodyPr>
          <a:lstStyle/>
          <a:p>
            <a:r>
              <a:rPr lang="de-DE" b="1">
                <a:solidFill>
                  <a:srgbClr val="0000FF"/>
                </a:solidFill>
                <a:latin typeface="Consolas"/>
              </a:rPr>
              <a:t>DECLARE</a:t>
            </a:r>
            <a:r>
              <a:rPr lang="de-DE">
                <a:solidFill>
                  <a:prstClr val="black"/>
                </a:solidFill>
                <a:latin typeface="Consolas"/>
              </a:rPr>
              <a:t> </a:t>
            </a:r>
          </a:p>
          <a:p>
            <a:r>
              <a:rPr lang="fi-FI">
                <a:solidFill>
                  <a:prstClr val="black"/>
                </a:solidFill>
                <a:latin typeface="Consolas"/>
              </a:rPr>
              <a:t>  n </a:t>
            </a:r>
            <a:r>
              <a:rPr lang="fi-FI" b="1">
                <a:solidFill>
                  <a:srgbClr val="0000FF"/>
                </a:solidFill>
                <a:latin typeface="Consolas"/>
              </a:rPr>
              <a:t>NUMBER </a:t>
            </a:r>
            <a:r>
              <a:rPr lang="fi-FI">
                <a:solidFill>
                  <a:srgbClr val="808080"/>
                </a:solidFill>
                <a:latin typeface="Consolas"/>
              </a:rPr>
              <a:t>:=</a:t>
            </a:r>
            <a:r>
              <a:rPr lang="fi-FI">
                <a:solidFill>
                  <a:prstClr val="black"/>
                </a:solidFill>
                <a:latin typeface="Consolas"/>
              </a:rPr>
              <a:t> 5</a:t>
            </a:r>
            <a:r>
              <a:rPr lang="fi-FI">
                <a:solidFill>
                  <a:srgbClr val="808080"/>
                </a:solidFill>
                <a:latin typeface="Consolas"/>
              </a:rPr>
              <a:t>;</a:t>
            </a:r>
          </a:p>
          <a:p>
            <a:endParaRPr lang="fi-FI">
              <a:solidFill>
                <a:prstClr val="black"/>
              </a:solidFill>
              <a:latin typeface="Consolas"/>
            </a:endParaRPr>
          </a:p>
          <a:p>
            <a:r>
              <a:rPr lang="fi-FI" b="1">
                <a:solidFill>
                  <a:srgbClr val="0000FF"/>
                </a:solidFill>
                <a:latin typeface="Consolas"/>
              </a:rPr>
              <a:t>BEGIN</a:t>
            </a:r>
            <a:r>
              <a:rPr lang="fi-FI">
                <a:solidFill>
                  <a:prstClr val="black"/>
                </a:solidFill>
                <a:latin typeface="Consolas"/>
              </a:rPr>
              <a:t> </a:t>
            </a:r>
          </a:p>
          <a:p>
            <a:endParaRPr lang="fi-FI">
              <a:solidFill>
                <a:prstClr val="black"/>
              </a:solidFill>
              <a:latin typeface="Consolas"/>
            </a:endParaRPr>
          </a:p>
          <a:p>
            <a:r>
              <a:rPr lang="fi-FI">
                <a:solidFill>
                  <a:prstClr val="black"/>
                </a:solidFill>
                <a:latin typeface="Consolas"/>
              </a:rPr>
              <a:t>  </a:t>
            </a:r>
            <a:r>
              <a:rPr lang="fi-FI" b="1">
                <a:solidFill>
                  <a:srgbClr val="0000FF"/>
                </a:solidFill>
                <a:latin typeface="Consolas"/>
              </a:rPr>
              <a:t>FOR</a:t>
            </a:r>
            <a:r>
              <a:rPr lang="fi-FI">
                <a:solidFill>
                  <a:prstClr val="black"/>
                </a:solidFill>
                <a:latin typeface="Consolas"/>
              </a:rPr>
              <a:t> i </a:t>
            </a:r>
            <a:r>
              <a:rPr lang="fi-FI" b="1">
                <a:solidFill>
                  <a:srgbClr val="0000FF"/>
                </a:solidFill>
                <a:latin typeface="Consolas"/>
              </a:rPr>
              <a:t>IN</a:t>
            </a:r>
            <a:r>
              <a:rPr lang="fi-FI">
                <a:solidFill>
                  <a:prstClr val="black"/>
                </a:solidFill>
                <a:latin typeface="Consolas"/>
              </a:rPr>
              <a:t> -n </a:t>
            </a:r>
            <a:r>
              <a:rPr lang="fi-FI">
                <a:solidFill>
                  <a:srgbClr val="808080"/>
                </a:solidFill>
                <a:latin typeface="Consolas"/>
              </a:rPr>
              <a:t>..</a:t>
            </a:r>
            <a:r>
              <a:rPr lang="fi-FI">
                <a:solidFill>
                  <a:prstClr val="black"/>
                </a:solidFill>
                <a:latin typeface="Consolas"/>
              </a:rPr>
              <a:t> n</a:t>
            </a:r>
          </a:p>
          <a:p>
            <a:r>
              <a:rPr lang="fi-FI">
                <a:solidFill>
                  <a:prstClr val="black"/>
                </a:solidFill>
                <a:latin typeface="Consolas"/>
              </a:rPr>
              <a:t>  </a:t>
            </a:r>
            <a:r>
              <a:rPr lang="fi-FI" b="1">
                <a:solidFill>
                  <a:srgbClr val="0000FF"/>
                </a:solidFill>
                <a:latin typeface="Consolas"/>
              </a:rPr>
              <a:t>LOOP</a:t>
            </a:r>
            <a:endParaRPr lang="fi-FI">
              <a:solidFill>
                <a:prstClr val="black"/>
              </a:solidFill>
              <a:latin typeface="Consolas"/>
            </a:endParaRPr>
          </a:p>
          <a:p>
            <a:r>
              <a:rPr lang="fr-FR">
                <a:solidFill>
                  <a:prstClr val="black"/>
                </a:solidFill>
                <a:latin typeface="Consolas"/>
              </a:rPr>
              <a:t>    dbms_output.put_line</a:t>
            </a:r>
            <a:r>
              <a:rPr lang="fr-FR">
                <a:solidFill>
                  <a:srgbClr val="808080"/>
                </a:solidFill>
                <a:latin typeface="Consolas"/>
              </a:rPr>
              <a:t>(</a:t>
            </a:r>
            <a:r>
              <a:rPr lang="fr-FR">
                <a:solidFill>
                  <a:srgbClr val="800000"/>
                </a:solidFill>
                <a:latin typeface="Consolas"/>
              </a:rPr>
              <a:t>'1/i = '</a:t>
            </a:r>
            <a:r>
              <a:rPr lang="fr-FR">
                <a:solidFill>
                  <a:prstClr val="black"/>
                </a:solidFill>
                <a:latin typeface="Consolas"/>
              </a:rPr>
              <a:t> </a:t>
            </a:r>
            <a:r>
              <a:rPr lang="fr-FR">
                <a:solidFill>
                  <a:srgbClr val="808080"/>
                </a:solidFill>
                <a:latin typeface="Consolas"/>
              </a:rPr>
              <a:t>||</a:t>
            </a:r>
            <a:r>
              <a:rPr lang="fr-FR">
                <a:solidFill>
                  <a:prstClr val="black"/>
                </a:solidFill>
                <a:latin typeface="Consolas"/>
              </a:rPr>
              <a:t> 1</a:t>
            </a:r>
            <a:r>
              <a:rPr lang="fr-FR">
                <a:solidFill>
                  <a:srgbClr val="808080"/>
                </a:solidFill>
                <a:latin typeface="Consolas"/>
              </a:rPr>
              <a:t>/</a:t>
            </a:r>
            <a:r>
              <a:rPr lang="fr-FR">
                <a:solidFill>
                  <a:prstClr val="black"/>
                </a:solidFill>
                <a:latin typeface="Consolas"/>
              </a:rPr>
              <a:t>i</a:t>
            </a:r>
            <a:r>
              <a:rPr lang="fr-FR">
                <a:solidFill>
                  <a:srgbClr val="808080"/>
                </a:solidFill>
                <a:latin typeface="Consolas"/>
              </a:rPr>
              <a:t>);</a:t>
            </a:r>
            <a:endParaRPr lang="fr-FR">
              <a:solidFill>
                <a:prstClr val="black"/>
              </a:solidFill>
              <a:latin typeface="Consolas"/>
            </a:endParaRPr>
          </a:p>
          <a:p>
            <a:r>
              <a:rPr lang="fr-FR">
                <a:solidFill>
                  <a:prstClr val="black"/>
                </a:solidFill>
                <a:latin typeface="Consolas"/>
              </a:rPr>
              <a:t>  </a:t>
            </a:r>
            <a:r>
              <a:rPr lang="fr-FR" b="1">
                <a:solidFill>
                  <a:srgbClr val="0000FF"/>
                </a:solidFill>
                <a:latin typeface="Consolas"/>
              </a:rPr>
              <a:t>END</a:t>
            </a:r>
            <a:r>
              <a:rPr lang="fr-FR">
                <a:solidFill>
                  <a:prstClr val="black"/>
                </a:solidFill>
                <a:latin typeface="Consolas"/>
              </a:rPr>
              <a:t> </a:t>
            </a:r>
            <a:r>
              <a:rPr lang="fr-FR" b="1">
                <a:solidFill>
                  <a:srgbClr val="0000FF"/>
                </a:solidFill>
                <a:latin typeface="Consolas"/>
              </a:rPr>
              <a:t>LOOP</a:t>
            </a:r>
            <a:r>
              <a:rPr lang="fr-FR">
                <a:solidFill>
                  <a:srgbClr val="808080"/>
                </a:solidFill>
                <a:latin typeface="Consolas"/>
              </a:rPr>
              <a:t>;</a:t>
            </a:r>
            <a:endParaRPr lang="fr-FR">
              <a:solidFill>
                <a:prstClr val="black"/>
              </a:solidFill>
              <a:latin typeface="Consolas"/>
            </a:endParaRPr>
          </a:p>
          <a:p>
            <a:endParaRPr lang="fr-FR" b="1">
              <a:solidFill>
                <a:srgbClr val="0000FF"/>
              </a:solidFill>
              <a:latin typeface="Consolas"/>
            </a:endParaRPr>
          </a:p>
          <a:p>
            <a:r>
              <a:rPr lang="de-DE">
                <a:solidFill>
                  <a:srgbClr val="008000"/>
                </a:solidFill>
                <a:latin typeface="Consolas"/>
              </a:rPr>
              <a:t>-- Fehlerbehandlung</a:t>
            </a:r>
            <a:endParaRPr lang="de-DE">
              <a:solidFill>
                <a:prstClr val="black"/>
              </a:solidFill>
              <a:latin typeface="Consolas"/>
            </a:endParaRPr>
          </a:p>
          <a:p>
            <a:r>
              <a:rPr lang="fr-FR" b="1">
                <a:solidFill>
                  <a:srgbClr val="0000FF"/>
                </a:solidFill>
                <a:latin typeface="Consolas"/>
              </a:rPr>
              <a:t>EXCEPTION</a:t>
            </a:r>
          </a:p>
          <a:p>
            <a:r>
              <a:rPr lang="fr-FR">
                <a:solidFill>
                  <a:prstClr val="black"/>
                </a:solidFill>
                <a:latin typeface="Consolas"/>
              </a:rPr>
              <a:t>  </a:t>
            </a:r>
            <a:r>
              <a:rPr lang="fr-FR" b="1">
                <a:solidFill>
                  <a:srgbClr val="0000FF"/>
                </a:solidFill>
                <a:latin typeface="Consolas"/>
              </a:rPr>
              <a:t>WHEN</a:t>
            </a:r>
            <a:r>
              <a:rPr lang="fr-FR">
                <a:solidFill>
                  <a:prstClr val="black"/>
                </a:solidFill>
                <a:latin typeface="Consolas"/>
              </a:rPr>
              <a:t> others </a:t>
            </a:r>
            <a:r>
              <a:rPr lang="fr-FR" b="1">
                <a:solidFill>
                  <a:srgbClr val="0000FF"/>
                </a:solidFill>
                <a:latin typeface="Consolas"/>
              </a:rPr>
              <a:t>THEN</a:t>
            </a:r>
            <a:endParaRPr lang="fr-FR">
              <a:solidFill>
                <a:prstClr val="black"/>
              </a:solidFill>
              <a:latin typeface="Consolas"/>
            </a:endParaRPr>
          </a:p>
          <a:p>
            <a:r>
              <a:rPr lang="fr-FR">
                <a:solidFill>
                  <a:prstClr val="black"/>
                </a:solidFill>
                <a:latin typeface="Consolas"/>
              </a:rPr>
              <a:t>    dbms_output.put_line</a:t>
            </a:r>
            <a:r>
              <a:rPr lang="fr-FR">
                <a:solidFill>
                  <a:srgbClr val="808080"/>
                </a:solidFill>
                <a:latin typeface="Consolas"/>
              </a:rPr>
              <a:t>(</a:t>
            </a:r>
            <a:r>
              <a:rPr lang="fr-FR">
                <a:solidFill>
                  <a:srgbClr val="800000"/>
                </a:solidFill>
                <a:latin typeface="Consolas"/>
              </a:rPr>
              <a:t>'Exception '</a:t>
            </a:r>
            <a:r>
              <a:rPr lang="fr-FR">
                <a:solidFill>
                  <a:schemeClr val="tx1">
                    <a:lumMod val="50000"/>
                  </a:schemeClr>
                </a:solidFill>
                <a:latin typeface="Consolas"/>
              </a:rPr>
              <a:t> || sqlerrm</a:t>
            </a:r>
            <a:r>
              <a:rPr lang="fr-FR">
                <a:solidFill>
                  <a:srgbClr val="808080"/>
                </a:solidFill>
                <a:latin typeface="Consolas"/>
              </a:rPr>
              <a:t>);</a:t>
            </a:r>
            <a:r>
              <a:rPr lang="fr-FR">
                <a:solidFill>
                  <a:prstClr val="black"/>
                </a:solidFill>
                <a:latin typeface="Consolas"/>
              </a:rPr>
              <a:t> </a:t>
            </a:r>
          </a:p>
          <a:p>
            <a:endParaRPr lang="fr-FR" b="1">
              <a:solidFill>
                <a:srgbClr val="0000FF"/>
              </a:solidFill>
              <a:latin typeface="Consolas"/>
            </a:endParaRPr>
          </a:p>
          <a:p>
            <a:r>
              <a:rPr lang="fr-FR" b="1">
                <a:solidFill>
                  <a:srgbClr val="0000FF"/>
                </a:solidFill>
                <a:latin typeface="Consolas"/>
              </a:rPr>
              <a:t>END</a:t>
            </a:r>
            <a:r>
              <a:rPr lang="fr-FR">
                <a:solidFill>
                  <a:srgbClr val="808080"/>
                </a:solidFill>
                <a:latin typeface="Consolas"/>
              </a:rPr>
              <a:t>;</a:t>
            </a:r>
            <a:endParaRPr lang="fr-FR">
              <a:solidFill>
                <a:prstClr val="black"/>
              </a:solidFill>
              <a:latin typeface="Consolas"/>
            </a:endParaRPr>
          </a:p>
          <a:p>
            <a:r>
              <a:rPr lang="fr-FR">
                <a:solidFill>
                  <a:srgbClr val="808080"/>
                </a:solidFill>
                <a:latin typeface="Consolas"/>
              </a:rPr>
              <a:t>/</a:t>
            </a:r>
            <a:endParaRPr lang="fr-FR">
              <a:solidFill>
                <a:prstClr val="black"/>
              </a:solidFill>
              <a:latin typeface="Consolas"/>
            </a:endParaRPr>
          </a:p>
        </p:txBody>
      </p:sp>
      <p:sp>
        <p:nvSpPr>
          <p:cNvPr id="2" name="Textfeld 1"/>
          <p:cNvSpPr txBox="1"/>
          <p:nvPr/>
        </p:nvSpPr>
        <p:spPr>
          <a:xfrm>
            <a:off x="899592" y="980728"/>
            <a:ext cx="4625109" cy="400110"/>
          </a:xfrm>
          <a:prstGeom prst="rect">
            <a:avLst/>
          </a:prstGeom>
          <a:noFill/>
        </p:spPr>
        <p:txBody>
          <a:bodyPr wrap="none" rtlCol="0">
            <a:spAutoFit/>
          </a:bodyPr>
          <a:lstStyle/>
          <a:p>
            <a:r>
              <a:rPr lang="de-DE" sz="2000" dirty="0" smtClean="0">
                <a:solidFill>
                  <a:srgbClr val="555555"/>
                </a:solidFill>
                <a:ea typeface="Tahoma" pitchFamily="34" charset="0"/>
                <a:cs typeface="Tahoma" pitchFamily="34" charset="0"/>
              </a:rPr>
              <a:t>Was ist die Ausgabe dieses PL/SQL-Blocks?</a:t>
            </a:r>
          </a:p>
        </p:txBody>
      </p:sp>
    </p:spTree>
    <p:extLst>
      <p:ext uri="{BB962C8B-B14F-4D97-AF65-F5344CB8AC3E}">
        <p14:creationId xmlns:p14="http://schemas.microsoft.com/office/powerpoint/2010/main" val="4262701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Übungsaufgabe</a:t>
            </a:r>
          </a:p>
        </p:txBody>
      </p:sp>
      <p:sp>
        <p:nvSpPr>
          <p:cNvPr id="3" name="Inhaltsplatzhalter 2"/>
          <p:cNvSpPr>
            <a:spLocks noGrp="1"/>
          </p:cNvSpPr>
          <p:nvPr>
            <p:ph sz="quarter" idx="14"/>
          </p:nvPr>
        </p:nvSpPr>
        <p:spPr/>
        <p:txBody>
          <a:bodyPr/>
          <a:lstStyle/>
          <a:p>
            <a:pPr marL="688150" lvl="1" indent="-457200">
              <a:buFont typeface="+mj-lt"/>
              <a:buAutoNum type="arabicPeriod"/>
            </a:pPr>
            <a:r>
              <a:rPr lang="de-DE"/>
              <a:t>Lassen Sie sich mit einer SELECT-Anfrage Ihren Benutzer (Systemvariable USER) ausgeben. Verwenden Sie dazu die Tabelle "dummy"</a:t>
            </a:r>
          </a:p>
          <a:p>
            <a:pPr marL="688150" lvl="1" indent="-457200">
              <a:buFont typeface="+mj-lt"/>
              <a:buAutoNum type="arabicPeriod"/>
            </a:pPr>
            <a:r>
              <a:rPr lang="de-DE"/>
              <a:t>Lassen Sie sich alle Objekte Ihres Schemas anlisten!</a:t>
            </a:r>
          </a:p>
          <a:p>
            <a:pPr marL="688150" lvl="1" indent="-457200">
              <a:buFont typeface="+mj-lt"/>
              <a:buAutoNum type="arabicPeriod"/>
            </a:pPr>
            <a:r>
              <a:rPr lang="de-DE"/>
              <a:t>Lassen Sie sich alle Tabellen Ihres Schemas anzeigen. Was für Informationen werden pro Tabelle erfasst?</a:t>
            </a:r>
          </a:p>
          <a:p>
            <a:pPr marL="688150" lvl="1" indent="-457200">
              <a:buFont typeface="+mj-lt"/>
              <a:buAutoNum type="arabicPeriod"/>
            </a:pPr>
            <a:r>
              <a:rPr lang="de-DE"/>
              <a:t>Lassen Sie sich für eine beliebige Tabelle alle Spalten mit Hilfe von ALL_TAB_COLUMNS. Die Ausgabe soll die Spalten in der Reihenfolge ausgeben, wie sie in der Tabelle sind. Was für Informationen werden pro Spalte erfasst?</a:t>
            </a:r>
          </a:p>
          <a:p>
            <a:pPr marL="688150" lvl="1" indent="-457200">
              <a:buFont typeface="+mj-lt"/>
              <a:buAutoNum type="arabicPeriod"/>
            </a:pPr>
            <a:r>
              <a:rPr lang="de-DE"/>
              <a:t>Lassen Sie sich den Code einer Stored  Produdure aus dem Data Dictionary ausgeben.</a:t>
            </a:r>
          </a:p>
          <a:p>
            <a:pPr marL="688150" lvl="1" indent="-457200">
              <a:buFont typeface="+mj-lt"/>
              <a:buAutoNum type="arabicPeriod"/>
            </a:pPr>
            <a:endParaRPr lang="de-DE"/>
          </a:p>
        </p:txBody>
      </p:sp>
    </p:spTree>
    <p:extLst>
      <p:ext uri="{BB962C8B-B14F-4D97-AF65-F5344CB8AC3E}">
        <p14:creationId xmlns:p14="http://schemas.microsoft.com/office/powerpoint/2010/main" val="17061243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Data Dictionary – SQL Server und MySQL</a:t>
            </a:r>
            <a:endParaRPr lang="de-DE"/>
          </a:p>
        </p:txBody>
      </p:sp>
      <p:sp>
        <p:nvSpPr>
          <p:cNvPr id="3" name="Inhaltsplatzhalter 2"/>
          <p:cNvSpPr>
            <a:spLocks noGrp="1"/>
          </p:cNvSpPr>
          <p:nvPr>
            <p:ph sz="quarter" idx="14"/>
          </p:nvPr>
        </p:nvSpPr>
        <p:spPr/>
        <p:txBody>
          <a:bodyPr>
            <a:normAutofit/>
          </a:bodyPr>
          <a:lstStyle/>
          <a:p>
            <a:r>
              <a:rPr lang="de-DE" smtClean="0"/>
              <a:t>Beispiel SQL Server: Catalog Views</a:t>
            </a:r>
          </a:p>
          <a:p>
            <a:pPr lvl="1"/>
            <a:r>
              <a:rPr lang="de-DE" smtClean="0"/>
              <a:t>Übersicht: sys.all_views</a:t>
            </a:r>
          </a:p>
          <a:p>
            <a:pPr lvl="1"/>
            <a:r>
              <a:rPr lang="de-DE" smtClean="0"/>
              <a:t>sys.databases, sys.database_files</a:t>
            </a:r>
          </a:p>
          <a:p>
            <a:pPr lvl="1"/>
            <a:r>
              <a:rPr lang="de-DE" smtClean="0"/>
              <a:t>sys.tables, sys.columns, sys.indexes, sys.views</a:t>
            </a:r>
          </a:p>
          <a:p>
            <a:r>
              <a:rPr lang="de-DE" smtClean="0"/>
              <a:t>Beispiel MySQL: INFORMATION_SCHEMA</a:t>
            </a:r>
          </a:p>
          <a:p>
            <a:pPr lvl="1"/>
            <a:r>
              <a:rPr lang="de-DE" smtClean="0"/>
              <a:t>Information_Schema.Tables, Information_Schema.Columns, ....</a:t>
            </a:r>
          </a:p>
          <a:p>
            <a:pPr lvl="1"/>
            <a:r>
              <a:rPr lang="de-DE" smtClean="0"/>
              <a:t>Implementierung der INFORMATION_SCHEMA-Tabellenstrukturen in MySQL entspricht dem ANSI/ISO SQL:2003-Standard Teil 11 Schemata</a:t>
            </a:r>
          </a:p>
        </p:txBody>
      </p:sp>
    </p:spTree>
    <p:extLst>
      <p:ext uri="{BB962C8B-B14F-4D97-AF65-F5344CB8AC3E}">
        <p14:creationId xmlns:p14="http://schemas.microsoft.com/office/powerpoint/2010/main" val="1267119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PL/SQL im Data Dictionary</a:t>
            </a:r>
          </a:p>
        </p:txBody>
      </p:sp>
      <p:sp>
        <p:nvSpPr>
          <p:cNvPr id="3" name="Inhaltsplatzhalter 2"/>
          <p:cNvSpPr>
            <a:spLocks noGrp="1"/>
          </p:cNvSpPr>
          <p:nvPr>
            <p:ph sz="quarter" idx="14"/>
          </p:nvPr>
        </p:nvSpPr>
        <p:spPr/>
        <p:txBody>
          <a:bodyPr/>
          <a:lstStyle/>
          <a:p>
            <a:r>
              <a:rPr lang="de-DE"/>
              <a:t>Wichtige Views (dba/all/user)</a:t>
            </a:r>
          </a:p>
          <a:p>
            <a:pPr lvl="1"/>
            <a:r>
              <a:rPr lang="de-DE"/>
              <a:t>user_procedures: Beschreibung aller PL/SQL Prozeduren, Funktionen und Trigger</a:t>
            </a:r>
          </a:p>
          <a:p>
            <a:pPr lvl="1"/>
            <a:r>
              <a:rPr lang="de-DE"/>
              <a:t>user_source: PL/SQL Quellcode für Procedures und Functions</a:t>
            </a:r>
          </a:p>
          <a:p>
            <a:pPr lvl="1"/>
            <a:r>
              <a:rPr lang="de-DE"/>
              <a:t>user_triggers: PL/SQL Quellcode für Trigger</a:t>
            </a:r>
          </a:p>
          <a:p>
            <a:pPr lvl="1"/>
            <a:r>
              <a:rPr lang="de-DE"/>
              <a:t>user_errors: Fehlermeldungen nach Kompilierfehlern</a:t>
            </a:r>
          </a:p>
        </p:txBody>
      </p:sp>
    </p:spTree>
    <p:extLst>
      <p:ext uri="{BB962C8B-B14F-4D97-AF65-F5344CB8AC3E}">
        <p14:creationId xmlns:p14="http://schemas.microsoft.com/office/powerpoint/2010/main" val="1989069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Verständnisfragen</a:t>
            </a:r>
          </a:p>
        </p:txBody>
      </p:sp>
    </p:spTree>
    <p:extLst>
      <p:ext uri="{BB962C8B-B14F-4D97-AF65-F5344CB8AC3E}">
        <p14:creationId xmlns:p14="http://schemas.microsoft.com/office/powerpoint/2010/main" val="333455086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Verständnisfragen</a:t>
            </a:r>
          </a:p>
        </p:txBody>
      </p:sp>
      <p:sp>
        <p:nvSpPr>
          <p:cNvPr id="3" name="Inhaltsplatzhalter 2"/>
          <p:cNvSpPr>
            <a:spLocks noGrp="1"/>
          </p:cNvSpPr>
          <p:nvPr>
            <p:ph sz="quarter" idx="14"/>
          </p:nvPr>
        </p:nvSpPr>
        <p:spPr/>
        <p:txBody>
          <a:bodyPr>
            <a:normAutofit fontScale="70000" lnSpcReduction="20000"/>
          </a:bodyPr>
          <a:lstStyle/>
          <a:p>
            <a:pPr lvl="1"/>
            <a:r>
              <a:rPr lang="de-DE"/>
              <a:t>Warum ist SQL nicht für die Lösung allgemeiner Problemstellungen geeignet? Geben Sie ein Beispiel für einen Algorithmus, der nicht in SQL implementiert werden kann!</a:t>
            </a:r>
          </a:p>
          <a:p>
            <a:pPr lvl="1"/>
            <a:r>
              <a:rPr lang="de-DE"/>
              <a:t>Wann ist es sinnvoll, Programmlogik in der Datenbank zu implementieren? Was sind die Vor- und Nachteile?</a:t>
            </a:r>
          </a:p>
          <a:p>
            <a:pPr lvl="1"/>
            <a:r>
              <a:rPr lang="de-DE"/>
              <a:t>Geben sie je ein Beispiel für eine Operation, die sinnvoller Weise in der Datenbank über z.B. PL/SQL und für eine Operation, die eher auf Anwendungsebene implementiert werden sollte. Begründen Sie Ihre Entscheidung!</a:t>
            </a:r>
          </a:p>
          <a:p>
            <a:pPr lvl="1"/>
            <a:r>
              <a:rPr lang="de-DE"/>
              <a:t>Was versteht man unter Anchored Data Types? Was ist der Vorteil?</a:t>
            </a:r>
          </a:p>
          <a:p>
            <a:pPr lvl="1"/>
            <a:r>
              <a:rPr lang="de-DE"/>
              <a:t>Warum sollten Variablen-Namen in PL/SQL generell über eine Namenskonvention mit einem Standard-Präfix oder –Suffix versehen werden?</a:t>
            </a:r>
          </a:p>
          <a:p>
            <a:pPr lvl="1"/>
            <a:r>
              <a:rPr lang="de-DE"/>
              <a:t>Was versteht man unter positionaler Parameter-Übergabe? Geben Sie ein Beispiel.</a:t>
            </a:r>
          </a:p>
          <a:p>
            <a:pPr lvl="1"/>
            <a:r>
              <a:rPr lang="de-DE"/>
              <a:t>Warum können User-Defined-Functions mit Datenzugriffen in SQL-Anweisungen problematisch sein? Wie kann man sie vermeiden?</a:t>
            </a:r>
          </a:p>
          <a:p>
            <a:pPr lvl="1"/>
            <a:r>
              <a:rPr lang="de-DE"/>
              <a:t>Erläutern Sie das Konzept eines Datenbank-Cursors! Gegen Sie dabei insbesondere auf die drei wesentlichen Operationen eines Cursors ein!</a:t>
            </a:r>
          </a:p>
          <a:p>
            <a:pPr lvl="1"/>
            <a:r>
              <a:rPr lang="de-DE"/>
              <a:t>Was ist der Unterschied zwischen einem impliziten und einem expliziten Cursor?</a:t>
            </a:r>
          </a:p>
          <a:p>
            <a:pPr lvl="1"/>
            <a:r>
              <a:rPr lang="de-DE"/>
              <a:t>Warum sollten Cursor immer geschlossen werden?</a:t>
            </a:r>
          </a:p>
          <a:p>
            <a:pPr lvl="1"/>
            <a:r>
              <a:rPr lang="de-DE"/>
              <a:t>Was ist dynamisches SQL? Geben Sie ein Beispiel für eine Funktion, die nur mit dynamischem SQL gelöst werden kann!</a:t>
            </a:r>
          </a:p>
          <a:p>
            <a:endParaRPr lang="de-DE"/>
          </a:p>
        </p:txBody>
      </p:sp>
    </p:spTree>
    <p:extLst>
      <p:ext uri="{BB962C8B-B14F-4D97-AF65-F5344CB8AC3E}">
        <p14:creationId xmlns:p14="http://schemas.microsoft.com/office/powerpoint/2010/main" val="3924712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Verständnisfragen</a:t>
            </a:r>
          </a:p>
        </p:txBody>
      </p:sp>
      <p:sp>
        <p:nvSpPr>
          <p:cNvPr id="3" name="Inhaltsplatzhalter 2"/>
          <p:cNvSpPr>
            <a:spLocks noGrp="1"/>
          </p:cNvSpPr>
          <p:nvPr>
            <p:ph sz="quarter" idx="14"/>
          </p:nvPr>
        </p:nvSpPr>
        <p:spPr/>
        <p:txBody>
          <a:bodyPr>
            <a:normAutofit fontScale="92500" lnSpcReduction="20000"/>
          </a:bodyPr>
          <a:lstStyle/>
          <a:p>
            <a:pPr lvl="1"/>
            <a:r>
              <a:rPr lang="de-DE"/>
              <a:t>Was versteht man bei der Programmarbeitung unter einem Kontextwechsel?</a:t>
            </a:r>
          </a:p>
          <a:p>
            <a:pPr lvl="1"/>
            <a:r>
              <a:rPr lang="de-DE"/>
              <a:t>Wo treten in PL/SQL Kontextwechsel auf?</a:t>
            </a:r>
          </a:p>
          <a:p>
            <a:pPr lvl="1"/>
            <a:r>
              <a:rPr lang="de-DE"/>
              <a:t>Warum sind Kontextwechsel problematisch?</a:t>
            </a:r>
          </a:p>
          <a:p>
            <a:pPr lvl="1"/>
            <a:r>
              <a:rPr lang="de-DE"/>
              <a:t>Erläutern Sie die sprachlichen Möglichkeiten von PL/SQL zur Vermeidung von Kontext-Wechseln!</a:t>
            </a:r>
          </a:p>
          <a:p>
            <a:pPr lvl="1"/>
            <a:r>
              <a:rPr lang="de-DE"/>
              <a:t>Was ist ein Trigger?</a:t>
            </a:r>
          </a:p>
          <a:p>
            <a:pPr lvl="1"/>
            <a:r>
              <a:rPr lang="de-DE"/>
              <a:t>Wofür können Trigger eingesetzt werden? Nennen Sie drei Anwendungsfälle und geben Sie jeweils ein Beispiel!</a:t>
            </a:r>
          </a:p>
          <a:p>
            <a:pPr lvl="1"/>
            <a:r>
              <a:rPr lang="de-DE"/>
              <a:t>Erläutern Sie das ECA-Prinzip anschaulich an einem eigenen Beispiel!</a:t>
            </a:r>
          </a:p>
          <a:p>
            <a:pPr lvl="1"/>
            <a:r>
              <a:rPr lang="de-DE"/>
              <a:t>Geben Sie jeweils ein Anwendungsbeispiel für einen Before- und einen After-Trigger!</a:t>
            </a:r>
          </a:p>
          <a:p>
            <a:pPr lvl="1"/>
            <a:r>
              <a:rPr lang="de-DE"/>
              <a:t>Geben Sie jeweils ein Anwendungsbeispiel für einen Statement- und einen Row-Trigger!</a:t>
            </a:r>
          </a:p>
          <a:p>
            <a:pPr lvl="1"/>
            <a:r>
              <a:rPr lang="de-DE"/>
              <a:t>Nennen Sie Risiken, die beim Trigger-Einsatz zu beachten sind! Geben Sie jeweils ein Beispiel für einen problematischen Einsatzfall!</a:t>
            </a:r>
          </a:p>
        </p:txBody>
      </p:sp>
    </p:spTree>
    <p:extLst>
      <p:ext uri="{BB962C8B-B14F-4D97-AF65-F5344CB8AC3E}">
        <p14:creationId xmlns:p14="http://schemas.microsoft.com/office/powerpoint/2010/main" val="175275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Coding-Fähigkeiten für die Klausur</a:t>
            </a:r>
          </a:p>
        </p:txBody>
      </p:sp>
      <p:sp>
        <p:nvSpPr>
          <p:cNvPr id="3" name="Inhaltsplatzhalter 2"/>
          <p:cNvSpPr>
            <a:spLocks noGrp="1"/>
          </p:cNvSpPr>
          <p:nvPr>
            <p:ph sz="quarter" idx="14"/>
          </p:nvPr>
        </p:nvSpPr>
        <p:spPr/>
        <p:txBody>
          <a:bodyPr/>
          <a:lstStyle/>
          <a:p>
            <a:pPr lvl="1"/>
            <a:r>
              <a:rPr lang="de-DE"/>
              <a:t>Sie sollten in der Lage sein, einfache Aufgabestellungen mit anonymen Blöcken, Stored Procedures, Functions und Triggern in PL/SQL zu lösen.</a:t>
            </a:r>
          </a:p>
          <a:p>
            <a:pPr lvl="1"/>
            <a:r>
              <a:rPr lang="de-DE"/>
              <a:t>Die grundlegende Syntax sollten Sie beherrschen.</a:t>
            </a:r>
          </a:p>
          <a:p>
            <a:pPr lvl="1"/>
            <a:r>
              <a:rPr lang="de-DE"/>
              <a:t>Als Datentypen wird nur mit VARCHAR2, NUMBER und DATE gearbeitet.</a:t>
            </a:r>
          </a:p>
          <a:p>
            <a:pPr lvl="1"/>
            <a:r>
              <a:rPr lang="de-DE"/>
              <a:t>Besondere Schlüsselworte oder zu verwendende Standard-Exceptions werden vorgegeben.</a:t>
            </a:r>
          </a:p>
          <a:p>
            <a:pPr lvl="1"/>
            <a:endParaRPr lang="de-DE"/>
          </a:p>
          <a:p>
            <a:pPr lvl="1"/>
            <a:r>
              <a:rPr lang="de-DE"/>
              <a:t>Die Programmieraufgaben lehnen sich an den Übungsaufgaben an!</a:t>
            </a:r>
          </a:p>
        </p:txBody>
      </p:sp>
    </p:spTree>
    <p:extLst>
      <p:ext uri="{BB962C8B-B14F-4D97-AF65-F5344CB8AC3E}">
        <p14:creationId xmlns:p14="http://schemas.microsoft.com/office/powerpoint/2010/main" val="4053325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Übungen</a:t>
            </a:r>
          </a:p>
        </p:txBody>
      </p:sp>
      <p:sp>
        <p:nvSpPr>
          <p:cNvPr id="3" name="Inhaltsplatzhalter 2"/>
          <p:cNvSpPr>
            <a:spLocks noGrp="1"/>
          </p:cNvSpPr>
          <p:nvPr>
            <p:ph sz="quarter" idx="14"/>
          </p:nvPr>
        </p:nvSpPr>
        <p:spPr/>
        <p:txBody>
          <a:bodyPr/>
          <a:lstStyle/>
          <a:p>
            <a:r>
              <a:rPr lang="de-DE"/>
              <a:t>Siehe z.B. Kemper</a:t>
            </a:r>
          </a:p>
          <a:p>
            <a:r>
              <a:rPr lang="de-DE"/>
              <a:t>Erstellen einer Audit-Tabelle für Employees</a:t>
            </a:r>
          </a:p>
          <a:p>
            <a:r>
              <a:rPr lang="de-DE"/>
              <a:t>S. Fußnoten zu Lektion Oracle Lesson 9</a:t>
            </a:r>
          </a:p>
          <a:p>
            <a:r>
              <a:rPr lang="de-DE"/>
              <a:t>Hinzufügen einer Spalte #employees bei Dept und automatisch Pflege</a:t>
            </a:r>
          </a:p>
          <a:p>
            <a:r>
              <a:rPr lang="de-DE"/>
              <a:t>Definition irgendeiner komplexen Bedingung</a:t>
            </a:r>
          </a:p>
        </p:txBody>
      </p:sp>
    </p:spTree>
    <p:extLst>
      <p:ext uri="{BB962C8B-B14F-4D97-AF65-F5344CB8AC3E}">
        <p14:creationId xmlns:p14="http://schemas.microsoft.com/office/powerpoint/2010/main" val="8441781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Übungsaufgaben</a:t>
            </a:r>
          </a:p>
        </p:txBody>
      </p:sp>
    </p:spTree>
    <p:extLst>
      <p:ext uri="{BB962C8B-B14F-4D97-AF65-F5344CB8AC3E}">
        <p14:creationId xmlns:p14="http://schemas.microsoft.com/office/powerpoint/2010/main" val="470919909"/>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xmlns:p14="http://schemas.microsoft.com/office/powerpoint/2010/main" spd="slow">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5380" name="Rectangle 4"/>
          <p:cNvSpPr>
            <a:spLocks noGrp="1" noChangeArrowheads="1"/>
          </p:cNvSpPr>
          <p:nvPr>
            <p:ph type="title"/>
          </p:nvPr>
        </p:nvSpPr>
        <p:spPr/>
        <p:txBody>
          <a:bodyPr/>
          <a:lstStyle/>
          <a:p>
            <a:r>
              <a:rPr lang="en-US"/>
              <a:t>Übungen zu Lektion 2 – Überblick: Prozeduren erstellen, kompilieren und aufrufen </a:t>
            </a:r>
          </a:p>
        </p:txBody>
      </p:sp>
      <p:sp>
        <p:nvSpPr>
          <p:cNvPr id="485381" name="Rectangle 5"/>
          <p:cNvSpPr>
            <a:spLocks noGrp="1" noChangeArrowheads="1"/>
          </p:cNvSpPr>
          <p:nvPr>
            <p:ph type="body" idx="1"/>
          </p:nvPr>
        </p:nvSpPr>
        <p:spPr>
          <a:xfrm>
            <a:off x="609600" y="1676400"/>
            <a:ext cx="7918450" cy="4244975"/>
          </a:xfrm>
        </p:spPr>
        <p:txBody>
          <a:bodyPr/>
          <a:lstStyle/>
          <a:p>
            <a:r>
              <a:rPr lang="en-US">
                <a:solidFill>
                  <a:srgbClr val="000000"/>
                </a:solidFill>
              </a:rPr>
              <a:t>Diese Übungen behandeln folgende Themen:</a:t>
            </a:r>
            <a:r>
              <a:rPr lang="en-US"/>
              <a:t> </a:t>
            </a:r>
          </a:p>
          <a:p>
            <a:pPr lvl="1"/>
            <a:r>
              <a:rPr lang="en-US">
                <a:solidFill>
                  <a:srgbClr val="000000"/>
                </a:solidFill>
              </a:rPr>
              <a:t>Stored Procedures für folgende Zwecke erstellen:</a:t>
            </a:r>
            <a:r>
              <a:rPr lang="en-US"/>
              <a:t> </a:t>
            </a:r>
          </a:p>
          <a:p>
            <a:pPr lvl="2"/>
            <a:r>
              <a:rPr lang="en-US">
                <a:solidFill>
                  <a:srgbClr val="000000"/>
                </a:solidFill>
              </a:rPr>
              <a:t>Neue Zeilen mit Hilfe von bereitgestellten Parameterwerten in eine Tabelle einfügen</a:t>
            </a:r>
            <a:r>
              <a:rPr lang="en-US"/>
              <a:t> </a:t>
            </a:r>
          </a:p>
          <a:p>
            <a:pPr lvl="2"/>
            <a:r>
              <a:rPr lang="en-US">
                <a:solidFill>
                  <a:srgbClr val="000000"/>
                </a:solidFill>
              </a:rPr>
              <a:t>Tabellendaten für Zeilen aktualisieren, die mit den bereitgestellten Parameterwerten übereinstimmen</a:t>
            </a:r>
            <a:r>
              <a:rPr lang="en-US"/>
              <a:t> </a:t>
            </a:r>
          </a:p>
          <a:p>
            <a:pPr lvl="2"/>
            <a:r>
              <a:rPr lang="en-US">
                <a:solidFill>
                  <a:srgbClr val="000000"/>
                </a:solidFill>
              </a:rPr>
              <a:t>Zeilen, die mit bereitgestellten Parameterwerten übereinstimmen, aus einer Tabelle löschen</a:t>
            </a:r>
            <a:r>
              <a:rPr lang="en-US"/>
              <a:t> </a:t>
            </a:r>
          </a:p>
          <a:p>
            <a:pPr lvl="2"/>
            <a:r>
              <a:rPr lang="en-US">
                <a:solidFill>
                  <a:srgbClr val="000000"/>
                </a:solidFill>
              </a:rPr>
              <a:t>Eine Tabelle abfragen und Daten auf der Grundlage bereitgestellter Parameterwerte abrufen </a:t>
            </a:r>
            <a:r>
              <a:rPr lang="en-US"/>
              <a:t> </a:t>
            </a:r>
          </a:p>
          <a:p>
            <a:pPr lvl="1"/>
            <a:r>
              <a:rPr lang="en-US">
                <a:solidFill>
                  <a:srgbClr val="000000"/>
                </a:solidFill>
              </a:rPr>
              <a:t>Exceptions in Prozeduren behandeln</a:t>
            </a:r>
            <a:r>
              <a:rPr lang="en-US"/>
              <a:t> </a:t>
            </a:r>
          </a:p>
          <a:p>
            <a:pPr lvl="1"/>
            <a:r>
              <a:rPr lang="en-US">
                <a:solidFill>
                  <a:srgbClr val="000000"/>
                </a:solidFill>
              </a:rPr>
              <a:t>Prozeduren kompilieren und aufrufen</a:t>
            </a:r>
            <a:r>
              <a:rPr lang="en-US"/>
              <a:t> </a:t>
            </a:r>
          </a:p>
        </p:txBody>
      </p:sp>
    </p:spTree>
    <p:extLst>
      <p:ext uri="{BB962C8B-B14F-4D97-AF65-F5344CB8AC3E}">
        <p14:creationId xmlns:p14="http://schemas.microsoft.com/office/powerpoint/2010/main" val="2411404589"/>
      </p:ext>
    </p:extLst>
  </p:cSld>
  <p:clrMapOvr>
    <a:masterClrMapping/>
  </p:clrMapOvr>
  <p:transition xmlns:p14="http://schemas.microsoft.com/office/powerpoint/2010/mai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Anonyme Blöcke</a:t>
            </a:r>
          </a:p>
        </p:txBody>
      </p:sp>
      <p:sp>
        <p:nvSpPr>
          <p:cNvPr id="3" name="Inhaltsplatzhalter 2"/>
          <p:cNvSpPr>
            <a:spLocks noGrp="1"/>
          </p:cNvSpPr>
          <p:nvPr>
            <p:ph sz="quarter" idx="14"/>
          </p:nvPr>
        </p:nvSpPr>
        <p:spPr/>
        <p:txBody>
          <a:bodyPr>
            <a:normAutofit lnSpcReduction="10000"/>
          </a:bodyPr>
          <a:lstStyle/>
          <a:p>
            <a:r>
              <a:rPr lang="de-DE" sz="2000"/>
              <a:t>Einsatzzweck</a:t>
            </a:r>
          </a:p>
          <a:p>
            <a:pPr lvl="1"/>
            <a:r>
              <a:rPr lang="de-DE" sz="2000"/>
              <a:t>Start prozeduraler Verarbeitung aus einer Client-Applikation heraus</a:t>
            </a:r>
          </a:p>
          <a:p>
            <a:pPr lvl="1"/>
            <a:r>
              <a:rPr lang="de-DE" sz="2000"/>
              <a:t>Unbenannt</a:t>
            </a:r>
          </a:p>
          <a:p>
            <a:pPr lvl="1"/>
            <a:r>
              <a:rPr lang="de-DE" sz="2000"/>
              <a:t>Nicht in der Datenbank gespeichert (keine "Stored Procedure")</a:t>
            </a:r>
          </a:p>
          <a:p>
            <a:r>
              <a:rPr lang="de-DE" sz="2000"/>
              <a:t>Aufruf über</a:t>
            </a:r>
          </a:p>
          <a:p>
            <a:pPr lvl="1"/>
            <a:r>
              <a:rPr lang="de-DE" sz="2000"/>
              <a:t>Kommandozeile (SQL*Plus)</a:t>
            </a:r>
          </a:p>
          <a:p>
            <a:pPr lvl="1"/>
            <a:r>
              <a:rPr lang="de-DE" sz="2000"/>
              <a:t>SQL-Developer</a:t>
            </a:r>
          </a:p>
          <a:p>
            <a:pPr lvl="1"/>
            <a:r>
              <a:rPr lang="de-DE" sz="2000"/>
              <a:t>SQL-API, z.B. JDBC Callable Statement</a:t>
            </a:r>
          </a:p>
          <a:p>
            <a:r>
              <a:rPr lang="de-DE" sz="2000"/>
              <a:t>ACHTUNG:</a:t>
            </a:r>
          </a:p>
          <a:p>
            <a:pPr lvl="1"/>
            <a:r>
              <a:rPr lang="de-DE" sz="2000"/>
              <a:t>Bei Aufruf aus Kommando-Zeile (SQL*Plus) muss der Block für mit "/" abgeschlossen werden</a:t>
            </a:r>
          </a:p>
          <a:p>
            <a:pPr lvl="1"/>
            <a:r>
              <a:rPr lang="de-DE" sz="2000"/>
              <a:t>Im SQL-Developer sollte auch ein "/" einzeln in der letzten Zeile stehen, um die automatische Erkennung des Kommando-Endes zu nutzen</a:t>
            </a:r>
          </a:p>
        </p:txBody>
      </p:sp>
    </p:spTree>
    <p:extLst>
      <p:ext uri="{BB962C8B-B14F-4D97-AF65-F5344CB8AC3E}">
        <p14:creationId xmlns:p14="http://schemas.microsoft.com/office/powerpoint/2010/main" val="2539915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0692" name="Rectangle 4"/>
          <p:cNvSpPr>
            <a:spLocks noGrp="1" noChangeArrowheads="1"/>
          </p:cNvSpPr>
          <p:nvPr>
            <p:ph type="title"/>
          </p:nvPr>
        </p:nvSpPr>
        <p:spPr/>
        <p:txBody>
          <a:bodyPr/>
          <a:lstStyle/>
          <a:p>
            <a:r>
              <a:rPr lang="en-US"/>
              <a:t>Übungen zu Lektion 3 – Überblick </a:t>
            </a:r>
          </a:p>
        </p:txBody>
      </p:sp>
      <p:sp>
        <p:nvSpPr>
          <p:cNvPr id="370693" name="Rectangle 5"/>
          <p:cNvSpPr>
            <a:spLocks noGrp="1" noChangeArrowheads="1"/>
          </p:cNvSpPr>
          <p:nvPr>
            <p:ph type="body" idx="1"/>
          </p:nvPr>
        </p:nvSpPr>
        <p:spPr>
          <a:xfrm>
            <a:off x="609600" y="1676400"/>
            <a:ext cx="7918450" cy="3635375"/>
          </a:xfrm>
        </p:spPr>
        <p:txBody>
          <a:bodyPr/>
          <a:lstStyle/>
          <a:p>
            <a:r>
              <a:rPr lang="en-US">
                <a:solidFill>
                  <a:srgbClr val="000000"/>
                </a:solidFill>
              </a:rPr>
              <a:t>Diese Übungen behandeln folgende Themen:</a:t>
            </a:r>
            <a:r>
              <a:rPr lang="en-US"/>
              <a:t> </a:t>
            </a:r>
          </a:p>
          <a:p>
            <a:pPr lvl="1"/>
            <a:r>
              <a:rPr lang="en-US">
                <a:solidFill>
                  <a:srgbClr val="000000"/>
                </a:solidFill>
              </a:rPr>
              <a:t>Stored Functions erstellen:</a:t>
            </a:r>
            <a:r>
              <a:rPr lang="en-US"/>
              <a:t> </a:t>
            </a:r>
          </a:p>
          <a:p>
            <a:pPr lvl="2"/>
            <a:r>
              <a:rPr lang="en-US">
                <a:solidFill>
                  <a:srgbClr val="000000"/>
                </a:solidFill>
              </a:rPr>
              <a:t>Zum Abfragen einer Datenbanktabelle und Zurückgeben bestimmter Werte</a:t>
            </a:r>
            <a:r>
              <a:rPr lang="en-US"/>
              <a:t> </a:t>
            </a:r>
          </a:p>
          <a:p>
            <a:pPr lvl="2"/>
            <a:r>
              <a:rPr lang="en-US">
                <a:solidFill>
                  <a:srgbClr val="000000"/>
                </a:solidFill>
              </a:rPr>
              <a:t>Zur Verwendung in einer SQL-Anweisung </a:t>
            </a:r>
            <a:r>
              <a:rPr lang="en-US"/>
              <a:t> </a:t>
            </a:r>
          </a:p>
          <a:p>
            <a:pPr lvl="2"/>
            <a:r>
              <a:rPr lang="en-US">
                <a:solidFill>
                  <a:srgbClr val="000000"/>
                </a:solidFill>
              </a:rPr>
              <a:t>Zum Einfügen einer neuen Zeile mit angegebenen Parameterwerten in eine Datenbanktabelle</a:t>
            </a:r>
            <a:r>
              <a:rPr lang="en-US"/>
              <a:t> </a:t>
            </a:r>
          </a:p>
          <a:p>
            <a:pPr lvl="2"/>
            <a:r>
              <a:rPr lang="en-US">
                <a:solidFill>
                  <a:srgbClr val="000000"/>
                </a:solidFill>
              </a:rPr>
              <a:t>Mit Hilfe von Default-Parameterwerten</a:t>
            </a:r>
            <a:r>
              <a:rPr lang="en-US"/>
              <a:t> </a:t>
            </a:r>
          </a:p>
          <a:p>
            <a:pPr lvl="1"/>
            <a:r>
              <a:rPr lang="en-US">
                <a:solidFill>
                  <a:srgbClr val="000000"/>
                </a:solidFill>
              </a:rPr>
              <a:t>Stored Function aus einer SQL-Anweisung aufrufen</a:t>
            </a:r>
            <a:r>
              <a:rPr lang="en-US"/>
              <a:t> </a:t>
            </a:r>
          </a:p>
          <a:p>
            <a:pPr lvl="1"/>
            <a:r>
              <a:rPr lang="en-US">
                <a:solidFill>
                  <a:srgbClr val="000000"/>
                </a:solidFill>
              </a:rPr>
              <a:t>Stored Function aus einer Stored Procedure aufrufen</a:t>
            </a:r>
            <a:r>
              <a:rPr lang="en-US"/>
              <a:t> </a:t>
            </a:r>
          </a:p>
        </p:txBody>
      </p:sp>
    </p:spTree>
    <p:extLst>
      <p:ext uri="{BB962C8B-B14F-4D97-AF65-F5344CB8AC3E}">
        <p14:creationId xmlns:p14="http://schemas.microsoft.com/office/powerpoint/2010/main" val="1436213656"/>
      </p:ext>
    </p:extLst>
  </p:cSld>
  <p:clrMapOvr>
    <a:masterClrMapping/>
  </p:clrMapOvr>
  <p:transition xmlns:p14="http://schemas.microsoft.com/office/powerpoint/2010/main" spd="slow"/>
</p:sld>
</file>

<file path=ppt/slides/slide1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Übungsideen</a:t>
            </a:r>
          </a:p>
        </p:txBody>
      </p:sp>
      <p:sp>
        <p:nvSpPr>
          <p:cNvPr id="3" name="Inhaltsplatzhalter 2"/>
          <p:cNvSpPr>
            <a:spLocks noGrp="1"/>
          </p:cNvSpPr>
          <p:nvPr>
            <p:ph sz="quarter" idx="14"/>
          </p:nvPr>
        </p:nvSpPr>
        <p:spPr/>
        <p:txBody>
          <a:bodyPr>
            <a:normAutofit/>
          </a:bodyPr>
          <a:lstStyle/>
          <a:p>
            <a:pPr lvl="1"/>
            <a:r>
              <a:rPr lang="de-DE">
                <a:sym typeface="Wingdings"/>
              </a:rPr>
              <a:t>Funktion, die zu jedem Angestellten den x.-letzten Job ausgibt, wobei x ein Parameter ist.</a:t>
            </a:r>
            <a:endParaRPr lang="de-DE"/>
          </a:p>
          <a:p>
            <a:pPr lvl="1"/>
            <a:r>
              <a:rPr lang="de-DE"/>
              <a:t>Dynamisches SQL: Datenimport aus Tabelle mit Variablem Tabellen-Namen</a:t>
            </a:r>
          </a:p>
          <a:p>
            <a:pPr lvl="1"/>
            <a:r>
              <a:rPr lang="de-DE"/>
              <a:t>Änderung der Funktion zu Aufgabe aus Folie 73 mit Überprüfung des Spaltennamen</a:t>
            </a:r>
          </a:p>
          <a:p>
            <a:pPr lvl="1"/>
            <a:r>
              <a:rPr lang="de-DE"/>
              <a:t>Wert aus Tabelle mit variablem Namen und Spalte auslesen; sicherstellen, dass auch ein gültiger Tabellenname angegeben wurde </a:t>
            </a:r>
            <a:r>
              <a:rPr lang="de-DE">
                <a:sym typeface="Wingdings"/>
              </a:rPr>
              <a:t> komplette Fehlerbehandlung</a:t>
            </a:r>
          </a:p>
          <a:p>
            <a:pPr lvl="1"/>
            <a:r>
              <a:rPr lang="de-DE">
                <a:sym typeface="Wingdings"/>
              </a:rPr>
              <a:t>Herausfinden, was Oracle Sequences sind. </a:t>
            </a:r>
          </a:p>
          <a:p>
            <a:pPr lvl="1"/>
            <a:r>
              <a:rPr lang="de-DE">
                <a:sym typeface="Wingdings"/>
              </a:rPr>
              <a:t>Employees anlegen unter Angabe des Department-Namen</a:t>
            </a:r>
          </a:p>
          <a:p>
            <a:pPr lvl="1"/>
            <a:r>
              <a:rPr lang="de-DE">
                <a:sym typeface="Wingdings"/>
              </a:rPr>
              <a:t>Aufgabe: Finde heraus, ob ein Manager Vorgesetzter von Employee ist</a:t>
            </a:r>
          </a:p>
        </p:txBody>
      </p:sp>
    </p:spTree>
    <p:extLst>
      <p:ext uri="{BB962C8B-B14F-4D97-AF65-F5344CB8AC3E}">
        <p14:creationId xmlns:p14="http://schemas.microsoft.com/office/powerpoint/2010/main" val="5111735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Inhaltsplatzhalter 2"/>
          <p:cNvSpPr>
            <a:spLocks noGrp="1"/>
          </p:cNvSpPr>
          <p:nvPr>
            <p:ph sz="quarter" idx="14"/>
          </p:nvPr>
        </p:nvSpPr>
        <p:spPr/>
        <p:txBody>
          <a:bodyPr>
            <a:normAutofit fontScale="55000" lnSpcReduction="20000"/>
          </a:bodyPr>
          <a:lstStyle/>
          <a:p>
            <a:pPr eaLnBrk="0" hangingPunct="0">
              <a:lnSpc>
                <a:spcPct val="110000"/>
              </a:lnSpc>
              <a:spcBef>
                <a:spcPct val="0"/>
              </a:spcBef>
              <a:buClrTx/>
              <a:buNone/>
            </a:pPr>
            <a:r>
              <a:rPr lang="en-US">
                <a:solidFill>
                  <a:srgbClr val="000000"/>
                </a:solidFill>
                <a:latin typeface="Courier New" charset="0"/>
              </a:rPr>
              <a:t>CREATE OR REPLACE TRIGGER audit_emp_values</a:t>
            </a:r>
            <a:r>
              <a:rPr lang="en-US">
                <a:latin typeface="Courier New" charset="0"/>
              </a:rPr>
              <a:t> </a:t>
            </a:r>
          </a:p>
          <a:p>
            <a:pPr eaLnBrk="0" hangingPunct="0">
              <a:lnSpc>
                <a:spcPct val="110000"/>
              </a:lnSpc>
              <a:spcBef>
                <a:spcPct val="0"/>
              </a:spcBef>
              <a:buClrTx/>
              <a:buNone/>
            </a:pPr>
            <a:r>
              <a:rPr lang="en-US">
                <a:solidFill>
                  <a:srgbClr val="000000"/>
                </a:solidFill>
                <a:latin typeface="Courier New" charset="0"/>
              </a:rPr>
              <a:t>AFTER DELETE OR INSERT OR UPDATE ON employees		</a:t>
            </a:r>
            <a:r>
              <a:rPr lang="en-US">
                <a:latin typeface="Courier New" charset="0"/>
              </a:rPr>
              <a:t> </a:t>
            </a:r>
          </a:p>
          <a:p>
            <a:pPr eaLnBrk="0" hangingPunct="0">
              <a:lnSpc>
                <a:spcPct val="110000"/>
              </a:lnSpc>
              <a:spcBef>
                <a:spcPct val="0"/>
              </a:spcBef>
              <a:buClrTx/>
              <a:buNone/>
            </a:pPr>
            <a:r>
              <a:rPr lang="en-US">
                <a:solidFill>
                  <a:srgbClr val="000000"/>
                </a:solidFill>
                <a:latin typeface="Courier New" charset="0"/>
              </a:rPr>
              <a:t>FOR EACH ROW</a:t>
            </a:r>
            <a:r>
              <a:rPr lang="en-US">
                <a:latin typeface="Courier New" charset="0"/>
              </a:rPr>
              <a:t> </a:t>
            </a:r>
          </a:p>
          <a:p>
            <a:pPr eaLnBrk="0" hangingPunct="0">
              <a:lnSpc>
                <a:spcPct val="110000"/>
              </a:lnSpc>
              <a:spcBef>
                <a:spcPct val="0"/>
              </a:spcBef>
              <a:buClrTx/>
              <a:buNone/>
            </a:pPr>
            <a:r>
              <a:rPr lang="en-US">
                <a:solidFill>
                  <a:srgbClr val="000000"/>
                </a:solidFill>
                <a:latin typeface="Courier New" charset="0"/>
              </a:rPr>
              <a:t>BEGIN</a:t>
            </a:r>
            <a:r>
              <a:rPr lang="en-US">
                <a:latin typeface="Courier New" charset="0"/>
              </a:rPr>
              <a:t> </a:t>
            </a:r>
          </a:p>
          <a:p>
            <a:pPr eaLnBrk="0" hangingPunct="0">
              <a:lnSpc>
                <a:spcPct val="110000"/>
              </a:lnSpc>
              <a:spcBef>
                <a:spcPct val="0"/>
              </a:spcBef>
              <a:buClrTx/>
              <a:buNone/>
            </a:pPr>
            <a:r>
              <a:rPr lang="en-US">
                <a:solidFill>
                  <a:srgbClr val="000000"/>
                </a:solidFill>
                <a:latin typeface="Courier New" charset="0"/>
              </a:rPr>
              <a:t>  INSERT INTO audit_emp(user_name, time_stamp, id,</a:t>
            </a:r>
            <a:r>
              <a:rPr lang="en-US">
                <a:latin typeface="Courier New" charset="0"/>
              </a:rPr>
              <a:t> </a:t>
            </a:r>
          </a:p>
          <a:p>
            <a:pPr eaLnBrk="0" hangingPunct="0">
              <a:lnSpc>
                <a:spcPct val="110000"/>
              </a:lnSpc>
              <a:spcBef>
                <a:spcPct val="0"/>
              </a:spcBef>
              <a:buClrTx/>
              <a:buNone/>
            </a:pPr>
            <a:r>
              <a:rPr lang="en-US">
                <a:solidFill>
                  <a:srgbClr val="000000"/>
                </a:solidFill>
                <a:latin typeface="Courier New" charset="0"/>
              </a:rPr>
              <a:t>    old_last_name, new_last_name, old_title,</a:t>
            </a:r>
            <a:r>
              <a:rPr lang="en-US">
                <a:latin typeface="Courier New" charset="0"/>
              </a:rPr>
              <a:t> </a:t>
            </a:r>
          </a:p>
          <a:p>
            <a:pPr eaLnBrk="0" hangingPunct="0">
              <a:lnSpc>
                <a:spcPct val="110000"/>
              </a:lnSpc>
              <a:spcBef>
                <a:spcPct val="0"/>
              </a:spcBef>
              <a:buClrTx/>
              <a:buNone/>
            </a:pPr>
            <a:r>
              <a:rPr lang="en-US">
                <a:solidFill>
                  <a:srgbClr val="000000"/>
                </a:solidFill>
                <a:latin typeface="Courier New" charset="0"/>
              </a:rPr>
              <a:t>    new_title, old_salary, new_salary)</a:t>
            </a:r>
            <a:r>
              <a:rPr lang="en-US">
                <a:latin typeface="Courier New" charset="0"/>
              </a:rPr>
              <a:t> </a:t>
            </a:r>
          </a:p>
          <a:p>
            <a:pPr eaLnBrk="0" hangingPunct="0">
              <a:lnSpc>
                <a:spcPct val="110000"/>
              </a:lnSpc>
              <a:spcBef>
                <a:spcPct val="0"/>
              </a:spcBef>
              <a:buClrTx/>
              <a:buNone/>
            </a:pPr>
            <a:r>
              <a:rPr lang="en-US">
                <a:solidFill>
                  <a:srgbClr val="000000"/>
                </a:solidFill>
                <a:latin typeface="Courier New" charset="0"/>
              </a:rPr>
              <a:t>  VALUES (USER, SYSDATE, :OLD.employee_id,</a:t>
            </a:r>
            <a:r>
              <a:rPr lang="en-US">
                <a:latin typeface="Courier New" charset="0"/>
              </a:rPr>
              <a:t> </a:t>
            </a:r>
          </a:p>
          <a:p>
            <a:pPr eaLnBrk="0" hangingPunct="0">
              <a:lnSpc>
                <a:spcPct val="110000"/>
              </a:lnSpc>
              <a:spcBef>
                <a:spcPct val="0"/>
              </a:spcBef>
              <a:buClrTx/>
              <a:buNone/>
            </a:pPr>
            <a:r>
              <a:rPr lang="en-US">
                <a:solidFill>
                  <a:srgbClr val="000000"/>
                </a:solidFill>
                <a:latin typeface="Courier New" charset="0"/>
              </a:rPr>
              <a:t>    :OLD.last_name, :NEW.last_name, :OLD.job_id,</a:t>
            </a:r>
            <a:r>
              <a:rPr lang="en-US">
                <a:latin typeface="Courier New" charset="0"/>
              </a:rPr>
              <a:t> </a:t>
            </a:r>
          </a:p>
          <a:p>
            <a:pPr eaLnBrk="0" hangingPunct="0">
              <a:lnSpc>
                <a:spcPct val="110000"/>
              </a:lnSpc>
              <a:spcBef>
                <a:spcPct val="0"/>
              </a:spcBef>
              <a:buClrTx/>
              <a:buNone/>
            </a:pPr>
            <a:r>
              <a:rPr lang="en-US">
                <a:solidFill>
                  <a:srgbClr val="000000"/>
                </a:solidFill>
                <a:latin typeface="Courier New" charset="0"/>
              </a:rPr>
              <a:t>    :NEW.job_id, :OLD.salary, :NEW.salary);</a:t>
            </a:r>
            <a:r>
              <a:rPr lang="en-US">
                <a:latin typeface="Courier New" charset="0"/>
              </a:rPr>
              <a:t> </a:t>
            </a:r>
          </a:p>
          <a:p>
            <a:pPr eaLnBrk="0" hangingPunct="0">
              <a:lnSpc>
                <a:spcPct val="110000"/>
              </a:lnSpc>
              <a:spcBef>
                <a:spcPct val="0"/>
              </a:spcBef>
              <a:buClrTx/>
              <a:buNone/>
            </a:pPr>
            <a:r>
              <a:rPr lang="en-US">
                <a:solidFill>
                  <a:srgbClr val="000000"/>
                </a:solidFill>
                <a:latin typeface="Courier New" charset="0"/>
              </a:rPr>
              <a:t>END;</a:t>
            </a:r>
            <a:r>
              <a:rPr lang="en-US">
                <a:latin typeface="Courier New" charset="0"/>
              </a:rPr>
              <a:t> </a:t>
            </a:r>
          </a:p>
          <a:p>
            <a:pPr eaLnBrk="0" hangingPunct="0">
              <a:lnSpc>
                <a:spcPct val="110000"/>
              </a:lnSpc>
              <a:spcBef>
                <a:spcPct val="0"/>
              </a:spcBef>
              <a:buClrTx/>
              <a:buNone/>
            </a:pPr>
            <a:r>
              <a:rPr lang="en-US">
                <a:solidFill>
                  <a:srgbClr val="000000"/>
                </a:solidFill>
                <a:latin typeface="Courier New" charset="0"/>
              </a:rPr>
              <a:t>/</a:t>
            </a:r>
            <a:r>
              <a:rPr lang="en-US">
                <a:latin typeface="Courier New" charset="0"/>
              </a:rPr>
              <a:t> </a:t>
            </a:r>
          </a:p>
          <a:p>
            <a:pPr eaLnBrk="0" hangingPunct="0">
              <a:lnSpc>
                <a:spcPct val="110000"/>
              </a:lnSpc>
              <a:spcBef>
                <a:spcPct val="0"/>
              </a:spcBef>
              <a:buClrTx/>
              <a:buNone/>
            </a:pPr>
            <a:endParaRPr lang="en-US">
              <a:latin typeface="Courier New" charset="0"/>
            </a:endParaRPr>
          </a:p>
          <a:p>
            <a:pPr eaLnBrk="0" hangingPunct="0">
              <a:spcBef>
                <a:spcPct val="0"/>
              </a:spcBef>
              <a:buClrTx/>
              <a:buNone/>
            </a:pPr>
            <a:r>
              <a:rPr lang="en-US">
                <a:solidFill>
                  <a:srgbClr val="000000"/>
                </a:solidFill>
                <a:latin typeface="Courier New" charset="0"/>
              </a:rPr>
              <a:t>INSERT INTO employees (employee_id, last_name, job_id, salary, email, hire_date)</a:t>
            </a:r>
            <a:r>
              <a:rPr lang="en-US">
                <a:solidFill>
                  <a:schemeClr val="bg2"/>
                </a:solidFill>
                <a:latin typeface="Courier New" charset="0"/>
              </a:rPr>
              <a:t> </a:t>
            </a:r>
          </a:p>
          <a:p>
            <a:pPr eaLnBrk="0" hangingPunct="0">
              <a:spcBef>
                <a:spcPct val="0"/>
              </a:spcBef>
              <a:buClrTx/>
              <a:buNone/>
            </a:pPr>
            <a:r>
              <a:rPr lang="en-US">
                <a:solidFill>
                  <a:srgbClr val="000000"/>
                </a:solidFill>
                <a:latin typeface="Courier New" charset="0"/>
              </a:rPr>
              <a:t>VALUES (999, 'Temp emp', 'SA_REP', 6000, 'TEMPEMP', TRUNC(SYSDATE));</a:t>
            </a:r>
            <a:r>
              <a:rPr lang="en-US">
                <a:solidFill>
                  <a:schemeClr val="bg2"/>
                </a:solidFill>
                <a:latin typeface="Courier New" charset="0"/>
              </a:rPr>
              <a:t> </a:t>
            </a:r>
          </a:p>
          <a:p>
            <a:pPr eaLnBrk="0" hangingPunct="0">
              <a:spcBef>
                <a:spcPct val="0"/>
              </a:spcBef>
              <a:buClrTx/>
              <a:buNone/>
            </a:pPr>
            <a:r>
              <a:rPr lang="en-US">
                <a:solidFill>
                  <a:srgbClr val="000000"/>
                </a:solidFill>
                <a:latin typeface="Courier New" charset="0"/>
              </a:rPr>
              <a:t>/</a:t>
            </a:r>
            <a:r>
              <a:rPr lang="en-US">
                <a:solidFill>
                  <a:schemeClr val="bg2"/>
                </a:solidFill>
                <a:latin typeface="Courier New" charset="0"/>
              </a:rPr>
              <a:t> </a:t>
            </a:r>
          </a:p>
          <a:p>
            <a:pPr eaLnBrk="0" hangingPunct="0">
              <a:spcBef>
                <a:spcPct val="0"/>
              </a:spcBef>
              <a:buClrTx/>
              <a:buNone/>
            </a:pPr>
            <a:r>
              <a:rPr lang="en-US">
                <a:solidFill>
                  <a:srgbClr val="000000"/>
                </a:solidFill>
                <a:latin typeface="Courier New" charset="0"/>
              </a:rPr>
              <a:t>UPDATE employees</a:t>
            </a:r>
            <a:r>
              <a:rPr lang="en-US">
                <a:solidFill>
                  <a:schemeClr val="bg2"/>
                </a:solidFill>
                <a:latin typeface="Courier New" charset="0"/>
              </a:rPr>
              <a:t> </a:t>
            </a:r>
          </a:p>
          <a:p>
            <a:pPr eaLnBrk="0" hangingPunct="0">
              <a:spcBef>
                <a:spcPct val="0"/>
              </a:spcBef>
              <a:buClrTx/>
              <a:buNone/>
            </a:pPr>
            <a:r>
              <a:rPr lang="en-US">
                <a:solidFill>
                  <a:srgbClr val="000000"/>
                </a:solidFill>
                <a:latin typeface="Courier New" charset="0"/>
              </a:rPr>
              <a:t> SET salary = 7000, last_name = 'Smith'</a:t>
            </a:r>
            <a:r>
              <a:rPr lang="en-US">
                <a:solidFill>
                  <a:schemeClr val="bg2"/>
                </a:solidFill>
                <a:latin typeface="Courier New" charset="0"/>
              </a:rPr>
              <a:t> </a:t>
            </a:r>
          </a:p>
          <a:p>
            <a:pPr eaLnBrk="0" hangingPunct="0">
              <a:spcBef>
                <a:spcPct val="0"/>
              </a:spcBef>
              <a:buClrTx/>
              <a:buNone/>
            </a:pPr>
            <a:r>
              <a:rPr lang="en-US">
                <a:solidFill>
                  <a:srgbClr val="000000"/>
                </a:solidFill>
                <a:latin typeface="Courier New" charset="0"/>
              </a:rPr>
              <a:t> WHERE employee_id = 999;</a:t>
            </a:r>
            <a:r>
              <a:rPr lang="en-US">
                <a:solidFill>
                  <a:schemeClr val="bg2"/>
                </a:solidFill>
                <a:latin typeface="Courier New" charset="0"/>
              </a:rPr>
              <a:t> </a:t>
            </a:r>
          </a:p>
          <a:p>
            <a:pPr eaLnBrk="0" hangingPunct="0">
              <a:spcBef>
                <a:spcPct val="0"/>
              </a:spcBef>
              <a:buClrTx/>
              <a:buNone/>
            </a:pPr>
            <a:r>
              <a:rPr lang="en-US">
                <a:solidFill>
                  <a:srgbClr val="000000"/>
                </a:solidFill>
                <a:latin typeface="Courier New" charset="0"/>
              </a:rPr>
              <a:t>/</a:t>
            </a:r>
            <a:r>
              <a:rPr lang="en-US">
                <a:solidFill>
                  <a:schemeClr val="bg2"/>
                </a:solidFill>
                <a:latin typeface="Courier New" charset="0"/>
              </a:rPr>
              <a:t> </a:t>
            </a:r>
          </a:p>
          <a:p>
            <a:pPr eaLnBrk="0" hangingPunct="0">
              <a:spcBef>
                <a:spcPct val="0"/>
              </a:spcBef>
              <a:buClrTx/>
              <a:buNone/>
            </a:pPr>
            <a:r>
              <a:rPr lang="en-US">
                <a:solidFill>
                  <a:srgbClr val="000000"/>
                </a:solidFill>
                <a:latin typeface="Courier New" charset="0"/>
              </a:rPr>
              <a:t>SELECT</a:t>
            </a:r>
            <a:r>
              <a:rPr lang="en-US">
                <a:solidFill>
                  <a:srgbClr val="000000"/>
                </a:solidFill>
                <a:latin typeface="Times New Roman" charset="0"/>
              </a:rPr>
              <a:t>  *</a:t>
            </a:r>
            <a:r>
              <a:rPr lang="en-US">
                <a:solidFill>
                  <a:schemeClr val="bg2"/>
                </a:solidFill>
                <a:latin typeface="Courier New" charset="0"/>
              </a:rPr>
              <a:t> </a:t>
            </a:r>
          </a:p>
          <a:p>
            <a:pPr eaLnBrk="0" hangingPunct="0">
              <a:spcBef>
                <a:spcPct val="0"/>
              </a:spcBef>
              <a:buClrTx/>
              <a:buNone/>
            </a:pPr>
            <a:r>
              <a:rPr lang="en-US">
                <a:solidFill>
                  <a:srgbClr val="000000"/>
                </a:solidFill>
                <a:latin typeface="Courier New" charset="0"/>
              </a:rPr>
              <a:t>FROM audit_emp;</a:t>
            </a:r>
            <a:r>
              <a:rPr lang="en-US">
                <a:solidFill>
                  <a:schemeClr val="bg2"/>
                </a:solidFill>
                <a:latin typeface="Courier New" charset="0"/>
              </a:rPr>
              <a:t> </a:t>
            </a:r>
          </a:p>
          <a:p>
            <a:pPr eaLnBrk="0" hangingPunct="0">
              <a:lnSpc>
                <a:spcPct val="110000"/>
              </a:lnSpc>
              <a:spcBef>
                <a:spcPct val="0"/>
              </a:spcBef>
              <a:buClrTx/>
              <a:buNone/>
            </a:pPr>
            <a:endParaRPr lang="en-US">
              <a:latin typeface="Courier New" charset="0"/>
            </a:endParaRPr>
          </a:p>
          <a:p>
            <a:endParaRPr lang="de-DE"/>
          </a:p>
        </p:txBody>
      </p:sp>
    </p:spTree>
    <p:extLst>
      <p:ext uri="{BB962C8B-B14F-4D97-AF65-F5344CB8AC3E}">
        <p14:creationId xmlns:p14="http://schemas.microsoft.com/office/powerpoint/2010/main" val="9138565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a:t>Hinweise zur dbms_output Package</a:t>
            </a:r>
          </a:p>
        </p:txBody>
      </p:sp>
      <p:sp>
        <p:nvSpPr>
          <p:cNvPr id="3" name="Inhaltsplatzhalter 2"/>
          <p:cNvSpPr>
            <a:spLocks noGrp="1"/>
          </p:cNvSpPr>
          <p:nvPr>
            <p:ph sz="quarter" idx="14"/>
          </p:nvPr>
        </p:nvSpPr>
        <p:spPr>
          <a:xfrm>
            <a:off x="285750" y="1016732"/>
            <a:ext cx="8572500" cy="3060340"/>
          </a:xfrm>
        </p:spPr>
        <p:txBody>
          <a:bodyPr>
            <a:normAutofit fontScale="92500" lnSpcReduction="10000"/>
          </a:bodyPr>
          <a:lstStyle/>
          <a:p>
            <a:r>
              <a:rPr lang="de-DE"/>
              <a:t>Einsatzzweck</a:t>
            </a:r>
          </a:p>
          <a:p>
            <a:pPr lvl="1"/>
            <a:r>
              <a:rPr lang="de-DE"/>
              <a:t>Ausgabe von Meldungen auf auf stdout</a:t>
            </a:r>
          </a:p>
          <a:p>
            <a:pPr lvl="1"/>
            <a:r>
              <a:rPr lang="de-DE"/>
              <a:t>Nur für Debug-Zwecke geeignet</a:t>
            </a:r>
          </a:p>
          <a:p>
            <a:r>
              <a:rPr lang="de-DE"/>
              <a:t>Verwendung</a:t>
            </a:r>
          </a:p>
          <a:p>
            <a:pPr lvl="1"/>
            <a:r>
              <a:rPr lang="de-DE"/>
              <a:t>Server-Output ist standardmäßig abgeschaltet</a:t>
            </a:r>
          </a:p>
          <a:p>
            <a:pPr lvl="1"/>
            <a:r>
              <a:rPr lang="de-DE"/>
              <a:t>Ausgabe wird gepuffert und erscheint erst nach kompletter Ausführung des Skripts</a:t>
            </a:r>
          </a:p>
          <a:p>
            <a:endParaRPr lang="de-DE"/>
          </a:p>
        </p:txBody>
      </p:sp>
      <p:sp>
        <p:nvSpPr>
          <p:cNvPr id="4" name="Rectangle 81"/>
          <p:cNvSpPr>
            <a:spLocks noChangeArrowheads="1"/>
          </p:cNvSpPr>
          <p:nvPr/>
        </p:nvSpPr>
        <p:spPr bwMode="auto">
          <a:xfrm>
            <a:off x="611560" y="4041068"/>
            <a:ext cx="6660740" cy="2160240"/>
          </a:xfrm>
          <a:prstGeom prst="rect">
            <a:avLst/>
          </a:prstGeom>
          <a:solidFill>
            <a:srgbClr val="FFFFCC"/>
          </a:solidFill>
          <a:ln w="9525">
            <a:solidFill>
              <a:schemeClr val="tx1"/>
            </a:solidFill>
            <a:miter lim="800000"/>
            <a:headEnd/>
            <a:tailEnd/>
          </a:ln>
        </p:spPr>
        <p:txBody>
          <a:bodyPr wrap="square" lIns="180000" tIns="93600" rIns="180000" bIns="93600" anchor="ctr">
            <a:noAutofit/>
          </a:bodyPr>
          <a:lstStyle/>
          <a:p>
            <a:r>
              <a:rPr lang="fi-FI" b="1">
                <a:solidFill>
                  <a:srgbClr val="0000FF"/>
                </a:solidFill>
                <a:latin typeface="Consolas"/>
              </a:rPr>
              <a:t>SET SERVEROUTPUT ON;</a:t>
            </a:r>
          </a:p>
          <a:p>
            <a:endParaRPr lang="fi-FI" b="1">
              <a:solidFill>
                <a:srgbClr val="0000FF"/>
              </a:solidFill>
              <a:latin typeface="Consolas"/>
            </a:endParaRPr>
          </a:p>
          <a:p>
            <a:r>
              <a:rPr lang="fi-FI" b="1">
                <a:solidFill>
                  <a:srgbClr val="0000FF"/>
                </a:solidFill>
                <a:latin typeface="Consolas"/>
              </a:rPr>
              <a:t>BEGIN</a:t>
            </a:r>
            <a:br>
              <a:rPr lang="fi-FI" b="1">
                <a:solidFill>
                  <a:srgbClr val="0000FF"/>
                </a:solidFill>
                <a:latin typeface="Consolas"/>
              </a:rPr>
            </a:br>
            <a:r>
              <a:rPr lang="fi-FI" b="1">
                <a:solidFill>
                  <a:srgbClr val="0000FF"/>
                </a:solidFill>
                <a:latin typeface="Consolas"/>
              </a:rPr>
              <a:t>  </a:t>
            </a:r>
            <a:r>
              <a:rPr lang="fr-FR">
                <a:solidFill>
                  <a:prstClr val="black"/>
                </a:solidFill>
                <a:latin typeface="Consolas"/>
              </a:rPr>
              <a:t>dbms_output.put_line</a:t>
            </a:r>
            <a:r>
              <a:rPr lang="fr-FR">
                <a:solidFill>
                  <a:srgbClr val="808080"/>
                </a:solidFill>
                <a:latin typeface="Consolas"/>
              </a:rPr>
              <a:t>(</a:t>
            </a:r>
            <a:r>
              <a:rPr lang="fr-FR">
                <a:solidFill>
                  <a:srgbClr val="800000"/>
                </a:solidFill>
                <a:latin typeface="Consolas"/>
              </a:rPr>
              <a:t>'Hello World!'</a:t>
            </a:r>
            <a:r>
              <a:rPr lang="fr-FR">
                <a:solidFill>
                  <a:srgbClr val="808080"/>
                </a:solidFill>
                <a:latin typeface="Consolas"/>
              </a:rPr>
              <a:t>);</a:t>
            </a:r>
            <a:r>
              <a:rPr lang="fr-FR">
                <a:solidFill>
                  <a:prstClr val="black"/>
                </a:solidFill>
                <a:latin typeface="Consolas"/>
              </a:rPr>
              <a:t> </a:t>
            </a:r>
          </a:p>
          <a:p>
            <a:r>
              <a:rPr lang="fr-FR" b="1">
                <a:solidFill>
                  <a:srgbClr val="0000FF"/>
                </a:solidFill>
                <a:latin typeface="Consolas"/>
              </a:rPr>
              <a:t>END</a:t>
            </a:r>
            <a:r>
              <a:rPr lang="fr-FR">
                <a:solidFill>
                  <a:prstClr val="black"/>
                </a:solidFill>
                <a:latin typeface="Consolas"/>
              </a:rPr>
              <a:t>;</a:t>
            </a:r>
          </a:p>
          <a:p>
            <a:r>
              <a:rPr lang="fr-FR">
                <a:solidFill>
                  <a:prstClr val="black"/>
                </a:solidFill>
                <a:latin typeface="Consolas"/>
              </a:rPr>
              <a:t>/</a:t>
            </a:r>
          </a:p>
        </p:txBody>
      </p:sp>
    </p:spTree>
    <p:extLst>
      <p:ext uri="{BB962C8B-B14F-4D97-AF65-F5344CB8AC3E}">
        <p14:creationId xmlns:p14="http://schemas.microsoft.com/office/powerpoint/2010/main" val="1385319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DE"/>
              <a:t>Schachtelung von Blöcken</a:t>
            </a:r>
          </a:p>
        </p:txBody>
      </p:sp>
      <p:sp>
        <p:nvSpPr>
          <p:cNvPr id="3" name="Inhaltsplatzhalter 2"/>
          <p:cNvSpPr>
            <a:spLocks noGrp="1"/>
          </p:cNvSpPr>
          <p:nvPr>
            <p:ph sz="quarter" idx="14"/>
          </p:nvPr>
        </p:nvSpPr>
        <p:spPr/>
        <p:txBody>
          <a:bodyPr/>
          <a:lstStyle/>
          <a:p>
            <a:r>
              <a:rPr lang="de-DE"/>
              <a:t>Blöcke können beliebig geschachtelt werden.</a:t>
            </a:r>
          </a:p>
        </p:txBody>
      </p:sp>
      <p:pic>
        <p:nvPicPr>
          <p:cNvPr id="8" name="Bild 7"/>
          <p:cNvPicPr>
            <a:picLocks noChangeAspect="1"/>
          </p:cNvPicPr>
          <p:nvPr/>
        </p:nvPicPr>
        <p:blipFill>
          <a:blip r:embed="rId2"/>
          <a:stretch>
            <a:fillRect/>
          </a:stretch>
        </p:blipFill>
        <p:spPr>
          <a:xfrm>
            <a:off x="1151620" y="2276872"/>
            <a:ext cx="5905500" cy="3949700"/>
          </a:xfrm>
          <a:prstGeom prst="rect">
            <a:avLst/>
          </a:prstGeom>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117687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DE"/>
              <a:t>Schachtelung von Blöcken</a:t>
            </a:r>
          </a:p>
        </p:txBody>
      </p:sp>
      <p:sp>
        <p:nvSpPr>
          <p:cNvPr id="8" name="Rectangle 81"/>
          <p:cNvSpPr>
            <a:spLocks noChangeArrowheads="1"/>
          </p:cNvSpPr>
          <p:nvPr/>
        </p:nvSpPr>
        <p:spPr bwMode="auto">
          <a:xfrm>
            <a:off x="971600" y="1376772"/>
            <a:ext cx="7236804" cy="5076564"/>
          </a:xfrm>
          <a:prstGeom prst="rect">
            <a:avLst/>
          </a:prstGeom>
          <a:solidFill>
            <a:srgbClr val="FFFFCC"/>
          </a:solidFill>
          <a:ln w="9525">
            <a:solidFill>
              <a:schemeClr val="tx1"/>
            </a:solidFill>
            <a:miter lim="800000"/>
            <a:headEnd/>
            <a:tailEnd/>
          </a:ln>
        </p:spPr>
        <p:txBody>
          <a:bodyPr wrap="square" lIns="180000" tIns="93600" rIns="180000" bIns="93600" anchor="ctr">
            <a:noAutofit/>
          </a:bodyPr>
          <a:lstStyle/>
          <a:p>
            <a:r>
              <a:rPr lang="de-DE" b="1">
                <a:solidFill>
                  <a:srgbClr val="0000FF"/>
                </a:solidFill>
                <a:latin typeface="Consolas"/>
              </a:rPr>
              <a:t>DECLARE</a:t>
            </a:r>
            <a:r>
              <a:rPr lang="de-DE">
                <a:solidFill>
                  <a:prstClr val="black"/>
                </a:solidFill>
                <a:latin typeface="Consolas"/>
              </a:rPr>
              <a:t> </a:t>
            </a:r>
          </a:p>
          <a:p>
            <a:r>
              <a:rPr lang="fi-FI">
                <a:solidFill>
                  <a:prstClr val="black"/>
                </a:solidFill>
                <a:latin typeface="Consolas"/>
              </a:rPr>
              <a:t>  n </a:t>
            </a:r>
            <a:r>
              <a:rPr lang="fi-FI" b="1">
                <a:solidFill>
                  <a:srgbClr val="0000FF"/>
                </a:solidFill>
                <a:latin typeface="Consolas"/>
              </a:rPr>
              <a:t>NUMBER </a:t>
            </a:r>
            <a:r>
              <a:rPr lang="fi-FI">
                <a:solidFill>
                  <a:srgbClr val="808080"/>
                </a:solidFill>
                <a:latin typeface="Consolas"/>
              </a:rPr>
              <a:t>:=</a:t>
            </a:r>
            <a:r>
              <a:rPr lang="fi-FI">
                <a:solidFill>
                  <a:prstClr val="black"/>
                </a:solidFill>
                <a:latin typeface="Consolas"/>
              </a:rPr>
              <a:t> 5</a:t>
            </a:r>
            <a:r>
              <a:rPr lang="fi-FI">
                <a:solidFill>
                  <a:srgbClr val="808080"/>
                </a:solidFill>
                <a:latin typeface="Consolas"/>
              </a:rPr>
              <a:t>;</a:t>
            </a:r>
            <a:endParaRPr lang="fi-FI">
              <a:solidFill>
                <a:prstClr val="black"/>
              </a:solidFill>
              <a:latin typeface="Consolas"/>
            </a:endParaRPr>
          </a:p>
          <a:p>
            <a:r>
              <a:rPr lang="fi-FI" b="1">
                <a:solidFill>
                  <a:srgbClr val="0000FF"/>
                </a:solidFill>
                <a:latin typeface="Consolas"/>
              </a:rPr>
              <a:t>BEGIN</a:t>
            </a:r>
            <a:r>
              <a:rPr lang="fi-FI">
                <a:solidFill>
                  <a:prstClr val="black"/>
                </a:solidFill>
                <a:latin typeface="Consolas"/>
              </a:rPr>
              <a:t> </a:t>
            </a:r>
          </a:p>
          <a:p>
            <a:endParaRPr lang="fi-FI">
              <a:solidFill>
                <a:prstClr val="black"/>
              </a:solidFill>
              <a:latin typeface="Consolas"/>
            </a:endParaRPr>
          </a:p>
          <a:p>
            <a:r>
              <a:rPr lang="fi-FI" b="1">
                <a:solidFill>
                  <a:srgbClr val="0000FF"/>
                </a:solidFill>
                <a:latin typeface="Consolas"/>
              </a:rPr>
              <a:t>  FOR</a:t>
            </a:r>
            <a:r>
              <a:rPr lang="fi-FI">
                <a:solidFill>
                  <a:prstClr val="black"/>
                </a:solidFill>
                <a:latin typeface="Consolas"/>
              </a:rPr>
              <a:t> i </a:t>
            </a:r>
            <a:r>
              <a:rPr lang="fi-FI">
                <a:solidFill>
                  <a:srgbClr val="808080"/>
                </a:solidFill>
                <a:latin typeface="Consolas"/>
              </a:rPr>
              <a:t>IN</a:t>
            </a:r>
            <a:r>
              <a:rPr lang="fi-FI">
                <a:solidFill>
                  <a:prstClr val="black"/>
                </a:solidFill>
                <a:latin typeface="Consolas"/>
              </a:rPr>
              <a:t> </a:t>
            </a:r>
            <a:r>
              <a:rPr lang="fi-FI">
                <a:solidFill>
                  <a:srgbClr val="808080"/>
                </a:solidFill>
                <a:latin typeface="Consolas"/>
              </a:rPr>
              <a:t>-</a:t>
            </a:r>
            <a:r>
              <a:rPr lang="fi-FI">
                <a:solidFill>
                  <a:prstClr val="black"/>
                </a:solidFill>
                <a:latin typeface="Consolas"/>
              </a:rPr>
              <a:t>n </a:t>
            </a:r>
            <a:r>
              <a:rPr lang="fi-FI">
                <a:solidFill>
                  <a:srgbClr val="808080"/>
                </a:solidFill>
                <a:latin typeface="Consolas"/>
              </a:rPr>
              <a:t>..</a:t>
            </a:r>
            <a:r>
              <a:rPr lang="fi-FI">
                <a:solidFill>
                  <a:prstClr val="black"/>
                </a:solidFill>
                <a:latin typeface="Consolas"/>
              </a:rPr>
              <a:t> n</a:t>
            </a:r>
          </a:p>
          <a:p>
            <a:r>
              <a:rPr lang="fi-FI" b="1">
                <a:solidFill>
                  <a:srgbClr val="0000FF"/>
                </a:solidFill>
                <a:latin typeface="Consolas"/>
              </a:rPr>
              <a:t>  LOOP</a:t>
            </a:r>
          </a:p>
          <a:p>
            <a:endParaRPr lang="fi-FI" b="1">
              <a:solidFill>
                <a:srgbClr val="0000FF"/>
              </a:solidFill>
              <a:latin typeface="Consolas"/>
            </a:endParaRPr>
          </a:p>
          <a:p>
            <a:r>
              <a:rPr lang="fi-FI">
                <a:solidFill>
                  <a:prstClr val="black"/>
                </a:solidFill>
                <a:latin typeface="Consolas"/>
              </a:rPr>
              <a:t>    </a:t>
            </a:r>
            <a:r>
              <a:rPr lang="fi-FI" b="1">
                <a:solidFill>
                  <a:srgbClr val="0000FF"/>
                </a:solidFill>
                <a:latin typeface="Consolas"/>
              </a:rPr>
              <a:t>BEGIN</a:t>
            </a:r>
            <a:endParaRPr lang="fi-FI">
              <a:solidFill>
                <a:prstClr val="black"/>
              </a:solidFill>
              <a:latin typeface="Consolas"/>
            </a:endParaRPr>
          </a:p>
          <a:p>
            <a:r>
              <a:rPr lang="fr-FR">
                <a:solidFill>
                  <a:prstClr val="black"/>
                </a:solidFill>
                <a:latin typeface="Consolas"/>
              </a:rPr>
              <a:t>      dbms_output.put_line</a:t>
            </a:r>
            <a:r>
              <a:rPr lang="fr-FR">
                <a:solidFill>
                  <a:srgbClr val="808080"/>
                </a:solidFill>
                <a:latin typeface="Consolas"/>
              </a:rPr>
              <a:t>(</a:t>
            </a:r>
            <a:r>
              <a:rPr lang="fr-FR">
                <a:solidFill>
                  <a:srgbClr val="800000"/>
                </a:solidFill>
                <a:latin typeface="Consolas"/>
              </a:rPr>
              <a:t>'1/i = '</a:t>
            </a:r>
            <a:r>
              <a:rPr lang="fr-FR">
                <a:solidFill>
                  <a:prstClr val="black"/>
                </a:solidFill>
                <a:latin typeface="Consolas"/>
              </a:rPr>
              <a:t> </a:t>
            </a:r>
            <a:r>
              <a:rPr lang="fr-FR">
                <a:solidFill>
                  <a:srgbClr val="808080"/>
                </a:solidFill>
                <a:latin typeface="Consolas"/>
              </a:rPr>
              <a:t>||</a:t>
            </a:r>
            <a:r>
              <a:rPr lang="fr-FR">
                <a:solidFill>
                  <a:prstClr val="black"/>
                </a:solidFill>
                <a:latin typeface="Consolas"/>
              </a:rPr>
              <a:t> 1</a:t>
            </a:r>
            <a:r>
              <a:rPr lang="fr-FR">
                <a:solidFill>
                  <a:srgbClr val="808080"/>
                </a:solidFill>
                <a:latin typeface="Consolas"/>
              </a:rPr>
              <a:t>/</a:t>
            </a:r>
            <a:r>
              <a:rPr lang="fr-FR">
                <a:solidFill>
                  <a:prstClr val="black"/>
                </a:solidFill>
                <a:latin typeface="Consolas"/>
              </a:rPr>
              <a:t>i</a:t>
            </a:r>
            <a:r>
              <a:rPr lang="fr-FR">
                <a:solidFill>
                  <a:srgbClr val="808080"/>
                </a:solidFill>
                <a:latin typeface="Consolas"/>
              </a:rPr>
              <a:t>);</a:t>
            </a:r>
            <a:endParaRPr lang="fr-FR">
              <a:solidFill>
                <a:prstClr val="black"/>
              </a:solidFill>
              <a:latin typeface="Consolas"/>
            </a:endParaRPr>
          </a:p>
          <a:p>
            <a:r>
              <a:rPr lang="fr-FR">
                <a:solidFill>
                  <a:prstClr val="black"/>
                </a:solidFill>
                <a:latin typeface="Consolas"/>
              </a:rPr>
              <a:t>    </a:t>
            </a:r>
            <a:r>
              <a:rPr lang="fr-FR" b="1">
                <a:solidFill>
                  <a:srgbClr val="0000FF"/>
                </a:solidFill>
                <a:latin typeface="Consolas"/>
              </a:rPr>
              <a:t>EXCEPTION</a:t>
            </a:r>
          </a:p>
          <a:p>
            <a:r>
              <a:rPr lang="fr-FR">
                <a:solidFill>
                  <a:prstClr val="black"/>
                </a:solidFill>
                <a:latin typeface="Consolas"/>
              </a:rPr>
              <a:t>    </a:t>
            </a:r>
            <a:r>
              <a:rPr lang="fr-FR" b="1">
                <a:solidFill>
                  <a:srgbClr val="0000FF"/>
                </a:solidFill>
                <a:latin typeface="Consolas"/>
              </a:rPr>
              <a:t>WHEN</a:t>
            </a:r>
            <a:r>
              <a:rPr lang="fr-FR">
                <a:solidFill>
                  <a:prstClr val="black"/>
                </a:solidFill>
                <a:latin typeface="Consolas"/>
              </a:rPr>
              <a:t> others </a:t>
            </a:r>
            <a:r>
              <a:rPr lang="fr-FR" b="1">
                <a:solidFill>
                  <a:srgbClr val="0000FF"/>
                </a:solidFill>
                <a:latin typeface="Consolas"/>
              </a:rPr>
              <a:t>THEN</a:t>
            </a:r>
            <a:endParaRPr lang="fr-FR">
              <a:solidFill>
                <a:prstClr val="black"/>
              </a:solidFill>
              <a:latin typeface="Consolas"/>
            </a:endParaRPr>
          </a:p>
          <a:p>
            <a:r>
              <a:rPr lang="fr-FR">
                <a:solidFill>
                  <a:prstClr val="black"/>
                </a:solidFill>
                <a:latin typeface="Consolas"/>
              </a:rPr>
              <a:t>      dbms_output.put_line</a:t>
            </a:r>
            <a:r>
              <a:rPr lang="fr-FR">
                <a:solidFill>
                  <a:srgbClr val="808080"/>
                </a:solidFill>
                <a:latin typeface="Consolas"/>
              </a:rPr>
              <a:t>(</a:t>
            </a:r>
            <a:r>
              <a:rPr lang="fr-FR">
                <a:solidFill>
                  <a:srgbClr val="800000"/>
                </a:solidFill>
                <a:latin typeface="Consolas"/>
              </a:rPr>
              <a:t>'Exception for i='</a:t>
            </a:r>
            <a:r>
              <a:rPr lang="fr-FR">
                <a:solidFill>
                  <a:prstClr val="black"/>
                </a:solidFill>
                <a:latin typeface="Consolas"/>
              </a:rPr>
              <a:t> </a:t>
            </a:r>
            <a:r>
              <a:rPr lang="fr-FR">
                <a:solidFill>
                  <a:srgbClr val="808080"/>
                </a:solidFill>
                <a:latin typeface="Consolas"/>
              </a:rPr>
              <a:t>||</a:t>
            </a:r>
            <a:r>
              <a:rPr lang="fr-FR">
                <a:solidFill>
                  <a:prstClr val="black"/>
                </a:solidFill>
                <a:latin typeface="Consolas"/>
              </a:rPr>
              <a:t> i</a:t>
            </a:r>
            <a:r>
              <a:rPr lang="fr-FR">
                <a:solidFill>
                  <a:srgbClr val="808080"/>
                </a:solidFill>
                <a:latin typeface="Consolas"/>
              </a:rPr>
              <a:t>);</a:t>
            </a:r>
            <a:r>
              <a:rPr lang="fr-FR">
                <a:solidFill>
                  <a:prstClr val="black"/>
                </a:solidFill>
                <a:latin typeface="Consolas"/>
              </a:rPr>
              <a:t> </a:t>
            </a:r>
          </a:p>
          <a:p>
            <a:r>
              <a:rPr lang="fr-FR">
                <a:solidFill>
                  <a:prstClr val="black"/>
                </a:solidFill>
                <a:latin typeface="Consolas"/>
              </a:rPr>
              <a:t>    </a:t>
            </a:r>
            <a:r>
              <a:rPr lang="fr-FR" b="1">
                <a:solidFill>
                  <a:srgbClr val="0000FF"/>
                </a:solidFill>
                <a:latin typeface="Consolas"/>
              </a:rPr>
              <a:t>END</a:t>
            </a:r>
            <a:r>
              <a:rPr lang="fr-FR">
                <a:solidFill>
                  <a:srgbClr val="808080"/>
                </a:solidFill>
                <a:latin typeface="Consolas"/>
              </a:rPr>
              <a:t>;</a:t>
            </a:r>
          </a:p>
          <a:p>
            <a:endParaRPr lang="fr-FR">
              <a:solidFill>
                <a:prstClr val="black"/>
              </a:solidFill>
              <a:latin typeface="Consolas"/>
            </a:endParaRPr>
          </a:p>
          <a:p>
            <a:r>
              <a:rPr lang="fr-FR" b="1">
                <a:solidFill>
                  <a:srgbClr val="0000FF"/>
                </a:solidFill>
                <a:latin typeface="Consolas"/>
              </a:rPr>
              <a:t>  END</a:t>
            </a:r>
            <a:r>
              <a:rPr lang="fr-FR">
                <a:solidFill>
                  <a:prstClr val="black"/>
                </a:solidFill>
                <a:latin typeface="Consolas"/>
              </a:rPr>
              <a:t> </a:t>
            </a:r>
            <a:r>
              <a:rPr lang="fr-FR" b="1">
                <a:solidFill>
                  <a:srgbClr val="0000FF"/>
                </a:solidFill>
                <a:latin typeface="Consolas"/>
              </a:rPr>
              <a:t>LOOP</a:t>
            </a:r>
            <a:r>
              <a:rPr lang="fr-FR">
                <a:solidFill>
                  <a:srgbClr val="808080"/>
                </a:solidFill>
                <a:latin typeface="Consolas"/>
              </a:rPr>
              <a:t>;</a:t>
            </a:r>
            <a:endParaRPr lang="fr-FR">
              <a:solidFill>
                <a:prstClr val="black"/>
              </a:solidFill>
              <a:latin typeface="Consolas"/>
            </a:endParaRPr>
          </a:p>
          <a:p>
            <a:endParaRPr lang="fr-FR">
              <a:solidFill>
                <a:prstClr val="black"/>
              </a:solidFill>
              <a:latin typeface="Consolas"/>
            </a:endParaRPr>
          </a:p>
          <a:p>
            <a:r>
              <a:rPr lang="fr-FR" b="1">
                <a:solidFill>
                  <a:srgbClr val="0000FF"/>
                </a:solidFill>
                <a:latin typeface="Consolas"/>
              </a:rPr>
              <a:t>END</a:t>
            </a:r>
            <a:r>
              <a:rPr lang="fr-FR">
                <a:solidFill>
                  <a:srgbClr val="808080"/>
                </a:solidFill>
                <a:latin typeface="Consolas"/>
              </a:rPr>
              <a:t>;</a:t>
            </a:r>
            <a:endParaRPr lang="fr-FR">
              <a:solidFill>
                <a:prstClr val="black"/>
              </a:solidFill>
              <a:latin typeface="Consolas"/>
            </a:endParaRPr>
          </a:p>
          <a:p>
            <a:r>
              <a:rPr lang="fr-FR">
                <a:solidFill>
                  <a:srgbClr val="808080"/>
                </a:solidFill>
                <a:latin typeface="Consolas"/>
              </a:rPr>
              <a:t>/</a:t>
            </a:r>
            <a:endParaRPr lang="fr-FR">
              <a:solidFill>
                <a:prstClr val="black"/>
              </a:solidFill>
              <a:latin typeface="Consolas"/>
            </a:endParaRPr>
          </a:p>
        </p:txBody>
      </p:sp>
      <p:sp>
        <p:nvSpPr>
          <p:cNvPr id="4" name="Textfeld 3"/>
          <p:cNvSpPr txBox="1"/>
          <p:nvPr/>
        </p:nvSpPr>
        <p:spPr>
          <a:xfrm>
            <a:off x="899592" y="836712"/>
            <a:ext cx="4625109" cy="400110"/>
          </a:xfrm>
          <a:prstGeom prst="rect">
            <a:avLst/>
          </a:prstGeom>
          <a:noFill/>
        </p:spPr>
        <p:txBody>
          <a:bodyPr wrap="none" rtlCol="0">
            <a:spAutoFit/>
          </a:bodyPr>
          <a:lstStyle/>
          <a:p>
            <a:r>
              <a:rPr lang="de-DE" sz="2000" dirty="0" smtClean="0">
                <a:solidFill>
                  <a:srgbClr val="555555"/>
                </a:solidFill>
                <a:ea typeface="Tahoma" pitchFamily="34" charset="0"/>
                <a:cs typeface="Tahoma" pitchFamily="34" charset="0"/>
              </a:rPr>
              <a:t>Was ist die Ausgabe dieses PL/SQL-Blocks?</a:t>
            </a:r>
          </a:p>
        </p:txBody>
      </p:sp>
    </p:spTree>
    <p:extLst>
      <p:ext uri="{BB962C8B-B14F-4D97-AF65-F5344CB8AC3E}">
        <p14:creationId xmlns:p14="http://schemas.microsoft.com/office/powerpoint/2010/main" val="1335661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Schleifen</a:t>
            </a:r>
          </a:p>
        </p:txBody>
      </p:sp>
      <p:sp>
        <p:nvSpPr>
          <p:cNvPr id="4" name="Rectangle 81"/>
          <p:cNvSpPr>
            <a:spLocks noChangeArrowheads="1"/>
          </p:cNvSpPr>
          <p:nvPr/>
        </p:nvSpPr>
        <p:spPr bwMode="auto">
          <a:xfrm>
            <a:off x="215516" y="1052736"/>
            <a:ext cx="4284476" cy="1980220"/>
          </a:xfrm>
          <a:prstGeom prst="rect">
            <a:avLst/>
          </a:prstGeom>
          <a:solidFill>
            <a:srgbClr val="FFFFCC"/>
          </a:solidFill>
          <a:ln w="9525">
            <a:solidFill>
              <a:schemeClr val="tx1"/>
            </a:solidFill>
            <a:miter lim="800000"/>
            <a:headEnd/>
            <a:tailEnd/>
          </a:ln>
        </p:spPr>
        <p:txBody>
          <a:bodyPr wrap="square" lIns="180000" tIns="93600" rIns="180000" bIns="93600" anchor="ctr">
            <a:noAutofit/>
          </a:bodyPr>
          <a:lstStyle/>
          <a:p>
            <a:r>
              <a:rPr lang="de-DE" sz="1600">
                <a:solidFill>
                  <a:srgbClr val="008000"/>
                </a:solidFill>
                <a:latin typeface="Consolas"/>
              </a:rPr>
              <a:t>-- Einfache Schleife mit Exit</a:t>
            </a:r>
            <a:endParaRPr lang="de-DE" sz="1600">
              <a:solidFill>
                <a:prstClr val="black"/>
              </a:solidFill>
              <a:latin typeface="Consolas"/>
            </a:endParaRPr>
          </a:p>
          <a:p>
            <a:r>
              <a:rPr lang="en-US" sz="1600">
                <a:solidFill>
                  <a:prstClr val="black"/>
                </a:solidFill>
                <a:latin typeface="Consolas"/>
              </a:rPr>
              <a:t>i </a:t>
            </a:r>
            <a:r>
              <a:rPr lang="en-US" sz="1600">
                <a:solidFill>
                  <a:srgbClr val="808080"/>
                </a:solidFill>
                <a:latin typeface="Consolas"/>
              </a:rPr>
              <a:t>:=</a:t>
            </a:r>
            <a:r>
              <a:rPr lang="en-US" sz="1600">
                <a:solidFill>
                  <a:prstClr val="black"/>
                </a:solidFill>
                <a:latin typeface="Consolas"/>
              </a:rPr>
              <a:t> 1</a:t>
            </a:r>
            <a:r>
              <a:rPr lang="en-US" sz="1600">
                <a:solidFill>
                  <a:srgbClr val="808080"/>
                </a:solidFill>
                <a:latin typeface="Consolas"/>
              </a:rPr>
              <a:t>;</a:t>
            </a:r>
            <a:endParaRPr lang="en-US" sz="1600">
              <a:solidFill>
                <a:prstClr val="black"/>
              </a:solidFill>
              <a:latin typeface="Consolas"/>
            </a:endParaRPr>
          </a:p>
          <a:p>
            <a:r>
              <a:rPr lang="en-US" sz="1600" b="1">
                <a:solidFill>
                  <a:srgbClr val="0000FF"/>
                </a:solidFill>
                <a:latin typeface="Consolas"/>
              </a:rPr>
              <a:t>LOOP</a:t>
            </a:r>
            <a:endParaRPr lang="en-US" sz="1600">
              <a:solidFill>
                <a:prstClr val="black"/>
              </a:solidFill>
              <a:latin typeface="Consolas"/>
            </a:endParaRPr>
          </a:p>
          <a:p>
            <a:r>
              <a:rPr lang="en-US" sz="1600">
                <a:solidFill>
                  <a:prstClr val="black"/>
                </a:solidFill>
                <a:latin typeface="Consolas"/>
              </a:rPr>
              <a:t>  dbms_output.put_line</a:t>
            </a:r>
            <a:r>
              <a:rPr lang="en-US" sz="1600">
                <a:solidFill>
                  <a:srgbClr val="808080"/>
                </a:solidFill>
                <a:latin typeface="Consolas"/>
              </a:rPr>
              <a:t>(</a:t>
            </a:r>
            <a:r>
              <a:rPr lang="en-US" sz="1600">
                <a:solidFill>
                  <a:prstClr val="black"/>
                </a:solidFill>
                <a:latin typeface="Consolas"/>
              </a:rPr>
              <a:t>i</a:t>
            </a:r>
            <a:r>
              <a:rPr lang="en-US" sz="1600">
                <a:solidFill>
                  <a:srgbClr val="808080"/>
                </a:solidFill>
                <a:latin typeface="Consolas"/>
              </a:rPr>
              <a:t>)</a:t>
            </a:r>
            <a:endParaRPr lang="en-US" sz="1600">
              <a:solidFill>
                <a:prstClr val="black"/>
              </a:solidFill>
              <a:latin typeface="Consolas"/>
            </a:endParaRPr>
          </a:p>
          <a:p>
            <a:r>
              <a:rPr lang="en-US" sz="1600">
                <a:solidFill>
                  <a:prstClr val="black"/>
                </a:solidFill>
                <a:latin typeface="Consolas"/>
              </a:rPr>
              <a:t>  i </a:t>
            </a:r>
            <a:r>
              <a:rPr lang="en-US" sz="1600">
                <a:solidFill>
                  <a:srgbClr val="808080"/>
                </a:solidFill>
                <a:latin typeface="Consolas"/>
              </a:rPr>
              <a:t>:=</a:t>
            </a:r>
            <a:r>
              <a:rPr lang="en-US" sz="1600">
                <a:solidFill>
                  <a:prstClr val="black"/>
                </a:solidFill>
                <a:latin typeface="Consolas"/>
              </a:rPr>
              <a:t> i </a:t>
            </a:r>
            <a:r>
              <a:rPr lang="en-US" sz="1600">
                <a:solidFill>
                  <a:srgbClr val="808080"/>
                </a:solidFill>
                <a:latin typeface="Consolas"/>
              </a:rPr>
              <a:t>+</a:t>
            </a:r>
            <a:r>
              <a:rPr lang="en-US" sz="1600">
                <a:solidFill>
                  <a:prstClr val="black"/>
                </a:solidFill>
                <a:latin typeface="Consolas"/>
              </a:rPr>
              <a:t> 1</a:t>
            </a:r>
            <a:r>
              <a:rPr lang="en-US" sz="1600">
                <a:solidFill>
                  <a:srgbClr val="808080"/>
                </a:solidFill>
                <a:latin typeface="Consolas"/>
              </a:rPr>
              <a:t>;</a:t>
            </a:r>
            <a:endParaRPr lang="en-US" sz="1600">
              <a:solidFill>
                <a:prstClr val="black"/>
              </a:solidFill>
              <a:latin typeface="Consolas"/>
            </a:endParaRPr>
          </a:p>
          <a:p>
            <a:r>
              <a:rPr lang="en-US" sz="1600">
                <a:solidFill>
                  <a:prstClr val="black"/>
                </a:solidFill>
                <a:latin typeface="Consolas"/>
              </a:rPr>
              <a:t>  </a:t>
            </a:r>
            <a:r>
              <a:rPr lang="en-US" sz="1600" b="1">
                <a:solidFill>
                  <a:srgbClr val="0000FF"/>
                </a:solidFill>
                <a:latin typeface="Consolas"/>
              </a:rPr>
              <a:t>IF</a:t>
            </a:r>
            <a:r>
              <a:rPr lang="en-US" sz="1600">
                <a:solidFill>
                  <a:prstClr val="black"/>
                </a:solidFill>
                <a:latin typeface="Consolas"/>
              </a:rPr>
              <a:t> i </a:t>
            </a:r>
            <a:r>
              <a:rPr lang="en-US" sz="1600">
                <a:solidFill>
                  <a:srgbClr val="808080"/>
                </a:solidFill>
                <a:latin typeface="Consolas"/>
              </a:rPr>
              <a:t>&gt;</a:t>
            </a:r>
            <a:r>
              <a:rPr lang="en-US" sz="1600">
                <a:solidFill>
                  <a:prstClr val="black"/>
                </a:solidFill>
                <a:latin typeface="Consolas"/>
              </a:rPr>
              <a:t> 10 </a:t>
            </a:r>
            <a:r>
              <a:rPr lang="en-US" sz="1600" b="1">
                <a:solidFill>
                  <a:srgbClr val="0000FF"/>
                </a:solidFill>
                <a:latin typeface="Consolas"/>
              </a:rPr>
              <a:t>THEN</a:t>
            </a:r>
            <a:r>
              <a:rPr lang="en-US" sz="1600">
                <a:solidFill>
                  <a:prstClr val="black"/>
                </a:solidFill>
                <a:latin typeface="Consolas"/>
              </a:rPr>
              <a:t> </a:t>
            </a:r>
            <a:r>
              <a:rPr lang="en-US" sz="1600" b="1">
                <a:solidFill>
                  <a:srgbClr val="0000FF"/>
                </a:solidFill>
                <a:latin typeface="Consolas"/>
              </a:rPr>
              <a:t>EXIT</a:t>
            </a:r>
            <a:r>
              <a:rPr lang="en-US" sz="1600">
                <a:solidFill>
                  <a:srgbClr val="808080"/>
                </a:solidFill>
                <a:latin typeface="Consolas"/>
              </a:rPr>
              <a:t>;</a:t>
            </a:r>
            <a:endParaRPr lang="en-US" sz="1600">
              <a:solidFill>
                <a:prstClr val="black"/>
              </a:solidFill>
              <a:latin typeface="Consolas"/>
            </a:endParaRPr>
          </a:p>
          <a:p>
            <a:r>
              <a:rPr lang="en-US" sz="1600" b="1">
                <a:solidFill>
                  <a:srgbClr val="0000FF"/>
                </a:solidFill>
                <a:latin typeface="Consolas"/>
              </a:rPr>
              <a:t>END</a:t>
            </a:r>
            <a:r>
              <a:rPr lang="en-US" sz="1600">
                <a:solidFill>
                  <a:prstClr val="black"/>
                </a:solidFill>
                <a:latin typeface="Consolas"/>
              </a:rPr>
              <a:t> </a:t>
            </a:r>
            <a:r>
              <a:rPr lang="en-US" sz="1600" b="1">
                <a:solidFill>
                  <a:srgbClr val="0000FF"/>
                </a:solidFill>
                <a:latin typeface="Consolas"/>
              </a:rPr>
              <a:t>LOOP</a:t>
            </a:r>
            <a:r>
              <a:rPr lang="en-US" sz="1600">
                <a:solidFill>
                  <a:srgbClr val="808080"/>
                </a:solidFill>
                <a:latin typeface="Consolas"/>
              </a:rPr>
              <a:t>;</a:t>
            </a:r>
            <a:endParaRPr lang="en-US" sz="1600">
              <a:solidFill>
                <a:prstClr val="black"/>
              </a:solidFill>
              <a:latin typeface="Consolas"/>
            </a:endParaRPr>
          </a:p>
        </p:txBody>
      </p:sp>
      <p:sp>
        <p:nvSpPr>
          <p:cNvPr id="6" name="Rectangle 81"/>
          <p:cNvSpPr>
            <a:spLocks noChangeArrowheads="1"/>
          </p:cNvSpPr>
          <p:nvPr/>
        </p:nvSpPr>
        <p:spPr bwMode="auto">
          <a:xfrm>
            <a:off x="215516" y="3933056"/>
            <a:ext cx="4284476" cy="1728192"/>
          </a:xfrm>
          <a:prstGeom prst="rect">
            <a:avLst/>
          </a:prstGeom>
          <a:solidFill>
            <a:srgbClr val="FFFFCC"/>
          </a:solidFill>
          <a:ln w="9525">
            <a:solidFill>
              <a:schemeClr val="tx1"/>
            </a:solidFill>
            <a:miter lim="800000"/>
            <a:headEnd/>
            <a:tailEnd/>
          </a:ln>
        </p:spPr>
        <p:txBody>
          <a:bodyPr wrap="square" lIns="180000" tIns="93600" rIns="180000" bIns="93600" anchor="ctr">
            <a:noAutofit/>
          </a:bodyPr>
          <a:lstStyle/>
          <a:p>
            <a:r>
              <a:rPr lang="de-DE" sz="1600">
                <a:solidFill>
                  <a:srgbClr val="008000"/>
                </a:solidFill>
                <a:latin typeface="Consolas"/>
              </a:rPr>
              <a:t>-- For-Schleife</a:t>
            </a:r>
            <a:endParaRPr lang="de-DE" sz="1600">
              <a:solidFill>
                <a:prstClr val="black"/>
              </a:solidFill>
              <a:latin typeface="Consolas"/>
            </a:endParaRPr>
          </a:p>
          <a:p>
            <a:r>
              <a:rPr lang="en-US" sz="1600" b="1">
                <a:solidFill>
                  <a:srgbClr val="0000FF"/>
                </a:solidFill>
                <a:latin typeface="Consolas"/>
              </a:rPr>
              <a:t>FOR</a:t>
            </a:r>
            <a:r>
              <a:rPr lang="en-US" sz="1600">
                <a:solidFill>
                  <a:prstClr val="black"/>
                </a:solidFill>
                <a:latin typeface="Consolas"/>
              </a:rPr>
              <a:t> i </a:t>
            </a:r>
            <a:r>
              <a:rPr lang="en-US" sz="1600" b="1">
                <a:solidFill>
                  <a:srgbClr val="0000FF"/>
                </a:solidFill>
                <a:latin typeface="Consolas"/>
              </a:rPr>
              <a:t>IN</a:t>
            </a:r>
            <a:r>
              <a:rPr lang="en-US" sz="1600">
                <a:solidFill>
                  <a:prstClr val="black"/>
                </a:solidFill>
                <a:latin typeface="Consolas"/>
              </a:rPr>
              <a:t> 1 </a:t>
            </a:r>
            <a:r>
              <a:rPr lang="en-US" sz="1600">
                <a:solidFill>
                  <a:srgbClr val="808080"/>
                </a:solidFill>
                <a:latin typeface="Consolas"/>
              </a:rPr>
              <a:t>..</a:t>
            </a:r>
            <a:r>
              <a:rPr lang="en-US" sz="1600">
                <a:solidFill>
                  <a:prstClr val="black"/>
                </a:solidFill>
                <a:latin typeface="Consolas"/>
              </a:rPr>
              <a:t> 10</a:t>
            </a:r>
          </a:p>
          <a:p>
            <a:r>
              <a:rPr lang="en-US" sz="1600" b="1">
                <a:solidFill>
                  <a:srgbClr val="0000FF"/>
                </a:solidFill>
                <a:latin typeface="Consolas"/>
              </a:rPr>
              <a:t>LOOP</a:t>
            </a:r>
            <a:endParaRPr lang="en-US" sz="1600">
              <a:solidFill>
                <a:prstClr val="black"/>
              </a:solidFill>
              <a:latin typeface="Consolas"/>
            </a:endParaRPr>
          </a:p>
          <a:p>
            <a:r>
              <a:rPr lang="en-US" sz="1600">
                <a:solidFill>
                  <a:prstClr val="black"/>
                </a:solidFill>
                <a:latin typeface="Consolas"/>
              </a:rPr>
              <a:t>  dbms_output.put_line</a:t>
            </a:r>
            <a:r>
              <a:rPr lang="en-US" sz="1600">
                <a:solidFill>
                  <a:srgbClr val="808080"/>
                </a:solidFill>
                <a:latin typeface="Consolas"/>
              </a:rPr>
              <a:t>(</a:t>
            </a:r>
            <a:r>
              <a:rPr lang="en-US" sz="1600">
                <a:solidFill>
                  <a:prstClr val="black"/>
                </a:solidFill>
                <a:latin typeface="Consolas"/>
              </a:rPr>
              <a:t>i</a:t>
            </a:r>
            <a:r>
              <a:rPr lang="en-US" sz="1600">
                <a:solidFill>
                  <a:srgbClr val="808080"/>
                </a:solidFill>
                <a:latin typeface="Consolas"/>
              </a:rPr>
              <a:t>)</a:t>
            </a:r>
            <a:endParaRPr lang="en-US" sz="1600">
              <a:solidFill>
                <a:prstClr val="black"/>
              </a:solidFill>
              <a:latin typeface="Consolas"/>
            </a:endParaRPr>
          </a:p>
          <a:p>
            <a:r>
              <a:rPr lang="en-US" sz="1600" b="1">
                <a:solidFill>
                  <a:srgbClr val="0000FF"/>
                </a:solidFill>
                <a:latin typeface="Consolas"/>
              </a:rPr>
              <a:t>END</a:t>
            </a:r>
            <a:r>
              <a:rPr lang="en-US" sz="1600">
                <a:solidFill>
                  <a:prstClr val="black"/>
                </a:solidFill>
                <a:latin typeface="Consolas"/>
              </a:rPr>
              <a:t> </a:t>
            </a:r>
            <a:r>
              <a:rPr lang="en-US" sz="1600" b="1">
                <a:solidFill>
                  <a:srgbClr val="0000FF"/>
                </a:solidFill>
                <a:latin typeface="Consolas"/>
              </a:rPr>
              <a:t>LOOP</a:t>
            </a:r>
            <a:r>
              <a:rPr lang="en-US" sz="1600">
                <a:solidFill>
                  <a:srgbClr val="808080"/>
                </a:solidFill>
                <a:latin typeface="Consolas"/>
              </a:rPr>
              <a:t>;</a:t>
            </a:r>
            <a:endParaRPr lang="en-US" sz="1600">
              <a:solidFill>
                <a:prstClr val="black"/>
              </a:solidFill>
              <a:latin typeface="Consolas"/>
            </a:endParaRPr>
          </a:p>
        </p:txBody>
      </p:sp>
      <p:sp>
        <p:nvSpPr>
          <p:cNvPr id="7" name="Rectangle 81"/>
          <p:cNvSpPr>
            <a:spLocks noChangeArrowheads="1"/>
          </p:cNvSpPr>
          <p:nvPr/>
        </p:nvSpPr>
        <p:spPr bwMode="auto">
          <a:xfrm>
            <a:off x="4644008" y="1052736"/>
            <a:ext cx="4284476" cy="1980220"/>
          </a:xfrm>
          <a:prstGeom prst="rect">
            <a:avLst/>
          </a:prstGeom>
          <a:solidFill>
            <a:srgbClr val="FFFFCC"/>
          </a:solidFill>
          <a:ln w="9525">
            <a:solidFill>
              <a:schemeClr val="tx1"/>
            </a:solidFill>
            <a:miter lim="800000"/>
            <a:headEnd/>
            <a:tailEnd/>
          </a:ln>
        </p:spPr>
        <p:txBody>
          <a:bodyPr wrap="square" lIns="180000" tIns="93600" rIns="180000" bIns="93600" anchor="ctr">
            <a:noAutofit/>
          </a:bodyPr>
          <a:lstStyle/>
          <a:p>
            <a:r>
              <a:rPr lang="de-DE" sz="1600">
                <a:solidFill>
                  <a:srgbClr val="008000"/>
                </a:solidFill>
                <a:latin typeface="Consolas"/>
              </a:rPr>
              <a:t>-- While-Schleife</a:t>
            </a:r>
            <a:endParaRPr lang="de-DE" sz="1600">
              <a:solidFill>
                <a:prstClr val="black"/>
              </a:solidFill>
              <a:latin typeface="Consolas"/>
            </a:endParaRPr>
          </a:p>
          <a:p>
            <a:r>
              <a:rPr lang="en-US" sz="1600">
                <a:solidFill>
                  <a:prstClr val="black"/>
                </a:solidFill>
                <a:latin typeface="Consolas"/>
              </a:rPr>
              <a:t>i </a:t>
            </a:r>
            <a:r>
              <a:rPr lang="en-US" sz="1600">
                <a:solidFill>
                  <a:srgbClr val="808080"/>
                </a:solidFill>
                <a:latin typeface="Consolas"/>
              </a:rPr>
              <a:t>:=</a:t>
            </a:r>
            <a:r>
              <a:rPr lang="en-US" sz="1600">
                <a:solidFill>
                  <a:prstClr val="black"/>
                </a:solidFill>
                <a:latin typeface="Consolas"/>
              </a:rPr>
              <a:t> 1</a:t>
            </a:r>
            <a:r>
              <a:rPr lang="en-US" sz="1600">
                <a:solidFill>
                  <a:srgbClr val="808080"/>
                </a:solidFill>
                <a:latin typeface="Consolas"/>
              </a:rPr>
              <a:t>;</a:t>
            </a:r>
            <a:endParaRPr lang="en-US" sz="1600">
              <a:solidFill>
                <a:prstClr val="black"/>
              </a:solidFill>
              <a:latin typeface="Consolas"/>
            </a:endParaRPr>
          </a:p>
          <a:p>
            <a:r>
              <a:rPr lang="en-US" sz="1600" b="1">
                <a:solidFill>
                  <a:srgbClr val="0000FF"/>
                </a:solidFill>
                <a:latin typeface="Consolas"/>
              </a:rPr>
              <a:t>WHILE</a:t>
            </a:r>
            <a:r>
              <a:rPr lang="en-US" sz="1600">
                <a:solidFill>
                  <a:prstClr val="black"/>
                </a:solidFill>
                <a:latin typeface="Consolas"/>
              </a:rPr>
              <a:t> i </a:t>
            </a:r>
            <a:r>
              <a:rPr lang="en-US" sz="1600">
                <a:solidFill>
                  <a:srgbClr val="808080"/>
                </a:solidFill>
                <a:latin typeface="Consolas"/>
              </a:rPr>
              <a:t>&lt;=</a:t>
            </a:r>
            <a:r>
              <a:rPr lang="en-US" sz="1600">
                <a:solidFill>
                  <a:prstClr val="black"/>
                </a:solidFill>
                <a:latin typeface="Consolas"/>
              </a:rPr>
              <a:t> 10</a:t>
            </a:r>
          </a:p>
          <a:p>
            <a:r>
              <a:rPr lang="en-US" sz="1600" b="1">
                <a:solidFill>
                  <a:srgbClr val="0000FF"/>
                </a:solidFill>
                <a:latin typeface="Consolas"/>
              </a:rPr>
              <a:t>LOOP</a:t>
            </a:r>
            <a:endParaRPr lang="en-US" sz="1600">
              <a:solidFill>
                <a:prstClr val="black"/>
              </a:solidFill>
              <a:latin typeface="Consolas"/>
            </a:endParaRPr>
          </a:p>
          <a:p>
            <a:r>
              <a:rPr lang="en-US" sz="1600">
                <a:solidFill>
                  <a:prstClr val="black"/>
                </a:solidFill>
                <a:latin typeface="Consolas"/>
              </a:rPr>
              <a:t>  dbms_output.put_line</a:t>
            </a:r>
            <a:r>
              <a:rPr lang="en-US" sz="1600">
                <a:solidFill>
                  <a:srgbClr val="808080"/>
                </a:solidFill>
                <a:latin typeface="Consolas"/>
              </a:rPr>
              <a:t>(</a:t>
            </a:r>
            <a:r>
              <a:rPr lang="en-US" sz="1600">
                <a:solidFill>
                  <a:prstClr val="black"/>
                </a:solidFill>
                <a:latin typeface="Consolas"/>
              </a:rPr>
              <a:t>i</a:t>
            </a:r>
            <a:r>
              <a:rPr lang="en-US" sz="1600">
                <a:solidFill>
                  <a:srgbClr val="808080"/>
                </a:solidFill>
                <a:latin typeface="Consolas"/>
              </a:rPr>
              <a:t>);</a:t>
            </a:r>
            <a:endParaRPr lang="en-US" sz="1600">
              <a:solidFill>
                <a:prstClr val="black"/>
              </a:solidFill>
              <a:latin typeface="Consolas"/>
            </a:endParaRPr>
          </a:p>
          <a:p>
            <a:r>
              <a:rPr lang="en-US" sz="1600">
                <a:solidFill>
                  <a:prstClr val="black"/>
                </a:solidFill>
                <a:latin typeface="Consolas"/>
              </a:rPr>
              <a:t>  i </a:t>
            </a:r>
            <a:r>
              <a:rPr lang="en-US" sz="1600">
                <a:solidFill>
                  <a:srgbClr val="808080"/>
                </a:solidFill>
                <a:latin typeface="Consolas"/>
              </a:rPr>
              <a:t>:=</a:t>
            </a:r>
            <a:r>
              <a:rPr lang="en-US" sz="1600">
                <a:solidFill>
                  <a:prstClr val="black"/>
                </a:solidFill>
                <a:latin typeface="Consolas"/>
              </a:rPr>
              <a:t> i</a:t>
            </a:r>
            <a:r>
              <a:rPr lang="en-US" sz="1600">
                <a:solidFill>
                  <a:srgbClr val="808080"/>
                </a:solidFill>
                <a:latin typeface="Consolas"/>
              </a:rPr>
              <a:t>+</a:t>
            </a:r>
            <a:r>
              <a:rPr lang="en-US" sz="1600">
                <a:solidFill>
                  <a:prstClr val="black"/>
                </a:solidFill>
                <a:latin typeface="Consolas"/>
              </a:rPr>
              <a:t>1</a:t>
            </a:r>
            <a:r>
              <a:rPr lang="en-US" sz="1600">
                <a:solidFill>
                  <a:srgbClr val="808080"/>
                </a:solidFill>
                <a:latin typeface="Consolas"/>
              </a:rPr>
              <a:t>;</a:t>
            </a:r>
            <a:endParaRPr lang="en-US" sz="1600">
              <a:solidFill>
                <a:prstClr val="black"/>
              </a:solidFill>
              <a:latin typeface="Consolas"/>
            </a:endParaRPr>
          </a:p>
          <a:p>
            <a:r>
              <a:rPr lang="en-US" sz="1600" b="1">
                <a:solidFill>
                  <a:srgbClr val="0000FF"/>
                </a:solidFill>
                <a:latin typeface="Consolas"/>
              </a:rPr>
              <a:t>END</a:t>
            </a:r>
            <a:r>
              <a:rPr lang="en-US" sz="1600">
                <a:solidFill>
                  <a:prstClr val="black"/>
                </a:solidFill>
                <a:latin typeface="Consolas"/>
              </a:rPr>
              <a:t> </a:t>
            </a:r>
            <a:r>
              <a:rPr lang="en-US" sz="1600" b="1">
                <a:solidFill>
                  <a:srgbClr val="0000FF"/>
                </a:solidFill>
                <a:latin typeface="Consolas"/>
              </a:rPr>
              <a:t>LOOP</a:t>
            </a:r>
            <a:r>
              <a:rPr lang="en-US" sz="1600">
                <a:solidFill>
                  <a:srgbClr val="808080"/>
                </a:solidFill>
                <a:latin typeface="Consolas"/>
              </a:rPr>
              <a:t>;</a:t>
            </a:r>
            <a:endParaRPr lang="en-US" sz="1600">
              <a:solidFill>
                <a:prstClr val="black"/>
              </a:solidFill>
              <a:latin typeface="Consolas"/>
            </a:endParaRPr>
          </a:p>
        </p:txBody>
      </p:sp>
      <p:sp>
        <p:nvSpPr>
          <p:cNvPr id="8" name="Rectangle 81"/>
          <p:cNvSpPr>
            <a:spLocks noChangeArrowheads="1"/>
          </p:cNvSpPr>
          <p:nvPr/>
        </p:nvSpPr>
        <p:spPr bwMode="auto">
          <a:xfrm>
            <a:off x="4644008" y="3933056"/>
            <a:ext cx="4284476" cy="1728192"/>
          </a:xfrm>
          <a:prstGeom prst="rect">
            <a:avLst/>
          </a:prstGeom>
          <a:solidFill>
            <a:srgbClr val="FFFFCC"/>
          </a:solidFill>
          <a:ln w="9525">
            <a:solidFill>
              <a:schemeClr val="tx1"/>
            </a:solidFill>
            <a:miter lim="800000"/>
            <a:headEnd/>
            <a:tailEnd/>
          </a:ln>
        </p:spPr>
        <p:txBody>
          <a:bodyPr wrap="square" lIns="180000" tIns="93600" rIns="180000" bIns="93600" anchor="ctr">
            <a:noAutofit/>
          </a:bodyPr>
          <a:lstStyle/>
          <a:p>
            <a:r>
              <a:rPr lang="de-DE" sz="1600">
                <a:solidFill>
                  <a:srgbClr val="008000"/>
                </a:solidFill>
                <a:latin typeface="Consolas"/>
              </a:rPr>
              <a:t>-- For-Schleife rückwärts</a:t>
            </a:r>
            <a:endParaRPr lang="de-DE" sz="1600">
              <a:solidFill>
                <a:prstClr val="black"/>
              </a:solidFill>
              <a:latin typeface="Consolas"/>
            </a:endParaRPr>
          </a:p>
          <a:p>
            <a:r>
              <a:rPr lang="en-US" sz="1600" b="1">
                <a:solidFill>
                  <a:srgbClr val="0000FF"/>
                </a:solidFill>
                <a:latin typeface="Consolas"/>
              </a:rPr>
              <a:t>FOR</a:t>
            </a:r>
            <a:r>
              <a:rPr lang="en-US" sz="1600">
                <a:solidFill>
                  <a:prstClr val="black"/>
                </a:solidFill>
                <a:latin typeface="Consolas"/>
              </a:rPr>
              <a:t> i </a:t>
            </a:r>
            <a:r>
              <a:rPr lang="en-US" sz="1600" b="1">
                <a:solidFill>
                  <a:srgbClr val="0000FF"/>
                </a:solidFill>
                <a:latin typeface="Consolas"/>
              </a:rPr>
              <a:t>IN REVERSE</a:t>
            </a:r>
            <a:r>
              <a:rPr lang="en-US" sz="1600">
                <a:solidFill>
                  <a:prstClr val="black"/>
                </a:solidFill>
                <a:latin typeface="Consolas"/>
              </a:rPr>
              <a:t> 1 </a:t>
            </a:r>
            <a:r>
              <a:rPr lang="en-US" sz="1600">
                <a:solidFill>
                  <a:srgbClr val="808080"/>
                </a:solidFill>
                <a:latin typeface="Consolas"/>
              </a:rPr>
              <a:t>..</a:t>
            </a:r>
            <a:r>
              <a:rPr lang="en-US" sz="1600">
                <a:solidFill>
                  <a:prstClr val="black"/>
                </a:solidFill>
                <a:latin typeface="Consolas"/>
              </a:rPr>
              <a:t> 10</a:t>
            </a:r>
          </a:p>
          <a:p>
            <a:r>
              <a:rPr lang="en-US" sz="1600" b="1">
                <a:solidFill>
                  <a:srgbClr val="0000FF"/>
                </a:solidFill>
                <a:latin typeface="Consolas"/>
              </a:rPr>
              <a:t>LOOP</a:t>
            </a:r>
            <a:endParaRPr lang="en-US" sz="1600">
              <a:solidFill>
                <a:prstClr val="black"/>
              </a:solidFill>
              <a:latin typeface="Consolas"/>
            </a:endParaRPr>
          </a:p>
          <a:p>
            <a:r>
              <a:rPr lang="en-US" sz="1600">
                <a:solidFill>
                  <a:prstClr val="black"/>
                </a:solidFill>
                <a:latin typeface="Consolas"/>
              </a:rPr>
              <a:t>  dbms_output.put_line</a:t>
            </a:r>
            <a:r>
              <a:rPr lang="en-US" sz="1600">
                <a:solidFill>
                  <a:srgbClr val="808080"/>
                </a:solidFill>
                <a:latin typeface="Consolas"/>
              </a:rPr>
              <a:t>(</a:t>
            </a:r>
            <a:r>
              <a:rPr lang="en-US" sz="1600">
                <a:solidFill>
                  <a:prstClr val="black"/>
                </a:solidFill>
                <a:latin typeface="Consolas"/>
              </a:rPr>
              <a:t>i</a:t>
            </a:r>
            <a:r>
              <a:rPr lang="en-US" sz="1600">
                <a:solidFill>
                  <a:srgbClr val="808080"/>
                </a:solidFill>
                <a:latin typeface="Consolas"/>
              </a:rPr>
              <a:t>)</a:t>
            </a:r>
            <a:endParaRPr lang="en-US" sz="1600">
              <a:solidFill>
                <a:prstClr val="black"/>
              </a:solidFill>
              <a:latin typeface="Consolas"/>
            </a:endParaRPr>
          </a:p>
          <a:p>
            <a:r>
              <a:rPr lang="en-US" sz="1600" b="1">
                <a:solidFill>
                  <a:srgbClr val="0000FF"/>
                </a:solidFill>
                <a:latin typeface="Consolas"/>
              </a:rPr>
              <a:t>END</a:t>
            </a:r>
            <a:r>
              <a:rPr lang="en-US" sz="1600">
                <a:solidFill>
                  <a:prstClr val="black"/>
                </a:solidFill>
                <a:latin typeface="Consolas"/>
              </a:rPr>
              <a:t> </a:t>
            </a:r>
            <a:r>
              <a:rPr lang="en-US" sz="1600" b="1">
                <a:solidFill>
                  <a:srgbClr val="0000FF"/>
                </a:solidFill>
                <a:latin typeface="Consolas"/>
              </a:rPr>
              <a:t>LOOP</a:t>
            </a:r>
            <a:r>
              <a:rPr lang="en-US" sz="1600">
                <a:solidFill>
                  <a:srgbClr val="808080"/>
                </a:solidFill>
                <a:latin typeface="Consolas"/>
              </a:rPr>
              <a:t>;</a:t>
            </a:r>
            <a:endParaRPr lang="en-US" sz="1600">
              <a:solidFill>
                <a:prstClr val="black"/>
              </a:solidFill>
              <a:latin typeface="Consolas"/>
            </a:endParaRPr>
          </a:p>
        </p:txBody>
      </p:sp>
    </p:spTree>
    <p:extLst>
      <p:ext uri="{BB962C8B-B14F-4D97-AF65-F5344CB8AC3E}">
        <p14:creationId xmlns:p14="http://schemas.microsoft.com/office/powerpoint/2010/main" val="4293510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Verzweigungen</a:t>
            </a:r>
          </a:p>
        </p:txBody>
      </p:sp>
      <p:sp>
        <p:nvSpPr>
          <p:cNvPr id="4" name="Rectangle 81"/>
          <p:cNvSpPr>
            <a:spLocks noChangeArrowheads="1"/>
          </p:cNvSpPr>
          <p:nvPr/>
        </p:nvSpPr>
        <p:spPr bwMode="auto">
          <a:xfrm>
            <a:off x="4247964" y="1772816"/>
            <a:ext cx="4320480" cy="4284476"/>
          </a:xfrm>
          <a:prstGeom prst="rect">
            <a:avLst/>
          </a:prstGeom>
          <a:solidFill>
            <a:srgbClr val="FFFFCC"/>
          </a:solidFill>
          <a:ln w="9525">
            <a:solidFill>
              <a:schemeClr val="tx1"/>
            </a:solidFill>
            <a:miter lim="800000"/>
            <a:headEnd/>
            <a:tailEnd/>
          </a:ln>
        </p:spPr>
        <p:txBody>
          <a:bodyPr wrap="square" lIns="180000" tIns="93600" rIns="180000" bIns="93600" anchor="ctr">
            <a:noAutofit/>
          </a:bodyPr>
          <a:lstStyle/>
          <a:p>
            <a:r>
              <a:rPr lang="sv-SE" b="1">
                <a:solidFill>
                  <a:srgbClr val="0000FF"/>
                </a:solidFill>
                <a:latin typeface="Consolas"/>
              </a:rPr>
              <a:t>CASE</a:t>
            </a:r>
            <a:endParaRPr lang="sv-SE">
              <a:solidFill>
                <a:prstClr val="black"/>
              </a:solidFill>
              <a:latin typeface="Consolas"/>
            </a:endParaRPr>
          </a:p>
          <a:p>
            <a:r>
              <a:rPr lang="sv-SE">
                <a:solidFill>
                  <a:prstClr val="black"/>
                </a:solidFill>
                <a:latin typeface="Consolas"/>
              </a:rPr>
              <a:t>  </a:t>
            </a:r>
            <a:r>
              <a:rPr lang="sv-SE" b="1">
                <a:solidFill>
                  <a:srgbClr val="0000FF"/>
                </a:solidFill>
                <a:latin typeface="Consolas"/>
              </a:rPr>
              <a:t>WHEN</a:t>
            </a:r>
            <a:r>
              <a:rPr lang="sv-SE">
                <a:solidFill>
                  <a:prstClr val="black"/>
                </a:solidFill>
                <a:latin typeface="Consolas"/>
              </a:rPr>
              <a:t> p_grade </a:t>
            </a:r>
            <a:r>
              <a:rPr lang="sv-SE">
                <a:solidFill>
                  <a:srgbClr val="808080"/>
                </a:solidFill>
                <a:latin typeface="Consolas"/>
              </a:rPr>
              <a:t>=</a:t>
            </a:r>
            <a:r>
              <a:rPr lang="sv-SE">
                <a:solidFill>
                  <a:prstClr val="black"/>
                </a:solidFill>
                <a:latin typeface="Consolas"/>
              </a:rPr>
              <a:t> </a:t>
            </a:r>
            <a:r>
              <a:rPr lang="sv-SE">
                <a:solidFill>
                  <a:srgbClr val="800000"/>
                </a:solidFill>
                <a:latin typeface="Consolas"/>
              </a:rPr>
              <a:t>'A'</a:t>
            </a:r>
            <a:r>
              <a:rPr lang="sv-SE">
                <a:solidFill>
                  <a:prstClr val="black"/>
                </a:solidFill>
                <a:latin typeface="Consolas"/>
              </a:rPr>
              <a:t> </a:t>
            </a:r>
            <a:r>
              <a:rPr lang="sv-SE" b="1">
                <a:solidFill>
                  <a:srgbClr val="0000FF"/>
                </a:solidFill>
                <a:latin typeface="Consolas"/>
              </a:rPr>
              <a:t>THEN</a:t>
            </a:r>
            <a:endParaRPr lang="sv-SE">
              <a:solidFill>
                <a:prstClr val="black"/>
              </a:solidFill>
              <a:latin typeface="Consolas"/>
            </a:endParaRPr>
          </a:p>
          <a:p>
            <a:r>
              <a:rPr lang="sv-SE">
                <a:solidFill>
                  <a:prstClr val="black"/>
                </a:solidFill>
                <a:latin typeface="Consolas"/>
              </a:rPr>
              <a:t>    v_text = </a:t>
            </a:r>
            <a:r>
              <a:rPr lang="sv-SE">
                <a:solidFill>
                  <a:srgbClr val="800000"/>
                </a:solidFill>
                <a:latin typeface="Consolas"/>
              </a:rPr>
              <a:t>'Excellent'</a:t>
            </a:r>
            <a:r>
              <a:rPr lang="sv-SE">
                <a:solidFill>
                  <a:srgbClr val="808080"/>
                </a:solidFill>
                <a:latin typeface="Consolas"/>
              </a:rPr>
              <a:t>;</a:t>
            </a:r>
            <a:endParaRPr lang="sv-SE">
              <a:solidFill>
                <a:prstClr val="black"/>
              </a:solidFill>
              <a:latin typeface="Consolas"/>
            </a:endParaRPr>
          </a:p>
          <a:p>
            <a:r>
              <a:rPr lang="sv-SE">
                <a:solidFill>
                  <a:prstClr val="black"/>
                </a:solidFill>
                <a:latin typeface="Consolas"/>
              </a:rPr>
              <a:t>  </a:t>
            </a:r>
            <a:r>
              <a:rPr lang="sv-SE" b="1">
                <a:solidFill>
                  <a:srgbClr val="0000FF"/>
                </a:solidFill>
                <a:latin typeface="Consolas"/>
              </a:rPr>
              <a:t>WHEN</a:t>
            </a:r>
            <a:r>
              <a:rPr lang="sv-SE">
                <a:solidFill>
                  <a:prstClr val="black"/>
                </a:solidFill>
                <a:latin typeface="Consolas"/>
              </a:rPr>
              <a:t> grade </a:t>
            </a:r>
            <a:r>
              <a:rPr lang="sv-SE">
                <a:solidFill>
                  <a:srgbClr val="808080"/>
                </a:solidFill>
                <a:latin typeface="Consolas"/>
              </a:rPr>
              <a:t>=</a:t>
            </a:r>
            <a:r>
              <a:rPr lang="sv-SE">
                <a:solidFill>
                  <a:prstClr val="black"/>
                </a:solidFill>
                <a:latin typeface="Consolas"/>
              </a:rPr>
              <a:t> </a:t>
            </a:r>
            <a:r>
              <a:rPr lang="sv-SE">
                <a:solidFill>
                  <a:srgbClr val="800000"/>
                </a:solidFill>
                <a:latin typeface="Consolas"/>
              </a:rPr>
              <a:t>'B'</a:t>
            </a:r>
            <a:r>
              <a:rPr lang="sv-SE">
                <a:solidFill>
                  <a:prstClr val="black"/>
                </a:solidFill>
                <a:latin typeface="Consolas"/>
              </a:rPr>
              <a:t> </a:t>
            </a:r>
            <a:r>
              <a:rPr lang="sv-SE" b="1">
                <a:solidFill>
                  <a:srgbClr val="0000FF"/>
                </a:solidFill>
                <a:latin typeface="Consolas"/>
              </a:rPr>
              <a:t>THEN</a:t>
            </a:r>
          </a:p>
          <a:p>
            <a:r>
              <a:rPr lang="sv-SE">
                <a:solidFill>
                  <a:prstClr val="black"/>
                </a:solidFill>
                <a:latin typeface="Consolas"/>
              </a:rPr>
              <a:t>    v_text = </a:t>
            </a:r>
            <a:r>
              <a:rPr lang="sv-SE">
                <a:solidFill>
                  <a:srgbClr val="800000"/>
                </a:solidFill>
                <a:latin typeface="Consolas"/>
              </a:rPr>
              <a:t>'Very Good'</a:t>
            </a:r>
            <a:r>
              <a:rPr lang="sv-SE">
                <a:solidFill>
                  <a:srgbClr val="808080"/>
                </a:solidFill>
                <a:latin typeface="Consolas"/>
              </a:rPr>
              <a:t>;</a:t>
            </a:r>
            <a:endParaRPr lang="sv-SE">
              <a:solidFill>
                <a:prstClr val="black"/>
              </a:solidFill>
              <a:latin typeface="Consolas"/>
            </a:endParaRPr>
          </a:p>
          <a:p>
            <a:r>
              <a:rPr lang="sv-SE">
                <a:solidFill>
                  <a:prstClr val="black"/>
                </a:solidFill>
                <a:latin typeface="Consolas"/>
              </a:rPr>
              <a:t>  </a:t>
            </a:r>
            <a:r>
              <a:rPr lang="sv-SE" b="1">
                <a:solidFill>
                  <a:srgbClr val="0000FF"/>
                </a:solidFill>
                <a:latin typeface="Consolas"/>
              </a:rPr>
              <a:t>WHEN</a:t>
            </a:r>
            <a:r>
              <a:rPr lang="sv-SE">
                <a:solidFill>
                  <a:prstClr val="black"/>
                </a:solidFill>
                <a:latin typeface="Consolas"/>
              </a:rPr>
              <a:t> grade </a:t>
            </a:r>
            <a:r>
              <a:rPr lang="sv-SE">
                <a:solidFill>
                  <a:srgbClr val="808080"/>
                </a:solidFill>
                <a:latin typeface="Consolas"/>
              </a:rPr>
              <a:t>=</a:t>
            </a:r>
            <a:r>
              <a:rPr lang="sv-SE">
                <a:solidFill>
                  <a:prstClr val="black"/>
                </a:solidFill>
                <a:latin typeface="Consolas"/>
              </a:rPr>
              <a:t> </a:t>
            </a:r>
            <a:r>
              <a:rPr lang="sv-SE">
                <a:solidFill>
                  <a:srgbClr val="800000"/>
                </a:solidFill>
                <a:latin typeface="Consolas"/>
              </a:rPr>
              <a:t>'C'</a:t>
            </a:r>
            <a:r>
              <a:rPr lang="sv-SE">
                <a:solidFill>
                  <a:prstClr val="black"/>
                </a:solidFill>
                <a:latin typeface="Consolas"/>
              </a:rPr>
              <a:t> </a:t>
            </a:r>
            <a:r>
              <a:rPr lang="sv-SE" b="1">
                <a:solidFill>
                  <a:srgbClr val="0000FF"/>
                </a:solidFill>
                <a:latin typeface="Consolas"/>
              </a:rPr>
              <a:t>THEN</a:t>
            </a:r>
          </a:p>
          <a:p>
            <a:r>
              <a:rPr lang="sv-SE">
                <a:solidFill>
                  <a:prstClr val="black"/>
                </a:solidFill>
                <a:latin typeface="Consolas"/>
              </a:rPr>
              <a:t>    v_text = </a:t>
            </a:r>
            <a:r>
              <a:rPr lang="sv-SE">
                <a:solidFill>
                  <a:srgbClr val="800000"/>
                </a:solidFill>
                <a:latin typeface="Consolas"/>
              </a:rPr>
              <a:t>'Good'</a:t>
            </a:r>
            <a:r>
              <a:rPr lang="sv-SE">
                <a:solidFill>
                  <a:srgbClr val="808080"/>
                </a:solidFill>
                <a:latin typeface="Consolas"/>
              </a:rPr>
              <a:t>;</a:t>
            </a:r>
            <a:endParaRPr lang="sv-SE">
              <a:solidFill>
                <a:prstClr val="black"/>
              </a:solidFill>
              <a:latin typeface="Consolas"/>
            </a:endParaRPr>
          </a:p>
          <a:p>
            <a:r>
              <a:rPr lang="sv-SE">
                <a:solidFill>
                  <a:prstClr val="black"/>
                </a:solidFill>
                <a:latin typeface="Consolas"/>
              </a:rPr>
              <a:t>  </a:t>
            </a:r>
            <a:r>
              <a:rPr lang="sv-SE" b="1">
                <a:solidFill>
                  <a:srgbClr val="0000FF"/>
                </a:solidFill>
                <a:latin typeface="Consolas"/>
              </a:rPr>
              <a:t>WHEN</a:t>
            </a:r>
            <a:r>
              <a:rPr lang="sv-SE">
                <a:solidFill>
                  <a:prstClr val="black"/>
                </a:solidFill>
                <a:latin typeface="Consolas"/>
              </a:rPr>
              <a:t> grade </a:t>
            </a:r>
            <a:r>
              <a:rPr lang="sv-SE">
                <a:solidFill>
                  <a:srgbClr val="808080"/>
                </a:solidFill>
                <a:latin typeface="Consolas"/>
              </a:rPr>
              <a:t>=</a:t>
            </a:r>
            <a:r>
              <a:rPr lang="sv-SE">
                <a:solidFill>
                  <a:prstClr val="black"/>
                </a:solidFill>
                <a:latin typeface="Consolas"/>
              </a:rPr>
              <a:t> </a:t>
            </a:r>
            <a:r>
              <a:rPr lang="sv-SE">
                <a:solidFill>
                  <a:srgbClr val="800000"/>
                </a:solidFill>
                <a:latin typeface="Consolas"/>
              </a:rPr>
              <a:t>'D'</a:t>
            </a:r>
            <a:r>
              <a:rPr lang="sv-SE">
                <a:solidFill>
                  <a:prstClr val="black"/>
                </a:solidFill>
                <a:latin typeface="Consolas"/>
              </a:rPr>
              <a:t> </a:t>
            </a:r>
            <a:r>
              <a:rPr lang="sv-SE" b="1">
                <a:solidFill>
                  <a:srgbClr val="0000FF"/>
                </a:solidFill>
                <a:latin typeface="Consolas"/>
              </a:rPr>
              <a:t>THEN</a:t>
            </a:r>
          </a:p>
          <a:p>
            <a:r>
              <a:rPr lang="sv-SE">
                <a:solidFill>
                  <a:prstClr val="black"/>
                </a:solidFill>
                <a:latin typeface="Consolas"/>
              </a:rPr>
              <a:t>    v_text = </a:t>
            </a:r>
            <a:r>
              <a:rPr lang="sv-SE">
                <a:solidFill>
                  <a:srgbClr val="800000"/>
                </a:solidFill>
                <a:latin typeface="Consolas"/>
              </a:rPr>
              <a:t>'Fair'</a:t>
            </a:r>
            <a:r>
              <a:rPr lang="sv-SE">
                <a:solidFill>
                  <a:srgbClr val="808080"/>
                </a:solidFill>
                <a:latin typeface="Consolas"/>
              </a:rPr>
              <a:t>;</a:t>
            </a:r>
            <a:endParaRPr lang="sv-SE">
              <a:solidFill>
                <a:prstClr val="black"/>
              </a:solidFill>
              <a:latin typeface="Consolas"/>
            </a:endParaRPr>
          </a:p>
          <a:p>
            <a:r>
              <a:rPr lang="sv-SE">
                <a:solidFill>
                  <a:prstClr val="black"/>
                </a:solidFill>
                <a:latin typeface="Consolas"/>
              </a:rPr>
              <a:t>  </a:t>
            </a:r>
            <a:r>
              <a:rPr lang="sv-SE" b="1">
                <a:solidFill>
                  <a:srgbClr val="0000FF"/>
                </a:solidFill>
                <a:latin typeface="Consolas"/>
              </a:rPr>
              <a:t>WHEN</a:t>
            </a:r>
            <a:r>
              <a:rPr lang="sv-SE">
                <a:solidFill>
                  <a:prstClr val="black"/>
                </a:solidFill>
                <a:latin typeface="Consolas"/>
              </a:rPr>
              <a:t> grade </a:t>
            </a:r>
            <a:r>
              <a:rPr lang="sv-SE">
                <a:solidFill>
                  <a:srgbClr val="808080"/>
                </a:solidFill>
                <a:latin typeface="Consolas"/>
              </a:rPr>
              <a:t>=</a:t>
            </a:r>
            <a:r>
              <a:rPr lang="sv-SE">
                <a:solidFill>
                  <a:prstClr val="black"/>
                </a:solidFill>
                <a:latin typeface="Consolas"/>
              </a:rPr>
              <a:t> </a:t>
            </a:r>
            <a:r>
              <a:rPr lang="sv-SE">
                <a:solidFill>
                  <a:srgbClr val="800000"/>
                </a:solidFill>
                <a:latin typeface="Consolas"/>
              </a:rPr>
              <a:t>'F'</a:t>
            </a:r>
            <a:r>
              <a:rPr lang="sv-SE">
                <a:solidFill>
                  <a:prstClr val="black"/>
                </a:solidFill>
                <a:latin typeface="Consolas"/>
              </a:rPr>
              <a:t> </a:t>
            </a:r>
            <a:r>
              <a:rPr lang="sv-SE" b="1">
                <a:solidFill>
                  <a:srgbClr val="0000FF"/>
                </a:solidFill>
                <a:latin typeface="Consolas"/>
              </a:rPr>
              <a:t>THEN</a:t>
            </a:r>
          </a:p>
          <a:p>
            <a:r>
              <a:rPr lang="sv-SE">
                <a:solidFill>
                  <a:prstClr val="black"/>
                </a:solidFill>
                <a:latin typeface="Consolas"/>
              </a:rPr>
              <a:t>    v_text = </a:t>
            </a:r>
            <a:r>
              <a:rPr lang="sv-SE">
                <a:solidFill>
                  <a:srgbClr val="800000"/>
                </a:solidFill>
                <a:latin typeface="Consolas"/>
              </a:rPr>
              <a:t>'Poor'</a:t>
            </a:r>
            <a:r>
              <a:rPr lang="sv-SE">
                <a:solidFill>
                  <a:srgbClr val="808080"/>
                </a:solidFill>
                <a:latin typeface="Consolas"/>
              </a:rPr>
              <a:t>;</a:t>
            </a:r>
            <a:endParaRPr lang="sv-SE">
              <a:solidFill>
                <a:prstClr val="black"/>
              </a:solidFill>
              <a:latin typeface="Consolas"/>
            </a:endParaRPr>
          </a:p>
          <a:p>
            <a:r>
              <a:rPr lang="sv-SE">
                <a:solidFill>
                  <a:prstClr val="black"/>
                </a:solidFill>
                <a:latin typeface="Consolas"/>
              </a:rPr>
              <a:t>  </a:t>
            </a:r>
            <a:r>
              <a:rPr lang="sv-SE" b="1">
                <a:solidFill>
                  <a:srgbClr val="0000FF"/>
                </a:solidFill>
                <a:latin typeface="Consolas"/>
              </a:rPr>
              <a:t>ELSE</a:t>
            </a:r>
            <a:r>
              <a:rPr lang="sv-SE">
                <a:solidFill>
                  <a:prstClr val="black"/>
                </a:solidFill>
                <a:latin typeface="Consolas"/>
              </a:rPr>
              <a:t> </a:t>
            </a:r>
          </a:p>
          <a:p>
            <a:r>
              <a:rPr lang="sv-SE">
                <a:solidFill>
                  <a:prstClr val="black"/>
                </a:solidFill>
                <a:latin typeface="Consolas"/>
              </a:rPr>
              <a:t>    v_text = </a:t>
            </a:r>
            <a:r>
              <a:rPr lang="sv-SE">
                <a:solidFill>
                  <a:srgbClr val="800000"/>
                </a:solidFill>
                <a:latin typeface="Consolas"/>
              </a:rPr>
              <a:t>'No such grade'</a:t>
            </a:r>
            <a:r>
              <a:rPr lang="sv-SE">
                <a:solidFill>
                  <a:srgbClr val="808080"/>
                </a:solidFill>
                <a:latin typeface="Consolas"/>
              </a:rPr>
              <a:t>;</a:t>
            </a:r>
            <a:endParaRPr lang="sv-SE">
              <a:solidFill>
                <a:prstClr val="black"/>
              </a:solidFill>
              <a:latin typeface="Consolas"/>
            </a:endParaRPr>
          </a:p>
          <a:p>
            <a:r>
              <a:rPr lang="sv-SE" b="1">
                <a:solidFill>
                  <a:srgbClr val="0000FF"/>
                </a:solidFill>
                <a:latin typeface="Consolas"/>
              </a:rPr>
              <a:t>END</a:t>
            </a:r>
            <a:r>
              <a:rPr lang="sv-SE">
                <a:solidFill>
                  <a:prstClr val="black"/>
                </a:solidFill>
                <a:latin typeface="Consolas"/>
              </a:rPr>
              <a:t> </a:t>
            </a:r>
            <a:r>
              <a:rPr lang="sv-SE" b="1">
                <a:solidFill>
                  <a:srgbClr val="0000FF"/>
                </a:solidFill>
                <a:latin typeface="Consolas"/>
              </a:rPr>
              <a:t>CASE</a:t>
            </a:r>
            <a:r>
              <a:rPr lang="sv-SE">
                <a:solidFill>
                  <a:srgbClr val="808080"/>
                </a:solidFill>
                <a:latin typeface="Consolas"/>
              </a:rPr>
              <a:t>;</a:t>
            </a:r>
            <a:endParaRPr lang="sv-SE">
              <a:solidFill>
                <a:prstClr val="black"/>
              </a:solidFill>
              <a:latin typeface="Consolas"/>
            </a:endParaRPr>
          </a:p>
        </p:txBody>
      </p:sp>
      <p:sp>
        <p:nvSpPr>
          <p:cNvPr id="5" name="Rectangle 81"/>
          <p:cNvSpPr>
            <a:spLocks noChangeArrowheads="1"/>
          </p:cNvSpPr>
          <p:nvPr/>
        </p:nvSpPr>
        <p:spPr bwMode="auto">
          <a:xfrm>
            <a:off x="431540" y="2132856"/>
            <a:ext cx="3168352" cy="2484276"/>
          </a:xfrm>
          <a:prstGeom prst="rect">
            <a:avLst/>
          </a:prstGeom>
          <a:solidFill>
            <a:srgbClr val="FFFFCC"/>
          </a:solidFill>
          <a:ln w="9525">
            <a:solidFill>
              <a:schemeClr val="tx1"/>
            </a:solidFill>
            <a:miter lim="800000"/>
            <a:headEnd/>
            <a:tailEnd/>
          </a:ln>
        </p:spPr>
        <p:txBody>
          <a:bodyPr wrap="square" lIns="180000" tIns="93600" rIns="180000" bIns="93600" anchor="ctr">
            <a:noAutofit/>
          </a:bodyPr>
          <a:lstStyle/>
          <a:p>
            <a:r>
              <a:rPr lang="de-DE" b="1">
                <a:solidFill>
                  <a:srgbClr val="0000FF"/>
                </a:solidFill>
                <a:latin typeface="Consolas"/>
              </a:rPr>
              <a:t>IF</a:t>
            </a:r>
            <a:r>
              <a:rPr lang="de-DE">
                <a:solidFill>
                  <a:prstClr val="black"/>
                </a:solidFill>
                <a:latin typeface="Consolas"/>
              </a:rPr>
              <a:t> condition1 </a:t>
            </a:r>
            <a:r>
              <a:rPr lang="de-DE" b="1">
                <a:solidFill>
                  <a:srgbClr val="0000FF"/>
                </a:solidFill>
                <a:latin typeface="Consolas"/>
              </a:rPr>
              <a:t>THEN</a:t>
            </a:r>
            <a:endParaRPr lang="de-DE">
              <a:solidFill>
                <a:prstClr val="black"/>
              </a:solidFill>
              <a:latin typeface="Consolas"/>
            </a:endParaRPr>
          </a:p>
          <a:p>
            <a:r>
              <a:rPr lang="de-DE">
                <a:solidFill>
                  <a:prstClr val="black"/>
                </a:solidFill>
                <a:latin typeface="Consolas"/>
              </a:rPr>
              <a:t>  action1</a:t>
            </a:r>
            <a:r>
              <a:rPr lang="de-DE">
                <a:solidFill>
                  <a:srgbClr val="808080"/>
                </a:solidFill>
                <a:latin typeface="Consolas"/>
              </a:rPr>
              <a:t>;</a:t>
            </a:r>
            <a:endParaRPr lang="de-DE">
              <a:solidFill>
                <a:prstClr val="black"/>
              </a:solidFill>
              <a:latin typeface="Consolas"/>
            </a:endParaRPr>
          </a:p>
          <a:p>
            <a:r>
              <a:rPr lang="de-DE">
                <a:solidFill>
                  <a:prstClr val="black"/>
                </a:solidFill>
                <a:latin typeface="Consolas"/>
              </a:rPr>
              <a:t>[</a:t>
            </a:r>
            <a:r>
              <a:rPr lang="de-DE" b="1">
                <a:solidFill>
                  <a:srgbClr val="0000FF"/>
                </a:solidFill>
                <a:latin typeface="Consolas"/>
              </a:rPr>
              <a:t>ELSIF</a:t>
            </a:r>
            <a:r>
              <a:rPr lang="de-DE">
                <a:solidFill>
                  <a:prstClr val="black"/>
                </a:solidFill>
                <a:latin typeface="Consolas"/>
              </a:rPr>
              <a:t> condition2 </a:t>
            </a:r>
            <a:r>
              <a:rPr lang="de-DE" b="1">
                <a:solidFill>
                  <a:srgbClr val="0000FF"/>
                </a:solidFill>
                <a:latin typeface="Consolas"/>
              </a:rPr>
              <a:t>THEN</a:t>
            </a:r>
          </a:p>
          <a:p>
            <a:r>
              <a:rPr lang="en-US">
                <a:solidFill>
                  <a:prstClr val="black"/>
                </a:solidFill>
                <a:latin typeface="Consolas"/>
              </a:rPr>
              <a:t>  &lt;action2&gt;;]</a:t>
            </a:r>
          </a:p>
          <a:p>
            <a:r>
              <a:rPr lang="en-US">
                <a:solidFill>
                  <a:prstClr val="black"/>
                </a:solidFill>
                <a:latin typeface="Consolas"/>
              </a:rPr>
              <a:t>[</a:t>
            </a:r>
            <a:r>
              <a:rPr lang="en-US" b="1">
                <a:solidFill>
                  <a:srgbClr val="0000FF"/>
                </a:solidFill>
                <a:latin typeface="Consolas"/>
              </a:rPr>
              <a:t>ELSE</a:t>
            </a:r>
          </a:p>
          <a:p>
            <a:r>
              <a:rPr lang="en-US">
                <a:solidFill>
                  <a:prstClr val="black"/>
                </a:solidFill>
                <a:latin typeface="Consolas"/>
              </a:rPr>
              <a:t>  &lt;action3&gt;;]</a:t>
            </a:r>
          </a:p>
          <a:p>
            <a:r>
              <a:rPr lang="en-US" b="1">
                <a:solidFill>
                  <a:srgbClr val="0000FF"/>
                </a:solidFill>
                <a:latin typeface="Consolas"/>
              </a:rPr>
              <a:t>END</a:t>
            </a:r>
            <a:r>
              <a:rPr lang="en-US">
                <a:solidFill>
                  <a:prstClr val="black"/>
                </a:solidFill>
                <a:latin typeface="Consolas"/>
              </a:rPr>
              <a:t> </a:t>
            </a:r>
            <a:r>
              <a:rPr lang="en-US" b="1">
                <a:solidFill>
                  <a:srgbClr val="0000FF"/>
                </a:solidFill>
                <a:latin typeface="Consolas"/>
              </a:rPr>
              <a:t>IF</a:t>
            </a:r>
            <a:r>
              <a:rPr lang="en-US">
                <a:solidFill>
                  <a:srgbClr val="808080"/>
                </a:solidFill>
                <a:latin typeface="Consolas"/>
              </a:rPr>
              <a:t>;</a:t>
            </a:r>
            <a:endParaRPr lang="en-US">
              <a:solidFill>
                <a:prstClr val="black"/>
              </a:solidFill>
              <a:latin typeface="Consolas"/>
            </a:endParaRPr>
          </a:p>
        </p:txBody>
      </p:sp>
      <p:sp>
        <p:nvSpPr>
          <p:cNvPr id="3" name="Textfeld 2"/>
          <p:cNvSpPr txBox="1"/>
          <p:nvPr/>
        </p:nvSpPr>
        <p:spPr>
          <a:xfrm>
            <a:off x="431540" y="1124744"/>
            <a:ext cx="2187793" cy="400110"/>
          </a:xfrm>
          <a:prstGeom prst="rect">
            <a:avLst/>
          </a:prstGeom>
          <a:noFill/>
        </p:spPr>
        <p:txBody>
          <a:bodyPr wrap="none" rtlCol="0">
            <a:spAutoFit/>
          </a:bodyPr>
          <a:lstStyle/>
          <a:p>
            <a:r>
              <a:rPr lang="de-DE" sz="2000" dirty="0" smtClean="0">
                <a:solidFill>
                  <a:srgbClr val="555555"/>
                </a:solidFill>
                <a:ea typeface="Tahoma" pitchFamily="34" charset="0"/>
                <a:cs typeface="Tahoma" pitchFamily="34" charset="0"/>
              </a:rPr>
              <a:t>IF-THEN-ELSIF-ELSE</a:t>
            </a:r>
          </a:p>
        </p:txBody>
      </p:sp>
      <p:sp>
        <p:nvSpPr>
          <p:cNvPr id="6" name="Textfeld 5"/>
          <p:cNvSpPr txBox="1"/>
          <p:nvPr/>
        </p:nvSpPr>
        <p:spPr>
          <a:xfrm>
            <a:off x="4175956" y="1124744"/>
            <a:ext cx="1470199" cy="400110"/>
          </a:xfrm>
          <a:prstGeom prst="rect">
            <a:avLst/>
          </a:prstGeom>
          <a:noFill/>
        </p:spPr>
        <p:txBody>
          <a:bodyPr wrap="none" rtlCol="0">
            <a:spAutoFit/>
          </a:bodyPr>
          <a:lstStyle/>
          <a:p>
            <a:r>
              <a:rPr lang="de-DE" sz="2000" dirty="0" smtClean="0">
                <a:solidFill>
                  <a:srgbClr val="555555"/>
                </a:solidFill>
                <a:ea typeface="Tahoma" pitchFamily="34" charset="0"/>
                <a:cs typeface="Tahoma" pitchFamily="34" charset="0"/>
              </a:rPr>
              <a:t>CASE-WHEN</a:t>
            </a:r>
          </a:p>
        </p:txBody>
      </p:sp>
    </p:spTree>
    <p:extLst>
      <p:ext uri="{BB962C8B-B14F-4D97-AF65-F5344CB8AC3E}">
        <p14:creationId xmlns:p14="http://schemas.microsoft.com/office/powerpoint/2010/main" val="3490863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Exceptions</a:t>
            </a:r>
          </a:p>
        </p:txBody>
      </p:sp>
      <p:sp>
        <p:nvSpPr>
          <p:cNvPr id="3" name="Inhaltsplatzhalter 2"/>
          <p:cNvSpPr>
            <a:spLocks noGrp="1"/>
          </p:cNvSpPr>
          <p:nvPr>
            <p:ph sz="quarter" idx="14"/>
          </p:nvPr>
        </p:nvSpPr>
        <p:spPr/>
        <p:txBody>
          <a:bodyPr/>
          <a:lstStyle/>
          <a:p>
            <a:r>
              <a:rPr lang="de-DE"/>
              <a:t>Fehlerbehandlung in PL/SQL</a:t>
            </a:r>
          </a:p>
          <a:p>
            <a:pPr lvl="1"/>
            <a:r>
              <a:rPr lang="de-DE"/>
              <a:t>Abfangen von Exceptions in Exception-Handler</a:t>
            </a:r>
          </a:p>
          <a:p>
            <a:pPr lvl="1"/>
            <a:r>
              <a:rPr lang="de-DE"/>
              <a:t>Analog zu try-catch in Java</a:t>
            </a:r>
          </a:p>
          <a:p>
            <a:pPr lvl="1"/>
            <a:r>
              <a:rPr lang="de-DE"/>
              <a:t>Auslösen von Exceptions mit RAISE (throw)</a:t>
            </a:r>
          </a:p>
          <a:p>
            <a:r>
              <a:rPr lang="de-DE"/>
              <a:t>Zwei Arten</a:t>
            </a:r>
          </a:p>
          <a:p>
            <a:pPr lvl="1"/>
            <a:r>
              <a:rPr lang="de-DE"/>
              <a:t>Vordefinierte Exceptions</a:t>
            </a:r>
          </a:p>
          <a:p>
            <a:pPr lvl="1"/>
            <a:r>
              <a:rPr lang="de-DE"/>
              <a:t>User-Defined Exceptions</a:t>
            </a:r>
          </a:p>
          <a:p>
            <a:r>
              <a:rPr lang="de-DE"/>
              <a:t>Unbehandelte Exceptions werden immer an den aufrufenden Block / die aufrufende Prozedur propagiert</a:t>
            </a:r>
          </a:p>
          <a:p>
            <a:endParaRPr lang="de-DE"/>
          </a:p>
          <a:p>
            <a:endParaRPr lang="de-DE"/>
          </a:p>
        </p:txBody>
      </p:sp>
    </p:spTree>
    <p:extLst>
      <p:ext uri="{BB962C8B-B14F-4D97-AF65-F5344CB8AC3E}">
        <p14:creationId xmlns:p14="http://schemas.microsoft.com/office/powerpoint/2010/main" val="3003463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Lernziele</a:t>
            </a:r>
          </a:p>
        </p:txBody>
      </p:sp>
      <p:sp>
        <p:nvSpPr>
          <p:cNvPr id="3" name="Inhaltsplatzhalter 2"/>
          <p:cNvSpPr>
            <a:spLocks noGrp="1"/>
          </p:cNvSpPr>
          <p:nvPr>
            <p:ph sz="quarter" idx="14"/>
          </p:nvPr>
        </p:nvSpPr>
        <p:spPr/>
        <p:txBody>
          <a:bodyPr/>
          <a:lstStyle/>
          <a:p>
            <a:r>
              <a:rPr lang="de-DE"/>
              <a:t>Neue Programmiersprache lernen</a:t>
            </a:r>
          </a:p>
          <a:p>
            <a:r>
              <a:rPr lang="de-DE"/>
              <a:t>Implementierungsalternativen für DB-nahe Methoden kennen und abwägen können</a:t>
            </a:r>
          </a:p>
          <a:p>
            <a:r>
              <a:rPr lang="de-DE"/>
              <a:t>Grundkonzepte der Integration von SQL in prozedurale Sprachen verstanden haben</a:t>
            </a:r>
          </a:p>
        </p:txBody>
      </p:sp>
    </p:spTree>
    <p:extLst>
      <p:ext uri="{BB962C8B-B14F-4D97-AF65-F5344CB8AC3E}">
        <p14:creationId xmlns:p14="http://schemas.microsoft.com/office/powerpoint/2010/main" val="20876872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Vordefinierte Exceptions</a:t>
            </a:r>
          </a:p>
        </p:txBody>
      </p:sp>
      <p:graphicFrame>
        <p:nvGraphicFramePr>
          <p:cNvPr id="5" name="Tabelle 4"/>
          <p:cNvGraphicFramePr>
            <a:graphicFrameLocks noGrp="1"/>
          </p:cNvGraphicFramePr>
          <p:nvPr>
            <p:extLst>
              <p:ext uri="{D42A27DB-BD31-4B8C-83A1-F6EECF244321}">
                <p14:modId xmlns:p14="http://schemas.microsoft.com/office/powerpoint/2010/main" val="145334499"/>
              </p:ext>
            </p:extLst>
          </p:nvPr>
        </p:nvGraphicFramePr>
        <p:xfrm>
          <a:off x="431540" y="1052736"/>
          <a:ext cx="8352928" cy="5191760"/>
        </p:xfrm>
        <a:graphic>
          <a:graphicData uri="http://schemas.openxmlformats.org/drawingml/2006/table">
            <a:tbl>
              <a:tblPr firstRow="1">
                <a:tableStyleId>{72833802-FEF1-4C79-8D5D-14CF1EAF98D9}</a:tableStyleId>
              </a:tblPr>
              <a:tblGrid>
                <a:gridCol w="2340260"/>
                <a:gridCol w="1944216"/>
                <a:gridCol w="4068452"/>
              </a:tblGrid>
              <a:tr h="741680">
                <a:tc>
                  <a:txBody>
                    <a:bodyPr/>
                    <a:lstStyle/>
                    <a:p>
                      <a:pPr algn="l" fontAlgn="ctr"/>
                      <a:r>
                        <a:rPr lang="de-DE" sz="1800" u="none" strike="noStrike">
                          <a:effectLst/>
                        </a:rPr>
                        <a:t>Exception </a:t>
                      </a:r>
                      <a:endParaRPr lang="de-DE" sz="1800" b="1" i="0" u="none" strike="noStrike">
                        <a:solidFill>
                          <a:srgbClr val="000000"/>
                        </a:solidFill>
                        <a:effectLst/>
                        <a:latin typeface="Tahoma"/>
                      </a:endParaRPr>
                    </a:p>
                  </a:txBody>
                  <a:tcPr marL="72000" marR="72000" marT="46800" marB="468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ctr"/>
                      <a:r>
                        <a:rPr lang="de-DE" sz="1800" u="none" strike="noStrike">
                          <a:effectLst/>
                        </a:rPr>
                        <a:t>Oracle Error </a:t>
                      </a:r>
                      <a:endParaRPr lang="de-DE" sz="1800" b="1" i="0" u="none" strike="noStrike">
                        <a:solidFill>
                          <a:srgbClr val="000000"/>
                        </a:solidFill>
                        <a:effectLst/>
                        <a:latin typeface="Tahoma"/>
                      </a:endParaRPr>
                    </a:p>
                  </a:txBody>
                  <a:tcPr marL="72000" marR="72000" marT="46800" marB="468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ctr"/>
                      <a:r>
                        <a:rPr lang="de-DE" sz="1800" u="none" strike="noStrike">
                          <a:effectLst/>
                        </a:rPr>
                        <a:t>Occurs when ... </a:t>
                      </a:r>
                      <a:endParaRPr lang="de-DE" sz="1800" b="1" i="0" u="none" strike="noStrike">
                        <a:solidFill>
                          <a:srgbClr val="000000"/>
                        </a:solidFill>
                        <a:effectLst/>
                        <a:latin typeface="Tahoma"/>
                      </a:endParaRPr>
                    </a:p>
                  </a:txBody>
                  <a:tcPr marL="72000" marR="72000" marT="46800" marB="468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741680">
                <a:tc>
                  <a:txBody>
                    <a:bodyPr/>
                    <a:lstStyle/>
                    <a:p>
                      <a:pPr algn="l" fontAlgn="ctr"/>
                      <a:r>
                        <a:rPr lang="de-DE" sz="1600" u="none" strike="noStrike">
                          <a:effectLst/>
                        </a:rPr>
                        <a:t>DUP_VAL_ON_INDEX </a:t>
                      </a:r>
                      <a:endParaRPr lang="de-DE" sz="1600" b="0" i="0" u="none" strike="noStrike">
                        <a:solidFill>
                          <a:srgbClr val="000000"/>
                        </a:solidFill>
                        <a:effectLst/>
                        <a:latin typeface="Tahoma"/>
                      </a:endParaRPr>
                    </a:p>
                  </a:txBody>
                  <a:tcPr marL="72000" marR="72000" marT="46800" marB="468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ctr"/>
                      <a:r>
                        <a:rPr lang="de-DE" sz="1600" u="none" strike="noStrike">
                          <a:effectLst/>
                        </a:rPr>
                        <a:t>-1</a:t>
                      </a:r>
                      <a:endParaRPr lang="de-DE" sz="1600" b="0" i="0" u="none" strike="noStrike">
                        <a:solidFill>
                          <a:srgbClr val="000000"/>
                        </a:solidFill>
                        <a:effectLst/>
                        <a:latin typeface="Tahoma"/>
                      </a:endParaRPr>
                    </a:p>
                  </a:txBody>
                  <a:tcPr marL="72000" marR="72000" marT="46800" marB="468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ctr"/>
                      <a:r>
                        <a:rPr lang="de-DE" sz="1600" u="none" strike="noStrike">
                          <a:effectLst/>
                        </a:rPr>
                        <a:t>Attempt to store a duplicate key </a:t>
                      </a:r>
                      <a:endParaRPr lang="de-DE" sz="1600" b="0" i="0" u="none" strike="noStrike">
                        <a:solidFill>
                          <a:srgbClr val="000000"/>
                        </a:solidFill>
                        <a:effectLst/>
                        <a:latin typeface="Tahoma"/>
                      </a:endParaRPr>
                    </a:p>
                  </a:txBody>
                  <a:tcPr marL="72000" marR="72000" marT="46800" marB="468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741680">
                <a:tc>
                  <a:txBody>
                    <a:bodyPr/>
                    <a:lstStyle/>
                    <a:p>
                      <a:pPr algn="l" fontAlgn="ctr"/>
                      <a:r>
                        <a:rPr lang="de-DE" sz="1600" u="none" strike="noStrike">
                          <a:effectLst/>
                        </a:rPr>
                        <a:t>NO_DATA_FOUND </a:t>
                      </a:r>
                      <a:endParaRPr lang="de-DE" sz="1600" b="0" i="0" u="none" strike="noStrike">
                        <a:solidFill>
                          <a:srgbClr val="000000"/>
                        </a:solidFill>
                        <a:effectLst/>
                        <a:latin typeface="Tahoma"/>
                      </a:endParaRPr>
                    </a:p>
                  </a:txBody>
                  <a:tcPr marL="72000" marR="72000" marT="46800" marB="468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ctr"/>
                      <a:r>
                        <a:rPr lang="de-DE" sz="1600" u="none" strike="noStrike">
                          <a:effectLst/>
                        </a:rPr>
                        <a:t>-1403</a:t>
                      </a:r>
                      <a:endParaRPr lang="de-DE" sz="1600" b="0" i="0" u="none" strike="noStrike">
                        <a:solidFill>
                          <a:srgbClr val="000000"/>
                        </a:solidFill>
                        <a:effectLst/>
                        <a:latin typeface="Tahoma"/>
                      </a:endParaRPr>
                    </a:p>
                  </a:txBody>
                  <a:tcPr marL="72000" marR="72000" marT="46800" marB="468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ctr"/>
                      <a:r>
                        <a:rPr lang="de-DE" sz="1600" u="none" strike="noStrike">
                          <a:effectLst/>
                        </a:rPr>
                        <a:t>SELECT statement returns no rows </a:t>
                      </a:r>
                      <a:endParaRPr lang="de-DE" sz="1600" b="0" i="0" u="none" strike="noStrike">
                        <a:solidFill>
                          <a:srgbClr val="0000FF"/>
                        </a:solidFill>
                        <a:effectLst/>
                        <a:latin typeface="CourierNewPSMT"/>
                      </a:endParaRPr>
                    </a:p>
                  </a:txBody>
                  <a:tcPr marL="72000" marR="72000" marT="46800" marB="468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741680">
                <a:tc>
                  <a:txBody>
                    <a:bodyPr/>
                    <a:lstStyle/>
                    <a:p>
                      <a:pPr algn="l" fontAlgn="ctr"/>
                      <a:r>
                        <a:rPr lang="de-DE" sz="1600" u="none" strike="noStrike">
                          <a:effectLst/>
                        </a:rPr>
                        <a:t>VALUE_ERROR </a:t>
                      </a:r>
                      <a:endParaRPr lang="de-DE" sz="1600" b="0" i="0" u="none" strike="noStrike">
                        <a:solidFill>
                          <a:srgbClr val="000000"/>
                        </a:solidFill>
                        <a:effectLst/>
                        <a:latin typeface="Tahoma"/>
                      </a:endParaRPr>
                    </a:p>
                  </a:txBody>
                  <a:tcPr marL="72000" marR="72000" marT="46800" marB="468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ctr"/>
                      <a:r>
                        <a:rPr lang="de-DE" sz="1600" u="none" strike="noStrike">
                          <a:effectLst/>
                        </a:rPr>
                        <a:t>-6502</a:t>
                      </a:r>
                      <a:endParaRPr lang="de-DE" sz="1600" b="0" i="0" u="none" strike="noStrike">
                        <a:solidFill>
                          <a:srgbClr val="000000"/>
                        </a:solidFill>
                        <a:effectLst/>
                        <a:latin typeface="Tahoma"/>
                      </a:endParaRPr>
                    </a:p>
                  </a:txBody>
                  <a:tcPr marL="72000" marR="72000" marT="46800" marB="468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ctr"/>
                      <a:r>
                        <a:rPr lang="de-DE" sz="1600" u="none" strike="noStrike">
                          <a:effectLst/>
                        </a:rPr>
                        <a:t>Arithmetic, truncation, conversion error </a:t>
                      </a:r>
                      <a:endParaRPr lang="de-DE" sz="1600" b="0" i="0" u="none" strike="noStrike">
                        <a:solidFill>
                          <a:srgbClr val="000000"/>
                        </a:solidFill>
                        <a:effectLst/>
                        <a:latin typeface="Tahoma"/>
                      </a:endParaRPr>
                    </a:p>
                  </a:txBody>
                  <a:tcPr marL="72000" marR="72000" marT="46800" marB="468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741680">
                <a:tc>
                  <a:txBody>
                    <a:bodyPr/>
                    <a:lstStyle/>
                    <a:p>
                      <a:pPr algn="l" fontAlgn="ctr"/>
                      <a:r>
                        <a:rPr lang="de-DE" sz="1600" u="none" strike="noStrike">
                          <a:effectLst/>
                        </a:rPr>
                        <a:t>INVALID_CURSOR </a:t>
                      </a:r>
                      <a:endParaRPr lang="de-DE" sz="1600" b="0" i="0" u="none" strike="noStrike">
                        <a:solidFill>
                          <a:srgbClr val="000000"/>
                        </a:solidFill>
                        <a:effectLst/>
                        <a:latin typeface="Tahoma"/>
                      </a:endParaRPr>
                    </a:p>
                  </a:txBody>
                  <a:tcPr marL="72000" marR="72000" marT="46800" marB="468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ctr"/>
                      <a:r>
                        <a:rPr lang="de-DE" sz="1600" u="none" strike="noStrike">
                          <a:effectLst/>
                        </a:rPr>
                        <a:t>-1001</a:t>
                      </a:r>
                      <a:endParaRPr lang="de-DE" sz="1600" b="0" i="0" u="none" strike="noStrike">
                        <a:solidFill>
                          <a:srgbClr val="000000"/>
                        </a:solidFill>
                        <a:effectLst/>
                        <a:latin typeface="Tahoma"/>
                      </a:endParaRPr>
                    </a:p>
                  </a:txBody>
                  <a:tcPr marL="72000" marR="72000" marT="46800" marB="468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ctr"/>
                      <a:r>
                        <a:rPr lang="de-DE" sz="1600" u="none" strike="noStrike">
                          <a:effectLst/>
                        </a:rPr>
                        <a:t>Invalid cursor operation such as closing an already closed cursor </a:t>
                      </a:r>
                      <a:endParaRPr lang="de-DE" sz="1600" b="0" i="0" u="none" strike="noStrike">
                        <a:solidFill>
                          <a:srgbClr val="000000"/>
                        </a:solidFill>
                        <a:effectLst/>
                        <a:latin typeface="Tahoma"/>
                      </a:endParaRPr>
                    </a:p>
                  </a:txBody>
                  <a:tcPr marL="72000" marR="72000" marT="46800" marB="468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741680">
                <a:tc>
                  <a:txBody>
                    <a:bodyPr/>
                    <a:lstStyle/>
                    <a:p>
                      <a:pPr algn="l" fontAlgn="ctr"/>
                      <a:r>
                        <a:rPr lang="de-DE" sz="1600" u="none" strike="noStrike">
                          <a:effectLst/>
                        </a:rPr>
                        <a:t>TOO_MANY_ROWS </a:t>
                      </a:r>
                      <a:endParaRPr lang="de-DE" sz="1600" b="0" i="0" u="none" strike="noStrike">
                        <a:solidFill>
                          <a:srgbClr val="000000"/>
                        </a:solidFill>
                        <a:effectLst/>
                        <a:latin typeface="Tahoma"/>
                      </a:endParaRPr>
                    </a:p>
                  </a:txBody>
                  <a:tcPr marL="72000" marR="72000" marT="46800" marB="468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ctr"/>
                      <a:r>
                        <a:rPr lang="de-DE" sz="1600" u="none" strike="noStrike">
                          <a:effectLst/>
                        </a:rPr>
                        <a:t>-1422</a:t>
                      </a:r>
                      <a:endParaRPr lang="de-DE" sz="1600" b="0" i="0" u="none" strike="noStrike">
                        <a:solidFill>
                          <a:srgbClr val="000000"/>
                        </a:solidFill>
                        <a:effectLst/>
                        <a:latin typeface="Tahoma"/>
                      </a:endParaRPr>
                    </a:p>
                  </a:txBody>
                  <a:tcPr marL="72000" marR="72000" marT="46800" marB="468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ctr"/>
                      <a:r>
                        <a:rPr lang="de-DE" sz="1600" u="none" strike="noStrike">
                          <a:effectLst/>
                        </a:rPr>
                        <a:t>If a SELECT statement returns more than one row </a:t>
                      </a:r>
                      <a:endParaRPr lang="de-DE" sz="1600" b="0" i="0" u="none" strike="noStrike">
                        <a:solidFill>
                          <a:srgbClr val="000000"/>
                        </a:solidFill>
                        <a:effectLst/>
                        <a:latin typeface="Tahoma"/>
                      </a:endParaRPr>
                    </a:p>
                  </a:txBody>
                  <a:tcPr marL="72000" marR="72000" marT="46800" marB="468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741680">
                <a:tc>
                  <a:txBody>
                    <a:bodyPr/>
                    <a:lstStyle/>
                    <a:p>
                      <a:pPr algn="l" fontAlgn="ctr"/>
                      <a:r>
                        <a:rPr lang="de-DE" sz="1600" u="none" strike="noStrike">
                          <a:effectLst/>
                        </a:rPr>
                        <a:t>INVALID_NUMBER </a:t>
                      </a:r>
                      <a:endParaRPr lang="de-DE" sz="1600" b="0" i="0" u="none" strike="noStrike">
                        <a:solidFill>
                          <a:srgbClr val="000000"/>
                        </a:solidFill>
                        <a:effectLst/>
                        <a:latin typeface="Tahoma"/>
                      </a:endParaRPr>
                    </a:p>
                  </a:txBody>
                  <a:tcPr marL="72000" marR="72000" marT="46800" marB="468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ctr"/>
                      <a:r>
                        <a:rPr lang="de-DE" sz="1600" u="none" strike="noStrike">
                          <a:effectLst/>
                        </a:rPr>
                        <a:t>-1722</a:t>
                      </a:r>
                      <a:endParaRPr lang="de-DE" sz="1600" b="0" i="0" u="none" strike="noStrike">
                        <a:solidFill>
                          <a:srgbClr val="000000"/>
                        </a:solidFill>
                        <a:effectLst/>
                        <a:latin typeface="Tahoma"/>
                      </a:endParaRPr>
                    </a:p>
                  </a:txBody>
                  <a:tcPr marL="72000" marR="72000" marT="46800" marB="468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ctr"/>
                      <a:r>
                        <a:rPr lang="de-DE" sz="1600" u="none" strike="noStrike">
                          <a:effectLst/>
                        </a:rPr>
                        <a:t>Attempt to convert a non-numeric value to a numeric </a:t>
                      </a:r>
                      <a:endParaRPr lang="de-DE" sz="1600" b="0" i="0" u="none" strike="noStrike">
                        <a:solidFill>
                          <a:srgbClr val="000000"/>
                        </a:solidFill>
                        <a:effectLst/>
                        <a:latin typeface="Tahoma"/>
                      </a:endParaRPr>
                    </a:p>
                  </a:txBody>
                  <a:tcPr marL="72000" marR="72000" marT="46800" marB="468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4" name="Textfeld 3"/>
          <p:cNvSpPr txBox="1"/>
          <p:nvPr/>
        </p:nvSpPr>
        <p:spPr>
          <a:xfrm>
            <a:off x="8528" y="-10869"/>
            <a:ext cx="603032" cy="707886"/>
          </a:xfrm>
          <a:prstGeom prst="rect">
            <a:avLst/>
          </a:prstGeom>
          <a:noFill/>
        </p:spPr>
        <p:txBody>
          <a:bodyPr wrap="square" rtlCol="0">
            <a:spAutoFit/>
          </a:bodyPr>
          <a:lstStyle/>
          <a:p>
            <a:r>
              <a:rPr lang="de-DE" sz="4000" dirty="0" smtClean="0">
                <a:solidFill>
                  <a:srgbClr val="FF0000"/>
                </a:solidFill>
                <a:ea typeface="Tahoma" pitchFamily="34" charset="0"/>
                <a:cs typeface="Tahoma" pitchFamily="34" charset="0"/>
              </a:rPr>
              <a:t>*</a:t>
            </a:r>
          </a:p>
        </p:txBody>
      </p:sp>
    </p:spTree>
    <p:extLst>
      <p:ext uri="{BB962C8B-B14F-4D97-AF65-F5344CB8AC3E}">
        <p14:creationId xmlns:p14="http://schemas.microsoft.com/office/powerpoint/2010/main" val="2874573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Exception Handling - Beispiele</a:t>
            </a:r>
          </a:p>
        </p:txBody>
      </p:sp>
      <p:sp>
        <p:nvSpPr>
          <p:cNvPr id="4" name="Rectangle 81"/>
          <p:cNvSpPr>
            <a:spLocks noChangeArrowheads="1"/>
          </p:cNvSpPr>
          <p:nvPr/>
        </p:nvSpPr>
        <p:spPr bwMode="auto">
          <a:xfrm>
            <a:off x="827584" y="1340768"/>
            <a:ext cx="7812868" cy="4320480"/>
          </a:xfrm>
          <a:prstGeom prst="rect">
            <a:avLst/>
          </a:prstGeom>
          <a:solidFill>
            <a:srgbClr val="FFFFCC"/>
          </a:solidFill>
          <a:ln w="9525">
            <a:solidFill>
              <a:schemeClr val="tx1"/>
            </a:solidFill>
            <a:miter lim="800000"/>
            <a:headEnd/>
            <a:tailEnd/>
          </a:ln>
        </p:spPr>
        <p:txBody>
          <a:bodyPr wrap="square" lIns="180000" tIns="93600" rIns="180000" bIns="93600" anchor="ctr">
            <a:noAutofit/>
          </a:bodyPr>
          <a:lstStyle/>
          <a:p>
            <a:r>
              <a:rPr lang="de-DE" sz="1600" b="1">
                <a:solidFill>
                  <a:srgbClr val="0000FF"/>
                </a:solidFill>
                <a:latin typeface="Consolas"/>
              </a:rPr>
              <a:t>EXCEPTION</a:t>
            </a:r>
          </a:p>
          <a:p>
            <a:endParaRPr lang="de-DE" sz="1600">
              <a:solidFill>
                <a:srgbClr val="008000"/>
              </a:solidFill>
              <a:latin typeface="Consolas"/>
            </a:endParaRPr>
          </a:p>
          <a:p>
            <a:r>
              <a:rPr lang="de-DE" sz="1600">
                <a:solidFill>
                  <a:srgbClr val="008000"/>
                </a:solidFill>
                <a:latin typeface="Consolas"/>
              </a:rPr>
              <a:t>-- Unique-Constraint-Verletzung</a:t>
            </a:r>
            <a:endParaRPr lang="de-DE" sz="1600">
              <a:solidFill>
                <a:prstClr val="black"/>
              </a:solidFill>
              <a:latin typeface="Consolas"/>
            </a:endParaRPr>
          </a:p>
          <a:p>
            <a:r>
              <a:rPr lang="de-DE" sz="1600" b="1">
                <a:solidFill>
                  <a:srgbClr val="0000FF"/>
                </a:solidFill>
                <a:latin typeface="Consolas"/>
              </a:rPr>
              <a:t>WHEN</a:t>
            </a:r>
            <a:r>
              <a:rPr lang="de-DE" sz="1600">
                <a:solidFill>
                  <a:prstClr val="black"/>
                </a:solidFill>
                <a:latin typeface="Consolas"/>
              </a:rPr>
              <a:t> dup_val_on_index </a:t>
            </a:r>
            <a:r>
              <a:rPr lang="de-DE" sz="1600" b="1">
                <a:solidFill>
                  <a:srgbClr val="0000FF"/>
                </a:solidFill>
                <a:latin typeface="Consolas"/>
              </a:rPr>
              <a:t>THEN</a:t>
            </a:r>
            <a:endParaRPr lang="de-DE" sz="1600">
              <a:solidFill>
                <a:prstClr val="black"/>
              </a:solidFill>
              <a:latin typeface="Consolas"/>
            </a:endParaRPr>
          </a:p>
          <a:p>
            <a:r>
              <a:rPr lang="de-DE" sz="1600">
                <a:solidFill>
                  <a:prstClr val="black"/>
                </a:solidFill>
                <a:latin typeface="Consolas"/>
              </a:rPr>
              <a:t>  NULL; </a:t>
            </a:r>
            <a:r>
              <a:rPr lang="de-DE" sz="1600">
                <a:solidFill>
                  <a:srgbClr val="008000"/>
                </a:solidFill>
                <a:latin typeface="Consolas"/>
              </a:rPr>
              <a:t>-- NULL als leer Anweisung bedeutet "ignorieren"</a:t>
            </a:r>
            <a:endParaRPr lang="de-DE" sz="1600">
              <a:solidFill>
                <a:prstClr val="black"/>
              </a:solidFill>
              <a:latin typeface="Consolas"/>
            </a:endParaRPr>
          </a:p>
          <a:p>
            <a:endParaRPr lang="de-DE" sz="1600">
              <a:solidFill>
                <a:srgbClr val="008000"/>
              </a:solidFill>
              <a:latin typeface="Consolas"/>
            </a:endParaRPr>
          </a:p>
          <a:p>
            <a:r>
              <a:rPr lang="de-DE" sz="1600">
                <a:solidFill>
                  <a:srgbClr val="008000"/>
                </a:solidFill>
                <a:latin typeface="Consolas"/>
              </a:rPr>
              <a:t>-- keine Daten bei SELECT-INTO gefunden</a:t>
            </a:r>
            <a:endParaRPr lang="de-DE" sz="1600">
              <a:solidFill>
                <a:prstClr val="black"/>
              </a:solidFill>
              <a:latin typeface="Consolas"/>
            </a:endParaRPr>
          </a:p>
          <a:p>
            <a:r>
              <a:rPr lang="de-DE" sz="1600" b="1">
                <a:solidFill>
                  <a:srgbClr val="0000FF"/>
                </a:solidFill>
                <a:latin typeface="Consolas"/>
              </a:rPr>
              <a:t>WHEN</a:t>
            </a:r>
            <a:r>
              <a:rPr lang="de-DE" sz="1600">
                <a:solidFill>
                  <a:prstClr val="black"/>
                </a:solidFill>
                <a:latin typeface="Consolas"/>
              </a:rPr>
              <a:t> no_data_found </a:t>
            </a:r>
            <a:r>
              <a:rPr lang="de-DE" sz="1600" b="1">
                <a:solidFill>
                  <a:srgbClr val="0000FF"/>
                </a:solidFill>
                <a:latin typeface="Consolas"/>
              </a:rPr>
              <a:t>THEN</a:t>
            </a:r>
            <a:endParaRPr lang="de-DE" sz="1600">
              <a:solidFill>
                <a:prstClr val="black"/>
              </a:solidFill>
              <a:latin typeface="Consolas"/>
            </a:endParaRPr>
          </a:p>
          <a:p>
            <a:r>
              <a:rPr lang="de-DE" sz="1600">
                <a:solidFill>
                  <a:srgbClr val="008000"/>
                </a:solidFill>
                <a:latin typeface="Consolas"/>
              </a:rPr>
              <a:t>  -- Eigene Fehlermeldung ausgeben</a:t>
            </a:r>
            <a:endParaRPr lang="de-DE" sz="1600">
              <a:solidFill>
                <a:prstClr val="black"/>
              </a:solidFill>
              <a:latin typeface="Consolas"/>
            </a:endParaRPr>
          </a:p>
          <a:p>
            <a:r>
              <a:rPr lang="de-DE" sz="1600">
                <a:solidFill>
                  <a:prstClr val="black"/>
                </a:solidFill>
                <a:latin typeface="Consolas"/>
              </a:rPr>
              <a:t>  raise_application_error</a:t>
            </a:r>
            <a:r>
              <a:rPr lang="de-DE" sz="1600">
                <a:solidFill>
                  <a:srgbClr val="808080"/>
                </a:solidFill>
                <a:latin typeface="Consolas"/>
              </a:rPr>
              <a:t>(-</a:t>
            </a:r>
            <a:r>
              <a:rPr lang="de-DE" sz="1600">
                <a:solidFill>
                  <a:prstClr val="black"/>
                </a:solidFill>
                <a:latin typeface="Consolas"/>
              </a:rPr>
              <a:t>20001</a:t>
            </a:r>
            <a:r>
              <a:rPr lang="de-DE" sz="1600">
                <a:solidFill>
                  <a:srgbClr val="808080"/>
                </a:solidFill>
                <a:latin typeface="Consolas"/>
              </a:rPr>
              <a:t>,</a:t>
            </a:r>
            <a:r>
              <a:rPr lang="de-DE" sz="1600">
                <a:solidFill>
                  <a:prstClr val="black"/>
                </a:solidFill>
                <a:latin typeface="Consolas"/>
              </a:rPr>
              <a:t> </a:t>
            </a:r>
            <a:r>
              <a:rPr lang="de-DE" sz="1600">
                <a:solidFill>
                  <a:srgbClr val="800000"/>
                </a:solidFill>
                <a:latin typeface="Consolas"/>
              </a:rPr>
              <a:t>'Keine Daten!'</a:t>
            </a:r>
            <a:r>
              <a:rPr lang="de-DE" sz="1600">
                <a:solidFill>
                  <a:srgbClr val="808080"/>
                </a:solidFill>
                <a:latin typeface="Consolas"/>
              </a:rPr>
              <a:t>); </a:t>
            </a:r>
            <a:endParaRPr lang="de-DE" sz="1600">
              <a:solidFill>
                <a:prstClr val="black"/>
              </a:solidFill>
              <a:latin typeface="Consolas"/>
            </a:endParaRPr>
          </a:p>
          <a:p>
            <a:endParaRPr lang="de-DE" sz="1600">
              <a:solidFill>
                <a:srgbClr val="008000"/>
              </a:solidFill>
              <a:latin typeface="Consolas"/>
            </a:endParaRPr>
          </a:p>
          <a:p>
            <a:r>
              <a:rPr lang="de-DE" sz="1600">
                <a:solidFill>
                  <a:srgbClr val="008000"/>
                </a:solidFill>
                <a:latin typeface="Consolas"/>
              </a:rPr>
              <a:t>-- alle anderen Exceptions</a:t>
            </a:r>
            <a:endParaRPr lang="de-DE" sz="1600">
              <a:solidFill>
                <a:prstClr val="black"/>
              </a:solidFill>
              <a:latin typeface="Consolas"/>
            </a:endParaRPr>
          </a:p>
          <a:p>
            <a:r>
              <a:rPr lang="de-DE" sz="1600" b="1">
                <a:solidFill>
                  <a:srgbClr val="0000FF"/>
                </a:solidFill>
                <a:latin typeface="Consolas"/>
              </a:rPr>
              <a:t>WHEN</a:t>
            </a:r>
            <a:r>
              <a:rPr lang="de-DE" sz="1600">
                <a:solidFill>
                  <a:prstClr val="black"/>
                </a:solidFill>
                <a:latin typeface="Consolas"/>
              </a:rPr>
              <a:t> others </a:t>
            </a:r>
            <a:r>
              <a:rPr lang="de-DE" sz="1600" b="1">
                <a:solidFill>
                  <a:srgbClr val="0000FF"/>
                </a:solidFill>
                <a:latin typeface="Consolas"/>
              </a:rPr>
              <a:t>THEN</a:t>
            </a:r>
            <a:endParaRPr lang="de-DE" sz="1600">
              <a:solidFill>
                <a:prstClr val="black"/>
              </a:solidFill>
              <a:latin typeface="Consolas"/>
            </a:endParaRPr>
          </a:p>
          <a:p>
            <a:r>
              <a:rPr lang="de-DE" sz="1600">
                <a:solidFill>
                  <a:prstClr val="black"/>
                </a:solidFill>
                <a:latin typeface="Consolas"/>
              </a:rPr>
              <a:t>  RAISE</a:t>
            </a:r>
            <a:r>
              <a:rPr lang="de-DE" sz="1600">
                <a:solidFill>
                  <a:srgbClr val="808080"/>
                </a:solidFill>
                <a:latin typeface="Consolas"/>
              </a:rPr>
              <a:t>;</a:t>
            </a:r>
            <a:r>
              <a:rPr lang="de-DE" sz="1600">
                <a:solidFill>
                  <a:prstClr val="black"/>
                </a:solidFill>
                <a:latin typeface="Consolas"/>
              </a:rPr>
              <a:t> </a:t>
            </a:r>
            <a:r>
              <a:rPr lang="de-DE" sz="1600">
                <a:solidFill>
                  <a:srgbClr val="008000"/>
                </a:solidFill>
                <a:latin typeface="Consolas"/>
              </a:rPr>
              <a:t>-- an aufrufende Prozedur übergeben</a:t>
            </a:r>
          </a:p>
          <a:p>
            <a:endParaRPr lang="de-DE" sz="1600">
              <a:solidFill>
                <a:prstClr val="black"/>
              </a:solidFill>
              <a:latin typeface="Consolas"/>
            </a:endParaRPr>
          </a:p>
          <a:p>
            <a:r>
              <a:rPr lang="de-DE" sz="1600" b="1">
                <a:solidFill>
                  <a:srgbClr val="0000FF"/>
                </a:solidFill>
                <a:latin typeface="Consolas"/>
              </a:rPr>
              <a:t>END</a:t>
            </a:r>
            <a:r>
              <a:rPr lang="de-DE" sz="1600">
                <a:solidFill>
                  <a:srgbClr val="808080"/>
                </a:solidFill>
                <a:latin typeface="Consolas"/>
              </a:rPr>
              <a:t>;</a:t>
            </a:r>
            <a:endParaRPr lang="de-DE" sz="1600">
              <a:solidFill>
                <a:prstClr val="black"/>
              </a:solidFill>
              <a:latin typeface="Consolas"/>
            </a:endParaRPr>
          </a:p>
        </p:txBody>
      </p:sp>
    </p:spTree>
    <p:extLst>
      <p:ext uri="{BB962C8B-B14F-4D97-AF65-F5344CB8AC3E}">
        <p14:creationId xmlns:p14="http://schemas.microsoft.com/office/powerpoint/2010/main" val="163051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User-Defined Exception: Beispiel</a:t>
            </a:r>
          </a:p>
        </p:txBody>
      </p:sp>
      <p:sp>
        <p:nvSpPr>
          <p:cNvPr id="4" name="Rectangle 81"/>
          <p:cNvSpPr>
            <a:spLocks noChangeArrowheads="1"/>
          </p:cNvSpPr>
          <p:nvPr/>
        </p:nvSpPr>
        <p:spPr bwMode="auto">
          <a:xfrm>
            <a:off x="611560" y="1124744"/>
            <a:ext cx="7416824" cy="5004556"/>
          </a:xfrm>
          <a:prstGeom prst="rect">
            <a:avLst/>
          </a:prstGeom>
          <a:solidFill>
            <a:srgbClr val="FFFFCC"/>
          </a:solidFill>
          <a:ln w="9525">
            <a:solidFill>
              <a:schemeClr val="tx1"/>
            </a:solidFill>
            <a:miter lim="800000"/>
            <a:headEnd/>
            <a:tailEnd/>
          </a:ln>
        </p:spPr>
        <p:txBody>
          <a:bodyPr wrap="square" lIns="180000" tIns="93600" rIns="180000" bIns="93600" anchor="ctr">
            <a:noAutofit/>
          </a:bodyPr>
          <a:lstStyle/>
          <a:p>
            <a:r>
              <a:rPr lang="de-DE" b="1">
                <a:solidFill>
                  <a:srgbClr val="0000FF"/>
                </a:solidFill>
                <a:latin typeface="Consolas"/>
              </a:rPr>
              <a:t>DECLARE</a:t>
            </a:r>
          </a:p>
          <a:p>
            <a:r>
              <a:rPr lang="de-DE" b="1">
                <a:solidFill>
                  <a:srgbClr val="0000FF"/>
                </a:solidFill>
                <a:latin typeface="Consolas"/>
              </a:rPr>
              <a:t>  </a:t>
            </a:r>
            <a:r>
              <a:rPr lang="de-DE">
                <a:solidFill>
                  <a:prstClr val="black"/>
                </a:solidFill>
                <a:latin typeface="Consolas"/>
              </a:rPr>
              <a:t>e_my_exception</a:t>
            </a:r>
            <a:r>
              <a:rPr lang="de-DE" b="1">
                <a:solidFill>
                  <a:srgbClr val="0000FF"/>
                </a:solidFill>
                <a:latin typeface="Consolas"/>
              </a:rPr>
              <a:t> EXCEPTION;</a:t>
            </a:r>
          </a:p>
          <a:p>
            <a:r>
              <a:rPr lang="de-DE" b="1">
                <a:solidFill>
                  <a:srgbClr val="0000FF"/>
                </a:solidFill>
                <a:latin typeface="Consolas"/>
              </a:rPr>
              <a:t>BEGIN</a:t>
            </a:r>
          </a:p>
          <a:p>
            <a:r>
              <a:rPr lang="de-DE">
                <a:solidFill>
                  <a:prstClr val="black"/>
                </a:solidFill>
                <a:latin typeface="Consolas"/>
              </a:rPr>
              <a:t>  &lt;PL/SQL Statements&gt;</a:t>
            </a:r>
          </a:p>
          <a:p>
            <a:r>
              <a:rPr lang="de-DE">
                <a:solidFill>
                  <a:prstClr val="black"/>
                </a:solidFill>
                <a:latin typeface="Consolas"/>
              </a:rPr>
              <a:t>  </a:t>
            </a:r>
            <a:r>
              <a:rPr lang="de-DE" b="1">
                <a:solidFill>
                  <a:srgbClr val="0000FF"/>
                </a:solidFill>
                <a:latin typeface="Consolas"/>
              </a:rPr>
              <a:t>IF</a:t>
            </a:r>
            <a:r>
              <a:rPr lang="de-DE">
                <a:solidFill>
                  <a:prstClr val="black"/>
                </a:solidFill>
                <a:latin typeface="Consolas"/>
              </a:rPr>
              <a:t> &lt;Spezialproblem&gt; </a:t>
            </a:r>
            <a:r>
              <a:rPr lang="de-DE" b="1">
                <a:solidFill>
                  <a:srgbClr val="0000FF"/>
                </a:solidFill>
                <a:latin typeface="Consolas"/>
              </a:rPr>
              <a:t>THEN</a:t>
            </a:r>
            <a:r>
              <a:rPr lang="de-DE">
                <a:solidFill>
                  <a:prstClr val="black"/>
                </a:solidFill>
                <a:latin typeface="Consolas"/>
              </a:rPr>
              <a:t> </a:t>
            </a:r>
            <a:r>
              <a:rPr lang="de-DE" b="1">
                <a:solidFill>
                  <a:srgbClr val="0000FF"/>
                </a:solidFill>
                <a:latin typeface="Consolas"/>
              </a:rPr>
              <a:t>RAISE</a:t>
            </a:r>
            <a:r>
              <a:rPr lang="de-DE">
                <a:solidFill>
                  <a:prstClr val="black"/>
                </a:solidFill>
                <a:latin typeface="Consolas"/>
              </a:rPr>
              <a:t> e_my_exception; </a:t>
            </a:r>
          </a:p>
          <a:p>
            <a:r>
              <a:rPr lang="de-DE" b="1">
                <a:solidFill>
                  <a:srgbClr val="0000FF"/>
                </a:solidFill>
                <a:latin typeface="Consolas"/>
              </a:rPr>
              <a:t>  </a:t>
            </a:r>
            <a:r>
              <a:rPr lang="de-DE">
                <a:solidFill>
                  <a:prstClr val="black"/>
                </a:solidFill>
                <a:latin typeface="Consolas"/>
              </a:rPr>
              <a:t>&lt;PL/SQL Statements&gt;</a:t>
            </a:r>
          </a:p>
          <a:p>
            <a:r>
              <a:rPr lang="de-DE" b="1">
                <a:solidFill>
                  <a:srgbClr val="0000FF"/>
                </a:solidFill>
                <a:latin typeface="Consolas"/>
              </a:rPr>
              <a:t>  </a:t>
            </a:r>
          </a:p>
          <a:p>
            <a:r>
              <a:rPr lang="de-DE" b="1">
                <a:solidFill>
                  <a:srgbClr val="0000FF"/>
                </a:solidFill>
                <a:latin typeface="Consolas"/>
              </a:rPr>
              <a:t>EXCEPTION</a:t>
            </a:r>
          </a:p>
          <a:p>
            <a:r>
              <a:rPr lang="de-DE">
                <a:solidFill>
                  <a:srgbClr val="008000"/>
                </a:solidFill>
                <a:latin typeface="Consolas"/>
              </a:rPr>
              <a:t>-- Eigene Exception</a:t>
            </a:r>
            <a:endParaRPr lang="de-DE">
              <a:solidFill>
                <a:prstClr val="black"/>
              </a:solidFill>
              <a:latin typeface="Consolas"/>
            </a:endParaRPr>
          </a:p>
          <a:p>
            <a:r>
              <a:rPr lang="de-DE" b="1">
                <a:solidFill>
                  <a:srgbClr val="0000FF"/>
                </a:solidFill>
                <a:latin typeface="Consolas"/>
              </a:rPr>
              <a:t>WHEN</a:t>
            </a:r>
            <a:r>
              <a:rPr lang="de-DE">
                <a:solidFill>
                  <a:prstClr val="black"/>
                </a:solidFill>
                <a:latin typeface="Consolas"/>
              </a:rPr>
              <a:t> e_my_exception </a:t>
            </a:r>
            <a:r>
              <a:rPr lang="de-DE" b="1">
                <a:solidFill>
                  <a:srgbClr val="0000FF"/>
                </a:solidFill>
                <a:latin typeface="Consolas"/>
              </a:rPr>
              <a:t>THEN</a:t>
            </a:r>
            <a:endParaRPr lang="de-DE">
              <a:solidFill>
                <a:prstClr val="black"/>
              </a:solidFill>
              <a:latin typeface="Consolas"/>
            </a:endParaRPr>
          </a:p>
          <a:p>
            <a:r>
              <a:rPr lang="de-DE">
                <a:solidFill>
                  <a:prstClr val="black"/>
                </a:solidFill>
                <a:latin typeface="Consolas"/>
              </a:rPr>
              <a:t>  &lt;Spezialbehandlung durchführen&gt;</a:t>
            </a:r>
          </a:p>
          <a:p>
            <a:endParaRPr lang="de-DE">
              <a:solidFill>
                <a:srgbClr val="008000"/>
              </a:solidFill>
              <a:latin typeface="Consolas"/>
            </a:endParaRPr>
          </a:p>
          <a:p>
            <a:r>
              <a:rPr lang="de-DE">
                <a:solidFill>
                  <a:srgbClr val="008000"/>
                </a:solidFill>
                <a:latin typeface="Consolas"/>
              </a:rPr>
              <a:t>-- alle anderen Exceptions</a:t>
            </a:r>
            <a:endParaRPr lang="de-DE">
              <a:solidFill>
                <a:prstClr val="black"/>
              </a:solidFill>
              <a:latin typeface="Consolas"/>
            </a:endParaRPr>
          </a:p>
          <a:p>
            <a:r>
              <a:rPr lang="de-DE" b="1">
                <a:solidFill>
                  <a:srgbClr val="0000FF"/>
                </a:solidFill>
                <a:latin typeface="Consolas"/>
              </a:rPr>
              <a:t>WHEN</a:t>
            </a:r>
            <a:r>
              <a:rPr lang="de-DE">
                <a:solidFill>
                  <a:prstClr val="black"/>
                </a:solidFill>
                <a:latin typeface="Consolas"/>
              </a:rPr>
              <a:t> others </a:t>
            </a:r>
            <a:r>
              <a:rPr lang="de-DE" b="1">
                <a:solidFill>
                  <a:srgbClr val="0000FF"/>
                </a:solidFill>
                <a:latin typeface="Consolas"/>
              </a:rPr>
              <a:t>THEN</a:t>
            </a:r>
            <a:endParaRPr lang="de-DE">
              <a:solidFill>
                <a:prstClr val="black"/>
              </a:solidFill>
              <a:latin typeface="Consolas"/>
            </a:endParaRPr>
          </a:p>
          <a:p>
            <a:r>
              <a:rPr lang="de-DE">
                <a:solidFill>
                  <a:srgbClr val="808080"/>
                </a:solidFill>
                <a:latin typeface="Consolas"/>
              </a:rPr>
              <a:t>  </a:t>
            </a:r>
            <a:r>
              <a:rPr lang="de-DE">
                <a:solidFill>
                  <a:prstClr val="black"/>
                </a:solidFill>
                <a:latin typeface="Consolas"/>
              </a:rPr>
              <a:t>dbms_output.put_line('Fataler Fehler');</a:t>
            </a:r>
          </a:p>
          <a:p>
            <a:r>
              <a:rPr lang="de-DE" b="1">
                <a:solidFill>
                  <a:srgbClr val="0000FF"/>
                </a:solidFill>
                <a:latin typeface="Consolas"/>
              </a:rPr>
              <a:t>END</a:t>
            </a:r>
            <a:r>
              <a:rPr lang="de-DE">
                <a:solidFill>
                  <a:srgbClr val="808080"/>
                </a:solidFill>
                <a:latin typeface="Consolas"/>
              </a:rPr>
              <a:t>;</a:t>
            </a:r>
            <a:endParaRPr lang="de-DE">
              <a:solidFill>
                <a:prstClr val="black"/>
              </a:solidFill>
              <a:latin typeface="Consolas"/>
            </a:endParaRPr>
          </a:p>
        </p:txBody>
      </p:sp>
    </p:spTree>
    <p:extLst>
      <p:ext uri="{BB962C8B-B14F-4D97-AF65-F5344CB8AC3E}">
        <p14:creationId xmlns:p14="http://schemas.microsoft.com/office/powerpoint/2010/main" val="3536546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Deklaration und Datentypen in PL/SQL</a:t>
            </a:r>
          </a:p>
        </p:txBody>
      </p:sp>
      <p:sp>
        <p:nvSpPr>
          <p:cNvPr id="3" name="Inhaltsplatzhalter 2"/>
          <p:cNvSpPr>
            <a:spLocks noGrp="1"/>
          </p:cNvSpPr>
          <p:nvPr>
            <p:ph sz="quarter" idx="14"/>
          </p:nvPr>
        </p:nvSpPr>
        <p:spPr>
          <a:xfrm>
            <a:off x="285750" y="1916832"/>
            <a:ext cx="8572500" cy="4428492"/>
          </a:xfrm>
        </p:spPr>
        <p:txBody>
          <a:bodyPr>
            <a:normAutofit fontScale="85000" lnSpcReduction="20000"/>
          </a:bodyPr>
          <a:lstStyle/>
          <a:p>
            <a:r>
              <a:rPr lang="de-DE"/>
              <a:t>SQL Datentypen</a:t>
            </a:r>
          </a:p>
          <a:p>
            <a:pPr lvl="1"/>
            <a:r>
              <a:rPr lang="de-DE" b="1">
                <a:solidFill>
                  <a:schemeClr val="tx1"/>
                </a:solidFill>
              </a:rPr>
              <a:t>VARCHAR2</a:t>
            </a:r>
            <a:r>
              <a:rPr lang="de-DE">
                <a:solidFill>
                  <a:schemeClr val="tx1"/>
                </a:solidFill>
              </a:rPr>
              <a:t>, CHAR</a:t>
            </a:r>
            <a:endParaRPr lang="de-DE" b="1">
              <a:solidFill>
                <a:schemeClr val="tx1"/>
              </a:solidFill>
            </a:endParaRPr>
          </a:p>
          <a:p>
            <a:pPr lvl="1"/>
            <a:r>
              <a:rPr lang="de-DE" b="1">
                <a:solidFill>
                  <a:schemeClr val="tx1"/>
                </a:solidFill>
              </a:rPr>
              <a:t>NUMBER</a:t>
            </a:r>
            <a:r>
              <a:rPr lang="de-DE">
                <a:solidFill>
                  <a:schemeClr val="tx1"/>
                </a:solidFill>
              </a:rPr>
              <a:t> = DECIMAL (ANSI): Exakte Rechnung</a:t>
            </a:r>
          </a:p>
          <a:p>
            <a:pPr lvl="1"/>
            <a:r>
              <a:rPr lang="de-DE">
                <a:solidFill>
                  <a:schemeClr val="tx1"/>
                </a:solidFill>
              </a:rPr>
              <a:t>INTEGER</a:t>
            </a:r>
          </a:p>
          <a:p>
            <a:pPr lvl="1"/>
            <a:r>
              <a:rPr lang="de-DE">
                <a:solidFill>
                  <a:schemeClr val="tx1"/>
                </a:solidFill>
              </a:rPr>
              <a:t>REAL, FLOAT </a:t>
            </a:r>
          </a:p>
          <a:p>
            <a:pPr lvl="1"/>
            <a:r>
              <a:rPr lang="de-DE">
                <a:solidFill>
                  <a:schemeClr val="tx1"/>
                </a:solidFill>
              </a:rPr>
              <a:t>DATE, TIMESTAMP</a:t>
            </a:r>
          </a:p>
          <a:p>
            <a:r>
              <a:rPr lang="de-DE"/>
              <a:t>Zusätzliche PL/SQL Datentypen</a:t>
            </a:r>
          </a:p>
          <a:p>
            <a:pPr lvl="1"/>
            <a:r>
              <a:rPr lang="de-DE"/>
              <a:t>BOOLEAN: TRUE, FALSE, NULL</a:t>
            </a:r>
          </a:p>
          <a:p>
            <a:pPr lvl="1"/>
            <a:r>
              <a:rPr lang="de-DE"/>
              <a:t>BINARY_INTEGER, PLS_INTEGER</a:t>
            </a:r>
          </a:p>
          <a:p>
            <a:r>
              <a:rPr lang="de-DE"/>
              <a:t>Komplexe Datentypen</a:t>
            </a:r>
          </a:p>
          <a:p>
            <a:pPr lvl="1"/>
            <a:r>
              <a:rPr lang="de-DE"/>
              <a:t>Array-Datentypen</a:t>
            </a:r>
          </a:p>
          <a:p>
            <a:pPr lvl="1"/>
            <a:r>
              <a:rPr lang="de-DE"/>
              <a:t>Benutzerdefinierte Typen (Records)</a:t>
            </a:r>
          </a:p>
        </p:txBody>
      </p:sp>
      <p:sp>
        <p:nvSpPr>
          <p:cNvPr id="4" name="Rectangle 81"/>
          <p:cNvSpPr>
            <a:spLocks noChangeArrowheads="1"/>
          </p:cNvSpPr>
          <p:nvPr/>
        </p:nvSpPr>
        <p:spPr bwMode="auto">
          <a:xfrm>
            <a:off x="575556" y="1088740"/>
            <a:ext cx="7236804" cy="648072"/>
          </a:xfrm>
          <a:prstGeom prst="rect">
            <a:avLst/>
          </a:prstGeom>
          <a:solidFill>
            <a:srgbClr val="FFFFCC"/>
          </a:solidFill>
          <a:ln w="9525">
            <a:solidFill>
              <a:schemeClr val="tx1"/>
            </a:solidFill>
            <a:miter lim="800000"/>
            <a:headEnd/>
            <a:tailEnd/>
          </a:ln>
        </p:spPr>
        <p:txBody>
          <a:bodyPr wrap="square" lIns="180000" tIns="93600" rIns="180000" bIns="93600" anchor="ctr">
            <a:noAutofit/>
          </a:bodyPr>
          <a:lstStyle/>
          <a:p>
            <a:r>
              <a:rPr lang="de-DE" b="1">
                <a:solidFill>
                  <a:srgbClr val="555555"/>
                </a:solidFill>
                <a:latin typeface="Consolas"/>
              </a:rPr>
              <a:t>varname</a:t>
            </a:r>
            <a:r>
              <a:rPr lang="de-DE" b="1">
                <a:solidFill>
                  <a:srgbClr val="0000FF"/>
                </a:solidFill>
                <a:latin typeface="Consolas"/>
              </a:rPr>
              <a:t> TYPE [CONSTANT] [NOT NULL]</a:t>
            </a:r>
            <a:r>
              <a:rPr lang="de-DE" b="1">
                <a:solidFill>
                  <a:srgbClr val="555555"/>
                </a:solidFill>
                <a:latin typeface="Consolas"/>
              </a:rPr>
              <a:t> := value;</a:t>
            </a:r>
            <a:endParaRPr lang="de-DE">
              <a:solidFill>
                <a:srgbClr val="555555"/>
              </a:solidFill>
              <a:latin typeface="Consolas"/>
            </a:endParaRPr>
          </a:p>
        </p:txBody>
      </p:sp>
    </p:spTree>
    <p:extLst>
      <p:ext uri="{BB962C8B-B14F-4D97-AF65-F5344CB8AC3E}">
        <p14:creationId xmlns:p14="http://schemas.microsoft.com/office/powerpoint/2010/main" val="1478123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Anchored Data Types - Beispiel</a:t>
            </a:r>
          </a:p>
        </p:txBody>
      </p:sp>
      <p:pic>
        <p:nvPicPr>
          <p:cNvPr id="4" name="Bild 3"/>
          <p:cNvPicPr>
            <a:picLocks noChangeAspect="1"/>
          </p:cNvPicPr>
          <p:nvPr/>
        </p:nvPicPr>
        <p:blipFill rotWithShape="1">
          <a:blip r:embed="rId3"/>
          <a:srcRect t="16508" r="31140"/>
          <a:stretch/>
        </p:blipFill>
        <p:spPr>
          <a:xfrm>
            <a:off x="6840252" y="2024844"/>
            <a:ext cx="1822964" cy="2664296"/>
          </a:xfrm>
          <a:prstGeom prst="rect">
            <a:avLst/>
          </a:prstGeom>
        </p:spPr>
      </p:pic>
      <p:sp>
        <p:nvSpPr>
          <p:cNvPr id="5" name="Rectangle 81"/>
          <p:cNvSpPr>
            <a:spLocks noChangeArrowheads="1"/>
          </p:cNvSpPr>
          <p:nvPr/>
        </p:nvSpPr>
        <p:spPr bwMode="auto">
          <a:xfrm>
            <a:off x="467544" y="1628800"/>
            <a:ext cx="5760640" cy="3708412"/>
          </a:xfrm>
          <a:prstGeom prst="rect">
            <a:avLst/>
          </a:prstGeom>
          <a:solidFill>
            <a:srgbClr val="FFFFCC"/>
          </a:solidFill>
          <a:ln w="9525">
            <a:solidFill>
              <a:schemeClr val="tx1"/>
            </a:solidFill>
            <a:miter lim="800000"/>
            <a:headEnd/>
            <a:tailEnd/>
          </a:ln>
        </p:spPr>
        <p:txBody>
          <a:bodyPr wrap="square" lIns="180000" tIns="93600" rIns="180000" bIns="93600" anchor="ctr">
            <a:noAutofit/>
          </a:bodyPr>
          <a:lstStyle/>
          <a:p>
            <a:r>
              <a:rPr lang="de-DE" b="1">
                <a:solidFill>
                  <a:srgbClr val="0000FF"/>
                </a:solidFill>
                <a:latin typeface="Consolas"/>
              </a:rPr>
              <a:t>DECLARE</a:t>
            </a:r>
            <a:r>
              <a:rPr lang="de-DE">
                <a:solidFill>
                  <a:prstClr val="black"/>
                </a:solidFill>
                <a:latin typeface="Consolas"/>
              </a:rPr>
              <a:t> </a:t>
            </a:r>
          </a:p>
          <a:p>
            <a:r>
              <a:rPr lang="fi-FI">
                <a:solidFill>
                  <a:prstClr val="black"/>
                </a:solidFill>
                <a:latin typeface="Consolas"/>
              </a:rPr>
              <a:t>  v_emp_id  </a:t>
            </a:r>
            <a:r>
              <a:rPr lang="fi-FI" b="1">
                <a:solidFill>
                  <a:srgbClr val="555555"/>
                </a:solidFill>
                <a:latin typeface="Consolas"/>
              </a:rPr>
              <a:t>employees.employee_id</a:t>
            </a:r>
            <a:r>
              <a:rPr lang="fi-FI" b="1">
                <a:solidFill>
                  <a:srgbClr val="0000FF"/>
                </a:solidFill>
                <a:latin typeface="Consolas"/>
              </a:rPr>
              <a:t>%TYPE</a:t>
            </a:r>
            <a:r>
              <a:rPr lang="fi-FI">
                <a:solidFill>
                  <a:srgbClr val="808080"/>
                </a:solidFill>
                <a:latin typeface="Consolas"/>
              </a:rPr>
              <a:t>;</a:t>
            </a:r>
            <a:r>
              <a:rPr lang="fi-FI">
                <a:solidFill>
                  <a:prstClr val="black"/>
                </a:solidFill>
                <a:latin typeface="Consolas"/>
              </a:rPr>
              <a:t> </a:t>
            </a:r>
          </a:p>
          <a:p>
            <a:r>
              <a:rPr lang="fi-FI">
                <a:solidFill>
                  <a:prstClr val="black"/>
                </a:solidFill>
                <a:latin typeface="Consolas"/>
              </a:rPr>
              <a:t>  v_dept_id e</a:t>
            </a:r>
            <a:r>
              <a:rPr lang="fi-FI" b="1">
                <a:solidFill>
                  <a:srgbClr val="555555"/>
                </a:solidFill>
                <a:latin typeface="Consolas"/>
              </a:rPr>
              <a:t>mployees.department_id</a:t>
            </a:r>
            <a:r>
              <a:rPr lang="fi-FI" b="1">
                <a:solidFill>
                  <a:srgbClr val="0000FF"/>
                </a:solidFill>
                <a:latin typeface="Consolas"/>
              </a:rPr>
              <a:t>%TYPE</a:t>
            </a:r>
            <a:r>
              <a:rPr lang="fi-FI">
                <a:solidFill>
                  <a:srgbClr val="808080"/>
                </a:solidFill>
                <a:latin typeface="Consolas"/>
              </a:rPr>
              <a:t>;</a:t>
            </a:r>
            <a:endParaRPr lang="fi-FI">
              <a:solidFill>
                <a:prstClr val="black"/>
              </a:solidFill>
              <a:latin typeface="Consolas"/>
            </a:endParaRPr>
          </a:p>
          <a:p>
            <a:r>
              <a:rPr lang="fi-FI" b="1">
                <a:solidFill>
                  <a:srgbClr val="0000FF"/>
                </a:solidFill>
                <a:latin typeface="Consolas"/>
              </a:rPr>
              <a:t>BEGIN</a:t>
            </a:r>
            <a:r>
              <a:rPr lang="fi-FI">
                <a:solidFill>
                  <a:prstClr val="black"/>
                </a:solidFill>
                <a:latin typeface="Consolas"/>
              </a:rPr>
              <a:t> </a:t>
            </a:r>
          </a:p>
          <a:p>
            <a:endParaRPr lang="fi-FI">
              <a:solidFill>
                <a:prstClr val="black"/>
              </a:solidFill>
              <a:latin typeface="Consolas"/>
            </a:endParaRPr>
          </a:p>
          <a:p>
            <a:r>
              <a:rPr lang="fi-FI">
                <a:solidFill>
                  <a:prstClr val="black"/>
                </a:solidFill>
                <a:latin typeface="Consolas"/>
              </a:rPr>
              <a:t>  </a:t>
            </a:r>
            <a:r>
              <a:rPr lang="fi-FI" b="1">
                <a:solidFill>
                  <a:srgbClr val="0000FF"/>
                </a:solidFill>
                <a:latin typeface="Consolas"/>
              </a:rPr>
              <a:t>SELECT</a:t>
            </a:r>
            <a:r>
              <a:rPr lang="fi-FI">
                <a:solidFill>
                  <a:prstClr val="black"/>
                </a:solidFill>
                <a:latin typeface="Consolas"/>
              </a:rPr>
              <a:t> employee_id, department_id</a:t>
            </a:r>
          </a:p>
          <a:p>
            <a:r>
              <a:rPr lang="fi-FI">
                <a:solidFill>
                  <a:prstClr val="black"/>
                </a:solidFill>
                <a:latin typeface="Consolas"/>
              </a:rPr>
              <a:t>  </a:t>
            </a:r>
            <a:r>
              <a:rPr lang="fi-FI" b="1">
                <a:solidFill>
                  <a:srgbClr val="0000FF"/>
                </a:solidFill>
                <a:latin typeface="Consolas"/>
              </a:rPr>
              <a:t>INTO</a:t>
            </a:r>
            <a:r>
              <a:rPr lang="fi-FI">
                <a:solidFill>
                  <a:prstClr val="black"/>
                </a:solidFill>
                <a:latin typeface="Consolas"/>
              </a:rPr>
              <a:t> v_emp_id, v_dept_id</a:t>
            </a:r>
            <a:br>
              <a:rPr lang="fi-FI">
                <a:solidFill>
                  <a:prstClr val="black"/>
                </a:solidFill>
                <a:latin typeface="Consolas"/>
              </a:rPr>
            </a:br>
            <a:r>
              <a:rPr lang="fi-FI">
                <a:solidFill>
                  <a:prstClr val="black"/>
                </a:solidFill>
                <a:latin typeface="Consolas"/>
              </a:rPr>
              <a:t>  </a:t>
            </a:r>
            <a:r>
              <a:rPr lang="fi-FI" b="1">
                <a:solidFill>
                  <a:srgbClr val="0000FF"/>
                </a:solidFill>
                <a:latin typeface="Consolas"/>
              </a:rPr>
              <a:t>FROM</a:t>
            </a:r>
            <a:r>
              <a:rPr lang="fi-FI">
                <a:solidFill>
                  <a:prstClr val="black"/>
                </a:solidFill>
                <a:latin typeface="Consolas"/>
              </a:rPr>
              <a:t> employees</a:t>
            </a:r>
          </a:p>
          <a:p>
            <a:r>
              <a:rPr lang="fi-FI">
                <a:solidFill>
                  <a:prstClr val="black"/>
                </a:solidFill>
                <a:latin typeface="Consolas"/>
              </a:rPr>
              <a:t>  </a:t>
            </a:r>
            <a:r>
              <a:rPr lang="fi-FI" b="1">
                <a:solidFill>
                  <a:srgbClr val="0000FF"/>
                </a:solidFill>
                <a:latin typeface="Consolas"/>
              </a:rPr>
              <a:t>WHERE</a:t>
            </a:r>
            <a:r>
              <a:rPr lang="fi-FI">
                <a:solidFill>
                  <a:prstClr val="black"/>
                </a:solidFill>
                <a:latin typeface="Consolas"/>
              </a:rPr>
              <a:t> employee_id = 124;</a:t>
            </a:r>
          </a:p>
          <a:p>
            <a:endParaRPr lang="fi-FI" b="1">
              <a:solidFill>
                <a:srgbClr val="0000FF"/>
              </a:solidFill>
              <a:latin typeface="Consolas"/>
            </a:endParaRPr>
          </a:p>
          <a:p>
            <a:r>
              <a:rPr lang="fi-FI" b="1">
                <a:solidFill>
                  <a:srgbClr val="0000FF"/>
                </a:solidFill>
                <a:latin typeface="Consolas"/>
              </a:rPr>
              <a:t>END</a:t>
            </a:r>
            <a:r>
              <a:rPr lang="fi-FI">
                <a:solidFill>
                  <a:prstClr val="black"/>
                </a:solidFill>
                <a:latin typeface="Consolas"/>
              </a:rPr>
              <a:t>;</a:t>
            </a:r>
          </a:p>
          <a:p>
            <a:r>
              <a:rPr lang="fi-FI">
                <a:solidFill>
                  <a:prstClr val="black"/>
                </a:solidFill>
                <a:latin typeface="Consolas"/>
              </a:rPr>
              <a:t>/</a:t>
            </a:r>
          </a:p>
        </p:txBody>
      </p:sp>
    </p:spTree>
    <p:extLst>
      <p:ext uri="{BB962C8B-B14F-4D97-AF65-F5344CB8AC3E}">
        <p14:creationId xmlns:p14="http://schemas.microsoft.com/office/powerpoint/2010/main" val="2158300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Anchored Data Types</a:t>
            </a:r>
          </a:p>
        </p:txBody>
      </p:sp>
      <p:sp>
        <p:nvSpPr>
          <p:cNvPr id="3" name="Inhaltsplatzhalter 2"/>
          <p:cNvSpPr>
            <a:spLocks noGrp="1"/>
          </p:cNvSpPr>
          <p:nvPr>
            <p:ph sz="quarter" idx="14"/>
          </p:nvPr>
        </p:nvSpPr>
        <p:spPr/>
        <p:txBody>
          <a:bodyPr>
            <a:normAutofit fontScale="92500"/>
          </a:bodyPr>
          <a:lstStyle/>
          <a:p>
            <a:r>
              <a:rPr lang="de-DE"/>
              <a:t>Hintergrund </a:t>
            </a:r>
          </a:p>
          <a:p>
            <a:pPr lvl="1"/>
            <a:r>
              <a:rPr lang="de-DE"/>
              <a:t>Vielfach beziehen sich Variablen direkt auf Spalten von existierenden Tabellen</a:t>
            </a:r>
          </a:p>
          <a:p>
            <a:pPr lvl="1"/>
            <a:r>
              <a:rPr lang="de-DE"/>
              <a:t>Änderungen an Tabellen (z.B. Vergrößerung eines VARCHAR-Feldes) würden Änderungen an Prozeduren erfordern</a:t>
            </a:r>
          </a:p>
          <a:p>
            <a:r>
              <a:rPr lang="de-DE"/>
              <a:t>Anchored Types</a:t>
            </a:r>
          </a:p>
          <a:p>
            <a:pPr lvl="1"/>
            <a:r>
              <a:rPr lang="de-DE"/>
              <a:t>Kopplung der Datentypen von Variablen an die Datentypen von Tabellenspalten</a:t>
            </a:r>
          </a:p>
          <a:p>
            <a:pPr lvl="1"/>
            <a:r>
              <a:rPr lang="de-DE"/>
              <a:t>Datentypen werden zur Compile-Zeit automatisch berücksichtigt </a:t>
            </a:r>
          </a:p>
          <a:p>
            <a:pPr lvl="1"/>
            <a:r>
              <a:rPr lang="de-DE"/>
              <a:t>Änderungen an Tabellen führen immer automatisch zur Neu-Kompilierung der betroffenen Funktionen</a:t>
            </a:r>
          </a:p>
          <a:p>
            <a:pPr lvl="4"/>
            <a:r>
              <a:rPr lang="de-DE"/>
              <a:t>Type Anchoring sollte wo immer möglich verwendet werden!</a:t>
            </a:r>
          </a:p>
        </p:txBody>
      </p:sp>
    </p:spTree>
    <p:extLst>
      <p:ext uri="{BB962C8B-B14F-4D97-AF65-F5344CB8AC3E}">
        <p14:creationId xmlns:p14="http://schemas.microsoft.com/office/powerpoint/2010/main" val="3243670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Aufgabe</a:t>
            </a:r>
          </a:p>
        </p:txBody>
      </p:sp>
      <p:sp>
        <p:nvSpPr>
          <p:cNvPr id="3" name="Inhaltsplatzhalter 2"/>
          <p:cNvSpPr>
            <a:spLocks noGrp="1"/>
          </p:cNvSpPr>
          <p:nvPr>
            <p:ph sz="quarter" idx="14"/>
          </p:nvPr>
        </p:nvSpPr>
        <p:spPr/>
        <p:txBody>
          <a:bodyPr>
            <a:normAutofit/>
          </a:bodyPr>
          <a:lstStyle/>
          <a:p>
            <a:pPr marL="688150" lvl="1" indent="-457200">
              <a:buFont typeface="+mj-lt"/>
              <a:buAutoNum type="arabicPeriod"/>
            </a:pPr>
            <a:r>
              <a:rPr lang="de-DE" sz="2000"/>
              <a:t>Erstellen Sie zum Ausprobieren einen anonymen Block, der "Hello World" ausgibt!</a:t>
            </a:r>
          </a:p>
          <a:p>
            <a:pPr marL="745200" lvl="1" indent="-457200">
              <a:buFont typeface="+mj-lt"/>
              <a:buAutoNum type="arabicPeriod"/>
            </a:pPr>
            <a:r>
              <a:rPr lang="de-DE" sz="2000"/>
              <a:t>Erstellen Sie einen anonymen Block in PL/SQL, der zu einer gegebenen Employee-ID den Vornamen und den Job-Titel ausgibt! Verwenden Sie einen Anchored Type für v_emp_id!</a:t>
            </a:r>
          </a:p>
          <a:p>
            <a:pPr marL="745200" lvl="1" indent="-457200">
              <a:buFont typeface="+mj-lt"/>
              <a:buAutoNum type="arabicPeriod"/>
            </a:pPr>
            <a:r>
              <a:rPr lang="de-DE" sz="2000"/>
              <a:t>Fangen Sie folgende Exception ab. Wenn kein Datensatz zur angegeben ID gefunden wird, soll "No employee with number &lt;id&gt; found." ausgegeben werden. Testen Sie mit Employee_ID = 2000.</a:t>
            </a:r>
          </a:p>
          <a:p>
            <a:pPr marL="745200" lvl="1" indent="-457200">
              <a:buFont typeface="+mj-lt"/>
              <a:buAutoNum type="arabicPeriod"/>
            </a:pPr>
            <a:endParaRPr lang="de-DE" sz="2000"/>
          </a:p>
          <a:p>
            <a:pPr marL="745200" lvl="1" indent="-457200">
              <a:buFont typeface="+mj-lt"/>
              <a:buAutoNum type="arabicPeriod"/>
            </a:pPr>
            <a:endParaRPr lang="de-DE" sz="2000"/>
          </a:p>
          <a:p>
            <a:pPr marL="745200" lvl="1" indent="-457200">
              <a:buFont typeface="+mj-lt"/>
              <a:buAutoNum type="arabicPeriod"/>
            </a:pPr>
            <a:endParaRPr lang="de-DE" sz="2000"/>
          </a:p>
          <a:p>
            <a:pPr marL="745200" lvl="1" indent="-457200">
              <a:buFont typeface="+mj-lt"/>
              <a:buAutoNum type="arabicPeriod"/>
            </a:pPr>
            <a:endParaRPr lang="de-DE" sz="2000"/>
          </a:p>
          <a:p>
            <a:pPr marL="745200" lvl="1" indent="-457200">
              <a:buFont typeface="+mj-lt"/>
              <a:buAutoNum type="arabicPeriod"/>
            </a:pPr>
            <a:endParaRPr lang="de-DE" sz="2000"/>
          </a:p>
          <a:p>
            <a:pPr marL="745200" lvl="1" indent="-457200">
              <a:buFont typeface="+mj-lt"/>
              <a:buAutoNum type="arabicPeriod"/>
            </a:pPr>
            <a:endParaRPr lang="de-DE" sz="2000"/>
          </a:p>
          <a:p>
            <a:pPr marL="745200" lvl="1" indent="-457200">
              <a:buFont typeface="+mj-lt"/>
              <a:buAutoNum type="arabicPeriod"/>
            </a:pPr>
            <a:endParaRPr lang="de-DE" sz="2000"/>
          </a:p>
        </p:txBody>
      </p:sp>
      <p:sp>
        <p:nvSpPr>
          <p:cNvPr id="4" name="Rectangle 81"/>
          <p:cNvSpPr>
            <a:spLocks noChangeArrowheads="1"/>
          </p:cNvSpPr>
          <p:nvPr/>
        </p:nvSpPr>
        <p:spPr bwMode="auto">
          <a:xfrm>
            <a:off x="755576" y="3789040"/>
            <a:ext cx="7668852" cy="2520280"/>
          </a:xfrm>
          <a:prstGeom prst="rect">
            <a:avLst/>
          </a:prstGeom>
          <a:solidFill>
            <a:srgbClr val="FFFFCC"/>
          </a:solidFill>
          <a:ln w="9525">
            <a:solidFill>
              <a:schemeClr val="tx1"/>
            </a:solidFill>
            <a:miter lim="800000"/>
            <a:headEnd/>
            <a:tailEnd/>
          </a:ln>
        </p:spPr>
        <p:txBody>
          <a:bodyPr wrap="square" lIns="180000" tIns="93600" rIns="180000" bIns="93600" anchor="ctr">
            <a:noAutofit/>
          </a:bodyPr>
          <a:lstStyle/>
          <a:p>
            <a:r>
              <a:rPr lang="de-DE" sz="1600" b="1">
                <a:solidFill>
                  <a:srgbClr val="0000FF"/>
                </a:solidFill>
                <a:latin typeface="Consolas"/>
              </a:rPr>
              <a:t>DECLARE</a:t>
            </a:r>
            <a:r>
              <a:rPr lang="de-DE" sz="1600">
                <a:solidFill>
                  <a:prstClr val="black"/>
                </a:solidFill>
                <a:latin typeface="Consolas"/>
              </a:rPr>
              <a:t> </a:t>
            </a:r>
          </a:p>
          <a:p>
            <a:r>
              <a:rPr lang="de-DE" sz="1600">
                <a:solidFill>
                  <a:prstClr val="black"/>
                </a:solidFill>
                <a:latin typeface="Consolas"/>
              </a:rPr>
              <a:t>  v_emp_id</a:t>
            </a:r>
            <a:r>
              <a:rPr lang="de-DE" sz="1600">
                <a:solidFill>
                  <a:srgbClr val="FF0000"/>
                </a:solidFill>
                <a:latin typeface="Consolas"/>
              </a:rPr>
              <a:t> &lt;TODO: Type&gt; </a:t>
            </a:r>
            <a:r>
              <a:rPr lang="de-DE" sz="1600">
                <a:solidFill>
                  <a:srgbClr val="808080"/>
                </a:solidFill>
                <a:latin typeface="Consolas"/>
              </a:rPr>
              <a:t>:=</a:t>
            </a:r>
            <a:r>
              <a:rPr lang="de-DE" sz="1600">
                <a:solidFill>
                  <a:prstClr val="black"/>
                </a:solidFill>
                <a:latin typeface="Consolas"/>
              </a:rPr>
              <a:t> 200</a:t>
            </a:r>
            <a:r>
              <a:rPr lang="de-DE" sz="1600">
                <a:solidFill>
                  <a:srgbClr val="808080"/>
                </a:solidFill>
                <a:latin typeface="Consolas"/>
              </a:rPr>
              <a:t>;</a:t>
            </a:r>
            <a:endParaRPr lang="de-DE" sz="1600">
              <a:solidFill>
                <a:prstClr val="black"/>
              </a:solidFill>
              <a:latin typeface="Consolas"/>
            </a:endParaRPr>
          </a:p>
          <a:p>
            <a:r>
              <a:rPr lang="de-DE" sz="1600">
                <a:solidFill>
                  <a:prstClr val="black"/>
                </a:solidFill>
                <a:latin typeface="Consolas"/>
              </a:rPr>
              <a:t>  v_first_name </a:t>
            </a:r>
            <a:r>
              <a:rPr lang="de-DE" sz="1600">
                <a:solidFill>
                  <a:srgbClr val="FF0000"/>
                </a:solidFill>
                <a:latin typeface="Consolas"/>
              </a:rPr>
              <a:t>&lt;TODO: Type&gt;</a:t>
            </a:r>
            <a:r>
              <a:rPr lang="de-DE" sz="1600">
                <a:solidFill>
                  <a:srgbClr val="808080"/>
                </a:solidFill>
                <a:latin typeface="Consolas"/>
              </a:rPr>
              <a:t>;</a:t>
            </a:r>
            <a:r>
              <a:rPr lang="de-DE" sz="1600">
                <a:solidFill>
                  <a:prstClr val="black"/>
                </a:solidFill>
                <a:latin typeface="Consolas"/>
              </a:rPr>
              <a:t/>
            </a:r>
            <a:br>
              <a:rPr lang="de-DE" sz="1600">
                <a:solidFill>
                  <a:prstClr val="black"/>
                </a:solidFill>
                <a:latin typeface="Consolas"/>
              </a:rPr>
            </a:br>
            <a:r>
              <a:rPr lang="de-DE" sz="1600">
                <a:solidFill>
                  <a:prstClr val="black"/>
                </a:solidFill>
                <a:latin typeface="Consolas"/>
              </a:rPr>
              <a:t>  v_job_title </a:t>
            </a:r>
            <a:r>
              <a:rPr lang="de-DE" sz="1600">
                <a:solidFill>
                  <a:srgbClr val="FF0000"/>
                </a:solidFill>
                <a:latin typeface="Consolas"/>
              </a:rPr>
              <a:t>&lt;TODO: Type&gt;</a:t>
            </a:r>
            <a:r>
              <a:rPr lang="de-DE" sz="1600">
                <a:solidFill>
                  <a:srgbClr val="808080"/>
                </a:solidFill>
                <a:latin typeface="Consolas"/>
              </a:rPr>
              <a:t>;</a:t>
            </a:r>
            <a:endParaRPr lang="de-DE" sz="1600">
              <a:solidFill>
                <a:prstClr val="black"/>
              </a:solidFill>
              <a:latin typeface="Consolas"/>
            </a:endParaRPr>
          </a:p>
          <a:p>
            <a:endParaRPr lang="de-DE" sz="1600">
              <a:solidFill>
                <a:prstClr val="black"/>
              </a:solidFill>
              <a:latin typeface="Consolas"/>
            </a:endParaRPr>
          </a:p>
          <a:p>
            <a:r>
              <a:rPr lang="de-DE" sz="1600" b="1">
                <a:solidFill>
                  <a:srgbClr val="0000FF"/>
                </a:solidFill>
                <a:latin typeface="Consolas"/>
              </a:rPr>
              <a:t>BEGIN</a:t>
            </a:r>
            <a:r>
              <a:rPr lang="de-DE" sz="1600">
                <a:solidFill>
                  <a:prstClr val="black"/>
                </a:solidFill>
                <a:latin typeface="Consolas"/>
              </a:rPr>
              <a:t> </a:t>
            </a:r>
          </a:p>
          <a:p>
            <a:r>
              <a:rPr lang="de-DE" sz="1600">
                <a:solidFill>
                  <a:srgbClr val="FF0000"/>
                </a:solidFill>
                <a:latin typeface="Consolas"/>
              </a:rPr>
              <a:t>  &lt;TODO: SELECT INTO&gt;</a:t>
            </a:r>
          </a:p>
          <a:p>
            <a:endParaRPr lang="de-DE" sz="1600">
              <a:solidFill>
                <a:prstClr val="black"/>
              </a:solidFill>
              <a:latin typeface="Consolas"/>
            </a:endParaRPr>
          </a:p>
          <a:p>
            <a:r>
              <a:rPr lang="de-DE" sz="1600">
                <a:solidFill>
                  <a:prstClr val="black"/>
                </a:solidFill>
                <a:latin typeface="Consolas"/>
              </a:rPr>
              <a:t>  dbms_output</a:t>
            </a:r>
            <a:r>
              <a:rPr lang="de-DE" sz="1600">
                <a:solidFill>
                  <a:srgbClr val="808080"/>
                </a:solidFill>
                <a:latin typeface="Consolas"/>
              </a:rPr>
              <a:t>.</a:t>
            </a:r>
            <a:r>
              <a:rPr lang="de-DE" sz="1600">
                <a:solidFill>
                  <a:prstClr val="black"/>
                </a:solidFill>
                <a:latin typeface="Consolas"/>
              </a:rPr>
              <a:t>put_line</a:t>
            </a:r>
            <a:r>
              <a:rPr lang="de-DE" sz="1600">
                <a:solidFill>
                  <a:srgbClr val="808080"/>
                </a:solidFill>
                <a:latin typeface="Consolas"/>
              </a:rPr>
              <a:t>(</a:t>
            </a:r>
            <a:r>
              <a:rPr lang="de-DE" sz="1600">
                <a:solidFill>
                  <a:prstClr val="black"/>
                </a:solidFill>
                <a:latin typeface="Consolas"/>
              </a:rPr>
              <a:t>v_first_name </a:t>
            </a:r>
            <a:r>
              <a:rPr lang="de-DE" sz="1600">
                <a:solidFill>
                  <a:srgbClr val="808080"/>
                </a:solidFill>
                <a:latin typeface="Consolas"/>
              </a:rPr>
              <a:t>||</a:t>
            </a:r>
            <a:r>
              <a:rPr lang="de-DE" sz="1600">
                <a:solidFill>
                  <a:prstClr val="black"/>
                </a:solidFill>
                <a:latin typeface="Consolas"/>
              </a:rPr>
              <a:t> </a:t>
            </a:r>
            <a:r>
              <a:rPr lang="de-DE" sz="1600">
                <a:solidFill>
                  <a:srgbClr val="800000"/>
                </a:solidFill>
                <a:latin typeface="Consolas"/>
              </a:rPr>
              <a:t>' is a '</a:t>
            </a:r>
            <a:r>
              <a:rPr lang="de-DE" sz="1600">
                <a:solidFill>
                  <a:prstClr val="black"/>
                </a:solidFill>
                <a:latin typeface="Consolas"/>
              </a:rPr>
              <a:t> </a:t>
            </a:r>
            <a:r>
              <a:rPr lang="de-DE" sz="1600">
                <a:solidFill>
                  <a:srgbClr val="808080"/>
                </a:solidFill>
                <a:latin typeface="Consolas"/>
              </a:rPr>
              <a:t>||</a:t>
            </a:r>
            <a:r>
              <a:rPr lang="de-DE" sz="1600">
                <a:solidFill>
                  <a:prstClr val="black"/>
                </a:solidFill>
                <a:latin typeface="Consolas"/>
              </a:rPr>
              <a:t> v_job_title</a:t>
            </a:r>
            <a:r>
              <a:rPr lang="de-DE" sz="1600">
                <a:solidFill>
                  <a:srgbClr val="808080"/>
                </a:solidFill>
                <a:latin typeface="Consolas"/>
              </a:rPr>
              <a:t>);</a:t>
            </a:r>
            <a:endParaRPr lang="de-DE" sz="1600">
              <a:solidFill>
                <a:prstClr val="black"/>
              </a:solidFill>
              <a:latin typeface="Consolas"/>
            </a:endParaRPr>
          </a:p>
          <a:p>
            <a:r>
              <a:rPr lang="de-DE" sz="1600" b="1">
                <a:solidFill>
                  <a:srgbClr val="0000FF"/>
                </a:solidFill>
                <a:latin typeface="Consolas"/>
              </a:rPr>
              <a:t>END</a:t>
            </a:r>
            <a:r>
              <a:rPr lang="de-DE" sz="1600">
                <a:solidFill>
                  <a:srgbClr val="808080"/>
                </a:solidFill>
                <a:latin typeface="Consolas"/>
              </a:rPr>
              <a:t>;</a:t>
            </a:r>
            <a:endParaRPr lang="de-DE" sz="1600">
              <a:solidFill>
                <a:prstClr val="black"/>
              </a:solidFill>
              <a:latin typeface="Consolas"/>
            </a:endParaRPr>
          </a:p>
        </p:txBody>
      </p:sp>
    </p:spTree>
    <p:extLst>
      <p:ext uri="{BB962C8B-B14F-4D97-AF65-F5344CB8AC3E}">
        <p14:creationId xmlns:p14="http://schemas.microsoft.com/office/powerpoint/2010/main" val="2223577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Lösung</a:t>
            </a:r>
          </a:p>
        </p:txBody>
      </p:sp>
      <p:sp>
        <p:nvSpPr>
          <p:cNvPr id="4" name="Rectangle 81"/>
          <p:cNvSpPr>
            <a:spLocks noChangeArrowheads="1"/>
          </p:cNvSpPr>
          <p:nvPr/>
        </p:nvSpPr>
        <p:spPr bwMode="auto">
          <a:xfrm>
            <a:off x="467544" y="1196752"/>
            <a:ext cx="7884876" cy="4932548"/>
          </a:xfrm>
          <a:prstGeom prst="rect">
            <a:avLst/>
          </a:prstGeom>
          <a:solidFill>
            <a:srgbClr val="FFFFCC"/>
          </a:solidFill>
          <a:ln w="9525">
            <a:solidFill>
              <a:schemeClr val="tx1"/>
            </a:solidFill>
            <a:miter lim="800000"/>
            <a:headEnd/>
            <a:tailEnd/>
          </a:ln>
        </p:spPr>
        <p:txBody>
          <a:bodyPr wrap="square" lIns="180000" tIns="93600" rIns="180000" bIns="93600" anchor="ctr">
            <a:noAutofit/>
          </a:bodyPr>
          <a:lstStyle/>
          <a:p>
            <a:r>
              <a:rPr lang="de-DE" sz="1600" b="1">
                <a:solidFill>
                  <a:srgbClr val="0000FF"/>
                </a:solidFill>
                <a:latin typeface="Consolas"/>
              </a:rPr>
              <a:t>DECLARE</a:t>
            </a:r>
            <a:r>
              <a:rPr lang="de-DE" sz="1600">
                <a:solidFill>
                  <a:prstClr val="black"/>
                </a:solidFill>
                <a:latin typeface="Consolas"/>
              </a:rPr>
              <a:t> </a:t>
            </a:r>
          </a:p>
          <a:p>
            <a:r>
              <a:rPr lang="de-DE" sz="1600">
                <a:solidFill>
                  <a:prstClr val="black"/>
                </a:solidFill>
                <a:latin typeface="Consolas"/>
              </a:rPr>
              <a:t>  v_emp_id employees</a:t>
            </a:r>
            <a:r>
              <a:rPr lang="de-DE" sz="1600">
                <a:solidFill>
                  <a:srgbClr val="808080"/>
                </a:solidFill>
                <a:latin typeface="Consolas"/>
              </a:rPr>
              <a:t>.</a:t>
            </a:r>
            <a:r>
              <a:rPr lang="de-DE" sz="1600">
                <a:solidFill>
                  <a:prstClr val="black"/>
                </a:solidFill>
                <a:latin typeface="Consolas"/>
              </a:rPr>
              <a:t>employee_id</a:t>
            </a:r>
            <a:r>
              <a:rPr lang="de-DE" sz="1600">
                <a:solidFill>
                  <a:srgbClr val="808080"/>
                </a:solidFill>
                <a:latin typeface="Consolas"/>
              </a:rPr>
              <a:t>%</a:t>
            </a:r>
            <a:r>
              <a:rPr lang="de-DE" sz="1600" b="1">
                <a:solidFill>
                  <a:srgbClr val="0000FF"/>
                </a:solidFill>
                <a:latin typeface="Consolas"/>
              </a:rPr>
              <a:t>TYPE</a:t>
            </a:r>
            <a:r>
              <a:rPr lang="de-DE" sz="1600">
                <a:solidFill>
                  <a:prstClr val="black"/>
                </a:solidFill>
                <a:latin typeface="Consolas"/>
              </a:rPr>
              <a:t> </a:t>
            </a:r>
            <a:r>
              <a:rPr lang="de-DE" sz="1600">
                <a:solidFill>
                  <a:srgbClr val="808080"/>
                </a:solidFill>
                <a:latin typeface="Consolas"/>
              </a:rPr>
              <a:t>:=</a:t>
            </a:r>
            <a:r>
              <a:rPr lang="de-DE" sz="1600">
                <a:solidFill>
                  <a:prstClr val="black"/>
                </a:solidFill>
                <a:latin typeface="Consolas"/>
              </a:rPr>
              <a:t> 200</a:t>
            </a:r>
            <a:r>
              <a:rPr lang="de-DE" sz="1600">
                <a:solidFill>
                  <a:srgbClr val="808080"/>
                </a:solidFill>
                <a:latin typeface="Consolas"/>
              </a:rPr>
              <a:t>;</a:t>
            </a:r>
            <a:endParaRPr lang="de-DE" sz="1600">
              <a:solidFill>
                <a:prstClr val="black"/>
              </a:solidFill>
              <a:latin typeface="Consolas"/>
            </a:endParaRPr>
          </a:p>
          <a:p>
            <a:r>
              <a:rPr lang="de-DE" sz="1600">
                <a:solidFill>
                  <a:prstClr val="black"/>
                </a:solidFill>
                <a:latin typeface="Consolas"/>
              </a:rPr>
              <a:t>  v_first_name employees</a:t>
            </a:r>
            <a:r>
              <a:rPr lang="de-DE" sz="1600">
                <a:solidFill>
                  <a:srgbClr val="808080"/>
                </a:solidFill>
                <a:latin typeface="Consolas"/>
              </a:rPr>
              <a:t>.</a:t>
            </a:r>
            <a:r>
              <a:rPr lang="de-DE" sz="1600">
                <a:solidFill>
                  <a:prstClr val="black"/>
                </a:solidFill>
                <a:latin typeface="Consolas"/>
              </a:rPr>
              <a:t>first_name</a:t>
            </a:r>
            <a:r>
              <a:rPr lang="de-DE" sz="1600">
                <a:solidFill>
                  <a:srgbClr val="808080"/>
                </a:solidFill>
                <a:latin typeface="Consolas"/>
              </a:rPr>
              <a:t>%</a:t>
            </a:r>
            <a:r>
              <a:rPr lang="de-DE" sz="1600" b="1">
                <a:solidFill>
                  <a:srgbClr val="0000FF"/>
                </a:solidFill>
                <a:latin typeface="Consolas"/>
              </a:rPr>
              <a:t>TYPE</a:t>
            </a:r>
            <a:r>
              <a:rPr lang="de-DE" sz="1600">
                <a:solidFill>
                  <a:srgbClr val="808080"/>
                </a:solidFill>
                <a:latin typeface="Consolas"/>
              </a:rPr>
              <a:t>;</a:t>
            </a:r>
            <a:endParaRPr lang="de-DE" sz="1600">
              <a:solidFill>
                <a:prstClr val="black"/>
              </a:solidFill>
              <a:latin typeface="Consolas"/>
            </a:endParaRPr>
          </a:p>
          <a:p>
            <a:r>
              <a:rPr lang="de-DE" sz="1600">
                <a:solidFill>
                  <a:prstClr val="black"/>
                </a:solidFill>
                <a:latin typeface="Consolas"/>
              </a:rPr>
              <a:t>  v_job_title jobs</a:t>
            </a:r>
            <a:r>
              <a:rPr lang="de-DE" sz="1600">
                <a:solidFill>
                  <a:srgbClr val="808080"/>
                </a:solidFill>
                <a:latin typeface="Consolas"/>
              </a:rPr>
              <a:t>.</a:t>
            </a:r>
            <a:r>
              <a:rPr lang="de-DE" sz="1600">
                <a:solidFill>
                  <a:prstClr val="black"/>
                </a:solidFill>
                <a:latin typeface="Consolas"/>
              </a:rPr>
              <a:t>job_title</a:t>
            </a:r>
            <a:r>
              <a:rPr lang="de-DE" sz="1600">
                <a:solidFill>
                  <a:srgbClr val="808080"/>
                </a:solidFill>
                <a:latin typeface="Consolas"/>
              </a:rPr>
              <a:t>%</a:t>
            </a:r>
            <a:r>
              <a:rPr lang="de-DE" sz="1600" b="1">
                <a:solidFill>
                  <a:srgbClr val="0000FF"/>
                </a:solidFill>
                <a:latin typeface="Consolas"/>
              </a:rPr>
              <a:t>TYPE</a:t>
            </a:r>
            <a:r>
              <a:rPr lang="de-DE" sz="1600">
                <a:solidFill>
                  <a:srgbClr val="808080"/>
                </a:solidFill>
                <a:latin typeface="Consolas"/>
              </a:rPr>
              <a:t>;</a:t>
            </a:r>
            <a:endParaRPr lang="de-DE" sz="1600">
              <a:solidFill>
                <a:prstClr val="black"/>
              </a:solidFill>
              <a:latin typeface="Consolas"/>
            </a:endParaRPr>
          </a:p>
          <a:p>
            <a:r>
              <a:rPr lang="de-DE" sz="1600" b="1">
                <a:solidFill>
                  <a:srgbClr val="0000FF"/>
                </a:solidFill>
                <a:latin typeface="Consolas"/>
              </a:rPr>
              <a:t>BEGIN</a:t>
            </a:r>
            <a:r>
              <a:rPr lang="de-DE" sz="1600">
                <a:solidFill>
                  <a:prstClr val="black"/>
                </a:solidFill>
                <a:latin typeface="Consolas"/>
              </a:rPr>
              <a:t> </a:t>
            </a:r>
          </a:p>
          <a:p>
            <a:endParaRPr lang="de-DE" sz="1600">
              <a:solidFill>
                <a:prstClr val="black"/>
              </a:solidFill>
              <a:latin typeface="Consolas"/>
            </a:endParaRPr>
          </a:p>
          <a:p>
            <a:r>
              <a:rPr lang="de-DE" sz="1600">
                <a:solidFill>
                  <a:prstClr val="black"/>
                </a:solidFill>
                <a:latin typeface="Consolas"/>
              </a:rPr>
              <a:t>  </a:t>
            </a:r>
            <a:r>
              <a:rPr lang="de-DE" sz="1600" b="1">
                <a:solidFill>
                  <a:srgbClr val="0000FF"/>
                </a:solidFill>
                <a:latin typeface="Consolas"/>
              </a:rPr>
              <a:t>SELECT</a:t>
            </a:r>
            <a:r>
              <a:rPr lang="de-DE" sz="1600">
                <a:solidFill>
                  <a:prstClr val="black"/>
                </a:solidFill>
                <a:latin typeface="Consolas"/>
              </a:rPr>
              <a:t> e</a:t>
            </a:r>
            <a:r>
              <a:rPr lang="de-DE" sz="1600">
                <a:solidFill>
                  <a:srgbClr val="808080"/>
                </a:solidFill>
                <a:latin typeface="Consolas"/>
              </a:rPr>
              <a:t>.</a:t>
            </a:r>
            <a:r>
              <a:rPr lang="de-DE" sz="1600">
                <a:solidFill>
                  <a:prstClr val="black"/>
                </a:solidFill>
                <a:latin typeface="Consolas"/>
              </a:rPr>
              <a:t>first_name</a:t>
            </a:r>
            <a:r>
              <a:rPr lang="de-DE" sz="1600">
                <a:solidFill>
                  <a:srgbClr val="808080"/>
                </a:solidFill>
                <a:latin typeface="Consolas"/>
              </a:rPr>
              <a:t>,</a:t>
            </a:r>
            <a:r>
              <a:rPr lang="de-DE" sz="1600">
                <a:solidFill>
                  <a:prstClr val="black"/>
                </a:solidFill>
                <a:latin typeface="Consolas"/>
              </a:rPr>
              <a:t> job_title</a:t>
            </a:r>
          </a:p>
          <a:p>
            <a:r>
              <a:rPr lang="de-DE" sz="1600">
                <a:solidFill>
                  <a:prstClr val="black"/>
                </a:solidFill>
                <a:latin typeface="Consolas"/>
              </a:rPr>
              <a:t>  </a:t>
            </a:r>
            <a:r>
              <a:rPr lang="de-DE" sz="1600" b="1">
                <a:solidFill>
                  <a:srgbClr val="0000FF"/>
                </a:solidFill>
                <a:latin typeface="Consolas"/>
              </a:rPr>
              <a:t>INTO</a:t>
            </a:r>
            <a:r>
              <a:rPr lang="de-DE" sz="1600">
                <a:solidFill>
                  <a:prstClr val="black"/>
                </a:solidFill>
                <a:latin typeface="Consolas"/>
              </a:rPr>
              <a:t> v_first_name</a:t>
            </a:r>
            <a:r>
              <a:rPr lang="de-DE" sz="1600">
                <a:solidFill>
                  <a:srgbClr val="808080"/>
                </a:solidFill>
                <a:latin typeface="Consolas"/>
              </a:rPr>
              <a:t>,</a:t>
            </a:r>
            <a:r>
              <a:rPr lang="de-DE" sz="1600">
                <a:solidFill>
                  <a:prstClr val="black"/>
                </a:solidFill>
                <a:latin typeface="Consolas"/>
              </a:rPr>
              <a:t> v_job_title</a:t>
            </a:r>
          </a:p>
          <a:p>
            <a:r>
              <a:rPr lang="de-DE" sz="1600">
                <a:solidFill>
                  <a:prstClr val="black"/>
                </a:solidFill>
                <a:latin typeface="Consolas"/>
              </a:rPr>
              <a:t>  </a:t>
            </a:r>
            <a:r>
              <a:rPr lang="de-DE" sz="1600" b="1">
                <a:solidFill>
                  <a:srgbClr val="0000FF"/>
                </a:solidFill>
                <a:latin typeface="Consolas"/>
              </a:rPr>
              <a:t>FROM</a:t>
            </a:r>
            <a:r>
              <a:rPr lang="de-DE" sz="1600">
                <a:solidFill>
                  <a:prstClr val="black"/>
                </a:solidFill>
                <a:latin typeface="Consolas"/>
              </a:rPr>
              <a:t> employees e </a:t>
            </a:r>
            <a:r>
              <a:rPr lang="de-DE" sz="1600">
                <a:solidFill>
                  <a:srgbClr val="808080"/>
                </a:solidFill>
                <a:latin typeface="Consolas"/>
              </a:rPr>
              <a:t>JOIN</a:t>
            </a:r>
            <a:r>
              <a:rPr lang="de-DE" sz="1600">
                <a:solidFill>
                  <a:prstClr val="black"/>
                </a:solidFill>
                <a:latin typeface="Consolas"/>
              </a:rPr>
              <a:t> jobs j </a:t>
            </a:r>
            <a:r>
              <a:rPr lang="de-DE" sz="1600" b="1">
                <a:solidFill>
                  <a:srgbClr val="0000FF"/>
                </a:solidFill>
                <a:latin typeface="Consolas"/>
              </a:rPr>
              <a:t>ON </a:t>
            </a:r>
            <a:r>
              <a:rPr lang="de-DE" sz="1600">
                <a:solidFill>
                  <a:srgbClr val="808080"/>
                </a:solidFill>
                <a:latin typeface="Consolas"/>
              </a:rPr>
              <a:t>(</a:t>
            </a:r>
            <a:r>
              <a:rPr lang="de-DE" sz="1600">
                <a:solidFill>
                  <a:prstClr val="black"/>
                </a:solidFill>
                <a:latin typeface="Consolas"/>
              </a:rPr>
              <a:t>e</a:t>
            </a:r>
            <a:r>
              <a:rPr lang="de-DE" sz="1600">
                <a:solidFill>
                  <a:srgbClr val="808080"/>
                </a:solidFill>
                <a:latin typeface="Consolas"/>
              </a:rPr>
              <a:t>.</a:t>
            </a:r>
            <a:r>
              <a:rPr lang="de-DE" sz="1600">
                <a:solidFill>
                  <a:prstClr val="black"/>
                </a:solidFill>
                <a:latin typeface="Consolas"/>
              </a:rPr>
              <a:t>job_id </a:t>
            </a:r>
            <a:r>
              <a:rPr lang="de-DE" sz="1600">
                <a:solidFill>
                  <a:srgbClr val="808080"/>
                </a:solidFill>
                <a:latin typeface="Consolas"/>
              </a:rPr>
              <a:t>=</a:t>
            </a:r>
            <a:r>
              <a:rPr lang="de-DE" sz="1600">
                <a:solidFill>
                  <a:prstClr val="black"/>
                </a:solidFill>
                <a:latin typeface="Consolas"/>
              </a:rPr>
              <a:t> j</a:t>
            </a:r>
            <a:r>
              <a:rPr lang="de-DE" sz="1600">
                <a:solidFill>
                  <a:srgbClr val="808080"/>
                </a:solidFill>
                <a:latin typeface="Consolas"/>
              </a:rPr>
              <a:t>.</a:t>
            </a:r>
            <a:r>
              <a:rPr lang="de-DE" sz="1600">
                <a:solidFill>
                  <a:prstClr val="black"/>
                </a:solidFill>
                <a:latin typeface="Consolas"/>
              </a:rPr>
              <a:t>job_id</a:t>
            </a:r>
            <a:r>
              <a:rPr lang="de-DE" sz="1600">
                <a:solidFill>
                  <a:srgbClr val="808080"/>
                </a:solidFill>
                <a:latin typeface="Consolas"/>
              </a:rPr>
              <a:t>)</a:t>
            </a:r>
            <a:endParaRPr lang="de-DE" sz="1600">
              <a:solidFill>
                <a:prstClr val="black"/>
              </a:solidFill>
              <a:latin typeface="Consolas"/>
            </a:endParaRPr>
          </a:p>
          <a:p>
            <a:r>
              <a:rPr lang="de-DE" sz="1600">
                <a:solidFill>
                  <a:prstClr val="black"/>
                </a:solidFill>
                <a:latin typeface="Consolas"/>
              </a:rPr>
              <a:t>  </a:t>
            </a:r>
            <a:r>
              <a:rPr lang="de-DE" sz="1600" b="1">
                <a:solidFill>
                  <a:srgbClr val="0000FF"/>
                </a:solidFill>
                <a:latin typeface="Consolas"/>
              </a:rPr>
              <a:t>WHERE</a:t>
            </a:r>
            <a:r>
              <a:rPr lang="de-DE" sz="1600">
                <a:solidFill>
                  <a:prstClr val="black"/>
                </a:solidFill>
                <a:latin typeface="Consolas"/>
              </a:rPr>
              <a:t> employee_id </a:t>
            </a:r>
            <a:r>
              <a:rPr lang="de-DE" sz="1600">
                <a:solidFill>
                  <a:srgbClr val="808080"/>
                </a:solidFill>
                <a:latin typeface="Consolas"/>
              </a:rPr>
              <a:t>=</a:t>
            </a:r>
            <a:r>
              <a:rPr lang="de-DE" sz="1600">
                <a:solidFill>
                  <a:prstClr val="black"/>
                </a:solidFill>
                <a:latin typeface="Consolas"/>
              </a:rPr>
              <a:t> v_emp_id</a:t>
            </a:r>
            <a:r>
              <a:rPr lang="de-DE" sz="1600">
                <a:solidFill>
                  <a:srgbClr val="808080"/>
                </a:solidFill>
                <a:latin typeface="Consolas"/>
              </a:rPr>
              <a:t>;</a:t>
            </a:r>
            <a:endParaRPr lang="de-DE" sz="1600">
              <a:solidFill>
                <a:prstClr val="black"/>
              </a:solidFill>
              <a:latin typeface="Consolas"/>
            </a:endParaRPr>
          </a:p>
          <a:p>
            <a:r>
              <a:rPr lang="de-DE" sz="1600">
                <a:solidFill>
                  <a:prstClr val="black"/>
                </a:solidFill>
                <a:latin typeface="Consolas"/>
              </a:rPr>
              <a:t>  </a:t>
            </a:r>
          </a:p>
          <a:p>
            <a:r>
              <a:rPr lang="de-DE" sz="1600">
                <a:solidFill>
                  <a:prstClr val="black"/>
                </a:solidFill>
                <a:latin typeface="Consolas"/>
              </a:rPr>
              <a:t>  dbms_output</a:t>
            </a:r>
            <a:r>
              <a:rPr lang="de-DE" sz="1600">
                <a:solidFill>
                  <a:srgbClr val="808080"/>
                </a:solidFill>
                <a:latin typeface="Consolas"/>
              </a:rPr>
              <a:t>.</a:t>
            </a:r>
            <a:r>
              <a:rPr lang="de-DE" sz="1600">
                <a:solidFill>
                  <a:prstClr val="black"/>
                </a:solidFill>
                <a:latin typeface="Consolas"/>
              </a:rPr>
              <a:t>put_line</a:t>
            </a:r>
            <a:r>
              <a:rPr lang="de-DE" sz="1600">
                <a:solidFill>
                  <a:srgbClr val="808080"/>
                </a:solidFill>
                <a:latin typeface="Consolas"/>
              </a:rPr>
              <a:t>(</a:t>
            </a:r>
            <a:r>
              <a:rPr lang="de-DE" sz="1600">
                <a:solidFill>
                  <a:prstClr val="black"/>
                </a:solidFill>
                <a:latin typeface="Consolas"/>
              </a:rPr>
              <a:t>v_first_name </a:t>
            </a:r>
            <a:r>
              <a:rPr lang="de-DE" sz="1600">
                <a:solidFill>
                  <a:srgbClr val="808080"/>
                </a:solidFill>
                <a:latin typeface="Consolas"/>
              </a:rPr>
              <a:t>||</a:t>
            </a:r>
            <a:r>
              <a:rPr lang="de-DE" sz="1600">
                <a:solidFill>
                  <a:prstClr val="black"/>
                </a:solidFill>
                <a:latin typeface="Consolas"/>
              </a:rPr>
              <a:t> </a:t>
            </a:r>
            <a:r>
              <a:rPr lang="de-DE" sz="1600">
                <a:solidFill>
                  <a:srgbClr val="800000"/>
                </a:solidFill>
                <a:latin typeface="Consolas"/>
              </a:rPr>
              <a:t>' is a '</a:t>
            </a:r>
            <a:r>
              <a:rPr lang="de-DE" sz="1600">
                <a:solidFill>
                  <a:prstClr val="black"/>
                </a:solidFill>
                <a:latin typeface="Consolas"/>
              </a:rPr>
              <a:t> </a:t>
            </a:r>
            <a:r>
              <a:rPr lang="de-DE" sz="1600">
                <a:solidFill>
                  <a:srgbClr val="808080"/>
                </a:solidFill>
                <a:latin typeface="Consolas"/>
              </a:rPr>
              <a:t>||</a:t>
            </a:r>
            <a:r>
              <a:rPr lang="de-DE" sz="1600">
                <a:solidFill>
                  <a:prstClr val="black"/>
                </a:solidFill>
                <a:latin typeface="Consolas"/>
              </a:rPr>
              <a:t> v_job_title</a:t>
            </a:r>
            <a:r>
              <a:rPr lang="de-DE" sz="1600">
                <a:solidFill>
                  <a:srgbClr val="808080"/>
                </a:solidFill>
                <a:latin typeface="Consolas"/>
              </a:rPr>
              <a:t>);</a:t>
            </a:r>
            <a:endParaRPr lang="de-DE" sz="1600">
              <a:solidFill>
                <a:prstClr val="black"/>
              </a:solidFill>
              <a:latin typeface="Consolas"/>
            </a:endParaRPr>
          </a:p>
          <a:p>
            <a:endParaRPr lang="de-DE" sz="1600" b="1">
              <a:solidFill>
                <a:srgbClr val="0000FF"/>
              </a:solidFill>
              <a:latin typeface="Consolas"/>
            </a:endParaRPr>
          </a:p>
          <a:p>
            <a:r>
              <a:rPr lang="de-DE" sz="1600" b="1">
                <a:solidFill>
                  <a:srgbClr val="0000FF"/>
                </a:solidFill>
                <a:latin typeface="Consolas"/>
              </a:rPr>
              <a:t>EXCEPTION</a:t>
            </a:r>
          </a:p>
          <a:p>
            <a:r>
              <a:rPr lang="de-DE" sz="1600" b="1">
                <a:solidFill>
                  <a:srgbClr val="0000FF"/>
                </a:solidFill>
                <a:latin typeface="Consolas"/>
              </a:rPr>
              <a:t>WHEN</a:t>
            </a:r>
            <a:r>
              <a:rPr lang="de-DE" sz="1600">
                <a:solidFill>
                  <a:prstClr val="black"/>
                </a:solidFill>
                <a:latin typeface="Consolas"/>
              </a:rPr>
              <a:t> no_data_found </a:t>
            </a:r>
            <a:r>
              <a:rPr lang="de-DE" sz="1600" b="1">
                <a:solidFill>
                  <a:srgbClr val="0000FF"/>
                </a:solidFill>
                <a:latin typeface="Consolas"/>
              </a:rPr>
              <a:t>THEN</a:t>
            </a:r>
            <a:endParaRPr lang="de-DE" sz="1600">
              <a:solidFill>
                <a:prstClr val="black"/>
              </a:solidFill>
              <a:latin typeface="Consolas"/>
            </a:endParaRPr>
          </a:p>
          <a:p>
            <a:r>
              <a:rPr lang="de-DE" sz="1600">
                <a:solidFill>
                  <a:prstClr val="black"/>
                </a:solidFill>
                <a:latin typeface="Consolas"/>
              </a:rPr>
              <a:t>  dbms_output</a:t>
            </a:r>
            <a:r>
              <a:rPr lang="de-DE" sz="1600">
                <a:solidFill>
                  <a:srgbClr val="808080"/>
                </a:solidFill>
                <a:latin typeface="Consolas"/>
              </a:rPr>
              <a:t>.</a:t>
            </a:r>
            <a:r>
              <a:rPr lang="de-DE" sz="1600">
                <a:solidFill>
                  <a:prstClr val="black"/>
                </a:solidFill>
                <a:latin typeface="Consolas"/>
              </a:rPr>
              <a:t>put_line</a:t>
            </a:r>
            <a:r>
              <a:rPr lang="de-DE" sz="1600">
                <a:solidFill>
                  <a:srgbClr val="808080"/>
                </a:solidFill>
                <a:latin typeface="Consolas"/>
              </a:rPr>
              <a:t>(</a:t>
            </a:r>
          </a:p>
          <a:p>
            <a:r>
              <a:rPr lang="de-DE" sz="1600">
                <a:solidFill>
                  <a:srgbClr val="808080"/>
                </a:solidFill>
                <a:latin typeface="Consolas"/>
              </a:rPr>
              <a:t>    </a:t>
            </a:r>
            <a:r>
              <a:rPr lang="de-DE" sz="1600">
                <a:solidFill>
                  <a:srgbClr val="800000"/>
                </a:solidFill>
                <a:latin typeface="Consolas"/>
              </a:rPr>
              <a:t>'No employeed with ID '</a:t>
            </a:r>
            <a:r>
              <a:rPr lang="de-DE" sz="1600">
                <a:solidFill>
                  <a:prstClr val="black"/>
                </a:solidFill>
                <a:latin typeface="Consolas"/>
              </a:rPr>
              <a:t> </a:t>
            </a:r>
            <a:r>
              <a:rPr lang="de-DE" sz="1600">
                <a:solidFill>
                  <a:srgbClr val="808080"/>
                </a:solidFill>
                <a:latin typeface="Consolas"/>
              </a:rPr>
              <a:t>||</a:t>
            </a:r>
            <a:r>
              <a:rPr lang="de-DE" sz="1600">
                <a:solidFill>
                  <a:prstClr val="black"/>
                </a:solidFill>
                <a:latin typeface="Consolas"/>
              </a:rPr>
              <a:t> v_emp_id </a:t>
            </a:r>
            <a:r>
              <a:rPr lang="de-DE" sz="1600">
                <a:solidFill>
                  <a:srgbClr val="808080"/>
                </a:solidFill>
                <a:latin typeface="Consolas"/>
              </a:rPr>
              <a:t>||</a:t>
            </a:r>
            <a:r>
              <a:rPr lang="de-DE" sz="1600">
                <a:solidFill>
                  <a:prstClr val="black"/>
                </a:solidFill>
                <a:latin typeface="Consolas"/>
              </a:rPr>
              <a:t> </a:t>
            </a:r>
            <a:r>
              <a:rPr lang="de-DE" sz="1600">
                <a:solidFill>
                  <a:srgbClr val="800000"/>
                </a:solidFill>
                <a:latin typeface="Consolas"/>
              </a:rPr>
              <a:t>' found.'</a:t>
            </a:r>
            <a:r>
              <a:rPr lang="de-DE" sz="1600">
                <a:solidFill>
                  <a:srgbClr val="808080"/>
                </a:solidFill>
                <a:latin typeface="Consolas"/>
              </a:rPr>
              <a:t>);</a:t>
            </a:r>
            <a:endParaRPr lang="de-DE" sz="1600">
              <a:solidFill>
                <a:prstClr val="black"/>
              </a:solidFill>
              <a:latin typeface="Consolas"/>
            </a:endParaRPr>
          </a:p>
          <a:p>
            <a:r>
              <a:rPr lang="de-DE" sz="1600" b="1">
                <a:solidFill>
                  <a:srgbClr val="0000FF"/>
                </a:solidFill>
                <a:latin typeface="Consolas"/>
              </a:rPr>
              <a:t>END</a:t>
            </a:r>
            <a:r>
              <a:rPr lang="de-DE" sz="1600">
                <a:solidFill>
                  <a:srgbClr val="808080"/>
                </a:solidFill>
                <a:latin typeface="Consolas"/>
              </a:rPr>
              <a:t>;</a:t>
            </a:r>
            <a:endParaRPr lang="de-DE" sz="1600">
              <a:solidFill>
                <a:prstClr val="black"/>
              </a:solidFill>
              <a:latin typeface="Consolas"/>
            </a:endParaRPr>
          </a:p>
          <a:p>
            <a:endParaRPr lang="de-DE" sz="1600">
              <a:solidFill>
                <a:prstClr val="black"/>
              </a:solidFill>
              <a:latin typeface="Consolas"/>
            </a:endParaRPr>
          </a:p>
        </p:txBody>
      </p:sp>
    </p:spTree>
    <p:extLst>
      <p:ext uri="{BB962C8B-B14F-4D97-AF65-F5344CB8AC3E}">
        <p14:creationId xmlns:p14="http://schemas.microsoft.com/office/powerpoint/2010/main" val="11547794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Record Types</a:t>
            </a:r>
          </a:p>
        </p:txBody>
      </p:sp>
      <p:sp>
        <p:nvSpPr>
          <p:cNvPr id="3" name="Inhaltsplatzhalter 2"/>
          <p:cNvSpPr>
            <a:spLocks noGrp="1"/>
          </p:cNvSpPr>
          <p:nvPr>
            <p:ph sz="quarter" idx="14"/>
          </p:nvPr>
        </p:nvSpPr>
        <p:spPr/>
        <p:txBody>
          <a:bodyPr>
            <a:normAutofit/>
          </a:bodyPr>
          <a:lstStyle/>
          <a:p>
            <a:r>
              <a:rPr lang="de-DE" sz="2000"/>
              <a:t>Records sind zusammengesetzte Datentypen (Strukturen)</a:t>
            </a:r>
          </a:p>
          <a:p>
            <a:pPr lvl="1"/>
            <a:r>
              <a:rPr lang="de-DE" sz="2000"/>
              <a:t>Entsprechen Tupeln</a:t>
            </a:r>
          </a:p>
          <a:p>
            <a:r>
              <a:rPr lang="de-DE" sz="2000"/>
              <a:t>Beispiel eines frei definierten Record-Typen</a:t>
            </a:r>
          </a:p>
          <a:p>
            <a:pPr lvl="1"/>
            <a:endParaRPr lang="de-DE" sz="2000"/>
          </a:p>
          <a:p>
            <a:endParaRPr lang="de-DE" sz="2000"/>
          </a:p>
          <a:p>
            <a:endParaRPr lang="de-DE" sz="2000"/>
          </a:p>
          <a:p>
            <a:endParaRPr lang="de-DE" sz="2000"/>
          </a:p>
          <a:p>
            <a:r>
              <a:rPr lang="de-DE" sz="2000"/>
              <a:t>Kurzschreibweise für Record-Typen basierend auf Tabellen</a:t>
            </a:r>
          </a:p>
        </p:txBody>
      </p:sp>
      <p:sp>
        <p:nvSpPr>
          <p:cNvPr id="4" name="Rectangle 81"/>
          <p:cNvSpPr>
            <a:spLocks noChangeArrowheads="1"/>
          </p:cNvSpPr>
          <p:nvPr/>
        </p:nvSpPr>
        <p:spPr bwMode="auto">
          <a:xfrm>
            <a:off x="539552" y="2492896"/>
            <a:ext cx="8064896" cy="2376264"/>
          </a:xfrm>
          <a:prstGeom prst="rect">
            <a:avLst/>
          </a:prstGeom>
          <a:solidFill>
            <a:srgbClr val="FFFFCC"/>
          </a:solidFill>
          <a:ln w="9525">
            <a:solidFill>
              <a:schemeClr val="tx1"/>
            </a:solidFill>
            <a:miter lim="800000"/>
            <a:headEnd/>
            <a:tailEnd/>
          </a:ln>
        </p:spPr>
        <p:txBody>
          <a:bodyPr wrap="square" lIns="180000" tIns="93600" rIns="180000" bIns="93600" anchor="ctr">
            <a:noAutofit/>
          </a:bodyPr>
          <a:lstStyle/>
          <a:p>
            <a:r>
              <a:rPr lang="de-DE" sz="1600" b="1">
                <a:solidFill>
                  <a:srgbClr val="0000FF"/>
                </a:solidFill>
                <a:latin typeface="Consolas"/>
              </a:rPr>
              <a:t>TYPE </a:t>
            </a:r>
            <a:r>
              <a:rPr lang="de-DE" sz="1600">
                <a:solidFill>
                  <a:prstClr val="black"/>
                </a:solidFill>
                <a:latin typeface="Consolas"/>
              </a:rPr>
              <a:t>emp_rec_type</a:t>
            </a:r>
            <a:r>
              <a:rPr lang="de-DE" sz="1600" b="1">
                <a:solidFill>
                  <a:srgbClr val="0000FF"/>
                </a:solidFill>
                <a:latin typeface="Consolas"/>
              </a:rPr>
              <a:t> IS RECORD </a:t>
            </a:r>
            <a:r>
              <a:rPr lang="de-DE" sz="1600">
                <a:solidFill>
                  <a:srgbClr val="808080"/>
                </a:solidFill>
                <a:latin typeface="Consolas"/>
              </a:rPr>
              <a:t>(</a:t>
            </a:r>
          </a:p>
          <a:p>
            <a:r>
              <a:rPr lang="de-DE" sz="1600">
                <a:solidFill>
                  <a:prstClr val="black"/>
                </a:solidFill>
                <a:latin typeface="Consolas"/>
              </a:rPr>
              <a:t>  employee_id   NUMBER</a:t>
            </a:r>
            <a:r>
              <a:rPr lang="de-DE" sz="1600">
                <a:solidFill>
                  <a:srgbClr val="808080"/>
                </a:solidFill>
                <a:latin typeface="Consolas"/>
              </a:rPr>
              <a:t>(</a:t>
            </a:r>
            <a:r>
              <a:rPr lang="de-DE" sz="1600">
                <a:solidFill>
                  <a:prstClr val="black"/>
                </a:solidFill>
                <a:latin typeface="Consolas"/>
              </a:rPr>
              <a:t>6</a:t>
            </a:r>
            <a:r>
              <a:rPr lang="de-DE" sz="1600">
                <a:solidFill>
                  <a:srgbClr val="808080"/>
                </a:solidFill>
                <a:latin typeface="Consolas"/>
              </a:rPr>
              <a:t>,</a:t>
            </a:r>
            <a:r>
              <a:rPr lang="de-DE" sz="1600">
                <a:solidFill>
                  <a:prstClr val="black"/>
                </a:solidFill>
                <a:latin typeface="Consolas"/>
              </a:rPr>
              <a:t>0</a:t>
            </a:r>
            <a:r>
              <a:rPr lang="de-DE" sz="1600">
                <a:solidFill>
                  <a:srgbClr val="808080"/>
                </a:solidFill>
                <a:latin typeface="Consolas"/>
              </a:rPr>
              <a:t>),</a:t>
            </a:r>
            <a:r>
              <a:rPr lang="de-DE" sz="1600">
                <a:solidFill>
                  <a:prstClr val="black"/>
                </a:solidFill>
                <a:latin typeface="Consolas"/>
              </a:rPr>
              <a:t> </a:t>
            </a:r>
          </a:p>
          <a:p>
            <a:r>
              <a:rPr lang="de-DE" sz="1600">
                <a:solidFill>
                  <a:prstClr val="black"/>
                </a:solidFill>
                <a:latin typeface="Consolas"/>
              </a:rPr>
              <a:t>  first_name    VARCHAR2</a:t>
            </a:r>
            <a:r>
              <a:rPr lang="de-DE" sz="1600">
                <a:solidFill>
                  <a:srgbClr val="808080"/>
                </a:solidFill>
                <a:latin typeface="Consolas"/>
              </a:rPr>
              <a:t>(</a:t>
            </a:r>
            <a:r>
              <a:rPr lang="de-DE" sz="1600">
                <a:solidFill>
                  <a:prstClr val="black"/>
                </a:solidFill>
                <a:latin typeface="Consolas"/>
              </a:rPr>
              <a:t>20</a:t>
            </a:r>
            <a:r>
              <a:rPr lang="de-DE" sz="1600">
                <a:solidFill>
                  <a:srgbClr val="808080"/>
                </a:solidFill>
                <a:latin typeface="Consolas"/>
              </a:rPr>
              <a:t>),</a:t>
            </a:r>
            <a:r>
              <a:rPr lang="de-DE" sz="1600">
                <a:solidFill>
                  <a:prstClr val="black"/>
                </a:solidFill>
                <a:latin typeface="Consolas"/>
              </a:rPr>
              <a:t> </a:t>
            </a:r>
          </a:p>
          <a:p>
            <a:r>
              <a:rPr lang="de-DE" sz="1600">
                <a:solidFill>
                  <a:prstClr val="black"/>
                </a:solidFill>
                <a:latin typeface="Consolas"/>
              </a:rPr>
              <a:t>  last_name     VARCHAR2</a:t>
            </a:r>
            <a:r>
              <a:rPr lang="de-DE" sz="1600">
                <a:solidFill>
                  <a:srgbClr val="808080"/>
                </a:solidFill>
                <a:latin typeface="Consolas"/>
              </a:rPr>
              <a:t>(</a:t>
            </a:r>
            <a:r>
              <a:rPr lang="de-DE" sz="1600">
                <a:solidFill>
                  <a:prstClr val="black"/>
                </a:solidFill>
                <a:latin typeface="Consolas"/>
              </a:rPr>
              <a:t>25</a:t>
            </a:r>
            <a:r>
              <a:rPr lang="de-DE" sz="1600">
                <a:solidFill>
                  <a:srgbClr val="808080"/>
                </a:solidFill>
                <a:latin typeface="Consolas"/>
              </a:rPr>
              <a:t>),</a:t>
            </a:r>
            <a:r>
              <a:rPr lang="de-DE" sz="1600">
                <a:solidFill>
                  <a:prstClr val="black"/>
                </a:solidFill>
                <a:latin typeface="Consolas"/>
              </a:rPr>
              <a:t> </a:t>
            </a:r>
          </a:p>
          <a:p>
            <a:r>
              <a:rPr lang="de-DE" sz="1600">
                <a:solidFill>
                  <a:prstClr val="black"/>
                </a:solidFill>
                <a:latin typeface="Consolas"/>
              </a:rPr>
              <a:t>  ...</a:t>
            </a:r>
          </a:p>
          <a:p>
            <a:r>
              <a:rPr lang="de-DE" sz="1600">
                <a:solidFill>
                  <a:prstClr val="black"/>
                </a:solidFill>
                <a:latin typeface="Consolas"/>
              </a:rPr>
              <a:t>  department_id NUMBER</a:t>
            </a:r>
            <a:r>
              <a:rPr lang="de-DE" sz="1600">
                <a:solidFill>
                  <a:srgbClr val="808080"/>
                </a:solidFill>
                <a:latin typeface="Consolas"/>
              </a:rPr>
              <a:t>(</a:t>
            </a:r>
            <a:r>
              <a:rPr lang="de-DE" sz="1600">
                <a:solidFill>
                  <a:prstClr val="black"/>
                </a:solidFill>
                <a:latin typeface="Consolas"/>
              </a:rPr>
              <a:t>4</a:t>
            </a:r>
            <a:r>
              <a:rPr lang="de-DE" sz="1600">
                <a:solidFill>
                  <a:srgbClr val="808080"/>
                </a:solidFill>
                <a:latin typeface="Consolas"/>
              </a:rPr>
              <a:t>,</a:t>
            </a:r>
            <a:r>
              <a:rPr lang="de-DE" sz="1600">
                <a:solidFill>
                  <a:prstClr val="black"/>
                </a:solidFill>
                <a:latin typeface="Consolas"/>
              </a:rPr>
              <a:t>0</a:t>
            </a:r>
            <a:r>
              <a:rPr lang="de-DE" sz="1600">
                <a:solidFill>
                  <a:srgbClr val="808080"/>
                </a:solidFill>
                <a:latin typeface="Consolas"/>
              </a:rPr>
              <a:t>)</a:t>
            </a:r>
          </a:p>
          <a:p>
            <a:r>
              <a:rPr lang="de-DE" sz="1600">
                <a:solidFill>
                  <a:srgbClr val="808080"/>
                </a:solidFill>
                <a:latin typeface="Consolas"/>
              </a:rPr>
              <a:t>);</a:t>
            </a:r>
          </a:p>
          <a:p>
            <a:endParaRPr lang="de-DE" sz="1600">
              <a:solidFill>
                <a:prstClr val="black"/>
              </a:solidFill>
              <a:latin typeface="Consolas"/>
            </a:endParaRPr>
          </a:p>
          <a:p>
            <a:r>
              <a:rPr lang="de-DE" sz="1600">
                <a:solidFill>
                  <a:prstClr val="black"/>
                </a:solidFill>
                <a:latin typeface="Consolas"/>
              </a:rPr>
              <a:t>v_emp_rec emp_rec_type;</a:t>
            </a:r>
          </a:p>
        </p:txBody>
      </p:sp>
      <p:sp>
        <p:nvSpPr>
          <p:cNvPr id="5" name="Rectangle 81"/>
          <p:cNvSpPr>
            <a:spLocks noChangeArrowheads="1"/>
          </p:cNvSpPr>
          <p:nvPr/>
        </p:nvSpPr>
        <p:spPr bwMode="auto">
          <a:xfrm>
            <a:off x="539552" y="5553236"/>
            <a:ext cx="8064896" cy="656456"/>
          </a:xfrm>
          <a:prstGeom prst="rect">
            <a:avLst/>
          </a:prstGeom>
          <a:solidFill>
            <a:srgbClr val="FFFFCC"/>
          </a:solidFill>
          <a:ln w="9525">
            <a:solidFill>
              <a:schemeClr val="tx1"/>
            </a:solidFill>
            <a:miter lim="800000"/>
            <a:headEnd/>
            <a:tailEnd/>
          </a:ln>
        </p:spPr>
        <p:txBody>
          <a:bodyPr wrap="square" lIns="180000" tIns="93600" rIns="180000" bIns="93600" anchor="ctr">
            <a:noAutofit/>
          </a:bodyPr>
          <a:lstStyle/>
          <a:p>
            <a:r>
              <a:rPr lang="de-DE" sz="1600">
                <a:solidFill>
                  <a:prstClr val="black"/>
                </a:solidFill>
                <a:latin typeface="Consolas"/>
              </a:rPr>
              <a:t>v_emp_rec employees%</a:t>
            </a:r>
            <a:r>
              <a:rPr lang="de-DE" sz="1600" b="1">
                <a:solidFill>
                  <a:srgbClr val="0000FF"/>
                </a:solidFill>
                <a:latin typeface="Consolas"/>
              </a:rPr>
              <a:t>ROWTYPE</a:t>
            </a:r>
            <a:r>
              <a:rPr lang="de-DE" sz="1600">
                <a:solidFill>
                  <a:prstClr val="black"/>
                </a:solidFill>
                <a:latin typeface="Consolas"/>
              </a:rPr>
              <a:t>;</a:t>
            </a:r>
          </a:p>
        </p:txBody>
      </p:sp>
    </p:spTree>
    <p:extLst>
      <p:ext uri="{BB962C8B-B14F-4D97-AF65-F5344CB8AC3E}">
        <p14:creationId xmlns:p14="http://schemas.microsoft.com/office/powerpoint/2010/main" val="2825657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Record Types - Beispiel</a:t>
            </a:r>
          </a:p>
        </p:txBody>
      </p:sp>
      <p:sp>
        <p:nvSpPr>
          <p:cNvPr id="5" name="Inhaltsplatzhalter 4"/>
          <p:cNvSpPr>
            <a:spLocks noGrp="1"/>
          </p:cNvSpPr>
          <p:nvPr>
            <p:ph sz="quarter" idx="14"/>
          </p:nvPr>
        </p:nvSpPr>
        <p:spPr>
          <a:xfrm>
            <a:off x="285750" y="5265204"/>
            <a:ext cx="8572500" cy="1080120"/>
          </a:xfrm>
        </p:spPr>
        <p:txBody>
          <a:bodyPr>
            <a:normAutofit fontScale="92500" lnSpcReduction="20000"/>
          </a:bodyPr>
          <a:lstStyle/>
          <a:p>
            <a:r>
              <a:rPr lang="de-DE"/>
              <a:t>Hinweis</a:t>
            </a:r>
          </a:p>
          <a:p>
            <a:pPr lvl="1"/>
            <a:r>
              <a:rPr lang="de-DE"/>
              <a:t>Record Types können bei Prozeduren und Funktionen als Aufruf und Rückgabe-Parameter verwendet werden</a:t>
            </a:r>
          </a:p>
        </p:txBody>
      </p:sp>
      <p:sp>
        <p:nvSpPr>
          <p:cNvPr id="4" name="Rectangle 81"/>
          <p:cNvSpPr>
            <a:spLocks noChangeArrowheads="1"/>
          </p:cNvSpPr>
          <p:nvPr/>
        </p:nvSpPr>
        <p:spPr bwMode="auto">
          <a:xfrm>
            <a:off x="683568" y="1124744"/>
            <a:ext cx="8064896" cy="3708412"/>
          </a:xfrm>
          <a:prstGeom prst="rect">
            <a:avLst/>
          </a:prstGeom>
          <a:solidFill>
            <a:srgbClr val="FFFFCC"/>
          </a:solidFill>
          <a:ln w="9525">
            <a:solidFill>
              <a:schemeClr val="tx1"/>
            </a:solidFill>
            <a:miter lim="800000"/>
            <a:headEnd/>
            <a:tailEnd/>
          </a:ln>
        </p:spPr>
        <p:txBody>
          <a:bodyPr wrap="square" lIns="180000" tIns="93600" rIns="180000" bIns="93600" anchor="ctr">
            <a:noAutofit/>
          </a:bodyPr>
          <a:lstStyle/>
          <a:p>
            <a:r>
              <a:rPr lang="de-DE" sz="1600" b="1">
                <a:solidFill>
                  <a:srgbClr val="0000FF"/>
                </a:solidFill>
                <a:latin typeface="Consolas"/>
              </a:rPr>
              <a:t>DECLARE</a:t>
            </a:r>
            <a:r>
              <a:rPr lang="de-DE" sz="1600">
                <a:solidFill>
                  <a:prstClr val="black"/>
                </a:solidFill>
                <a:latin typeface="Consolas"/>
              </a:rPr>
              <a:t> </a:t>
            </a:r>
          </a:p>
          <a:p>
            <a:r>
              <a:rPr lang="de-DE" sz="1600">
                <a:solidFill>
                  <a:prstClr val="black"/>
                </a:solidFill>
                <a:latin typeface="Consolas"/>
              </a:rPr>
              <a:t>  v_emp_id employees</a:t>
            </a:r>
            <a:r>
              <a:rPr lang="de-DE" sz="1600">
                <a:solidFill>
                  <a:srgbClr val="808080"/>
                </a:solidFill>
                <a:latin typeface="Consolas"/>
              </a:rPr>
              <a:t>.</a:t>
            </a:r>
            <a:r>
              <a:rPr lang="de-DE" sz="1600">
                <a:solidFill>
                  <a:prstClr val="black"/>
                </a:solidFill>
                <a:latin typeface="Consolas"/>
              </a:rPr>
              <a:t>employee_id</a:t>
            </a:r>
            <a:r>
              <a:rPr lang="de-DE" sz="1600">
                <a:solidFill>
                  <a:srgbClr val="808080"/>
                </a:solidFill>
                <a:latin typeface="Consolas"/>
              </a:rPr>
              <a:t>%</a:t>
            </a:r>
            <a:r>
              <a:rPr lang="de-DE" sz="1600" b="1">
                <a:solidFill>
                  <a:srgbClr val="0000FF"/>
                </a:solidFill>
                <a:latin typeface="Consolas"/>
              </a:rPr>
              <a:t>TYPE</a:t>
            </a:r>
            <a:r>
              <a:rPr lang="de-DE" sz="1600">
                <a:solidFill>
                  <a:prstClr val="black"/>
                </a:solidFill>
                <a:latin typeface="Consolas"/>
              </a:rPr>
              <a:t> </a:t>
            </a:r>
            <a:r>
              <a:rPr lang="de-DE" sz="1600">
                <a:solidFill>
                  <a:srgbClr val="808080"/>
                </a:solidFill>
                <a:latin typeface="Consolas"/>
              </a:rPr>
              <a:t>:=</a:t>
            </a:r>
            <a:r>
              <a:rPr lang="de-DE" sz="1600">
                <a:solidFill>
                  <a:prstClr val="black"/>
                </a:solidFill>
                <a:latin typeface="Consolas"/>
              </a:rPr>
              <a:t> 200</a:t>
            </a:r>
            <a:r>
              <a:rPr lang="de-DE" sz="1600">
                <a:solidFill>
                  <a:srgbClr val="808080"/>
                </a:solidFill>
                <a:latin typeface="Consolas"/>
              </a:rPr>
              <a:t>;</a:t>
            </a:r>
            <a:endParaRPr lang="de-DE" sz="1600">
              <a:solidFill>
                <a:prstClr val="black"/>
              </a:solidFill>
              <a:latin typeface="Consolas"/>
            </a:endParaRPr>
          </a:p>
          <a:p>
            <a:r>
              <a:rPr lang="de-DE" sz="1600">
                <a:solidFill>
                  <a:prstClr val="black"/>
                </a:solidFill>
                <a:latin typeface="Consolas"/>
              </a:rPr>
              <a:t>  </a:t>
            </a:r>
            <a:r>
              <a:rPr lang="de-DE" sz="1600" b="1">
                <a:solidFill>
                  <a:srgbClr val="FF0000"/>
                </a:solidFill>
                <a:latin typeface="Consolas"/>
              </a:rPr>
              <a:t>v_emp_rec employees%ROWTYPE</a:t>
            </a:r>
            <a:r>
              <a:rPr lang="de-DE" sz="1600">
                <a:solidFill>
                  <a:srgbClr val="808080"/>
                </a:solidFill>
                <a:latin typeface="Consolas"/>
              </a:rPr>
              <a:t>;</a:t>
            </a:r>
          </a:p>
          <a:p>
            <a:endParaRPr lang="de-DE" sz="1600">
              <a:solidFill>
                <a:prstClr val="black"/>
              </a:solidFill>
              <a:latin typeface="Consolas"/>
            </a:endParaRPr>
          </a:p>
          <a:p>
            <a:r>
              <a:rPr lang="de-DE" sz="1600" b="1">
                <a:solidFill>
                  <a:srgbClr val="0000FF"/>
                </a:solidFill>
                <a:latin typeface="Consolas"/>
              </a:rPr>
              <a:t>BEGIN</a:t>
            </a:r>
            <a:r>
              <a:rPr lang="de-DE" sz="1600">
                <a:solidFill>
                  <a:prstClr val="black"/>
                </a:solidFill>
                <a:latin typeface="Consolas"/>
              </a:rPr>
              <a:t> </a:t>
            </a:r>
          </a:p>
          <a:p>
            <a:r>
              <a:rPr lang="de-DE" sz="1600">
                <a:solidFill>
                  <a:prstClr val="black"/>
                </a:solidFill>
                <a:latin typeface="Consolas"/>
              </a:rPr>
              <a:t>  </a:t>
            </a:r>
            <a:r>
              <a:rPr lang="de-DE" sz="1600" b="1">
                <a:solidFill>
                  <a:srgbClr val="0000FF"/>
                </a:solidFill>
                <a:latin typeface="Consolas"/>
              </a:rPr>
              <a:t>SELECT</a:t>
            </a:r>
            <a:r>
              <a:rPr lang="de-DE" sz="1600">
                <a:solidFill>
                  <a:prstClr val="black"/>
                </a:solidFill>
                <a:latin typeface="Consolas"/>
              </a:rPr>
              <a:t> </a:t>
            </a:r>
            <a:r>
              <a:rPr lang="de-DE" sz="1600">
                <a:solidFill>
                  <a:srgbClr val="808080"/>
                </a:solidFill>
                <a:latin typeface="Consolas"/>
              </a:rPr>
              <a:t>*</a:t>
            </a:r>
            <a:endParaRPr lang="de-DE" sz="1600">
              <a:solidFill>
                <a:prstClr val="black"/>
              </a:solidFill>
              <a:latin typeface="Consolas"/>
            </a:endParaRPr>
          </a:p>
          <a:p>
            <a:r>
              <a:rPr lang="de-DE" sz="1600">
                <a:solidFill>
                  <a:prstClr val="black"/>
                </a:solidFill>
                <a:latin typeface="Consolas"/>
              </a:rPr>
              <a:t>  </a:t>
            </a:r>
            <a:r>
              <a:rPr lang="de-DE" sz="1600" b="1">
                <a:solidFill>
                  <a:srgbClr val="0000FF"/>
                </a:solidFill>
                <a:latin typeface="Consolas"/>
              </a:rPr>
              <a:t>INTO</a:t>
            </a:r>
            <a:r>
              <a:rPr lang="de-DE" sz="1600">
                <a:solidFill>
                  <a:prstClr val="black"/>
                </a:solidFill>
                <a:latin typeface="Consolas"/>
              </a:rPr>
              <a:t> </a:t>
            </a:r>
            <a:r>
              <a:rPr lang="de-DE" sz="1600" b="1">
                <a:solidFill>
                  <a:srgbClr val="FF0000"/>
                </a:solidFill>
                <a:latin typeface="Consolas"/>
              </a:rPr>
              <a:t>v_emp_rec</a:t>
            </a:r>
          </a:p>
          <a:p>
            <a:r>
              <a:rPr lang="de-DE" sz="1600">
                <a:solidFill>
                  <a:prstClr val="black"/>
                </a:solidFill>
                <a:latin typeface="Consolas"/>
              </a:rPr>
              <a:t>  </a:t>
            </a:r>
            <a:r>
              <a:rPr lang="de-DE" sz="1600" b="1">
                <a:solidFill>
                  <a:srgbClr val="0000FF"/>
                </a:solidFill>
                <a:latin typeface="Consolas"/>
              </a:rPr>
              <a:t>FROM</a:t>
            </a:r>
            <a:r>
              <a:rPr lang="de-DE" sz="1600">
                <a:solidFill>
                  <a:prstClr val="black"/>
                </a:solidFill>
                <a:latin typeface="Consolas"/>
              </a:rPr>
              <a:t> employees</a:t>
            </a:r>
          </a:p>
          <a:p>
            <a:r>
              <a:rPr lang="de-DE" sz="1600">
                <a:solidFill>
                  <a:prstClr val="black"/>
                </a:solidFill>
                <a:latin typeface="Consolas"/>
              </a:rPr>
              <a:t>  </a:t>
            </a:r>
            <a:r>
              <a:rPr lang="de-DE" sz="1600" b="1">
                <a:solidFill>
                  <a:srgbClr val="0000FF"/>
                </a:solidFill>
                <a:latin typeface="Consolas"/>
              </a:rPr>
              <a:t>WHERE</a:t>
            </a:r>
            <a:r>
              <a:rPr lang="de-DE" sz="1600">
                <a:solidFill>
                  <a:prstClr val="black"/>
                </a:solidFill>
                <a:latin typeface="Consolas"/>
              </a:rPr>
              <a:t> employee_id </a:t>
            </a:r>
            <a:r>
              <a:rPr lang="de-DE" sz="1600">
                <a:solidFill>
                  <a:srgbClr val="808080"/>
                </a:solidFill>
                <a:latin typeface="Consolas"/>
              </a:rPr>
              <a:t>=</a:t>
            </a:r>
            <a:r>
              <a:rPr lang="de-DE" sz="1600">
                <a:solidFill>
                  <a:prstClr val="black"/>
                </a:solidFill>
                <a:latin typeface="Consolas"/>
              </a:rPr>
              <a:t> v_emp_id</a:t>
            </a:r>
            <a:r>
              <a:rPr lang="de-DE" sz="1600">
                <a:solidFill>
                  <a:srgbClr val="808080"/>
                </a:solidFill>
                <a:latin typeface="Consolas"/>
              </a:rPr>
              <a:t>;</a:t>
            </a:r>
            <a:endParaRPr lang="de-DE" sz="1600">
              <a:solidFill>
                <a:prstClr val="black"/>
              </a:solidFill>
              <a:latin typeface="Consolas"/>
            </a:endParaRPr>
          </a:p>
          <a:p>
            <a:r>
              <a:rPr lang="de-DE" sz="1600">
                <a:solidFill>
                  <a:prstClr val="black"/>
                </a:solidFill>
                <a:latin typeface="Consolas"/>
              </a:rPr>
              <a:t>  </a:t>
            </a:r>
          </a:p>
          <a:p>
            <a:r>
              <a:rPr lang="de-DE" sz="1600">
                <a:solidFill>
                  <a:prstClr val="black"/>
                </a:solidFill>
                <a:latin typeface="Consolas"/>
              </a:rPr>
              <a:t>  dbms_output</a:t>
            </a:r>
            <a:r>
              <a:rPr lang="de-DE" sz="1600">
                <a:solidFill>
                  <a:srgbClr val="808080"/>
                </a:solidFill>
                <a:latin typeface="Consolas"/>
              </a:rPr>
              <a:t>.</a:t>
            </a:r>
            <a:r>
              <a:rPr lang="de-DE" sz="1600">
                <a:solidFill>
                  <a:prstClr val="black"/>
                </a:solidFill>
                <a:latin typeface="Consolas"/>
              </a:rPr>
              <a:t>put_line</a:t>
            </a:r>
            <a:r>
              <a:rPr lang="de-DE" sz="1600">
                <a:solidFill>
                  <a:srgbClr val="808080"/>
                </a:solidFill>
                <a:latin typeface="Consolas"/>
              </a:rPr>
              <a:t>(</a:t>
            </a:r>
            <a:br>
              <a:rPr lang="de-DE" sz="1600">
                <a:solidFill>
                  <a:srgbClr val="808080"/>
                </a:solidFill>
                <a:latin typeface="Consolas"/>
              </a:rPr>
            </a:br>
            <a:r>
              <a:rPr lang="de-DE" sz="1600">
                <a:solidFill>
                  <a:srgbClr val="808080"/>
                </a:solidFill>
                <a:latin typeface="Consolas"/>
              </a:rPr>
              <a:t>    </a:t>
            </a:r>
            <a:r>
              <a:rPr lang="de-DE" sz="1600" b="1">
                <a:solidFill>
                  <a:srgbClr val="FF0000"/>
                </a:solidFill>
                <a:latin typeface="Consolas"/>
              </a:rPr>
              <a:t>v_emp_rec.first_name</a:t>
            </a:r>
            <a:r>
              <a:rPr lang="de-DE" sz="1600">
                <a:solidFill>
                  <a:prstClr val="black"/>
                </a:solidFill>
                <a:latin typeface="Consolas"/>
              </a:rPr>
              <a:t> </a:t>
            </a:r>
            <a:r>
              <a:rPr lang="de-DE" sz="1600">
                <a:solidFill>
                  <a:srgbClr val="808080"/>
                </a:solidFill>
                <a:latin typeface="Consolas"/>
              </a:rPr>
              <a:t>||</a:t>
            </a:r>
            <a:r>
              <a:rPr lang="de-DE" sz="1600">
                <a:solidFill>
                  <a:prstClr val="black"/>
                </a:solidFill>
                <a:latin typeface="Consolas"/>
              </a:rPr>
              <a:t> </a:t>
            </a:r>
            <a:r>
              <a:rPr lang="de-DE" sz="1600">
                <a:solidFill>
                  <a:srgbClr val="800000"/>
                </a:solidFill>
                <a:latin typeface="Consolas"/>
              </a:rPr>
              <a:t>' '</a:t>
            </a:r>
            <a:r>
              <a:rPr lang="de-DE" sz="1600">
                <a:solidFill>
                  <a:prstClr val="black"/>
                </a:solidFill>
                <a:latin typeface="Consolas"/>
              </a:rPr>
              <a:t> </a:t>
            </a:r>
            <a:r>
              <a:rPr lang="de-DE" sz="1600">
                <a:solidFill>
                  <a:srgbClr val="808080"/>
                </a:solidFill>
                <a:latin typeface="Consolas"/>
              </a:rPr>
              <a:t>||</a:t>
            </a:r>
            <a:r>
              <a:rPr lang="de-DE" sz="1600">
                <a:solidFill>
                  <a:prstClr val="black"/>
                </a:solidFill>
                <a:latin typeface="Consolas"/>
              </a:rPr>
              <a:t> </a:t>
            </a:r>
            <a:r>
              <a:rPr lang="de-DE" sz="1600" b="1">
                <a:solidFill>
                  <a:srgbClr val="FF0000"/>
                </a:solidFill>
                <a:latin typeface="Consolas"/>
              </a:rPr>
              <a:t>v_emp_rec.last_name</a:t>
            </a:r>
            <a:r>
              <a:rPr lang="de-DE" sz="1600">
                <a:solidFill>
                  <a:srgbClr val="808080"/>
                </a:solidFill>
                <a:latin typeface="Consolas"/>
              </a:rPr>
              <a:t>);</a:t>
            </a:r>
            <a:endParaRPr lang="de-DE" sz="1600">
              <a:solidFill>
                <a:prstClr val="black"/>
              </a:solidFill>
              <a:latin typeface="Consolas"/>
            </a:endParaRPr>
          </a:p>
          <a:p>
            <a:r>
              <a:rPr lang="de-DE" sz="1600" b="1">
                <a:solidFill>
                  <a:srgbClr val="0000FF"/>
                </a:solidFill>
                <a:latin typeface="Consolas"/>
              </a:rPr>
              <a:t>END</a:t>
            </a:r>
            <a:r>
              <a:rPr lang="de-DE" sz="1600">
                <a:solidFill>
                  <a:srgbClr val="808080"/>
                </a:solidFill>
                <a:latin typeface="Consolas"/>
              </a:rPr>
              <a:t>;</a:t>
            </a:r>
            <a:endParaRPr lang="de-DE" sz="1600">
              <a:solidFill>
                <a:prstClr val="black"/>
              </a:solidFill>
              <a:latin typeface="Consolas"/>
            </a:endParaRPr>
          </a:p>
          <a:p>
            <a:r>
              <a:rPr lang="de-DE" sz="1600">
                <a:solidFill>
                  <a:prstClr val="black"/>
                </a:solidFill>
                <a:latin typeface="Consolas"/>
              </a:rPr>
              <a:t>/</a:t>
            </a:r>
          </a:p>
        </p:txBody>
      </p:sp>
    </p:spTree>
    <p:extLst>
      <p:ext uri="{BB962C8B-B14F-4D97-AF65-F5344CB8AC3E}">
        <p14:creationId xmlns:p14="http://schemas.microsoft.com/office/powerpoint/2010/main" val="2893933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Hinweise</a:t>
            </a:r>
          </a:p>
        </p:txBody>
      </p:sp>
      <p:sp>
        <p:nvSpPr>
          <p:cNvPr id="3" name="Inhaltsplatzhalter 2"/>
          <p:cNvSpPr>
            <a:spLocks noGrp="1"/>
          </p:cNvSpPr>
          <p:nvPr>
            <p:ph sz="quarter" idx="14"/>
          </p:nvPr>
        </p:nvSpPr>
        <p:spPr/>
        <p:txBody>
          <a:bodyPr/>
          <a:lstStyle/>
          <a:p>
            <a:r>
              <a:rPr lang="de-DE"/>
              <a:t>An vielen Stellen zu detailliert</a:t>
            </a:r>
          </a:p>
          <a:p>
            <a:r>
              <a:rPr lang="de-DE"/>
              <a:t>Database Links mit einbringen – wichtiger Anwendungsfall: Datentransfer zwischen Oracle Datenbanken</a:t>
            </a:r>
          </a:p>
          <a:p>
            <a:pPr lvl="1"/>
            <a:endParaRPr lang="de-DE"/>
          </a:p>
          <a:p>
            <a:r>
              <a:rPr lang="de-DE"/>
              <a:t>Subtypen</a:t>
            </a:r>
          </a:p>
          <a:p>
            <a:pPr lvl="1"/>
            <a:r>
              <a:rPr lang="de-DE"/>
              <a:t>S. PLSQL Skript Uni Göttingen</a:t>
            </a:r>
          </a:p>
          <a:p>
            <a:pPr lvl="1"/>
            <a:r>
              <a:rPr lang="de-DE"/>
              <a:t>Uni Dresden DBProg</a:t>
            </a:r>
          </a:p>
          <a:p>
            <a:pPr lvl="1"/>
            <a:r>
              <a:rPr lang="de-DE"/>
              <a:t>3-4 Seiten reichen</a:t>
            </a:r>
          </a:p>
          <a:p>
            <a:pPr lvl="1"/>
            <a:endParaRPr lang="de-DE"/>
          </a:p>
          <a:p>
            <a:r>
              <a:rPr lang="de-DE"/>
              <a:t>Data Dictionary zu Architektur-Foliensatz</a:t>
            </a:r>
          </a:p>
        </p:txBody>
      </p:sp>
    </p:spTree>
    <p:extLst>
      <p:ext uri="{BB962C8B-B14F-4D97-AF65-F5344CB8AC3E}">
        <p14:creationId xmlns:p14="http://schemas.microsoft.com/office/powerpoint/2010/main" val="37998328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Namenskonventionen in PL/SQL</a:t>
            </a:r>
          </a:p>
        </p:txBody>
      </p:sp>
      <p:sp>
        <p:nvSpPr>
          <p:cNvPr id="3" name="Inhaltsplatzhalter 2"/>
          <p:cNvSpPr>
            <a:spLocks noGrp="1"/>
          </p:cNvSpPr>
          <p:nvPr>
            <p:ph sz="quarter" idx="14"/>
          </p:nvPr>
        </p:nvSpPr>
        <p:spPr/>
        <p:txBody>
          <a:bodyPr>
            <a:normAutofit lnSpcReduction="10000"/>
          </a:bodyPr>
          <a:lstStyle/>
          <a:p>
            <a:r>
              <a:rPr lang="de-DE"/>
              <a:t>Problem bei gleicher Bennenung von Variablen und Spalten</a:t>
            </a:r>
          </a:p>
          <a:p>
            <a:pPr lvl="1"/>
            <a:r>
              <a:rPr lang="de-DE"/>
              <a:t>Namen von Tabellenspalten haben bei der Auswertung Vorrang</a:t>
            </a:r>
          </a:p>
          <a:p>
            <a:endParaRPr lang="de-DE"/>
          </a:p>
          <a:p>
            <a:endParaRPr lang="de-DE"/>
          </a:p>
          <a:p>
            <a:endParaRPr lang="de-DE"/>
          </a:p>
          <a:p>
            <a:endParaRPr lang="de-DE"/>
          </a:p>
          <a:p>
            <a:r>
              <a:rPr lang="de-DE"/>
              <a:t>Namenskonvention</a:t>
            </a:r>
          </a:p>
          <a:p>
            <a:pPr lvl="1"/>
            <a:r>
              <a:rPr lang="de-DE"/>
              <a:t>Niemals Bezeichner von Tabellenspalten als Variablennamen verwenden</a:t>
            </a:r>
          </a:p>
          <a:p>
            <a:endParaRPr lang="de-DE"/>
          </a:p>
        </p:txBody>
      </p:sp>
      <p:sp>
        <p:nvSpPr>
          <p:cNvPr id="6" name="Rectangle 81"/>
          <p:cNvSpPr>
            <a:spLocks noChangeArrowheads="1"/>
          </p:cNvSpPr>
          <p:nvPr/>
        </p:nvSpPr>
        <p:spPr bwMode="auto">
          <a:xfrm>
            <a:off x="683568" y="1988840"/>
            <a:ext cx="5652628" cy="2268252"/>
          </a:xfrm>
          <a:prstGeom prst="rect">
            <a:avLst/>
          </a:prstGeom>
          <a:solidFill>
            <a:srgbClr val="FFFFCC"/>
          </a:solidFill>
          <a:ln w="9525">
            <a:solidFill>
              <a:schemeClr val="tx1"/>
            </a:solidFill>
            <a:miter lim="800000"/>
            <a:headEnd/>
            <a:tailEnd/>
          </a:ln>
        </p:spPr>
        <p:txBody>
          <a:bodyPr wrap="square" lIns="180000" tIns="93600" rIns="180000" bIns="93600" anchor="ctr">
            <a:noAutofit/>
          </a:bodyPr>
          <a:lstStyle/>
          <a:p>
            <a:r>
              <a:rPr lang="de-DE" sz="1600" b="1">
                <a:solidFill>
                  <a:srgbClr val="0000FF"/>
                </a:solidFill>
                <a:latin typeface="Consolas"/>
              </a:rPr>
              <a:t>DECLARE</a:t>
            </a:r>
            <a:r>
              <a:rPr lang="de-DE" sz="1600">
                <a:solidFill>
                  <a:prstClr val="black"/>
                </a:solidFill>
                <a:latin typeface="Consolas"/>
              </a:rPr>
              <a:t> </a:t>
            </a:r>
          </a:p>
          <a:p>
            <a:r>
              <a:rPr lang="fi-FI" sz="1600">
                <a:solidFill>
                  <a:prstClr val="black"/>
                </a:solidFill>
                <a:latin typeface="Consolas"/>
              </a:rPr>
              <a:t>  employee_id   NUMBER := 124</a:t>
            </a:r>
            <a:r>
              <a:rPr lang="fi-FI" sz="1600">
                <a:solidFill>
                  <a:srgbClr val="808080"/>
                </a:solidFill>
                <a:latin typeface="Consolas"/>
              </a:rPr>
              <a:t>;</a:t>
            </a:r>
            <a:r>
              <a:rPr lang="fi-FI" sz="1600">
                <a:solidFill>
                  <a:prstClr val="black"/>
                </a:solidFill>
                <a:latin typeface="Consolas"/>
              </a:rPr>
              <a:t> </a:t>
            </a:r>
          </a:p>
          <a:p>
            <a:r>
              <a:rPr lang="fi-FI" sz="1600">
                <a:solidFill>
                  <a:prstClr val="black"/>
                </a:solidFill>
                <a:latin typeface="Consolas"/>
              </a:rPr>
              <a:t>  department_id NUMBER;</a:t>
            </a:r>
          </a:p>
          <a:p>
            <a:r>
              <a:rPr lang="fi-FI" sz="1600" b="1">
                <a:solidFill>
                  <a:srgbClr val="0000FF"/>
                </a:solidFill>
                <a:latin typeface="Consolas"/>
              </a:rPr>
              <a:t>BEGIN</a:t>
            </a:r>
            <a:r>
              <a:rPr lang="fi-FI" sz="1600">
                <a:solidFill>
                  <a:prstClr val="black"/>
                </a:solidFill>
                <a:latin typeface="Consolas"/>
              </a:rPr>
              <a:t> </a:t>
            </a:r>
          </a:p>
          <a:p>
            <a:r>
              <a:rPr lang="fi-FI" sz="1600">
                <a:solidFill>
                  <a:prstClr val="black"/>
                </a:solidFill>
                <a:latin typeface="Consolas"/>
              </a:rPr>
              <a:t>  </a:t>
            </a:r>
            <a:r>
              <a:rPr lang="fi-FI" sz="1600" b="1">
                <a:solidFill>
                  <a:srgbClr val="0000FF"/>
                </a:solidFill>
                <a:latin typeface="Consolas"/>
              </a:rPr>
              <a:t>SELECT</a:t>
            </a:r>
            <a:r>
              <a:rPr lang="fi-FI" sz="1600">
                <a:solidFill>
                  <a:prstClr val="black"/>
                </a:solidFill>
                <a:latin typeface="Consolas"/>
              </a:rPr>
              <a:t> </a:t>
            </a:r>
            <a:r>
              <a:rPr lang="fi-FI" sz="1600">
                <a:solidFill>
                  <a:srgbClr val="660066"/>
                </a:solidFill>
                <a:latin typeface="Consolas"/>
              </a:rPr>
              <a:t>employee_id, department_id</a:t>
            </a:r>
          </a:p>
          <a:p>
            <a:r>
              <a:rPr lang="fi-FI" sz="1600">
                <a:solidFill>
                  <a:prstClr val="black"/>
                </a:solidFill>
                <a:latin typeface="Consolas"/>
              </a:rPr>
              <a:t>  </a:t>
            </a:r>
            <a:r>
              <a:rPr lang="fi-FI" sz="1600" b="1">
                <a:solidFill>
                  <a:srgbClr val="0000FF"/>
                </a:solidFill>
                <a:latin typeface="Consolas"/>
              </a:rPr>
              <a:t>INTO</a:t>
            </a:r>
            <a:r>
              <a:rPr lang="fi-FI" sz="1600">
                <a:solidFill>
                  <a:prstClr val="black"/>
                </a:solidFill>
                <a:latin typeface="Consolas"/>
              </a:rPr>
              <a:t> </a:t>
            </a:r>
            <a:r>
              <a:rPr lang="fi-FI" sz="1600">
                <a:solidFill>
                  <a:srgbClr val="660066"/>
                </a:solidFill>
                <a:latin typeface="Consolas"/>
              </a:rPr>
              <a:t>employee_id, department_id</a:t>
            </a:r>
            <a:r>
              <a:rPr lang="fi-FI" sz="1600">
                <a:solidFill>
                  <a:prstClr val="black"/>
                </a:solidFill>
                <a:latin typeface="Consolas"/>
              </a:rPr>
              <a:t/>
            </a:r>
            <a:br>
              <a:rPr lang="fi-FI" sz="1600">
                <a:solidFill>
                  <a:prstClr val="black"/>
                </a:solidFill>
                <a:latin typeface="Consolas"/>
              </a:rPr>
            </a:br>
            <a:r>
              <a:rPr lang="fi-FI" sz="1600">
                <a:solidFill>
                  <a:prstClr val="black"/>
                </a:solidFill>
                <a:latin typeface="Consolas"/>
              </a:rPr>
              <a:t>  </a:t>
            </a:r>
            <a:r>
              <a:rPr lang="fi-FI" sz="1600" b="1">
                <a:solidFill>
                  <a:srgbClr val="0000FF"/>
                </a:solidFill>
                <a:latin typeface="Consolas"/>
              </a:rPr>
              <a:t>FROM</a:t>
            </a:r>
            <a:r>
              <a:rPr lang="fi-FI" sz="1600">
                <a:solidFill>
                  <a:prstClr val="black"/>
                </a:solidFill>
                <a:latin typeface="Consolas"/>
              </a:rPr>
              <a:t> employees</a:t>
            </a:r>
          </a:p>
          <a:p>
            <a:r>
              <a:rPr lang="fi-FI" sz="1600">
                <a:solidFill>
                  <a:prstClr val="black"/>
                </a:solidFill>
                <a:latin typeface="Consolas"/>
              </a:rPr>
              <a:t>  </a:t>
            </a:r>
            <a:r>
              <a:rPr lang="fi-FI" sz="1600" b="1">
                <a:solidFill>
                  <a:srgbClr val="0000FF"/>
                </a:solidFill>
                <a:latin typeface="Consolas"/>
              </a:rPr>
              <a:t>WHERE</a:t>
            </a:r>
            <a:r>
              <a:rPr lang="fi-FI" sz="1600">
                <a:solidFill>
                  <a:prstClr val="black"/>
                </a:solidFill>
                <a:latin typeface="Consolas"/>
              </a:rPr>
              <a:t> </a:t>
            </a:r>
            <a:r>
              <a:rPr lang="fi-FI" sz="1600" b="1">
                <a:solidFill>
                  <a:srgbClr val="FF0000"/>
                </a:solidFill>
                <a:latin typeface="Consolas"/>
              </a:rPr>
              <a:t>employee_id = employee_id</a:t>
            </a:r>
            <a:r>
              <a:rPr lang="fi-FI" sz="1600">
                <a:solidFill>
                  <a:prstClr val="black"/>
                </a:solidFill>
                <a:latin typeface="Consolas"/>
              </a:rPr>
              <a:t>;</a:t>
            </a:r>
          </a:p>
          <a:p>
            <a:r>
              <a:rPr lang="fi-FI" sz="1600" b="1">
                <a:solidFill>
                  <a:srgbClr val="0000FF"/>
                </a:solidFill>
                <a:latin typeface="Consolas"/>
              </a:rPr>
              <a:t>END</a:t>
            </a:r>
            <a:r>
              <a:rPr lang="fi-FI" sz="1600">
                <a:solidFill>
                  <a:prstClr val="black"/>
                </a:solidFill>
                <a:latin typeface="Consolas"/>
              </a:rPr>
              <a:t>;</a:t>
            </a:r>
          </a:p>
        </p:txBody>
      </p:sp>
    </p:spTree>
    <p:extLst>
      <p:ext uri="{BB962C8B-B14F-4D97-AF65-F5344CB8AC3E}">
        <p14:creationId xmlns:p14="http://schemas.microsoft.com/office/powerpoint/2010/main" val="3635382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Namenskonventionen in PL/SQL</a:t>
            </a:r>
          </a:p>
        </p:txBody>
      </p:sp>
      <p:graphicFrame>
        <p:nvGraphicFramePr>
          <p:cNvPr id="4" name="Group 164"/>
          <p:cNvGraphicFramePr>
            <a:graphicFrameLocks noGrp="1"/>
          </p:cNvGraphicFramePr>
          <p:nvPr>
            <p:extLst>
              <p:ext uri="{D42A27DB-BD31-4B8C-83A1-F6EECF244321}">
                <p14:modId xmlns:p14="http://schemas.microsoft.com/office/powerpoint/2010/main" val="104702450"/>
              </p:ext>
            </p:extLst>
          </p:nvPr>
        </p:nvGraphicFramePr>
        <p:xfrm>
          <a:off x="611560" y="1232756"/>
          <a:ext cx="7807325" cy="4278846"/>
        </p:xfrm>
        <a:graphic>
          <a:graphicData uri="http://schemas.openxmlformats.org/drawingml/2006/table">
            <a:tbl>
              <a:tblPr firstRow="1">
                <a:tableStyleId>{69012ECD-51FC-41F1-AA8D-1B2483CD663E}</a:tableStyleId>
              </a:tblPr>
              <a:tblGrid>
                <a:gridCol w="2628292"/>
                <a:gridCol w="2054833"/>
                <a:gridCol w="3124200"/>
              </a:tblGrid>
              <a:tr h="517918">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u="none" strike="noStrike" cap="none" normalizeH="0" baseline="0">
                          <a:ln>
                            <a:noFill/>
                          </a:ln>
                          <a:effectLst/>
                        </a:rPr>
                        <a:t>PL/SQL-Struktur </a:t>
                      </a:r>
                      <a:endParaRPr kumimoji="0" lang="en-US" sz="1800" b="1" i="0" u="none" strike="noStrike" cap="none" normalizeH="0" baseline="0">
                        <a:ln>
                          <a:noFill/>
                        </a:ln>
                        <a:solidFill>
                          <a:schemeClr val="tx1"/>
                        </a:solidFill>
                        <a:effectLst/>
                        <a:latin typeface="Arial" charset="0"/>
                        <a:ea typeface="ＭＳ Ｐゴシック" charset="0"/>
                      </a:endParaRPr>
                    </a:p>
                  </a:txBody>
                  <a:tcPr marT="43200" marB="4320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u="none" strike="noStrike" cap="none" normalizeH="0" baseline="0">
                          <a:ln>
                            <a:noFill/>
                          </a:ln>
                          <a:effectLst/>
                        </a:rPr>
                        <a:t>Konvention </a:t>
                      </a:r>
                      <a:endParaRPr kumimoji="0" lang="en-US" sz="1800" b="1" i="0" u="none" strike="noStrike" cap="none" normalizeH="0" baseline="0">
                        <a:ln>
                          <a:noFill/>
                        </a:ln>
                        <a:solidFill>
                          <a:schemeClr val="tx1"/>
                        </a:solidFill>
                        <a:effectLst/>
                        <a:latin typeface="Arial" charset="0"/>
                        <a:ea typeface="ＭＳ Ｐゴシック" charset="0"/>
                      </a:endParaRPr>
                    </a:p>
                  </a:txBody>
                  <a:tcPr marT="43200" marB="4320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u="none" strike="noStrike" cap="none" normalizeH="0" baseline="0">
                          <a:ln>
                            <a:noFill/>
                          </a:ln>
                          <a:effectLst/>
                        </a:rPr>
                        <a:t>Beispiel </a:t>
                      </a:r>
                      <a:endParaRPr kumimoji="0" lang="en-US" sz="1800" b="1" i="0" u="none" strike="noStrike" cap="none" normalizeH="0" baseline="0">
                        <a:ln>
                          <a:noFill/>
                        </a:ln>
                        <a:solidFill>
                          <a:schemeClr val="tx1"/>
                        </a:solidFill>
                        <a:effectLst/>
                        <a:latin typeface="Arial" charset="0"/>
                        <a:ea typeface="ＭＳ Ｐゴシック" charset="0"/>
                      </a:endParaRPr>
                    </a:p>
                  </a:txBody>
                  <a:tcPr marT="43200" marB="4320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70116">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1600" u="none" strike="noStrike" cap="none" normalizeH="0" baseline="0">
                          <a:ln>
                            <a:noFill/>
                          </a:ln>
                          <a:effectLst/>
                        </a:rPr>
                        <a:t>Variable 	 </a:t>
                      </a:r>
                      <a:endParaRPr kumimoji="0" lang="en-US" sz="1600" b="1" i="0" u="none" strike="noStrike" cap="none" normalizeH="0" baseline="0">
                        <a:ln>
                          <a:noFill/>
                        </a:ln>
                        <a:solidFill>
                          <a:schemeClr val="tx1"/>
                        </a:solidFill>
                        <a:effectLst/>
                        <a:latin typeface="Arial" charset="0"/>
                        <a:ea typeface="ＭＳ Ｐゴシック" charset="0"/>
                      </a:endParaRPr>
                    </a:p>
                  </a:txBody>
                  <a:tcPr marT="43200" marB="4320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1600" u="none" strike="noStrike" cap="none" normalizeH="0" baseline="0">
                          <a:ln>
                            <a:noFill/>
                          </a:ln>
                          <a:effectLst/>
                        </a:rPr>
                        <a:t>v_variable_name </a:t>
                      </a:r>
                      <a:endParaRPr kumimoji="0" lang="en-US" sz="1600" b="1" i="1" u="none" strike="noStrike" cap="none" normalizeH="0" baseline="0">
                        <a:ln>
                          <a:noFill/>
                        </a:ln>
                        <a:solidFill>
                          <a:schemeClr val="tx1"/>
                        </a:solidFill>
                        <a:effectLst/>
                        <a:latin typeface="Courier New" charset="0"/>
                        <a:ea typeface="ＭＳ Ｐゴシック" charset="0"/>
                      </a:endParaRPr>
                    </a:p>
                  </a:txBody>
                  <a:tcPr marT="43200" marB="4320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1600" u="none" strike="noStrike" cap="none" normalizeH="0" baseline="0">
                          <a:ln>
                            <a:noFill/>
                          </a:ln>
                          <a:effectLst/>
                        </a:rPr>
                        <a:t>v_rate </a:t>
                      </a:r>
                      <a:endParaRPr kumimoji="0" lang="en-US" sz="1600" b="1" i="0" u="none" strike="noStrike" cap="none" normalizeH="0" baseline="0">
                        <a:ln>
                          <a:noFill/>
                        </a:ln>
                        <a:solidFill>
                          <a:schemeClr val="tx1"/>
                        </a:solidFill>
                        <a:effectLst/>
                        <a:latin typeface="Courier New" charset="0"/>
                        <a:ea typeface="ＭＳ Ｐゴシック" charset="0"/>
                      </a:endParaRPr>
                    </a:p>
                  </a:txBody>
                  <a:tcPr marT="43200" marB="4320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70116">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1600" u="none" strike="noStrike" cap="none" normalizeH="0" baseline="0">
                          <a:ln>
                            <a:noFill/>
                          </a:ln>
                          <a:effectLst/>
                        </a:rPr>
                        <a:t>Konstante </a:t>
                      </a:r>
                      <a:endParaRPr kumimoji="0" lang="en-US" sz="1600" b="1" i="0" u="none" strike="noStrike" cap="none" normalizeH="0" baseline="0">
                        <a:ln>
                          <a:noFill/>
                        </a:ln>
                        <a:solidFill>
                          <a:schemeClr val="tx1"/>
                        </a:solidFill>
                        <a:effectLst/>
                        <a:latin typeface="Arial" charset="0"/>
                        <a:ea typeface="ＭＳ Ｐゴシック" charset="0"/>
                      </a:endParaRPr>
                    </a:p>
                  </a:txBody>
                  <a:tcPr marT="43200" marB="4320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1600" u="none" strike="noStrike" cap="none" normalizeH="0" baseline="0">
                          <a:ln>
                            <a:noFill/>
                          </a:ln>
                          <a:effectLst/>
                        </a:rPr>
                        <a:t>c_constant_name </a:t>
                      </a:r>
                      <a:endParaRPr kumimoji="0" lang="en-US" sz="1600" b="1" i="1" u="none" strike="noStrike" cap="none" normalizeH="0" baseline="0">
                        <a:ln>
                          <a:noFill/>
                        </a:ln>
                        <a:solidFill>
                          <a:schemeClr val="tx1"/>
                        </a:solidFill>
                        <a:effectLst/>
                        <a:latin typeface="Courier New" charset="0"/>
                        <a:ea typeface="ＭＳ Ｐゴシック" charset="0"/>
                      </a:endParaRPr>
                    </a:p>
                  </a:txBody>
                  <a:tcPr marT="43200" marB="4320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1600" u="none" strike="noStrike" cap="none" normalizeH="0" baseline="0">
                          <a:ln>
                            <a:noFill/>
                          </a:ln>
                          <a:effectLst/>
                        </a:rPr>
                        <a:t>c_rate </a:t>
                      </a:r>
                      <a:endParaRPr kumimoji="0" lang="en-US" sz="1600" b="1" i="0" u="none" strike="noStrike" cap="none" normalizeH="0" baseline="0">
                        <a:ln>
                          <a:noFill/>
                        </a:ln>
                        <a:solidFill>
                          <a:schemeClr val="tx1"/>
                        </a:solidFill>
                        <a:effectLst/>
                        <a:latin typeface="Courier New" charset="0"/>
                        <a:ea typeface="ＭＳ Ｐゴシック" charset="0"/>
                      </a:endParaRPr>
                    </a:p>
                  </a:txBody>
                  <a:tcPr marT="43200" marB="4320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70116">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1600" u="none" strike="noStrike" cap="none" normalizeH="0" baseline="0">
                          <a:ln>
                            <a:noFill/>
                          </a:ln>
                          <a:effectLst/>
                        </a:rPr>
                        <a:t>Unterprogrammparameter  </a:t>
                      </a:r>
                      <a:endParaRPr kumimoji="0" lang="en-US" sz="1600" b="1" i="0" u="none" strike="noStrike" cap="none" normalizeH="0" baseline="0">
                        <a:ln>
                          <a:noFill/>
                        </a:ln>
                        <a:solidFill>
                          <a:schemeClr val="tx1"/>
                        </a:solidFill>
                        <a:effectLst/>
                        <a:latin typeface="Arial" charset="0"/>
                        <a:ea typeface="ＭＳ Ｐゴシック" charset="0"/>
                      </a:endParaRPr>
                    </a:p>
                  </a:txBody>
                  <a:tcPr marT="43200" marB="4320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1600" u="none" strike="noStrike" cap="none" normalizeH="0" baseline="0">
                          <a:ln>
                            <a:noFill/>
                          </a:ln>
                          <a:effectLst/>
                        </a:rPr>
                        <a:t>p_parameter_name </a:t>
                      </a:r>
                      <a:endParaRPr kumimoji="0" lang="en-US" sz="1600" b="1" i="1" u="none" strike="noStrike" cap="none" normalizeH="0" baseline="0">
                        <a:ln>
                          <a:noFill/>
                        </a:ln>
                        <a:solidFill>
                          <a:schemeClr val="tx1"/>
                        </a:solidFill>
                        <a:effectLst/>
                        <a:latin typeface="Courier New" charset="0"/>
                        <a:ea typeface="ＭＳ Ｐゴシック" charset="0"/>
                      </a:endParaRPr>
                    </a:p>
                  </a:txBody>
                  <a:tcPr marT="43200" marB="4320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1600" u="none" strike="noStrike" cap="none" normalizeH="0" baseline="0">
                          <a:ln>
                            <a:noFill/>
                          </a:ln>
                          <a:effectLst/>
                        </a:rPr>
                        <a:t>p_id </a:t>
                      </a:r>
                      <a:endParaRPr kumimoji="0" lang="en-US" sz="1600" b="1" i="0" u="none" strike="noStrike" cap="none" normalizeH="0" baseline="0">
                        <a:ln>
                          <a:noFill/>
                        </a:ln>
                        <a:solidFill>
                          <a:schemeClr val="tx1"/>
                        </a:solidFill>
                        <a:effectLst/>
                        <a:latin typeface="Courier New" charset="0"/>
                        <a:ea typeface="ＭＳ Ｐゴシック" charset="0"/>
                      </a:endParaRPr>
                    </a:p>
                  </a:txBody>
                  <a:tcPr marT="43200" marB="4320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70116">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1600" u="none" strike="noStrike" cap="none" normalizeH="0" baseline="0">
                          <a:ln>
                            <a:noFill/>
                          </a:ln>
                          <a:effectLst/>
                        </a:rPr>
                        <a:t>Cursor  </a:t>
                      </a:r>
                      <a:endParaRPr kumimoji="0" lang="en-US" sz="1600" b="1" i="0" u="none" strike="noStrike" cap="none" normalizeH="0" baseline="0">
                        <a:ln>
                          <a:noFill/>
                        </a:ln>
                        <a:solidFill>
                          <a:schemeClr val="tx1"/>
                        </a:solidFill>
                        <a:effectLst/>
                        <a:latin typeface="Arial" charset="0"/>
                        <a:ea typeface="ＭＳ Ｐゴシック" charset="0"/>
                      </a:endParaRPr>
                    </a:p>
                  </a:txBody>
                  <a:tcPr marT="43200" marB="4320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1600" u="none" strike="noStrike" cap="none" normalizeH="0" baseline="0">
                          <a:ln>
                            <a:noFill/>
                          </a:ln>
                          <a:effectLst/>
                        </a:rPr>
                        <a:t>cur_cursor_name </a:t>
                      </a:r>
                      <a:endParaRPr kumimoji="0" lang="en-US" sz="1600" b="1" i="1" u="none" strike="noStrike" cap="none" normalizeH="0" baseline="0">
                        <a:ln>
                          <a:noFill/>
                        </a:ln>
                        <a:solidFill>
                          <a:schemeClr val="tx1"/>
                        </a:solidFill>
                        <a:effectLst/>
                        <a:latin typeface="Courier New" charset="0"/>
                        <a:ea typeface="ＭＳ Ｐゴシック" charset="0"/>
                      </a:endParaRPr>
                    </a:p>
                  </a:txBody>
                  <a:tcPr marT="43200" marB="4320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1600" u="none" strike="noStrike" cap="none" normalizeH="0" baseline="0">
                          <a:ln>
                            <a:noFill/>
                          </a:ln>
                          <a:effectLst/>
                        </a:rPr>
                        <a:t>cur_emp </a:t>
                      </a:r>
                      <a:endParaRPr kumimoji="0" lang="en-US" sz="1600" b="1" i="0" u="none" strike="noStrike" cap="none" normalizeH="0" baseline="0">
                        <a:ln>
                          <a:noFill/>
                        </a:ln>
                        <a:solidFill>
                          <a:schemeClr val="tx1"/>
                        </a:solidFill>
                        <a:effectLst/>
                        <a:latin typeface="Courier New" charset="0"/>
                        <a:ea typeface="ＭＳ Ｐゴシック" charset="0"/>
                      </a:endParaRPr>
                    </a:p>
                  </a:txBody>
                  <a:tcPr marT="43200" marB="4320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70116">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1600" u="none" strike="noStrike" cap="none" normalizeH="0" baseline="0">
                          <a:ln>
                            <a:noFill/>
                          </a:ln>
                          <a:effectLst/>
                        </a:rPr>
                        <a:t>Record  </a:t>
                      </a:r>
                      <a:endParaRPr kumimoji="0" lang="en-US" sz="1600" b="1" i="0" u="none" strike="noStrike" cap="none" normalizeH="0" baseline="0">
                        <a:ln>
                          <a:noFill/>
                        </a:ln>
                        <a:solidFill>
                          <a:schemeClr val="tx1"/>
                        </a:solidFill>
                        <a:effectLst/>
                        <a:latin typeface="Arial" charset="0"/>
                        <a:ea typeface="ＭＳ Ｐゴシック" charset="0"/>
                      </a:endParaRPr>
                    </a:p>
                  </a:txBody>
                  <a:tcPr marT="43200" marB="4320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1600" u="none" strike="noStrike" cap="none" normalizeH="0" baseline="0">
                          <a:ln>
                            <a:noFill/>
                          </a:ln>
                          <a:effectLst/>
                        </a:rPr>
                        <a:t>rec_record_name </a:t>
                      </a:r>
                      <a:endParaRPr kumimoji="0" lang="en-US" sz="1600" b="1" i="1" u="none" strike="noStrike" cap="none" normalizeH="0" baseline="0">
                        <a:ln>
                          <a:noFill/>
                        </a:ln>
                        <a:solidFill>
                          <a:schemeClr val="tx1"/>
                        </a:solidFill>
                        <a:effectLst/>
                        <a:latin typeface="Courier New" charset="0"/>
                        <a:ea typeface="ＭＳ Ｐゴシック" charset="0"/>
                      </a:endParaRPr>
                    </a:p>
                  </a:txBody>
                  <a:tcPr marT="43200" marB="4320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1600" u="none" strike="noStrike" cap="none" normalizeH="0" baseline="0">
                          <a:ln>
                            <a:noFill/>
                          </a:ln>
                          <a:effectLst/>
                        </a:rPr>
                        <a:t>rec_emp </a:t>
                      </a:r>
                      <a:endParaRPr kumimoji="0" lang="en-US" sz="1600" b="1" i="0" u="none" strike="noStrike" cap="none" normalizeH="0" baseline="0">
                        <a:ln>
                          <a:noFill/>
                        </a:ln>
                        <a:solidFill>
                          <a:schemeClr val="tx1"/>
                        </a:solidFill>
                        <a:effectLst/>
                        <a:latin typeface="Courier New" charset="0"/>
                        <a:ea typeface="ＭＳ Ｐゴシック" charset="0"/>
                      </a:endParaRPr>
                    </a:p>
                  </a:txBody>
                  <a:tcPr marT="43200" marB="4320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70116">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1600" u="none" strike="noStrike" cap="none" normalizeH="0" baseline="0">
                          <a:ln>
                            <a:noFill/>
                          </a:ln>
                          <a:effectLst/>
                        </a:rPr>
                        <a:t>Typ </a:t>
                      </a:r>
                      <a:endParaRPr kumimoji="0" lang="en-US" sz="1600" b="1" i="0" u="none" strike="noStrike" cap="none" normalizeH="0" baseline="0">
                        <a:ln>
                          <a:noFill/>
                        </a:ln>
                        <a:solidFill>
                          <a:schemeClr val="tx1"/>
                        </a:solidFill>
                        <a:effectLst/>
                        <a:latin typeface="Arial" charset="0"/>
                        <a:ea typeface="ＭＳ Ｐゴシック" charset="0"/>
                      </a:endParaRPr>
                    </a:p>
                  </a:txBody>
                  <a:tcPr marT="43200" marB="4320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1600" u="none" strike="noStrike" cap="none" normalizeH="0" baseline="0">
                          <a:ln>
                            <a:noFill/>
                          </a:ln>
                          <a:effectLst/>
                        </a:rPr>
                        <a:t>type_name_type </a:t>
                      </a:r>
                      <a:endParaRPr kumimoji="0" lang="en-US" sz="1600" b="1" i="1" u="none" strike="noStrike" cap="none" normalizeH="0" baseline="0">
                        <a:ln>
                          <a:noFill/>
                        </a:ln>
                        <a:solidFill>
                          <a:schemeClr val="tx1"/>
                        </a:solidFill>
                        <a:effectLst/>
                        <a:latin typeface="Courier New" charset="0"/>
                        <a:ea typeface="ＭＳ Ｐゴシック" charset="0"/>
                      </a:endParaRPr>
                    </a:p>
                  </a:txBody>
                  <a:tcPr marT="43200" marB="4320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1600" u="none" strike="noStrike" cap="none" normalizeH="0" baseline="0">
                          <a:ln>
                            <a:noFill/>
                          </a:ln>
                          <a:effectLst/>
                        </a:rPr>
                        <a:t>ename_table_type </a:t>
                      </a:r>
                      <a:endParaRPr kumimoji="0" lang="en-US" sz="1600" b="1" i="0" u="none" strike="noStrike" cap="none" normalizeH="0" baseline="0">
                        <a:ln>
                          <a:noFill/>
                        </a:ln>
                        <a:solidFill>
                          <a:schemeClr val="tx1"/>
                        </a:solidFill>
                        <a:effectLst/>
                        <a:latin typeface="Courier New" charset="0"/>
                        <a:ea typeface="ＭＳ Ｐゴシック" charset="0"/>
                      </a:endParaRPr>
                    </a:p>
                  </a:txBody>
                  <a:tcPr marT="43200" marB="4320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70116">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1600" u="none" strike="noStrike" cap="none" normalizeH="0" baseline="0">
                          <a:ln>
                            <a:noFill/>
                          </a:ln>
                          <a:effectLst/>
                        </a:rPr>
                        <a:t>Exception </a:t>
                      </a:r>
                      <a:endParaRPr kumimoji="0" lang="en-US" sz="1600" b="1" i="0" u="none" strike="noStrike" cap="none" normalizeH="0" baseline="0">
                        <a:ln>
                          <a:noFill/>
                        </a:ln>
                        <a:solidFill>
                          <a:schemeClr val="tx1"/>
                        </a:solidFill>
                        <a:effectLst/>
                        <a:latin typeface="Arial" charset="0"/>
                        <a:ea typeface="ＭＳ Ｐゴシック" charset="0"/>
                      </a:endParaRPr>
                    </a:p>
                  </a:txBody>
                  <a:tcPr marT="43200" marB="4320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1600" u="none" strike="noStrike" cap="none" normalizeH="0" baseline="0">
                          <a:ln>
                            <a:noFill/>
                          </a:ln>
                          <a:effectLst/>
                        </a:rPr>
                        <a:t>e_exception_name </a:t>
                      </a:r>
                      <a:endParaRPr kumimoji="0" lang="en-US" sz="1600" b="1" i="1" u="none" strike="noStrike" cap="none" normalizeH="0" baseline="0">
                        <a:ln>
                          <a:noFill/>
                        </a:ln>
                        <a:solidFill>
                          <a:schemeClr val="tx1"/>
                        </a:solidFill>
                        <a:effectLst/>
                        <a:latin typeface="Courier New" charset="0"/>
                        <a:ea typeface="ＭＳ Ｐゴシック" charset="0"/>
                      </a:endParaRPr>
                    </a:p>
                  </a:txBody>
                  <a:tcPr marT="43200" marB="4320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1600" u="none" strike="noStrike" cap="none" normalizeH="0" baseline="0">
                          <a:ln>
                            <a:noFill/>
                          </a:ln>
                          <a:effectLst/>
                        </a:rPr>
                        <a:t>e_products_invalid </a:t>
                      </a:r>
                      <a:endParaRPr kumimoji="0" lang="en-US" sz="1600" b="1" i="0" u="none" strike="noStrike" cap="none" normalizeH="0" baseline="0">
                        <a:ln>
                          <a:noFill/>
                        </a:ln>
                        <a:solidFill>
                          <a:schemeClr val="tx1"/>
                        </a:solidFill>
                        <a:effectLst/>
                        <a:latin typeface="Courier New" charset="0"/>
                        <a:ea typeface="ＭＳ Ｐゴシック" charset="0"/>
                      </a:endParaRPr>
                    </a:p>
                  </a:txBody>
                  <a:tcPr marT="43200" marB="4320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70116">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u="none" strike="noStrike" cap="none" normalizeH="0" baseline="0">
                          <a:ln>
                            <a:noFill/>
                          </a:ln>
                          <a:effectLst/>
                        </a:rPr>
                        <a:t>Datei-Handle </a:t>
                      </a:r>
                      <a:endParaRPr kumimoji="0" lang="en-US" sz="1600" b="1" i="0" u="none" strike="noStrike" cap="none" normalizeH="0" baseline="0">
                        <a:ln>
                          <a:noFill/>
                        </a:ln>
                        <a:solidFill>
                          <a:schemeClr val="tx1"/>
                        </a:solidFill>
                        <a:effectLst/>
                        <a:latin typeface="Arial" charset="0"/>
                        <a:ea typeface="ＭＳ Ｐゴシック" charset="0"/>
                      </a:endParaRPr>
                    </a:p>
                  </a:txBody>
                  <a:tcPr marT="43200" marB="4320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u="none" strike="noStrike" cap="none" normalizeH="0" baseline="0">
                          <a:ln>
                            <a:noFill/>
                          </a:ln>
                          <a:effectLst/>
                        </a:rPr>
                        <a:t>f_file_handle_name  </a:t>
                      </a:r>
                      <a:endParaRPr kumimoji="0" lang="en-US" sz="1600" b="1" i="0" u="none" strike="noStrike" cap="none" normalizeH="0" baseline="0">
                        <a:ln>
                          <a:noFill/>
                        </a:ln>
                        <a:solidFill>
                          <a:schemeClr val="tx1"/>
                        </a:solidFill>
                        <a:effectLst/>
                        <a:latin typeface="Courier New" charset="0"/>
                        <a:ea typeface="ＭＳ Ｐゴシック" charset="0"/>
                      </a:endParaRPr>
                    </a:p>
                  </a:txBody>
                  <a:tcPr marT="43200" marB="4320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u="none" strike="noStrike" cap="none" normalizeH="0" baseline="0">
                          <a:ln>
                            <a:noFill/>
                          </a:ln>
                          <a:effectLst/>
                        </a:rPr>
                        <a:t>f_file </a:t>
                      </a:r>
                      <a:endParaRPr kumimoji="0" lang="en-US" sz="1600" b="1" i="0" u="none" strike="noStrike" cap="none" normalizeH="0" baseline="0">
                        <a:ln>
                          <a:noFill/>
                        </a:ln>
                        <a:solidFill>
                          <a:schemeClr val="tx1"/>
                        </a:solidFill>
                        <a:effectLst/>
                        <a:latin typeface="Arial" charset="0"/>
                        <a:ea typeface="ＭＳ Ｐゴシック" charset="0"/>
                      </a:endParaRPr>
                    </a:p>
                  </a:txBody>
                  <a:tcPr marT="43200" marB="4320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5" name="Textfeld 4"/>
          <p:cNvSpPr txBox="1"/>
          <p:nvPr/>
        </p:nvSpPr>
        <p:spPr>
          <a:xfrm>
            <a:off x="8528" y="-10869"/>
            <a:ext cx="603032" cy="707886"/>
          </a:xfrm>
          <a:prstGeom prst="rect">
            <a:avLst/>
          </a:prstGeom>
          <a:noFill/>
        </p:spPr>
        <p:txBody>
          <a:bodyPr wrap="square" rtlCol="0">
            <a:spAutoFit/>
          </a:bodyPr>
          <a:lstStyle/>
          <a:p>
            <a:r>
              <a:rPr lang="de-DE" sz="4000" dirty="0" smtClean="0">
                <a:solidFill>
                  <a:srgbClr val="FF0000"/>
                </a:solidFill>
                <a:ea typeface="Tahoma" pitchFamily="34" charset="0"/>
                <a:cs typeface="Tahoma" pitchFamily="34" charset="0"/>
              </a:rPr>
              <a:t>*</a:t>
            </a:r>
          </a:p>
        </p:txBody>
      </p:sp>
    </p:spTree>
    <p:extLst>
      <p:ext uri="{BB962C8B-B14F-4D97-AF65-F5344CB8AC3E}">
        <p14:creationId xmlns:p14="http://schemas.microsoft.com/office/powerpoint/2010/main" val="1473296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Aufgabe zu Record Types</a:t>
            </a:r>
          </a:p>
        </p:txBody>
      </p:sp>
      <p:sp>
        <p:nvSpPr>
          <p:cNvPr id="3" name="Inhaltsplatzhalter 2"/>
          <p:cNvSpPr>
            <a:spLocks noGrp="1"/>
          </p:cNvSpPr>
          <p:nvPr>
            <p:ph sz="quarter" idx="14"/>
          </p:nvPr>
        </p:nvSpPr>
        <p:spPr/>
        <p:txBody>
          <a:bodyPr/>
          <a:lstStyle/>
          <a:p>
            <a:endParaRPr lang="de-DE"/>
          </a:p>
        </p:txBody>
      </p:sp>
    </p:spTree>
    <p:extLst>
      <p:ext uri="{BB962C8B-B14F-4D97-AF65-F5344CB8AC3E}">
        <p14:creationId xmlns:p14="http://schemas.microsoft.com/office/powerpoint/2010/main" val="36420685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Stored Procedures und Functions</a:t>
            </a:r>
          </a:p>
        </p:txBody>
      </p:sp>
    </p:spTree>
    <p:extLst>
      <p:ext uri="{BB962C8B-B14F-4D97-AF65-F5344CB8AC3E}">
        <p14:creationId xmlns:p14="http://schemas.microsoft.com/office/powerpoint/2010/main" val="129764384"/>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DE"/>
              <a:t>Stored Procedures</a:t>
            </a:r>
          </a:p>
        </p:txBody>
      </p:sp>
      <p:sp>
        <p:nvSpPr>
          <p:cNvPr id="2" name="Inhaltsplatzhalter 1"/>
          <p:cNvSpPr>
            <a:spLocks noGrp="1"/>
          </p:cNvSpPr>
          <p:nvPr>
            <p:ph sz="quarter" idx="14"/>
          </p:nvPr>
        </p:nvSpPr>
        <p:spPr/>
        <p:txBody>
          <a:bodyPr/>
          <a:lstStyle/>
          <a:p>
            <a:pPr lvl="1"/>
            <a:r>
              <a:rPr lang="en-US"/>
              <a:t>Benannte Unterprogramme</a:t>
            </a:r>
          </a:p>
          <a:p>
            <a:pPr lvl="1"/>
            <a:r>
              <a:rPr lang="en-US"/>
              <a:t>In Datenbank als Schema-Objekt gespeichert</a:t>
            </a:r>
          </a:p>
          <a:p>
            <a:pPr lvl="1"/>
            <a:r>
              <a:rPr lang="en-US"/>
              <a:t>Keine Rückgabewerte</a:t>
            </a:r>
          </a:p>
        </p:txBody>
      </p:sp>
      <p:sp>
        <p:nvSpPr>
          <p:cNvPr id="8" name="Rectangle 81"/>
          <p:cNvSpPr>
            <a:spLocks noChangeArrowheads="1"/>
          </p:cNvSpPr>
          <p:nvPr/>
        </p:nvSpPr>
        <p:spPr bwMode="auto">
          <a:xfrm>
            <a:off x="3131840" y="2600908"/>
            <a:ext cx="5580620" cy="2412268"/>
          </a:xfrm>
          <a:prstGeom prst="rect">
            <a:avLst/>
          </a:prstGeom>
          <a:solidFill>
            <a:srgbClr val="FFFFCC"/>
          </a:solidFill>
          <a:ln w="9525">
            <a:solidFill>
              <a:schemeClr val="tx1"/>
            </a:solidFill>
            <a:miter lim="800000"/>
            <a:headEnd/>
            <a:tailEnd/>
          </a:ln>
        </p:spPr>
        <p:txBody>
          <a:bodyPr wrap="square" lIns="180000" tIns="93600" rIns="180000" bIns="93600" anchor="ctr">
            <a:noAutofit/>
          </a:bodyPr>
          <a:lstStyle/>
          <a:p>
            <a:r>
              <a:rPr lang="de-DE" b="1">
                <a:solidFill>
                  <a:srgbClr val="0000FF"/>
                </a:solidFill>
                <a:latin typeface="Consolas"/>
              </a:rPr>
              <a:t>CREATE</a:t>
            </a:r>
            <a:r>
              <a:rPr lang="de-DE">
                <a:solidFill>
                  <a:prstClr val="black"/>
                </a:solidFill>
                <a:latin typeface="Consolas"/>
              </a:rPr>
              <a:t> </a:t>
            </a:r>
            <a:r>
              <a:rPr lang="de-DE" b="1">
                <a:solidFill>
                  <a:srgbClr val="0000FF"/>
                </a:solidFill>
                <a:latin typeface="Consolas"/>
              </a:rPr>
              <a:t>[OR REPLACE] PROCEDURE</a:t>
            </a:r>
            <a:r>
              <a:rPr lang="de-DE">
                <a:solidFill>
                  <a:prstClr val="black"/>
                </a:solidFill>
                <a:latin typeface="Consolas"/>
              </a:rPr>
              <a:t> </a:t>
            </a:r>
            <a:r>
              <a:rPr lang="de-DE" b="1">
                <a:solidFill>
                  <a:srgbClr val="2A2A2A"/>
                </a:solidFill>
                <a:latin typeface="Consolas"/>
              </a:rPr>
              <a:t>proc_name</a:t>
            </a:r>
            <a:r>
              <a:rPr lang="de-DE">
                <a:solidFill>
                  <a:prstClr val="black"/>
                </a:solidFill>
                <a:latin typeface="Consolas"/>
              </a:rPr>
              <a:t> </a:t>
            </a:r>
          </a:p>
          <a:p>
            <a:r>
              <a:rPr lang="de-DE">
                <a:solidFill>
                  <a:prstClr val="black"/>
                </a:solidFill>
                <a:latin typeface="Consolas"/>
              </a:rPr>
              <a:t> [(parameter1 [mode] datatype1</a:t>
            </a:r>
            <a:r>
              <a:rPr lang="de-DE">
                <a:solidFill>
                  <a:srgbClr val="808080"/>
                </a:solidFill>
                <a:latin typeface="Consolas"/>
              </a:rPr>
              <a:t>,</a:t>
            </a:r>
            <a:r>
              <a:rPr lang="de-DE">
                <a:solidFill>
                  <a:prstClr val="black"/>
                </a:solidFill>
                <a:latin typeface="Consolas"/>
              </a:rPr>
              <a:t> </a:t>
            </a:r>
          </a:p>
          <a:p>
            <a:r>
              <a:rPr lang="de-DE">
                <a:solidFill>
                  <a:prstClr val="black"/>
                </a:solidFill>
                <a:latin typeface="Consolas"/>
              </a:rPr>
              <a:t>   parameter2 [mode] datatype2</a:t>
            </a:r>
            <a:r>
              <a:rPr lang="de-DE">
                <a:solidFill>
                  <a:srgbClr val="808080"/>
                </a:solidFill>
                <a:latin typeface="Consolas"/>
              </a:rPr>
              <a:t>,</a:t>
            </a:r>
            <a:r>
              <a:rPr lang="de-DE">
                <a:solidFill>
                  <a:prstClr val="black"/>
                </a:solidFill>
                <a:latin typeface="Consolas"/>
              </a:rPr>
              <a:t> </a:t>
            </a:r>
            <a:r>
              <a:rPr lang="de-DE">
                <a:solidFill>
                  <a:srgbClr val="808080"/>
                </a:solidFill>
                <a:latin typeface="Consolas"/>
              </a:rPr>
              <a:t>...)</a:t>
            </a:r>
            <a:r>
              <a:rPr lang="de-DE">
                <a:solidFill>
                  <a:prstClr val="black"/>
                </a:solidFill>
                <a:latin typeface="Consolas"/>
              </a:rPr>
              <a:t>] </a:t>
            </a:r>
          </a:p>
          <a:p>
            <a:r>
              <a:rPr lang="de-DE" b="1">
                <a:solidFill>
                  <a:srgbClr val="0000FF"/>
                </a:solidFill>
                <a:latin typeface="Consolas"/>
              </a:rPr>
              <a:t>IS</a:t>
            </a:r>
            <a:r>
              <a:rPr lang="de-DE">
                <a:solidFill>
                  <a:prstClr val="black"/>
                </a:solidFill>
                <a:latin typeface="Consolas"/>
              </a:rPr>
              <a:t>|</a:t>
            </a:r>
            <a:r>
              <a:rPr lang="de-DE" b="1">
                <a:solidFill>
                  <a:srgbClr val="0000FF"/>
                </a:solidFill>
                <a:latin typeface="Consolas"/>
              </a:rPr>
              <a:t>AS</a:t>
            </a:r>
            <a:r>
              <a:rPr lang="de-DE">
                <a:solidFill>
                  <a:prstClr val="black"/>
                </a:solidFill>
                <a:latin typeface="Consolas"/>
              </a:rPr>
              <a:t> </a:t>
            </a:r>
          </a:p>
          <a:p>
            <a:r>
              <a:rPr lang="de-DE">
                <a:solidFill>
                  <a:prstClr val="black"/>
                </a:solidFill>
                <a:latin typeface="Consolas"/>
              </a:rPr>
              <a:t>  [local_variable_declarations; ...] </a:t>
            </a:r>
          </a:p>
          <a:p>
            <a:r>
              <a:rPr lang="de-DE" b="1">
                <a:solidFill>
                  <a:srgbClr val="0000FF"/>
                </a:solidFill>
                <a:latin typeface="Consolas"/>
              </a:rPr>
              <a:t>BEGIN</a:t>
            </a:r>
          </a:p>
          <a:p>
            <a:r>
              <a:rPr lang="de-DE" b="1">
                <a:solidFill>
                  <a:srgbClr val="0000FF"/>
                </a:solidFill>
                <a:latin typeface="Consolas"/>
              </a:rPr>
              <a:t>  </a:t>
            </a:r>
            <a:r>
              <a:rPr lang="de-DE">
                <a:solidFill>
                  <a:prstClr val="black"/>
                </a:solidFill>
                <a:latin typeface="Consolas"/>
              </a:rPr>
              <a:t>[statements]</a:t>
            </a:r>
            <a:r>
              <a:rPr lang="de-DE">
                <a:solidFill>
                  <a:srgbClr val="008000"/>
                </a:solidFill>
                <a:latin typeface="Consolas"/>
              </a:rPr>
              <a:t> </a:t>
            </a:r>
            <a:endParaRPr lang="de-DE">
              <a:solidFill>
                <a:prstClr val="black"/>
              </a:solidFill>
              <a:latin typeface="Consolas"/>
            </a:endParaRPr>
          </a:p>
          <a:p>
            <a:r>
              <a:rPr lang="de-DE" b="1">
                <a:solidFill>
                  <a:srgbClr val="0000FF"/>
                </a:solidFill>
                <a:latin typeface="Consolas"/>
              </a:rPr>
              <a:t>END</a:t>
            </a:r>
            <a:r>
              <a:rPr lang="de-DE">
                <a:solidFill>
                  <a:prstClr val="black"/>
                </a:solidFill>
                <a:latin typeface="Consolas"/>
              </a:rPr>
              <a:t> [proc_name]</a:t>
            </a:r>
            <a:r>
              <a:rPr lang="de-DE">
                <a:solidFill>
                  <a:srgbClr val="808080"/>
                </a:solidFill>
                <a:latin typeface="Consolas"/>
              </a:rPr>
              <a:t>;</a:t>
            </a:r>
            <a:r>
              <a:rPr lang="de-DE">
                <a:solidFill>
                  <a:prstClr val="black"/>
                </a:solidFill>
                <a:latin typeface="Consolas"/>
              </a:rPr>
              <a:t> </a:t>
            </a:r>
          </a:p>
        </p:txBody>
      </p:sp>
      <p:pic>
        <p:nvPicPr>
          <p:cNvPr id="6" name="Bild 5"/>
          <p:cNvPicPr>
            <a:picLocks noChangeAspect="1"/>
          </p:cNvPicPr>
          <p:nvPr/>
        </p:nvPicPr>
        <p:blipFill rotWithShape="1">
          <a:blip r:embed="rId3"/>
          <a:srcRect r="15093"/>
          <a:stretch/>
        </p:blipFill>
        <p:spPr>
          <a:xfrm>
            <a:off x="287524" y="3032956"/>
            <a:ext cx="2555593" cy="2311400"/>
          </a:xfrm>
          <a:prstGeom prst="rect">
            <a:avLst/>
          </a:prstGeom>
        </p:spPr>
      </p:pic>
      <p:sp>
        <p:nvSpPr>
          <p:cNvPr id="10" name="Rectangle 81"/>
          <p:cNvSpPr>
            <a:spLocks noChangeArrowheads="1"/>
          </p:cNvSpPr>
          <p:nvPr/>
        </p:nvSpPr>
        <p:spPr bwMode="auto">
          <a:xfrm>
            <a:off x="3131840" y="5265204"/>
            <a:ext cx="5580620" cy="620452"/>
          </a:xfrm>
          <a:prstGeom prst="rect">
            <a:avLst/>
          </a:prstGeom>
          <a:solidFill>
            <a:srgbClr val="FFFFCC"/>
          </a:solidFill>
          <a:ln w="9525">
            <a:solidFill>
              <a:schemeClr val="tx1"/>
            </a:solidFill>
            <a:miter lim="800000"/>
            <a:headEnd/>
            <a:tailEnd/>
          </a:ln>
        </p:spPr>
        <p:txBody>
          <a:bodyPr wrap="square" lIns="180000" tIns="93600" rIns="180000" bIns="93600" anchor="ctr">
            <a:noAutofit/>
          </a:bodyPr>
          <a:lstStyle/>
          <a:p>
            <a:r>
              <a:rPr lang="de-DE" b="1">
                <a:solidFill>
                  <a:srgbClr val="0000FF"/>
                </a:solidFill>
                <a:latin typeface="Consolas"/>
              </a:rPr>
              <a:t>DROP PROCEDURE</a:t>
            </a:r>
            <a:r>
              <a:rPr lang="de-DE">
                <a:solidFill>
                  <a:prstClr val="black"/>
                </a:solidFill>
                <a:latin typeface="Consolas"/>
              </a:rPr>
              <a:t> </a:t>
            </a:r>
            <a:r>
              <a:rPr lang="de-DE" b="1">
                <a:solidFill>
                  <a:srgbClr val="2A2A2A"/>
                </a:solidFill>
                <a:latin typeface="Consolas"/>
              </a:rPr>
              <a:t>proc_name</a:t>
            </a:r>
            <a:r>
              <a:rPr lang="de-DE">
                <a:solidFill>
                  <a:prstClr val="black"/>
                </a:solidFill>
                <a:latin typeface="Consolas"/>
              </a:rPr>
              <a:t>;</a:t>
            </a:r>
          </a:p>
        </p:txBody>
      </p:sp>
    </p:spTree>
    <p:extLst>
      <p:ext uri="{BB962C8B-B14F-4D97-AF65-F5344CB8AC3E}">
        <p14:creationId xmlns:p14="http://schemas.microsoft.com/office/powerpoint/2010/main" val="2494492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Stored Procedure: Beispiel</a:t>
            </a:r>
          </a:p>
        </p:txBody>
      </p:sp>
      <p:sp>
        <p:nvSpPr>
          <p:cNvPr id="4" name="Rectangle 81"/>
          <p:cNvSpPr>
            <a:spLocks noChangeArrowheads="1"/>
          </p:cNvSpPr>
          <p:nvPr/>
        </p:nvSpPr>
        <p:spPr bwMode="auto">
          <a:xfrm>
            <a:off x="395536" y="1196752"/>
            <a:ext cx="6840760" cy="2700300"/>
          </a:xfrm>
          <a:prstGeom prst="rect">
            <a:avLst/>
          </a:prstGeom>
          <a:solidFill>
            <a:srgbClr val="FFFFCC"/>
          </a:solidFill>
          <a:ln w="9525">
            <a:solidFill>
              <a:schemeClr val="tx1"/>
            </a:solidFill>
            <a:miter lim="800000"/>
            <a:headEnd/>
            <a:tailEnd/>
          </a:ln>
        </p:spPr>
        <p:txBody>
          <a:bodyPr wrap="square" lIns="180000" tIns="93600" rIns="180000" bIns="93600" anchor="ctr">
            <a:noAutofit/>
          </a:bodyPr>
          <a:lstStyle/>
          <a:p>
            <a:r>
              <a:rPr lang="de-DE" sz="1600" b="1">
                <a:solidFill>
                  <a:srgbClr val="0000FF"/>
                </a:solidFill>
                <a:latin typeface="Consolas"/>
              </a:rPr>
              <a:t>CREATE</a:t>
            </a:r>
            <a:r>
              <a:rPr lang="de-DE" sz="1600">
                <a:solidFill>
                  <a:prstClr val="black"/>
                </a:solidFill>
                <a:latin typeface="Consolas"/>
              </a:rPr>
              <a:t> </a:t>
            </a:r>
            <a:r>
              <a:rPr lang="de-DE" sz="1600" b="1">
                <a:solidFill>
                  <a:srgbClr val="0000FF"/>
                </a:solidFill>
                <a:latin typeface="Consolas"/>
              </a:rPr>
              <a:t>OR REPLACE PROCEDURE</a:t>
            </a:r>
            <a:r>
              <a:rPr lang="de-DE" sz="1600">
                <a:solidFill>
                  <a:prstClr val="black"/>
                </a:solidFill>
                <a:latin typeface="Consolas"/>
              </a:rPr>
              <a:t> raise_salary </a:t>
            </a:r>
            <a:r>
              <a:rPr lang="de-DE" sz="1600">
                <a:solidFill>
                  <a:srgbClr val="808080"/>
                </a:solidFill>
                <a:latin typeface="Consolas"/>
              </a:rPr>
              <a:t>(</a:t>
            </a:r>
          </a:p>
          <a:p>
            <a:r>
              <a:rPr lang="de-DE" sz="1600">
                <a:solidFill>
                  <a:srgbClr val="808080"/>
                </a:solidFill>
                <a:latin typeface="Consolas"/>
              </a:rPr>
              <a:t>  </a:t>
            </a:r>
            <a:r>
              <a:rPr lang="de-DE" sz="1600">
                <a:solidFill>
                  <a:prstClr val="black"/>
                </a:solidFill>
                <a:latin typeface="Consolas"/>
              </a:rPr>
              <a:t>p_id      employees.employee_id%</a:t>
            </a:r>
            <a:r>
              <a:rPr lang="de-DE" sz="1600" b="1">
                <a:solidFill>
                  <a:srgbClr val="0000FF"/>
                </a:solidFill>
                <a:latin typeface="Consolas"/>
              </a:rPr>
              <a:t>TYPE</a:t>
            </a:r>
            <a:r>
              <a:rPr lang="de-DE" sz="1600">
                <a:solidFill>
                  <a:srgbClr val="808080"/>
                </a:solidFill>
                <a:latin typeface="Consolas"/>
              </a:rPr>
              <a:t>,</a:t>
            </a:r>
            <a:r>
              <a:rPr lang="de-DE" sz="1600">
                <a:solidFill>
                  <a:prstClr val="black"/>
                </a:solidFill>
                <a:latin typeface="Consolas"/>
              </a:rPr>
              <a:t> </a:t>
            </a:r>
          </a:p>
          <a:p>
            <a:r>
              <a:rPr lang="de-DE" sz="1600">
                <a:solidFill>
                  <a:prstClr val="black"/>
                </a:solidFill>
                <a:latin typeface="Consolas"/>
              </a:rPr>
              <a:t>  p_percent NUMBER </a:t>
            </a:r>
            <a:r>
              <a:rPr lang="de-DE" sz="1600">
                <a:solidFill>
                  <a:srgbClr val="808080"/>
                </a:solidFill>
                <a:latin typeface="Consolas"/>
              </a:rPr>
              <a:t>)</a:t>
            </a:r>
            <a:r>
              <a:rPr lang="de-DE" sz="1600">
                <a:solidFill>
                  <a:prstClr val="black"/>
                </a:solidFill>
                <a:latin typeface="Consolas"/>
              </a:rPr>
              <a:t> </a:t>
            </a:r>
          </a:p>
          <a:p>
            <a:r>
              <a:rPr lang="de-DE" sz="1600" b="1">
                <a:solidFill>
                  <a:srgbClr val="0000FF"/>
                </a:solidFill>
                <a:latin typeface="Consolas"/>
              </a:rPr>
              <a:t>AS</a:t>
            </a:r>
          </a:p>
          <a:p>
            <a:r>
              <a:rPr lang="de-DE" sz="1600" b="1">
                <a:solidFill>
                  <a:srgbClr val="0000FF"/>
                </a:solidFill>
                <a:latin typeface="Consolas"/>
              </a:rPr>
              <a:t>BEGIN</a:t>
            </a:r>
            <a:r>
              <a:rPr lang="de-DE" sz="1600">
                <a:solidFill>
                  <a:prstClr val="black"/>
                </a:solidFill>
                <a:latin typeface="Consolas"/>
              </a:rPr>
              <a:t> </a:t>
            </a:r>
          </a:p>
          <a:p>
            <a:r>
              <a:rPr lang="de-DE" sz="1600" b="1">
                <a:solidFill>
                  <a:srgbClr val="0000FF"/>
                </a:solidFill>
                <a:latin typeface="Consolas"/>
              </a:rPr>
              <a:t>  UPDATE</a:t>
            </a:r>
            <a:r>
              <a:rPr lang="de-DE" sz="1600">
                <a:solidFill>
                  <a:prstClr val="black"/>
                </a:solidFill>
                <a:latin typeface="Consolas"/>
              </a:rPr>
              <a:t> employees </a:t>
            </a:r>
          </a:p>
          <a:p>
            <a:r>
              <a:rPr lang="tr-TR" sz="1600" b="1">
                <a:solidFill>
                  <a:srgbClr val="0000FF"/>
                </a:solidFill>
                <a:latin typeface="Consolas"/>
              </a:rPr>
              <a:t>  SET</a:t>
            </a:r>
            <a:r>
              <a:rPr lang="tr-TR" sz="1600">
                <a:solidFill>
                  <a:prstClr val="black"/>
                </a:solidFill>
                <a:latin typeface="Consolas"/>
              </a:rPr>
              <a:t>    salary </a:t>
            </a:r>
            <a:r>
              <a:rPr lang="tr-TR" sz="1600">
                <a:solidFill>
                  <a:srgbClr val="808080"/>
                </a:solidFill>
                <a:latin typeface="Consolas"/>
              </a:rPr>
              <a:t>=</a:t>
            </a:r>
            <a:r>
              <a:rPr lang="tr-TR" sz="1600">
                <a:solidFill>
                  <a:prstClr val="black"/>
                </a:solidFill>
                <a:latin typeface="Consolas"/>
              </a:rPr>
              <a:t> salary </a:t>
            </a:r>
            <a:r>
              <a:rPr lang="tr-TR" sz="1600">
                <a:solidFill>
                  <a:srgbClr val="808080"/>
                </a:solidFill>
                <a:latin typeface="Consolas"/>
              </a:rPr>
              <a:t>*</a:t>
            </a:r>
            <a:r>
              <a:rPr lang="tr-TR" sz="1600" b="1">
                <a:solidFill>
                  <a:srgbClr val="0000FF"/>
                </a:solidFill>
                <a:latin typeface="Consolas"/>
              </a:rPr>
              <a:t> </a:t>
            </a:r>
            <a:r>
              <a:rPr lang="tr-TR" sz="1600">
                <a:solidFill>
                  <a:srgbClr val="808080"/>
                </a:solidFill>
                <a:latin typeface="Consolas"/>
              </a:rPr>
              <a:t>(</a:t>
            </a:r>
            <a:r>
              <a:rPr lang="tr-TR" sz="1600">
                <a:solidFill>
                  <a:prstClr val="black"/>
                </a:solidFill>
                <a:latin typeface="Consolas"/>
              </a:rPr>
              <a:t>1 </a:t>
            </a:r>
            <a:r>
              <a:rPr lang="tr-TR" sz="1600">
                <a:solidFill>
                  <a:srgbClr val="808080"/>
                </a:solidFill>
                <a:latin typeface="Consolas"/>
              </a:rPr>
              <a:t>+</a:t>
            </a:r>
            <a:r>
              <a:rPr lang="tr-TR" sz="1600">
                <a:solidFill>
                  <a:prstClr val="black"/>
                </a:solidFill>
                <a:latin typeface="Consolas"/>
              </a:rPr>
              <a:t> p_percent</a:t>
            </a:r>
            <a:r>
              <a:rPr lang="tr-TR" sz="1600">
                <a:solidFill>
                  <a:srgbClr val="808080"/>
                </a:solidFill>
                <a:latin typeface="Consolas"/>
              </a:rPr>
              <a:t>/</a:t>
            </a:r>
            <a:r>
              <a:rPr lang="tr-TR" sz="1600">
                <a:solidFill>
                  <a:prstClr val="black"/>
                </a:solidFill>
                <a:latin typeface="Consolas"/>
              </a:rPr>
              <a:t>100</a:t>
            </a:r>
            <a:r>
              <a:rPr lang="tr-TR" sz="1600">
                <a:solidFill>
                  <a:srgbClr val="808080"/>
                </a:solidFill>
                <a:latin typeface="Consolas"/>
              </a:rPr>
              <a:t>)</a:t>
            </a:r>
            <a:r>
              <a:rPr lang="tr-TR" sz="1600">
                <a:solidFill>
                  <a:prstClr val="black"/>
                </a:solidFill>
                <a:latin typeface="Consolas"/>
              </a:rPr>
              <a:t> </a:t>
            </a:r>
          </a:p>
          <a:p>
            <a:r>
              <a:rPr lang="tr-TR" sz="1600">
                <a:solidFill>
                  <a:prstClr val="black"/>
                </a:solidFill>
                <a:latin typeface="Consolas"/>
              </a:rPr>
              <a:t>  </a:t>
            </a:r>
            <a:r>
              <a:rPr lang="tr-TR" sz="1600" b="1">
                <a:solidFill>
                  <a:srgbClr val="0000FF"/>
                </a:solidFill>
                <a:latin typeface="Consolas"/>
              </a:rPr>
              <a:t>WHERE</a:t>
            </a:r>
            <a:r>
              <a:rPr lang="tr-TR" sz="1600">
                <a:solidFill>
                  <a:prstClr val="black"/>
                </a:solidFill>
                <a:latin typeface="Consolas"/>
              </a:rPr>
              <a:t>  employee_id </a:t>
            </a:r>
            <a:r>
              <a:rPr lang="tr-TR" sz="1600">
                <a:solidFill>
                  <a:srgbClr val="808080"/>
                </a:solidFill>
                <a:latin typeface="Consolas"/>
              </a:rPr>
              <a:t>=</a:t>
            </a:r>
            <a:r>
              <a:rPr lang="tr-TR" sz="1600">
                <a:solidFill>
                  <a:prstClr val="black"/>
                </a:solidFill>
                <a:latin typeface="Consolas"/>
              </a:rPr>
              <a:t> p_id</a:t>
            </a:r>
            <a:r>
              <a:rPr lang="tr-TR" sz="1600">
                <a:solidFill>
                  <a:srgbClr val="808080"/>
                </a:solidFill>
                <a:latin typeface="Consolas"/>
              </a:rPr>
              <a:t>;</a:t>
            </a:r>
            <a:r>
              <a:rPr lang="tr-TR" sz="1600">
                <a:solidFill>
                  <a:prstClr val="black"/>
                </a:solidFill>
                <a:latin typeface="Consolas"/>
              </a:rPr>
              <a:t> </a:t>
            </a:r>
          </a:p>
          <a:p>
            <a:r>
              <a:rPr lang="tr-TR" sz="1600" b="1">
                <a:solidFill>
                  <a:srgbClr val="0000FF"/>
                </a:solidFill>
                <a:latin typeface="Consolas"/>
              </a:rPr>
              <a:t>END</a:t>
            </a:r>
            <a:r>
              <a:rPr lang="tr-TR" sz="1600">
                <a:solidFill>
                  <a:prstClr val="black"/>
                </a:solidFill>
                <a:latin typeface="Consolas"/>
              </a:rPr>
              <a:t> raise_salary</a:t>
            </a:r>
            <a:r>
              <a:rPr lang="tr-TR" sz="1600">
                <a:solidFill>
                  <a:srgbClr val="808080"/>
                </a:solidFill>
                <a:latin typeface="Consolas"/>
              </a:rPr>
              <a:t>;</a:t>
            </a:r>
            <a:r>
              <a:rPr lang="tr-TR" sz="1600">
                <a:solidFill>
                  <a:prstClr val="black"/>
                </a:solidFill>
                <a:latin typeface="Consolas"/>
              </a:rPr>
              <a:t> </a:t>
            </a:r>
          </a:p>
        </p:txBody>
      </p:sp>
      <p:sp>
        <p:nvSpPr>
          <p:cNvPr id="6" name="Rectangle 81"/>
          <p:cNvSpPr>
            <a:spLocks noChangeArrowheads="1"/>
          </p:cNvSpPr>
          <p:nvPr/>
        </p:nvSpPr>
        <p:spPr bwMode="auto">
          <a:xfrm>
            <a:off x="395536" y="4716760"/>
            <a:ext cx="6840760" cy="1376536"/>
          </a:xfrm>
          <a:prstGeom prst="rect">
            <a:avLst/>
          </a:prstGeom>
          <a:solidFill>
            <a:srgbClr val="FFFFCC"/>
          </a:solidFill>
          <a:ln w="9525">
            <a:solidFill>
              <a:schemeClr val="tx1"/>
            </a:solidFill>
            <a:miter lim="800000"/>
            <a:headEnd/>
            <a:tailEnd/>
          </a:ln>
        </p:spPr>
        <p:txBody>
          <a:bodyPr wrap="square" lIns="180000" tIns="93600" rIns="180000" bIns="93600" anchor="ctr">
            <a:noAutofit/>
          </a:bodyPr>
          <a:lstStyle/>
          <a:p>
            <a:pPr marL="457200" lvl="0" indent="-457200" defTabSz="400050" eaLnBrk="0" fontAlgn="base" hangingPunct="0">
              <a:spcBef>
                <a:spcPct val="0"/>
              </a:spcBef>
              <a:spcAft>
                <a:spcPct val="0"/>
              </a:spcAft>
              <a:tabLst>
                <a:tab pos="400050" algn="r"/>
                <a:tab pos="673100" algn="l"/>
              </a:tabLst>
            </a:pPr>
            <a:r>
              <a:rPr lang="en-US" sz="1600" b="1">
                <a:solidFill>
                  <a:srgbClr val="0000FF"/>
                </a:solidFill>
                <a:latin typeface="Consolas"/>
              </a:rPr>
              <a:t>EXECUTE </a:t>
            </a:r>
            <a:r>
              <a:rPr lang="en-US" sz="1600">
                <a:solidFill>
                  <a:srgbClr val="2A2A2A"/>
                </a:solidFill>
                <a:latin typeface="Consolas"/>
              </a:rPr>
              <a:t>raise_salary(176, 10);</a:t>
            </a:r>
          </a:p>
          <a:p>
            <a:pPr marL="457200" lvl="0" indent="-457200" defTabSz="400050" eaLnBrk="0" fontAlgn="base" hangingPunct="0">
              <a:spcBef>
                <a:spcPct val="0"/>
              </a:spcBef>
              <a:spcAft>
                <a:spcPct val="0"/>
              </a:spcAft>
              <a:tabLst>
                <a:tab pos="400050" algn="r"/>
                <a:tab pos="673100" algn="l"/>
              </a:tabLst>
            </a:pPr>
            <a:endParaRPr lang="en-US" sz="1600">
              <a:solidFill>
                <a:srgbClr val="2A2A2A"/>
              </a:solidFill>
              <a:latin typeface="Consolas"/>
            </a:endParaRPr>
          </a:p>
          <a:p>
            <a:pPr marL="457200" lvl="0" indent="-457200" defTabSz="400050" eaLnBrk="0" fontAlgn="base" hangingPunct="0">
              <a:spcBef>
                <a:spcPct val="0"/>
              </a:spcBef>
              <a:spcAft>
                <a:spcPct val="0"/>
              </a:spcAft>
              <a:tabLst>
                <a:tab pos="400050" algn="r"/>
                <a:tab pos="673100" algn="l"/>
              </a:tabLst>
            </a:pPr>
            <a:r>
              <a:rPr lang="en-US" sz="1600">
                <a:solidFill>
                  <a:srgbClr val="2A2A2A"/>
                </a:solidFill>
                <a:latin typeface="Consolas"/>
              </a:rPr>
              <a:t>-- oder</a:t>
            </a:r>
          </a:p>
          <a:p>
            <a:pPr marL="457200" lvl="0" indent="-457200" defTabSz="400050" eaLnBrk="0" fontAlgn="base" hangingPunct="0">
              <a:spcBef>
                <a:spcPct val="0"/>
              </a:spcBef>
              <a:spcAft>
                <a:spcPct val="0"/>
              </a:spcAft>
              <a:tabLst>
                <a:tab pos="400050" algn="r"/>
                <a:tab pos="673100" algn="l"/>
              </a:tabLst>
            </a:pPr>
            <a:r>
              <a:rPr lang="en-US" sz="1600" b="1">
                <a:solidFill>
                  <a:srgbClr val="0000FF"/>
                </a:solidFill>
                <a:latin typeface="Consolas"/>
              </a:rPr>
              <a:t>BEGIN </a:t>
            </a:r>
            <a:r>
              <a:rPr lang="en-US" sz="1600">
                <a:solidFill>
                  <a:srgbClr val="2A2A2A"/>
                </a:solidFill>
                <a:latin typeface="Consolas"/>
              </a:rPr>
              <a:t>raise_salary(176, 10); </a:t>
            </a:r>
            <a:r>
              <a:rPr lang="en-US" sz="1600" b="1">
                <a:solidFill>
                  <a:srgbClr val="0000FF"/>
                </a:solidFill>
                <a:latin typeface="Consolas"/>
              </a:rPr>
              <a:t>END</a:t>
            </a:r>
            <a:r>
              <a:rPr lang="en-US" sz="1600">
                <a:solidFill>
                  <a:srgbClr val="2A2A2A"/>
                </a:solidFill>
                <a:latin typeface="Consolas"/>
              </a:rPr>
              <a:t>; </a:t>
            </a:r>
          </a:p>
        </p:txBody>
      </p:sp>
      <p:sp>
        <p:nvSpPr>
          <p:cNvPr id="7" name="Textfeld 6"/>
          <p:cNvSpPr txBox="1"/>
          <p:nvPr/>
        </p:nvSpPr>
        <p:spPr>
          <a:xfrm>
            <a:off x="323528" y="4329100"/>
            <a:ext cx="1395559" cy="400110"/>
          </a:xfrm>
          <a:prstGeom prst="rect">
            <a:avLst/>
          </a:prstGeom>
          <a:noFill/>
        </p:spPr>
        <p:txBody>
          <a:bodyPr wrap="none" rtlCol="0">
            <a:spAutoFit/>
          </a:bodyPr>
          <a:lstStyle/>
          <a:p>
            <a:r>
              <a:rPr lang="de-DE" sz="2000" dirty="0" smtClean="0">
                <a:solidFill>
                  <a:srgbClr val="555555"/>
                </a:solidFill>
                <a:ea typeface="Tahoma" pitchFamily="34" charset="0"/>
                <a:cs typeface="Tahoma" pitchFamily="34" charset="0"/>
              </a:rPr>
              <a:t>Ausführung</a:t>
            </a:r>
          </a:p>
        </p:txBody>
      </p:sp>
    </p:spTree>
    <p:extLst>
      <p:ext uri="{BB962C8B-B14F-4D97-AF65-F5344CB8AC3E}">
        <p14:creationId xmlns:p14="http://schemas.microsoft.com/office/powerpoint/2010/main" val="450067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Anonyme Blöcke vs. Stored Procedures</a:t>
            </a:r>
          </a:p>
        </p:txBody>
      </p:sp>
      <p:graphicFrame>
        <p:nvGraphicFramePr>
          <p:cNvPr id="4" name="Group 54"/>
          <p:cNvGraphicFramePr>
            <a:graphicFrameLocks noGrp="1"/>
          </p:cNvGraphicFramePr>
          <p:nvPr>
            <p:extLst>
              <p:ext uri="{D42A27DB-BD31-4B8C-83A1-F6EECF244321}">
                <p14:modId xmlns:p14="http://schemas.microsoft.com/office/powerpoint/2010/main" val="1590631989"/>
              </p:ext>
            </p:extLst>
          </p:nvPr>
        </p:nvGraphicFramePr>
        <p:xfrm>
          <a:off x="650875" y="1088739"/>
          <a:ext cx="7826375" cy="5298334"/>
        </p:xfrm>
        <a:graphic>
          <a:graphicData uri="http://schemas.openxmlformats.org/drawingml/2006/table">
            <a:tbl>
              <a:tblPr firstRow="1">
                <a:tableStyleId>{69012ECD-51FC-41F1-AA8D-1B2483CD663E}</a:tableStyleId>
              </a:tblPr>
              <a:tblGrid>
                <a:gridCol w="3768725"/>
                <a:gridCol w="4057650"/>
              </a:tblGrid>
              <a:tr h="624264">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u="none" strike="noStrike" cap="none" normalizeH="0" baseline="0">
                          <a:ln>
                            <a:noFill/>
                          </a:ln>
                          <a:effectLst/>
                        </a:rPr>
                        <a:t>Anonyme Blöcke </a:t>
                      </a:r>
                      <a:endParaRPr kumimoji="0" lang="en-US" sz="2400" b="1" i="0" u="none" strike="noStrike" cap="none" normalizeH="0" baseline="0">
                        <a:ln>
                          <a:noFill/>
                        </a:ln>
                        <a:solidFill>
                          <a:schemeClr val="tx1"/>
                        </a:solidFill>
                        <a:effectLst/>
                        <a:latin typeface="Arial" charset="0"/>
                        <a:ea typeface="ＭＳ Ｐゴシック" charset="0"/>
                      </a:endParaRPr>
                    </a:p>
                  </a:txBody>
                  <a:tcPr marT="91440" marB="91440"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u="none" strike="noStrike" cap="none" normalizeH="0" baseline="0">
                          <a:ln>
                            <a:noFill/>
                          </a:ln>
                          <a:effectLst/>
                        </a:rPr>
                        <a:t>Unterprogramme </a:t>
                      </a:r>
                      <a:endParaRPr kumimoji="0" lang="en-US" sz="2400" b="1" i="0" u="none" strike="noStrike" cap="none" normalizeH="0" baseline="0">
                        <a:ln>
                          <a:noFill/>
                        </a:ln>
                        <a:solidFill>
                          <a:schemeClr val="tx1"/>
                        </a:solidFill>
                        <a:effectLst/>
                        <a:latin typeface="Arial" charset="0"/>
                        <a:ea typeface="ＭＳ Ｐゴシック" charset="0"/>
                      </a:endParaRPr>
                    </a:p>
                  </a:txBody>
                  <a:tcPr marT="91440" marB="91440"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587429">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Unbenannte PL/SQL-Blöcke </a:t>
                      </a:r>
                      <a:endParaRPr kumimoji="0" lang="en-US" sz="2000" b="1" i="0" u="none" strike="noStrike" cap="none" normalizeH="0" baseline="0">
                        <a:ln>
                          <a:noFill/>
                        </a:ln>
                        <a:solidFill>
                          <a:schemeClr val="tx1"/>
                        </a:solidFill>
                        <a:effectLst/>
                        <a:latin typeface="Arial" charset="0"/>
                        <a:ea typeface="ＭＳ Ｐゴシック" charset="0"/>
                      </a:endParaRPr>
                    </a:p>
                  </a:txBody>
                  <a:tcPr marT="91440" marB="91440"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Benannte PL/SQL-Blöcke </a:t>
                      </a:r>
                      <a:endParaRPr kumimoji="0" lang="en-US" sz="2000" b="1" i="0" u="none" strike="noStrike" cap="none" normalizeH="0" baseline="0">
                        <a:ln>
                          <a:noFill/>
                        </a:ln>
                        <a:solidFill>
                          <a:schemeClr val="tx1"/>
                        </a:solidFill>
                        <a:effectLst/>
                        <a:latin typeface="Arial" charset="0"/>
                        <a:ea typeface="ＭＳ Ｐゴシック" charset="0"/>
                      </a:endParaRPr>
                    </a:p>
                  </a:txBody>
                  <a:tcPr marT="91440" marB="91440"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585490">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Werden stets neu kompiliert </a:t>
                      </a:r>
                      <a:endParaRPr kumimoji="0" lang="en-US" sz="2000" b="1" i="0" u="none" strike="noStrike" cap="none" normalizeH="0" baseline="0">
                        <a:ln>
                          <a:noFill/>
                        </a:ln>
                        <a:solidFill>
                          <a:schemeClr val="tx1"/>
                        </a:solidFill>
                        <a:effectLst/>
                        <a:latin typeface="Arial" charset="0"/>
                        <a:ea typeface="ＭＳ Ｐゴシック" charset="0"/>
                      </a:endParaRPr>
                    </a:p>
                  </a:txBody>
                  <a:tcPr marT="91440" marB="91440"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Werden nur einmal kompiliert </a:t>
                      </a:r>
                      <a:endParaRPr kumimoji="0" lang="en-US" sz="2000" b="1" i="0" u="none" strike="noStrike" cap="none" normalizeH="0" baseline="0">
                        <a:ln>
                          <a:noFill/>
                        </a:ln>
                        <a:solidFill>
                          <a:schemeClr val="tx1"/>
                        </a:solidFill>
                        <a:effectLst/>
                        <a:latin typeface="Arial" charset="0"/>
                        <a:ea typeface="ＭＳ Ｐゴシック" charset="0"/>
                      </a:endParaRPr>
                    </a:p>
                  </a:txBody>
                  <a:tcPr marT="91440" marB="91440"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758870">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Nicht in der Datenbank gespeichert </a:t>
                      </a:r>
                      <a:endParaRPr kumimoji="0" lang="en-US" sz="2000" b="1" i="0" u="none" strike="noStrike" cap="none" normalizeH="0" baseline="0">
                        <a:ln>
                          <a:noFill/>
                        </a:ln>
                        <a:solidFill>
                          <a:schemeClr val="tx1"/>
                        </a:solidFill>
                        <a:effectLst/>
                        <a:latin typeface="Arial" charset="0"/>
                        <a:ea typeface="ＭＳ Ｐゴシック" charset="0"/>
                      </a:endParaRPr>
                    </a:p>
                  </a:txBody>
                  <a:tcPr marT="91440" marB="91440"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In der Datenbank gespeichert </a:t>
                      </a:r>
                      <a:endParaRPr kumimoji="0" lang="en-US" sz="2000" b="1" i="0" u="none" strike="noStrike" cap="none" normalizeH="0" baseline="0">
                        <a:ln>
                          <a:noFill/>
                        </a:ln>
                        <a:solidFill>
                          <a:schemeClr val="tx1"/>
                        </a:solidFill>
                        <a:effectLst/>
                        <a:latin typeface="Arial" charset="0"/>
                        <a:ea typeface="ＭＳ Ｐゴシック" charset="0"/>
                      </a:endParaRPr>
                    </a:p>
                  </a:txBody>
                  <a:tcPr marT="91440" marB="91440"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050743">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Können von anderen Anwendungen nicht aufgerufen werden </a:t>
                      </a:r>
                      <a:endParaRPr kumimoji="0" lang="en-US" sz="2000" b="1" i="0" u="none" strike="noStrike" cap="none" normalizeH="0" baseline="0">
                        <a:ln>
                          <a:noFill/>
                        </a:ln>
                        <a:solidFill>
                          <a:schemeClr val="tx1"/>
                        </a:solidFill>
                        <a:effectLst/>
                        <a:latin typeface="Arial" charset="0"/>
                        <a:ea typeface="ＭＳ Ｐゴシック" charset="0"/>
                      </a:endParaRPr>
                    </a:p>
                  </a:txBody>
                  <a:tcPr marT="91440" marB="91440"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Benannt und daher von anderen Anwendungen aufrufbar </a:t>
                      </a:r>
                      <a:endParaRPr kumimoji="0" lang="en-US" sz="2000" b="1" i="0" u="none" strike="noStrike" cap="none" normalizeH="0" baseline="0">
                        <a:ln>
                          <a:noFill/>
                        </a:ln>
                        <a:solidFill>
                          <a:schemeClr val="tx1"/>
                        </a:solidFill>
                        <a:effectLst/>
                        <a:latin typeface="Arial" charset="0"/>
                        <a:ea typeface="ＭＳ Ｐゴシック" charset="0"/>
                      </a:endParaRPr>
                    </a:p>
                  </a:txBody>
                  <a:tcPr marT="91440" marB="91440"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818911">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Geben keine Werte zurück </a:t>
                      </a:r>
                      <a:endParaRPr kumimoji="0" lang="en-US" sz="2000" b="1" i="0" u="none" strike="noStrike" cap="none" normalizeH="0" baseline="0">
                        <a:ln>
                          <a:noFill/>
                        </a:ln>
                        <a:solidFill>
                          <a:schemeClr val="tx1"/>
                        </a:solidFill>
                        <a:effectLst/>
                        <a:latin typeface="Arial" charset="0"/>
                        <a:ea typeface="ＭＳ Ｐゴシック" charset="0"/>
                      </a:endParaRPr>
                    </a:p>
                  </a:txBody>
                  <a:tcPr marT="91440" marB="91440"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Unterprogramme, die Funktionen sind, müssen Werte zurückgeben. </a:t>
                      </a:r>
                      <a:endParaRPr kumimoji="0" lang="en-US" sz="2000" b="1" i="0" u="none" strike="noStrike" cap="none" normalizeH="0" baseline="0">
                        <a:ln>
                          <a:noFill/>
                        </a:ln>
                        <a:solidFill>
                          <a:schemeClr val="tx1"/>
                        </a:solidFill>
                        <a:effectLst/>
                        <a:latin typeface="Arial" charset="0"/>
                        <a:ea typeface="ＭＳ Ｐゴシック" charset="0"/>
                      </a:endParaRPr>
                    </a:p>
                  </a:txBody>
                  <a:tcPr marT="91440" marB="91440"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758870">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Können keine Parameter annehmen </a:t>
                      </a:r>
                      <a:endParaRPr kumimoji="0" lang="en-US" sz="2000" b="1" i="0" u="none" strike="noStrike" cap="none" normalizeH="0" baseline="0">
                        <a:ln>
                          <a:noFill/>
                        </a:ln>
                        <a:solidFill>
                          <a:schemeClr val="tx1"/>
                        </a:solidFill>
                        <a:effectLst/>
                        <a:latin typeface="Arial" charset="0"/>
                        <a:ea typeface="ＭＳ Ｐゴシック" charset="0"/>
                      </a:endParaRPr>
                    </a:p>
                  </a:txBody>
                  <a:tcPr marT="91440" marB="91440"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2000" u="none" strike="noStrike" cap="none" normalizeH="0" baseline="0">
                          <a:ln>
                            <a:noFill/>
                          </a:ln>
                          <a:effectLst/>
                        </a:rPr>
                        <a:t>Können Parameter annehmen </a:t>
                      </a:r>
                      <a:endParaRPr kumimoji="0" lang="en-US" sz="2000" b="1" i="0" u="none" strike="noStrike" cap="none" normalizeH="0" baseline="0">
                        <a:ln>
                          <a:noFill/>
                        </a:ln>
                        <a:solidFill>
                          <a:schemeClr val="tx1"/>
                        </a:solidFill>
                        <a:effectLst/>
                        <a:latin typeface="Arial" charset="0"/>
                        <a:ea typeface="ＭＳ Ｐゴシック" charset="0"/>
                      </a:endParaRPr>
                    </a:p>
                  </a:txBody>
                  <a:tcPr marT="91440" marB="91440"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645504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Parameter-Modi</a:t>
            </a:r>
          </a:p>
        </p:txBody>
      </p:sp>
      <p:sp>
        <p:nvSpPr>
          <p:cNvPr id="3" name="Inhaltsplatzhalter 2"/>
          <p:cNvSpPr>
            <a:spLocks noGrp="1"/>
          </p:cNvSpPr>
          <p:nvPr>
            <p:ph sz="quarter" idx="14"/>
          </p:nvPr>
        </p:nvSpPr>
        <p:spPr>
          <a:xfrm>
            <a:off x="285750" y="1016732"/>
            <a:ext cx="8572500" cy="3672408"/>
          </a:xfrm>
        </p:spPr>
        <p:txBody>
          <a:bodyPr>
            <a:normAutofit fontScale="92500" lnSpcReduction="20000"/>
          </a:bodyPr>
          <a:lstStyle/>
          <a:p>
            <a:r>
              <a:rPr lang="de-DE"/>
              <a:t>IN (Default, Call-by-Reference)</a:t>
            </a:r>
          </a:p>
          <a:p>
            <a:pPr lvl="1"/>
            <a:r>
              <a:rPr lang="de-DE"/>
              <a:t>Call-by-Reference für hohe Performance, ABER</a:t>
            </a:r>
          </a:p>
          <a:p>
            <a:pPr lvl="1"/>
            <a:r>
              <a:rPr lang="de-DE"/>
              <a:t>Variable darf nicht zugewiesen werden</a:t>
            </a:r>
          </a:p>
          <a:p>
            <a:r>
              <a:rPr lang="de-DE"/>
              <a:t>OUT (Call-by-Result)</a:t>
            </a:r>
          </a:p>
          <a:p>
            <a:pPr lvl="1"/>
            <a:r>
              <a:rPr lang="de-DE"/>
              <a:t>(Nicht-Initialisierte) Variable darf zugeweisen werden</a:t>
            </a:r>
          </a:p>
          <a:p>
            <a:pPr lvl="1"/>
            <a:r>
              <a:rPr lang="de-DE"/>
              <a:t>Wert wird in Variable von Aufrufparameter zurück kopiert</a:t>
            </a:r>
          </a:p>
          <a:p>
            <a:r>
              <a:rPr lang="de-DE"/>
              <a:t>IN OUT (Call-by-Value and Result)</a:t>
            </a:r>
          </a:p>
          <a:p>
            <a:pPr lvl="1"/>
            <a:r>
              <a:rPr lang="de-DE"/>
              <a:t>Lokale Kopie einer initialisierten Aufrufvariablen darf verändert werden und wird als modifizierter Wert zurückgegeben</a:t>
            </a:r>
          </a:p>
        </p:txBody>
      </p:sp>
      <p:grpSp>
        <p:nvGrpSpPr>
          <p:cNvPr id="4" name="Gruppierung 3"/>
          <p:cNvGrpSpPr/>
          <p:nvPr/>
        </p:nvGrpSpPr>
        <p:grpSpPr>
          <a:xfrm>
            <a:off x="1547664" y="4869160"/>
            <a:ext cx="5271988" cy="1458533"/>
            <a:chOff x="1100212" y="4402286"/>
            <a:chExt cx="6610350" cy="1828800"/>
          </a:xfrm>
        </p:grpSpPr>
        <p:sp>
          <p:nvSpPr>
            <p:cNvPr id="36" name="Line 4"/>
            <p:cNvSpPr>
              <a:spLocks noChangeShapeType="1"/>
            </p:cNvSpPr>
            <p:nvPr/>
          </p:nvSpPr>
          <p:spPr bwMode="auto">
            <a:xfrm flipH="1">
              <a:off x="2636912" y="5850086"/>
              <a:ext cx="1143000" cy="0"/>
            </a:xfrm>
            <a:prstGeom prst="line">
              <a:avLst/>
            </a:prstGeom>
            <a:noFill/>
            <a:ln w="28575">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defPPr>
                <a:defRPr lang="en-US"/>
              </a:defPPr>
              <a:lvl1pPr algn="ctr" rtl="0" fontAlgn="base">
                <a:spcBef>
                  <a:spcPct val="20000"/>
                </a:spcBef>
                <a:spcAft>
                  <a:spcPct val="0"/>
                </a:spcAft>
                <a:buClr>
                  <a:srgbClr val="FF0000"/>
                </a:buClr>
                <a:buFont typeface="Arial" charset="0"/>
                <a:defRPr b="1" kern="1200">
                  <a:solidFill>
                    <a:schemeClr val="tx1"/>
                  </a:solidFill>
                  <a:latin typeface="Arial" charset="0"/>
                  <a:ea typeface="ＭＳ Ｐゴシック" charset="0"/>
                  <a:cs typeface="+mn-cs"/>
                </a:defRPr>
              </a:lvl1pPr>
              <a:lvl2pPr marL="457200" algn="ctr" rtl="0" fontAlgn="base">
                <a:spcBef>
                  <a:spcPct val="20000"/>
                </a:spcBef>
                <a:spcAft>
                  <a:spcPct val="0"/>
                </a:spcAft>
                <a:buClr>
                  <a:srgbClr val="FF0000"/>
                </a:buClr>
                <a:buFont typeface="Arial" charset="0"/>
                <a:defRPr b="1" kern="1200">
                  <a:solidFill>
                    <a:schemeClr val="tx1"/>
                  </a:solidFill>
                  <a:latin typeface="Arial" charset="0"/>
                  <a:ea typeface="ＭＳ Ｐゴシック" charset="0"/>
                  <a:cs typeface="+mn-cs"/>
                </a:defRPr>
              </a:lvl2pPr>
              <a:lvl3pPr marL="914400" algn="ctr" rtl="0" fontAlgn="base">
                <a:spcBef>
                  <a:spcPct val="20000"/>
                </a:spcBef>
                <a:spcAft>
                  <a:spcPct val="0"/>
                </a:spcAft>
                <a:buClr>
                  <a:srgbClr val="FF0000"/>
                </a:buClr>
                <a:buFont typeface="Arial" charset="0"/>
                <a:defRPr b="1" kern="1200">
                  <a:solidFill>
                    <a:schemeClr val="tx1"/>
                  </a:solidFill>
                  <a:latin typeface="Arial" charset="0"/>
                  <a:ea typeface="ＭＳ Ｐゴシック" charset="0"/>
                  <a:cs typeface="+mn-cs"/>
                </a:defRPr>
              </a:lvl3pPr>
              <a:lvl4pPr marL="1371600" algn="ctr" rtl="0" fontAlgn="base">
                <a:spcBef>
                  <a:spcPct val="20000"/>
                </a:spcBef>
                <a:spcAft>
                  <a:spcPct val="0"/>
                </a:spcAft>
                <a:buClr>
                  <a:srgbClr val="FF0000"/>
                </a:buClr>
                <a:buFont typeface="Arial" charset="0"/>
                <a:defRPr b="1" kern="1200">
                  <a:solidFill>
                    <a:schemeClr val="tx1"/>
                  </a:solidFill>
                  <a:latin typeface="Arial" charset="0"/>
                  <a:ea typeface="ＭＳ Ｐゴシック" charset="0"/>
                  <a:cs typeface="+mn-cs"/>
                </a:defRPr>
              </a:lvl4pPr>
              <a:lvl5pPr marL="1828800" algn="ctr" rtl="0" fontAlgn="base">
                <a:spcBef>
                  <a:spcPct val="20000"/>
                </a:spcBef>
                <a:spcAft>
                  <a:spcPct val="0"/>
                </a:spcAft>
                <a:buClr>
                  <a:srgbClr val="FF0000"/>
                </a:buClr>
                <a:buFont typeface="Arial" charset="0"/>
                <a:defRPr b="1" kern="1200">
                  <a:solidFill>
                    <a:schemeClr val="tx1"/>
                  </a:solidFill>
                  <a:latin typeface="Arial" charset="0"/>
                  <a:ea typeface="ＭＳ Ｐゴシック" charset="0"/>
                  <a:cs typeface="+mn-cs"/>
                </a:defRPr>
              </a:lvl5pPr>
              <a:lvl6pPr marL="2286000" algn="l" defTabSz="457200" rtl="0" eaLnBrk="1" latinLnBrk="0" hangingPunct="1">
                <a:defRPr b="1" kern="1200">
                  <a:solidFill>
                    <a:schemeClr val="tx1"/>
                  </a:solidFill>
                  <a:latin typeface="Arial" charset="0"/>
                  <a:ea typeface="ＭＳ Ｐゴシック" charset="0"/>
                  <a:cs typeface="+mn-cs"/>
                </a:defRPr>
              </a:lvl6pPr>
              <a:lvl7pPr marL="2743200" algn="l" defTabSz="457200" rtl="0" eaLnBrk="1" latinLnBrk="0" hangingPunct="1">
                <a:defRPr b="1" kern="1200">
                  <a:solidFill>
                    <a:schemeClr val="tx1"/>
                  </a:solidFill>
                  <a:latin typeface="Arial" charset="0"/>
                  <a:ea typeface="ＭＳ Ｐゴシック" charset="0"/>
                  <a:cs typeface="+mn-cs"/>
                </a:defRPr>
              </a:lvl7pPr>
              <a:lvl8pPr marL="3200400" algn="l" defTabSz="457200" rtl="0" eaLnBrk="1" latinLnBrk="0" hangingPunct="1">
                <a:defRPr b="1" kern="1200">
                  <a:solidFill>
                    <a:schemeClr val="tx1"/>
                  </a:solidFill>
                  <a:latin typeface="Arial" charset="0"/>
                  <a:ea typeface="ＭＳ Ｐゴシック" charset="0"/>
                  <a:cs typeface="+mn-cs"/>
                </a:defRPr>
              </a:lvl8pPr>
              <a:lvl9pPr marL="3657600" algn="l" defTabSz="457200" rtl="0" eaLnBrk="1" latinLnBrk="0" hangingPunct="1">
                <a:defRPr b="1" kern="1200">
                  <a:solidFill>
                    <a:schemeClr val="tx1"/>
                  </a:solidFill>
                  <a:latin typeface="Arial" charset="0"/>
                  <a:ea typeface="ＭＳ Ｐゴシック" charset="0"/>
                  <a:cs typeface="+mn-cs"/>
                </a:defRPr>
              </a:lvl9pPr>
            </a:lstStyle>
            <a:p>
              <a:endParaRPr lang="de-DE" sz="1400"/>
            </a:p>
          </p:txBody>
        </p:sp>
        <p:sp>
          <p:nvSpPr>
            <p:cNvPr id="37" name="Line 5"/>
            <p:cNvSpPr>
              <a:spLocks noChangeShapeType="1"/>
            </p:cNvSpPr>
            <p:nvPr/>
          </p:nvSpPr>
          <p:spPr bwMode="auto">
            <a:xfrm flipH="1">
              <a:off x="2636912" y="5469086"/>
              <a:ext cx="1143000" cy="0"/>
            </a:xfrm>
            <a:prstGeom prst="line">
              <a:avLst/>
            </a:prstGeom>
            <a:noFill/>
            <a:ln w="28575">
              <a:solidFill>
                <a:schemeClr val="accent2"/>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defPPr>
                <a:defRPr lang="en-US"/>
              </a:defPPr>
              <a:lvl1pPr algn="ctr" rtl="0" fontAlgn="base">
                <a:spcBef>
                  <a:spcPct val="20000"/>
                </a:spcBef>
                <a:spcAft>
                  <a:spcPct val="0"/>
                </a:spcAft>
                <a:buClr>
                  <a:srgbClr val="FF0000"/>
                </a:buClr>
                <a:buFont typeface="Arial" charset="0"/>
                <a:defRPr b="1" kern="1200">
                  <a:solidFill>
                    <a:schemeClr val="tx1"/>
                  </a:solidFill>
                  <a:latin typeface="Arial" charset="0"/>
                  <a:ea typeface="ＭＳ Ｐゴシック" charset="0"/>
                  <a:cs typeface="+mn-cs"/>
                </a:defRPr>
              </a:lvl1pPr>
              <a:lvl2pPr marL="457200" algn="ctr" rtl="0" fontAlgn="base">
                <a:spcBef>
                  <a:spcPct val="20000"/>
                </a:spcBef>
                <a:spcAft>
                  <a:spcPct val="0"/>
                </a:spcAft>
                <a:buClr>
                  <a:srgbClr val="FF0000"/>
                </a:buClr>
                <a:buFont typeface="Arial" charset="0"/>
                <a:defRPr b="1" kern="1200">
                  <a:solidFill>
                    <a:schemeClr val="tx1"/>
                  </a:solidFill>
                  <a:latin typeface="Arial" charset="0"/>
                  <a:ea typeface="ＭＳ Ｐゴシック" charset="0"/>
                  <a:cs typeface="+mn-cs"/>
                </a:defRPr>
              </a:lvl2pPr>
              <a:lvl3pPr marL="914400" algn="ctr" rtl="0" fontAlgn="base">
                <a:spcBef>
                  <a:spcPct val="20000"/>
                </a:spcBef>
                <a:spcAft>
                  <a:spcPct val="0"/>
                </a:spcAft>
                <a:buClr>
                  <a:srgbClr val="FF0000"/>
                </a:buClr>
                <a:buFont typeface="Arial" charset="0"/>
                <a:defRPr b="1" kern="1200">
                  <a:solidFill>
                    <a:schemeClr val="tx1"/>
                  </a:solidFill>
                  <a:latin typeface="Arial" charset="0"/>
                  <a:ea typeface="ＭＳ Ｐゴシック" charset="0"/>
                  <a:cs typeface="+mn-cs"/>
                </a:defRPr>
              </a:lvl3pPr>
              <a:lvl4pPr marL="1371600" algn="ctr" rtl="0" fontAlgn="base">
                <a:spcBef>
                  <a:spcPct val="20000"/>
                </a:spcBef>
                <a:spcAft>
                  <a:spcPct val="0"/>
                </a:spcAft>
                <a:buClr>
                  <a:srgbClr val="FF0000"/>
                </a:buClr>
                <a:buFont typeface="Arial" charset="0"/>
                <a:defRPr b="1" kern="1200">
                  <a:solidFill>
                    <a:schemeClr val="tx1"/>
                  </a:solidFill>
                  <a:latin typeface="Arial" charset="0"/>
                  <a:ea typeface="ＭＳ Ｐゴシック" charset="0"/>
                  <a:cs typeface="+mn-cs"/>
                </a:defRPr>
              </a:lvl4pPr>
              <a:lvl5pPr marL="1828800" algn="ctr" rtl="0" fontAlgn="base">
                <a:spcBef>
                  <a:spcPct val="20000"/>
                </a:spcBef>
                <a:spcAft>
                  <a:spcPct val="0"/>
                </a:spcAft>
                <a:buClr>
                  <a:srgbClr val="FF0000"/>
                </a:buClr>
                <a:buFont typeface="Arial" charset="0"/>
                <a:defRPr b="1" kern="1200">
                  <a:solidFill>
                    <a:schemeClr val="tx1"/>
                  </a:solidFill>
                  <a:latin typeface="Arial" charset="0"/>
                  <a:ea typeface="ＭＳ Ｐゴシック" charset="0"/>
                  <a:cs typeface="+mn-cs"/>
                </a:defRPr>
              </a:lvl5pPr>
              <a:lvl6pPr marL="2286000" algn="l" defTabSz="457200" rtl="0" eaLnBrk="1" latinLnBrk="0" hangingPunct="1">
                <a:defRPr b="1" kern="1200">
                  <a:solidFill>
                    <a:schemeClr val="tx1"/>
                  </a:solidFill>
                  <a:latin typeface="Arial" charset="0"/>
                  <a:ea typeface="ＭＳ Ｐゴシック" charset="0"/>
                  <a:cs typeface="+mn-cs"/>
                </a:defRPr>
              </a:lvl6pPr>
              <a:lvl7pPr marL="2743200" algn="l" defTabSz="457200" rtl="0" eaLnBrk="1" latinLnBrk="0" hangingPunct="1">
                <a:defRPr b="1" kern="1200">
                  <a:solidFill>
                    <a:schemeClr val="tx1"/>
                  </a:solidFill>
                  <a:latin typeface="Arial" charset="0"/>
                  <a:ea typeface="ＭＳ Ｐゴシック" charset="0"/>
                  <a:cs typeface="+mn-cs"/>
                </a:defRPr>
              </a:lvl7pPr>
              <a:lvl8pPr marL="3200400" algn="l" defTabSz="457200" rtl="0" eaLnBrk="1" latinLnBrk="0" hangingPunct="1">
                <a:defRPr b="1" kern="1200">
                  <a:solidFill>
                    <a:schemeClr val="tx1"/>
                  </a:solidFill>
                  <a:latin typeface="Arial" charset="0"/>
                  <a:ea typeface="ＭＳ Ｐゴシック" charset="0"/>
                  <a:cs typeface="+mn-cs"/>
                </a:defRPr>
              </a:lvl8pPr>
              <a:lvl9pPr marL="3657600" algn="l" defTabSz="457200" rtl="0" eaLnBrk="1" latinLnBrk="0" hangingPunct="1">
                <a:defRPr b="1" kern="1200">
                  <a:solidFill>
                    <a:schemeClr val="tx1"/>
                  </a:solidFill>
                  <a:latin typeface="Arial" charset="0"/>
                  <a:ea typeface="ＭＳ Ｐゴシック" charset="0"/>
                  <a:cs typeface="+mn-cs"/>
                </a:defRPr>
              </a:lvl9pPr>
            </a:lstStyle>
            <a:p>
              <a:endParaRPr lang="de-DE" sz="1400"/>
            </a:p>
          </p:txBody>
        </p:sp>
        <p:sp>
          <p:nvSpPr>
            <p:cNvPr id="38" name="Line 6"/>
            <p:cNvSpPr>
              <a:spLocks noChangeShapeType="1"/>
            </p:cNvSpPr>
            <p:nvPr/>
          </p:nvSpPr>
          <p:spPr bwMode="auto">
            <a:xfrm>
              <a:off x="2636912" y="5053161"/>
              <a:ext cx="1143000" cy="0"/>
            </a:xfrm>
            <a:prstGeom prst="line">
              <a:avLst/>
            </a:prstGeom>
            <a:noFill/>
            <a:ln w="28575">
              <a:solidFill>
                <a:schemeClr val="accent2"/>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defPPr>
                <a:defRPr lang="en-US"/>
              </a:defPPr>
              <a:lvl1pPr algn="ctr" rtl="0" fontAlgn="base">
                <a:spcBef>
                  <a:spcPct val="20000"/>
                </a:spcBef>
                <a:spcAft>
                  <a:spcPct val="0"/>
                </a:spcAft>
                <a:buClr>
                  <a:srgbClr val="FF0000"/>
                </a:buClr>
                <a:buFont typeface="Arial" charset="0"/>
                <a:defRPr b="1" kern="1200">
                  <a:solidFill>
                    <a:schemeClr val="tx1"/>
                  </a:solidFill>
                  <a:latin typeface="Arial" charset="0"/>
                  <a:ea typeface="ＭＳ Ｐゴシック" charset="0"/>
                  <a:cs typeface="+mn-cs"/>
                </a:defRPr>
              </a:lvl1pPr>
              <a:lvl2pPr marL="457200" algn="ctr" rtl="0" fontAlgn="base">
                <a:spcBef>
                  <a:spcPct val="20000"/>
                </a:spcBef>
                <a:spcAft>
                  <a:spcPct val="0"/>
                </a:spcAft>
                <a:buClr>
                  <a:srgbClr val="FF0000"/>
                </a:buClr>
                <a:buFont typeface="Arial" charset="0"/>
                <a:defRPr b="1" kern="1200">
                  <a:solidFill>
                    <a:schemeClr val="tx1"/>
                  </a:solidFill>
                  <a:latin typeface="Arial" charset="0"/>
                  <a:ea typeface="ＭＳ Ｐゴシック" charset="0"/>
                  <a:cs typeface="+mn-cs"/>
                </a:defRPr>
              </a:lvl2pPr>
              <a:lvl3pPr marL="914400" algn="ctr" rtl="0" fontAlgn="base">
                <a:spcBef>
                  <a:spcPct val="20000"/>
                </a:spcBef>
                <a:spcAft>
                  <a:spcPct val="0"/>
                </a:spcAft>
                <a:buClr>
                  <a:srgbClr val="FF0000"/>
                </a:buClr>
                <a:buFont typeface="Arial" charset="0"/>
                <a:defRPr b="1" kern="1200">
                  <a:solidFill>
                    <a:schemeClr val="tx1"/>
                  </a:solidFill>
                  <a:latin typeface="Arial" charset="0"/>
                  <a:ea typeface="ＭＳ Ｐゴシック" charset="0"/>
                  <a:cs typeface="+mn-cs"/>
                </a:defRPr>
              </a:lvl3pPr>
              <a:lvl4pPr marL="1371600" algn="ctr" rtl="0" fontAlgn="base">
                <a:spcBef>
                  <a:spcPct val="20000"/>
                </a:spcBef>
                <a:spcAft>
                  <a:spcPct val="0"/>
                </a:spcAft>
                <a:buClr>
                  <a:srgbClr val="FF0000"/>
                </a:buClr>
                <a:buFont typeface="Arial" charset="0"/>
                <a:defRPr b="1" kern="1200">
                  <a:solidFill>
                    <a:schemeClr val="tx1"/>
                  </a:solidFill>
                  <a:latin typeface="Arial" charset="0"/>
                  <a:ea typeface="ＭＳ Ｐゴシック" charset="0"/>
                  <a:cs typeface="+mn-cs"/>
                </a:defRPr>
              </a:lvl4pPr>
              <a:lvl5pPr marL="1828800" algn="ctr" rtl="0" fontAlgn="base">
                <a:spcBef>
                  <a:spcPct val="20000"/>
                </a:spcBef>
                <a:spcAft>
                  <a:spcPct val="0"/>
                </a:spcAft>
                <a:buClr>
                  <a:srgbClr val="FF0000"/>
                </a:buClr>
                <a:buFont typeface="Arial" charset="0"/>
                <a:defRPr b="1" kern="1200">
                  <a:solidFill>
                    <a:schemeClr val="tx1"/>
                  </a:solidFill>
                  <a:latin typeface="Arial" charset="0"/>
                  <a:ea typeface="ＭＳ Ｐゴシック" charset="0"/>
                  <a:cs typeface="+mn-cs"/>
                </a:defRPr>
              </a:lvl5pPr>
              <a:lvl6pPr marL="2286000" algn="l" defTabSz="457200" rtl="0" eaLnBrk="1" latinLnBrk="0" hangingPunct="1">
                <a:defRPr b="1" kern="1200">
                  <a:solidFill>
                    <a:schemeClr val="tx1"/>
                  </a:solidFill>
                  <a:latin typeface="Arial" charset="0"/>
                  <a:ea typeface="ＭＳ Ｐゴシック" charset="0"/>
                  <a:cs typeface="+mn-cs"/>
                </a:defRPr>
              </a:lvl6pPr>
              <a:lvl7pPr marL="2743200" algn="l" defTabSz="457200" rtl="0" eaLnBrk="1" latinLnBrk="0" hangingPunct="1">
                <a:defRPr b="1" kern="1200">
                  <a:solidFill>
                    <a:schemeClr val="tx1"/>
                  </a:solidFill>
                  <a:latin typeface="Arial" charset="0"/>
                  <a:ea typeface="ＭＳ Ｐゴシック" charset="0"/>
                  <a:cs typeface="+mn-cs"/>
                </a:defRPr>
              </a:lvl7pPr>
              <a:lvl8pPr marL="3200400" algn="l" defTabSz="457200" rtl="0" eaLnBrk="1" latinLnBrk="0" hangingPunct="1">
                <a:defRPr b="1" kern="1200">
                  <a:solidFill>
                    <a:schemeClr val="tx1"/>
                  </a:solidFill>
                  <a:latin typeface="Arial" charset="0"/>
                  <a:ea typeface="ＭＳ Ｐゴシック" charset="0"/>
                  <a:cs typeface="+mn-cs"/>
                </a:defRPr>
              </a:lvl8pPr>
              <a:lvl9pPr marL="3657600" algn="l" defTabSz="457200" rtl="0" eaLnBrk="1" latinLnBrk="0" hangingPunct="1">
                <a:defRPr b="1" kern="1200">
                  <a:solidFill>
                    <a:schemeClr val="tx1"/>
                  </a:solidFill>
                  <a:latin typeface="Arial" charset="0"/>
                  <a:ea typeface="ＭＳ Ｐゴシック" charset="0"/>
                  <a:cs typeface="+mn-cs"/>
                </a:defRPr>
              </a:lvl9pPr>
            </a:lstStyle>
            <a:p>
              <a:endParaRPr lang="de-DE" sz="1400"/>
            </a:p>
          </p:txBody>
        </p:sp>
        <p:sp>
          <p:nvSpPr>
            <p:cNvPr id="39" name="Rectangle 7"/>
            <p:cNvSpPr>
              <a:spLocks noChangeArrowheads="1"/>
            </p:cNvSpPr>
            <p:nvPr/>
          </p:nvSpPr>
          <p:spPr bwMode="blackWhite">
            <a:xfrm>
              <a:off x="3779912" y="4402286"/>
              <a:ext cx="1905000" cy="1828800"/>
            </a:xfrm>
            <a:prstGeom prst="rect">
              <a:avLst/>
            </a:prstGeom>
            <a:solidFill>
              <a:srgbClr val="FFFFCC"/>
            </a:solidFill>
            <a:ln w="285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defPPr>
                <a:defRPr lang="en-US"/>
              </a:defPPr>
              <a:lvl1pPr algn="ctr" rtl="0" fontAlgn="base">
                <a:spcBef>
                  <a:spcPct val="20000"/>
                </a:spcBef>
                <a:spcAft>
                  <a:spcPct val="0"/>
                </a:spcAft>
                <a:buClr>
                  <a:srgbClr val="FF0000"/>
                </a:buClr>
                <a:buFont typeface="Arial" charset="0"/>
                <a:defRPr b="1" kern="1200">
                  <a:solidFill>
                    <a:schemeClr val="tx1"/>
                  </a:solidFill>
                  <a:latin typeface="Arial" charset="0"/>
                  <a:ea typeface="ＭＳ Ｐゴシック" charset="0"/>
                  <a:cs typeface="+mn-cs"/>
                </a:defRPr>
              </a:lvl1pPr>
              <a:lvl2pPr marL="457200" algn="ctr" rtl="0" fontAlgn="base">
                <a:spcBef>
                  <a:spcPct val="20000"/>
                </a:spcBef>
                <a:spcAft>
                  <a:spcPct val="0"/>
                </a:spcAft>
                <a:buClr>
                  <a:srgbClr val="FF0000"/>
                </a:buClr>
                <a:buFont typeface="Arial" charset="0"/>
                <a:defRPr b="1" kern="1200">
                  <a:solidFill>
                    <a:schemeClr val="tx1"/>
                  </a:solidFill>
                  <a:latin typeface="Arial" charset="0"/>
                  <a:ea typeface="ＭＳ Ｐゴシック" charset="0"/>
                  <a:cs typeface="+mn-cs"/>
                </a:defRPr>
              </a:lvl2pPr>
              <a:lvl3pPr marL="914400" algn="ctr" rtl="0" fontAlgn="base">
                <a:spcBef>
                  <a:spcPct val="20000"/>
                </a:spcBef>
                <a:spcAft>
                  <a:spcPct val="0"/>
                </a:spcAft>
                <a:buClr>
                  <a:srgbClr val="FF0000"/>
                </a:buClr>
                <a:buFont typeface="Arial" charset="0"/>
                <a:defRPr b="1" kern="1200">
                  <a:solidFill>
                    <a:schemeClr val="tx1"/>
                  </a:solidFill>
                  <a:latin typeface="Arial" charset="0"/>
                  <a:ea typeface="ＭＳ Ｐゴシック" charset="0"/>
                  <a:cs typeface="+mn-cs"/>
                </a:defRPr>
              </a:lvl3pPr>
              <a:lvl4pPr marL="1371600" algn="ctr" rtl="0" fontAlgn="base">
                <a:spcBef>
                  <a:spcPct val="20000"/>
                </a:spcBef>
                <a:spcAft>
                  <a:spcPct val="0"/>
                </a:spcAft>
                <a:buClr>
                  <a:srgbClr val="FF0000"/>
                </a:buClr>
                <a:buFont typeface="Arial" charset="0"/>
                <a:defRPr b="1" kern="1200">
                  <a:solidFill>
                    <a:schemeClr val="tx1"/>
                  </a:solidFill>
                  <a:latin typeface="Arial" charset="0"/>
                  <a:ea typeface="ＭＳ Ｐゴシック" charset="0"/>
                  <a:cs typeface="+mn-cs"/>
                </a:defRPr>
              </a:lvl4pPr>
              <a:lvl5pPr marL="1828800" algn="ctr" rtl="0" fontAlgn="base">
                <a:spcBef>
                  <a:spcPct val="20000"/>
                </a:spcBef>
                <a:spcAft>
                  <a:spcPct val="0"/>
                </a:spcAft>
                <a:buClr>
                  <a:srgbClr val="FF0000"/>
                </a:buClr>
                <a:buFont typeface="Arial" charset="0"/>
                <a:defRPr b="1" kern="1200">
                  <a:solidFill>
                    <a:schemeClr val="tx1"/>
                  </a:solidFill>
                  <a:latin typeface="Arial" charset="0"/>
                  <a:ea typeface="ＭＳ Ｐゴシック" charset="0"/>
                  <a:cs typeface="+mn-cs"/>
                </a:defRPr>
              </a:lvl5pPr>
              <a:lvl6pPr marL="2286000" algn="l" defTabSz="457200" rtl="0" eaLnBrk="1" latinLnBrk="0" hangingPunct="1">
                <a:defRPr b="1" kern="1200">
                  <a:solidFill>
                    <a:schemeClr val="tx1"/>
                  </a:solidFill>
                  <a:latin typeface="Arial" charset="0"/>
                  <a:ea typeface="ＭＳ Ｐゴシック" charset="0"/>
                  <a:cs typeface="+mn-cs"/>
                </a:defRPr>
              </a:lvl6pPr>
              <a:lvl7pPr marL="2743200" algn="l" defTabSz="457200" rtl="0" eaLnBrk="1" latinLnBrk="0" hangingPunct="1">
                <a:defRPr b="1" kern="1200">
                  <a:solidFill>
                    <a:schemeClr val="tx1"/>
                  </a:solidFill>
                  <a:latin typeface="Arial" charset="0"/>
                  <a:ea typeface="ＭＳ Ｐゴシック" charset="0"/>
                  <a:cs typeface="+mn-cs"/>
                </a:defRPr>
              </a:lvl7pPr>
              <a:lvl8pPr marL="3200400" algn="l" defTabSz="457200" rtl="0" eaLnBrk="1" latinLnBrk="0" hangingPunct="1">
                <a:defRPr b="1" kern="1200">
                  <a:solidFill>
                    <a:schemeClr val="tx1"/>
                  </a:solidFill>
                  <a:latin typeface="Arial" charset="0"/>
                  <a:ea typeface="ＭＳ Ｐゴシック" charset="0"/>
                  <a:cs typeface="+mn-cs"/>
                </a:defRPr>
              </a:lvl8pPr>
              <a:lvl9pPr marL="3657600" algn="l" defTabSz="457200" rtl="0" eaLnBrk="1" latinLnBrk="0" hangingPunct="1">
                <a:defRPr b="1" kern="1200">
                  <a:solidFill>
                    <a:schemeClr val="tx1"/>
                  </a:solidFill>
                  <a:latin typeface="Arial" charset="0"/>
                  <a:ea typeface="ＭＳ Ｐゴシック" charset="0"/>
                  <a:cs typeface="+mn-cs"/>
                </a:defRPr>
              </a:lvl9pPr>
            </a:lstStyle>
            <a:p>
              <a:pPr defTabSz="228600"/>
              <a:r>
                <a:rPr lang="en-US" sz="1200">
                  <a:solidFill>
                    <a:srgbClr val="000000"/>
                  </a:solidFill>
                </a:rPr>
                <a:t>Modi</a:t>
              </a:r>
              <a:r>
                <a:rPr lang="en-US" sz="1200"/>
                <a:t> </a:t>
              </a:r>
            </a:p>
          </p:txBody>
        </p:sp>
        <p:sp>
          <p:nvSpPr>
            <p:cNvPr id="40" name="Rectangle 8"/>
            <p:cNvSpPr>
              <a:spLocks noChangeArrowheads="1"/>
            </p:cNvSpPr>
            <p:nvPr/>
          </p:nvSpPr>
          <p:spPr bwMode="gray">
            <a:xfrm>
              <a:off x="3878337" y="4956324"/>
              <a:ext cx="280988" cy="246062"/>
            </a:xfrm>
            <a:prstGeom prst="rect">
              <a:avLst/>
            </a:prstGeom>
            <a:solidFill>
              <a:srgbClr val="00FF00"/>
            </a:solidFill>
            <a:ln w="285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ctr" rtl="0" fontAlgn="base">
                <a:spcBef>
                  <a:spcPct val="20000"/>
                </a:spcBef>
                <a:spcAft>
                  <a:spcPct val="0"/>
                </a:spcAft>
                <a:buClr>
                  <a:srgbClr val="FF0000"/>
                </a:buClr>
                <a:buFont typeface="Arial" charset="0"/>
                <a:defRPr b="1" kern="1200">
                  <a:solidFill>
                    <a:schemeClr val="tx1"/>
                  </a:solidFill>
                  <a:latin typeface="Arial" charset="0"/>
                  <a:ea typeface="ＭＳ Ｐゴシック" charset="0"/>
                  <a:cs typeface="+mn-cs"/>
                </a:defRPr>
              </a:lvl1pPr>
              <a:lvl2pPr marL="457200" algn="ctr" rtl="0" fontAlgn="base">
                <a:spcBef>
                  <a:spcPct val="20000"/>
                </a:spcBef>
                <a:spcAft>
                  <a:spcPct val="0"/>
                </a:spcAft>
                <a:buClr>
                  <a:srgbClr val="FF0000"/>
                </a:buClr>
                <a:buFont typeface="Arial" charset="0"/>
                <a:defRPr b="1" kern="1200">
                  <a:solidFill>
                    <a:schemeClr val="tx1"/>
                  </a:solidFill>
                  <a:latin typeface="Arial" charset="0"/>
                  <a:ea typeface="ＭＳ Ｐゴシック" charset="0"/>
                  <a:cs typeface="+mn-cs"/>
                </a:defRPr>
              </a:lvl2pPr>
              <a:lvl3pPr marL="914400" algn="ctr" rtl="0" fontAlgn="base">
                <a:spcBef>
                  <a:spcPct val="20000"/>
                </a:spcBef>
                <a:spcAft>
                  <a:spcPct val="0"/>
                </a:spcAft>
                <a:buClr>
                  <a:srgbClr val="FF0000"/>
                </a:buClr>
                <a:buFont typeface="Arial" charset="0"/>
                <a:defRPr b="1" kern="1200">
                  <a:solidFill>
                    <a:schemeClr val="tx1"/>
                  </a:solidFill>
                  <a:latin typeface="Arial" charset="0"/>
                  <a:ea typeface="ＭＳ Ｐゴシック" charset="0"/>
                  <a:cs typeface="+mn-cs"/>
                </a:defRPr>
              </a:lvl3pPr>
              <a:lvl4pPr marL="1371600" algn="ctr" rtl="0" fontAlgn="base">
                <a:spcBef>
                  <a:spcPct val="20000"/>
                </a:spcBef>
                <a:spcAft>
                  <a:spcPct val="0"/>
                </a:spcAft>
                <a:buClr>
                  <a:srgbClr val="FF0000"/>
                </a:buClr>
                <a:buFont typeface="Arial" charset="0"/>
                <a:defRPr b="1" kern="1200">
                  <a:solidFill>
                    <a:schemeClr val="tx1"/>
                  </a:solidFill>
                  <a:latin typeface="Arial" charset="0"/>
                  <a:ea typeface="ＭＳ Ｐゴシック" charset="0"/>
                  <a:cs typeface="+mn-cs"/>
                </a:defRPr>
              </a:lvl4pPr>
              <a:lvl5pPr marL="1828800" algn="ctr" rtl="0" fontAlgn="base">
                <a:spcBef>
                  <a:spcPct val="20000"/>
                </a:spcBef>
                <a:spcAft>
                  <a:spcPct val="0"/>
                </a:spcAft>
                <a:buClr>
                  <a:srgbClr val="FF0000"/>
                </a:buClr>
                <a:buFont typeface="Arial" charset="0"/>
                <a:defRPr b="1" kern="1200">
                  <a:solidFill>
                    <a:schemeClr val="tx1"/>
                  </a:solidFill>
                  <a:latin typeface="Arial" charset="0"/>
                  <a:ea typeface="ＭＳ Ｐゴシック" charset="0"/>
                  <a:cs typeface="+mn-cs"/>
                </a:defRPr>
              </a:lvl5pPr>
              <a:lvl6pPr marL="2286000" algn="l" defTabSz="457200" rtl="0" eaLnBrk="1" latinLnBrk="0" hangingPunct="1">
                <a:defRPr b="1" kern="1200">
                  <a:solidFill>
                    <a:schemeClr val="tx1"/>
                  </a:solidFill>
                  <a:latin typeface="Arial" charset="0"/>
                  <a:ea typeface="ＭＳ Ｐゴシック" charset="0"/>
                  <a:cs typeface="+mn-cs"/>
                </a:defRPr>
              </a:lvl6pPr>
              <a:lvl7pPr marL="2743200" algn="l" defTabSz="457200" rtl="0" eaLnBrk="1" latinLnBrk="0" hangingPunct="1">
                <a:defRPr b="1" kern="1200">
                  <a:solidFill>
                    <a:schemeClr val="tx1"/>
                  </a:solidFill>
                  <a:latin typeface="Arial" charset="0"/>
                  <a:ea typeface="ＭＳ Ｐゴシック" charset="0"/>
                  <a:cs typeface="+mn-cs"/>
                </a:defRPr>
              </a:lvl7pPr>
              <a:lvl8pPr marL="3200400" algn="l" defTabSz="457200" rtl="0" eaLnBrk="1" latinLnBrk="0" hangingPunct="1">
                <a:defRPr b="1" kern="1200">
                  <a:solidFill>
                    <a:schemeClr val="tx1"/>
                  </a:solidFill>
                  <a:latin typeface="Arial" charset="0"/>
                  <a:ea typeface="ＭＳ Ｐゴシック" charset="0"/>
                  <a:cs typeface="+mn-cs"/>
                </a:defRPr>
              </a:lvl8pPr>
              <a:lvl9pPr marL="3657600" algn="l" defTabSz="457200" rtl="0" eaLnBrk="1" latinLnBrk="0" hangingPunct="1">
                <a:defRPr b="1" kern="1200">
                  <a:solidFill>
                    <a:schemeClr val="tx1"/>
                  </a:solidFill>
                  <a:latin typeface="Arial" charset="0"/>
                  <a:ea typeface="ＭＳ Ｐゴシック" charset="0"/>
                  <a:cs typeface="+mn-cs"/>
                </a:defRPr>
              </a:lvl9pPr>
            </a:lstStyle>
            <a:p>
              <a:pPr defTabSz="228600"/>
              <a:endParaRPr lang="en-GB" sz="1400"/>
            </a:p>
          </p:txBody>
        </p:sp>
        <p:sp>
          <p:nvSpPr>
            <p:cNvPr id="41" name="Rectangle 9"/>
            <p:cNvSpPr>
              <a:spLocks noChangeArrowheads="1"/>
            </p:cNvSpPr>
            <p:nvPr/>
          </p:nvSpPr>
          <p:spPr bwMode="gray">
            <a:xfrm>
              <a:off x="3879925" y="5754836"/>
              <a:ext cx="280987" cy="246063"/>
            </a:xfrm>
            <a:prstGeom prst="rect">
              <a:avLst/>
            </a:prstGeom>
            <a:solidFill>
              <a:srgbClr val="009999"/>
            </a:solidFill>
            <a:ln w="285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ctr" rtl="0" fontAlgn="base">
                <a:spcBef>
                  <a:spcPct val="20000"/>
                </a:spcBef>
                <a:spcAft>
                  <a:spcPct val="0"/>
                </a:spcAft>
                <a:buClr>
                  <a:srgbClr val="FF0000"/>
                </a:buClr>
                <a:buFont typeface="Arial" charset="0"/>
                <a:defRPr b="1" kern="1200">
                  <a:solidFill>
                    <a:schemeClr val="tx1"/>
                  </a:solidFill>
                  <a:latin typeface="Arial" charset="0"/>
                  <a:ea typeface="ＭＳ Ｐゴシック" charset="0"/>
                  <a:cs typeface="+mn-cs"/>
                </a:defRPr>
              </a:lvl1pPr>
              <a:lvl2pPr marL="457200" algn="ctr" rtl="0" fontAlgn="base">
                <a:spcBef>
                  <a:spcPct val="20000"/>
                </a:spcBef>
                <a:spcAft>
                  <a:spcPct val="0"/>
                </a:spcAft>
                <a:buClr>
                  <a:srgbClr val="FF0000"/>
                </a:buClr>
                <a:buFont typeface="Arial" charset="0"/>
                <a:defRPr b="1" kern="1200">
                  <a:solidFill>
                    <a:schemeClr val="tx1"/>
                  </a:solidFill>
                  <a:latin typeface="Arial" charset="0"/>
                  <a:ea typeface="ＭＳ Ｐゴシック" charset="0"/>
                  <a:cs typeface="+mn-cs"/>
                </a:defRPr>
              </a:lvl2pPr>
              <a:lvl3pPr marL="914400" algn="ctr" rtl="0" fontAlgn="base">
                <a:spcBef>
                  <a:spcPct val="20000"/>
                </a:spcBef>
                <a:spcAft>
                  <a:spcPct val="0"/>
                </a:spcAft>
                <a:buClr>
                  <a:srgbClr val="FF0000"/>
                </a:buClr>
                <a:buFont typeface="Arial" charset="0"/>
                <a:defRPr b="1" kern="1200">
                  <a:solidFill>
                    <a:schemeClr val="tx1"/>
                  </a:solidFill>
                  <a:latin typeface="Arial" charset="0"/>
                  <a:ea typeface="ＭＳ Ｐゴシック" charset="0"/>
                  <a:cs typeface="+mn-cs"/>
                </a:defRPr>
              </a:lvl3pPr>
              <a:lvl4pPr marL="1371600" algn="ctr" rtl="0" fontAlgn="base">
                <a:spcBef>
                  <a:spcPct val="20000"/>
                </a:spcBef>
                <a:spcAft>
                  <a:spcPct val="0"/>
                </a:spcAft>
                <a:buClr>
                  <a:srgbClr val="FF0000"/>
                </a:buClr>
                <a:buFont typeface="Arial" charset="0"/>
                <a:defRPr b="1" kern="1200">
                  <a:solidFill>
                    <a:schemeClr val="tx1"/>
                  </a:solidFill>
                  <a:latin typeface="Arial" charset="0"/>
                  <a:ea typeface="ＭＳ Ｐゴシック" charset="0"/>
                  <a:cs typeface="+mn-cs"/>
                </a:defRPr>
              </a:lvl4pPr>
              <a:lvl5pPr marL="1828800" algn="ctr" rtl="0" fontAlgn="base">
                <a:spcBef>
                  <a:spcPct val="20000"/>
                </a:spcBef>
                <a:spcAft>
                  <a:spcPct val="0"/>
                </a:spcAft>
                <a:buClr>
                  <a:srgbClr val="FF0000"/>
                </a:buClr>
                <a:buFont typeface="Arial" charset="0"/>
                <a:defRPr b="1" kern="1200">
                  <a:solidFill>
                    <a:schemeClr val="tx1"/>
                  </a:solidFill>
                  <a:latin typeface="Arial" charset="0"/>
                  <a:ea typeface="ＭＳ Ｐゴシック" charset="0"/>
                  <a:cs typeface="+mn-cs"/>
                </a:defRPr>
              </a:lvl5pPr>
              <a:lvl6pPr marL="2286000" algn="l" defTabSz="457200" rtl="0" eaLnBrk="1" latinLnBrk="0" hangingPunct="1">
                <a:defRPr b="1" kern="1200">
                  <a:solidFill>
                    <a:schemeClr val="tx1"/>
                  </a:solidFill>
                  <a:latin typeface="Arial" charset="0"/>
                  <a:ea typeface="ＭＳ Ｐゴシック" charset="0"/>
                  <a:cs typeface="+mn-cs"/>
                </a:defRPr>
              </a:lvl6pPr>
              <a:lvl7pPr marL="2743200" algn="l" defTabSz="457200" rtl="0" eaLnBrk="1" latinLnBrk="0" hangingPunct="1">
                <a:defRPr b="1" kern="1200">
                  <a:solidFill>
                    <a:schemeClr val="tx1"/>
                  </a:solidFill>
                  <a:latin typeface="Arial" charset="0"/>
                  <a:ea typeface="ＭＳ Ｐゴシック" charset="0"/>
                  <a:cs typeface="+mn-cs"/>
                </a:defRPr>
              </a:lvl7pPr>
              <a:lvl8pPr marL="3200400" algn="l" defTabSz="457200" rtl="0" eaLnBrk="1" latinLnBrk="0" hangingPunct="1">
                <a:defRPr b="1" kern="1200">
                  <a:solidFill>
                    <a:schemeClr val="tx1"/>
                  </a:solidFill>
                  <a:latin typeface="Arial" charset="0"/>
                  <a:ea typeface="ＭＳ Ｐゴシック" charset="0"/>
                  <a:cs typeface="+mn-cs"/>
                </a:defRPr>
              </a:lvl8pPr>
              <a:lvl9pPr marL="3657600" algn="l" defTabSz="457200" rtl="0" eaLnBrk="1" latinLnBrk="0" hangingPunct="1">
                <a:defRPr b="1" kern="1200">
                  <a:solidFill>
                    <a:schemeClr val="tx1"/>
                  </a:solidFill>
                  <a:latin typeface="Arial" charset="0"/>
                  <a:ea typeface="ＭＳ Ｐゴシック" charset="0"/>
                  <a:cs typeface="+mn-cs"/>
                </a:defRPr>
              </a:lvl9pPr>
            </a:lstStyle>
            <a:p>
              <a:pPr defTabSz="228600"/>
              <a:endParaRPr lang="en-GB" sz="1400"/>
            </a:p>
          </p:txBody>
        </p:sp>
        <p:sp>
          <p:nvSpPr>
            <p:cNvPr id="42" name="Rectangle 10"/>
            <p:cNvSpPr>
              <a:spLocks noChangeArrowheads="1"/>
            </p:cNvSpPr>
            <p:nvPr/>
          </p:nvSpPr>
          <p:spPr bwMode="auto">
            <a:xfrm>
              <a:off x="4172026" y="4886474"/>
              <a:ext cx="1665287" cy="1197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spAutoFit/>
            </a:bodyPr>
            <a:lstStyle>
              <a:defPPr>
                <a:defRPr lang="en-US"/>
              </a:defPPr>
              <a:lvl1pPr algn="ctr" rtl="0" fontAlgn="base">
                <a:spcBef>
                  <a:spcPct val="20000"/>
                </a:spcBef>
                <a:spcAft>
                  <a:spcPct val="0"/>
                </a:spcAft>
                <a:buClr>
                  <a:srgbClr val="FF0000"/>
                </a:buClr>
                <a:buFont typeface="Arial" charset="0"/>
                <a:defRPr b="1" kern="1200">
                  <a:solidFill>
                    <a:schemeClr val="tx1"/>
                  </a:solidFill>
                  <a:latin typeface="Arial" charset="0"/>
                  <a:ea typeface="ＭＳ Ｐゴシック" charset="0"/>
                  <a:cs typeface="+mn-cs"/>
                </a:defRPr>
              </a:lvl1pPr>
              <a:lvl2pPr marL="457200" algn="ctr" rtl="0" fontAlgn="base">
                <a:spcBef>
                  <a:spcPct val="20000"/>
                </a:spcBef>
                <a:spcAft>
                  <a:spcPct val="0"/>
                </a:spcAft>
                <a:buClr>
                  <a:srgbClr val="FF0000"/>
                </a:buClr>
                <a:buFont typeface="Arial" charset="0"/>
                <a:defRPr b="1" kern="1200">
                  <a:solidFill>
                    <a:schemeClr val="tx1"/>
                  </a:solidFill>
                  <a:latin typeface="Arial" charset="0"/>
                  <a:ea typeface="ＭＳ Ｐゴシック" charset="0"/>
                  <a:cs typeface="+mn-cs"/>
                </a:defRPr>
              </a:lvl2pPr>
              <a:lvl3pPr marL="914400" algn="ctr" rtl="0" fontAlgn="base">
                <a:spcBef>
                  <a:spcPct val="20000"/>
                </a:spcBef>
                <a:spcAft>
                  <a:spcPct val="0"/>
                </a:spcAft>
                <a:buClr>
                  <a:srgbClr val="FF0000"/>
                </a:buClr>
                <a:buFont typeface="Arial" charset="0"/>
                <a:defRPr b="1" kern="1200">
                  <a:solidFill>
                    <a:schemeClr val="tx1"/>
                  </a:solidFill>
                  <a:latin typeface="Arial" charset="0"/>
                  <a:ea typeface="ＭＳ Ｐゴシック" charset="0"/>
                  <a:cs typeface="+mn-cs"/>
                </a:defRPr>
              </a:lvl3pPr>
              <a:lvl4pPr marL="1371600" algn="ctr" rtl="0" fontAlgn="base">
                <a:spcBef>
                  <a:spcPct val="20000"/>
                </a:spcBef>
                <a:spcAft>
                  <a:spcPct val="0"/>
                </a:spcAft>
                <a:buClr>
                  <a:srgbClr val="FF0000"/>
                </a:buClr>
                <a:buFont typeface="Arial" charset="0"/>
                <a:defRPr b="1" kern="1200">
                  <a:solidFill>
                    <a:schemeClr val="tx1"/>
                  </a:solidFill>
                  <a:latin typeface="Arial" charset="0"/>
                  <a:ea typeface="ＭＳ Ｐゴシック" charset="0"/>
                  <a:cs typeface="+mn-cs"/>
                </a:defRPr>
              </a:lvl4pPr>
              <a:lvl5pPr marL="1828800" algn="ctr" rtl="0" fontAlgn="base">
                <a:spcBef>
                  <a:spcPct val="20000"/>
                </a:spcBef>
                <a:spcAft>
                  <a:spcPct val="0"/>
                </a:spcAft>
                <a:buClr>
                  <a:srgbClr val="FF0000"/>
                </a:buClr>
                <a:buFont typeface="Arial" charset="0"/>
                <a:defRPr b="1" kern="1200">
                  <a:solidFill>
                    <a:schemeClr val="tx1"/>
                  </a:solidFill>
                  <a:latin typeface="Arial" charset="0"/>
                  <a:ea typeface="ＭＳ Ｐゴシック" charset="0"/>
                  <a:cs typeface="+mn-cs"/>
                </a:defRPr>
              </a:lvl5pPr>
              <a:lvl6pPr marL="2286000" algn="l" defTabSz="457200" rtl="0" eaLnBrk="1" latinLnBrk="0" hangingPunct="1">
                <a:defRPr b="1" kern="1200">
                  <a:solidFill>
                    <a:schemeClr val="tx1"/>
                  </a:solidFill>
                  <a:latin typeface="Arial" charset="0"/>
                  <a:ea typeface="ＭＳ Ｐゴシック" charset="0"/>
                  <a:cs typeface="+mn-cs"/>
                </a:defRPr>
              </a:lvl6pPr>
              <a:lvl7pPr marL="2743200" algn="l" defTabSz="457200" rtl="0" eaLnBrk="1" latinLnBrk="0" hangingPunct="1">
                <a:defRPr b="1" kern="1200">
                  <a:solidFill>
                    <a:schemeClr val="tx1"/>
                  </a:solidFill>
                  <a:latin typeface="Arial" charset="0"/>
                  <a:ea typeface="ＭＳ Ｐゴシック" charset="0"/>
                  <a:cs typeface="+mn-cs"/>
                </a:defRPr>
              </a:lvl7pPr>
              <a:lvl8pPr marL="3200400" algn="l" defTabSz="457200" rtl="0" eaLnBrk="1" latinLnBrk="0" hangingPunct="1">
                <a:defRPr b="1" kern="1200">
                  <a:solidFill>
                    <a:schemeClr val="tx1"/>
                  </a:solidFill>
                  <a:latin typeface="Arial" charset="0"/>
                  <a:ea typeface="ＭＳ Ｐゴシック" charset="0"/>
                  <a:cs typeface="+mn-cs"/>
                </a:defRPr>
              </a:lvl8pPr>
              <a:lvl9pPr marL="3657600" algn="l" defTabSz="457200" rtl="0" eaLnBrk="1" latinLnBrk="0" hangingPunct="1">
                <a:defRPr b="1" kern="1200">
                  <a:solidFill>
                    <a:schemeClr val="tx1"/>
                  </a:solidFill>
                  <a:latin typeface="Arial" charset="0"/>
                  <a:ea typeface="ＭＳ Ｐゴシック" charset="0"/>
                  <a:cs typeface="+mn-cs"/>
                </a:defRPr>
              </a:lvl9pPr>
            </a:lstStyle>
            <a:p>
              <a:pPr algn="l" eaLnBrk="0" hangingPunct="0">
                <a:spcBef>
                  <a:spcPct val="50000"/>
                </a:spcBef>
                <a:buClrTx/>
                <a:buFontTx/>
                <a:buNone/>
                <a:tabLst>
                  <a:tab pos="1200150" algn="l"/>
                </a:tabLst>
              </a:pPr>
              <a:r>
                <a:rPr lang="en-US" sz="1400">
                  <a:solidFill>
                    <a:srgbClr val="000000"/>
                  </a:solidFill>
                  <a:latin typeface="Courier New" charset="0"/>
                </a:rPr>
                <a:t>IN </a:t>
              </a:r>
              <a:r>
                <a:rPr lang="en-US" sz="1400">
                  <a:solidFill>
                    <a:srgbClr val="000000"/>
                  </a:solidFill>
                </a:rPr>
                <a:t>(Default)</a:t>
              </a:r>
              <a:r>
                <a:rPr lang="en-US" sz="1400">
                  <a:latin typeface="Courier New" charset="0"/>
                </a:rPr>
                <a:t> </a:t>
              </a:r>
            </a:p>
            <a:p>
              <a:pPr algn="l" eaLnBrk="0" hangingPunct="0">
                <a:spcBef>
                  <a:spcPct val="50000"/>
                </a:spcBef>
                <a:buClrTx/>
                <a:buFontTx/>
                <a:buNone/>
                <a:tabLst>
                  <a:tab pos="1200150" algn="l"/>
                </a:tabLst>
              </a:pPr>
              <a:r>
                <a:rPr lang="en-US" sz="1400">
                  <a:solidFill>
                    <a:srgbClr val="000000"/>
                  </a:solidFill>
                  <a:latin typeface="Courier New" charset="0"/>
                </a:rPr>
                <a:t>OUT</a:t>
              </a:r>
              <a:r>
                <a:rPr lang="en-US" sz="1400">
                  <a:latin typeface="Courier New" charset="0"/>
                </a:rPr>
                <a:t> </a:t>
              </a:r>
            </a:p>
            <a:p>
              <a:pPr algn="l" eaLnBrk="0" hangingPunct="0">
                <a:spcBef>
                  <a:spcPct val="50000"/>
                </a:spcBef>
                <a:buClrTx/>
                <a:buFontTx/>
                <a:buNone/>
                <a:tabLst>
                  <a:tab pos="1200150" algn="l"/>
                </a:tabLst>
              </a:pPr>
              <a:r>
                <a:rPr lang="en-US" sz="1400">
                  <a:solidFill>
                    <a:srgbClr val="000000"/>
                  </a:solidFill>
                  <a:latin typeface="Courier New" charset="0"/>
                </a:rPr>
                <a:t>IN OUT</a:t>
              </a:r>
              <a:r>
                <a:rPr lang="en-US" sz="1400">
                  <a:latin typeface="Courier New" charset="0"/>
                </a:rPr>
                <a:t> </a:t>
              </a:r>
              <a:endParaRPr lang="en-US" sz="1400"/>
            </a:p>
          </p:txBody>
        </p:sp>
        <p:sp>
          <p:nvSpPr>
            <p:cNvPr id="43" name="Rectangle 11"/>
            <p:cNvSpPr>
              <a:spLocks noChangeArrowheads="1"/>
            </p:cNvSpPr>
            <p:nvPr/>
          </p:nvSpPr>
          <p:spPr bwMode="gray">
            <a:xfrm>
              <a:off x="3878337" y="5367486"/>
              <a:ext cx="280988" cy="246063"/>
            </a:xfrm>
            <a:prstGeom prst="rect">
              <a:avLst/>
            </a:prstGeom>
            <a:solidFill>
              <a:srgbClr val="00CCFF"/>
            </a:solidFill>
            <a:ln w="285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ctr" rtl="0" fontAlgn="base">
                <a:spcBef>
                  <a:spcPct val="20000"/>
                </a:spcBef>
                <a:spcAft>
                  <a:spcPct val="0"/>
                </a:spcAft>
                <a:buClr>
                  <a:srgbClr val="FF0000"/>
                </a:buClr>
                <a:buFont typeface="Arial" charset="0"/>
                <a:defRPr b="1" kern="1200">
                  <a:solidFill>
                    <a:schemeClr val="tx1"/>
                  </a:solidFill>
                  <a:latin typeface="Arial" charset="0"/>
                  <a:ea typeface="ＭＳ Ｐゴシック" charset="0"/>
                  <a:cs typeface="+mn-cs"/>
                </a:defRPr>
              </a:lvl1pPr>
              <a:lvl2pPr marL="457200" algn="ctr" rtl="0" fontAlgn="base">
                <a:spcBef>
                  <a:spcPct val="20000"/>
                </a:spcBef>
                <a:spcAft>
                  <a:spcPct val="0"/>
                </a:spcAft>
                <a:buClr>
                  <a:srgbClr val="FF0000"/>
                </a:buClr>
                <a:buFont typeface="Arial" charset="0"/>
                <a:defRPr b="1" kern="1200">
                  <a:solidFill>
                    <a:schemeClr val="tx1"/>
                  </a:solidFill>
                  <a:latin typeface="Arial" charset="0"/>
                  <a:ea typeface="ＭＳ Ｐゴシック" charset="0"/>
                  <a:cs typeface="+mn-cs"/>
                </a:defRPr>
              </a:lvl2pPr>
              <a:lvl3pPr marL="914400" algn="ctr" rtl="0" fontAlgn="base">
                <a:spcBef>
                  <a:spcPct val="20000"/>
                </a:spcBef>
                <a:spcAft>
                  <a:spcPct val="0"/>
                </a:spcAft>
                <a:buClr>
                  <a:srgbClr val="FF0000"/>
                </a:buClr>
                <a:buFont typeface="Arial" charset="0"/>
                <a:defRPr b="1" kern="1200">
                  <a:solidFill>
                    <a:schemeClr val="tx1"/>
                  </a:solidFill>
                  <a:latin typeface="Arial" charset="0"/>
                  <a:ea typeface="ＭＳ Ｐゴシック" charset="0"/>
                  <a:cs typeface="+mn-cs"/>
                </a:defRPr>
              </a:lvl3pPr>
              <a:lvl4pPr marL="1371600" algn="ctr" rtl="0" fontAlgn="base">
                <a:spcBef>
                  <a:spcPct val="20000"/>
                </a:spcBef>
                <a:spcAft>
                  <a:spcPct val="0"/>
                </a:spcAft>
                <a:buClr>
                  <a:srgbClr val="FF0000"/>
                </a:buClr>
                <a:buFont typeface="Arial" charset="0"/>
                <a:defRPr b="1" kern="1200">
                  <a:solidFill>
                    <a:schemeClr val="tx1"/>
                  </a:solidFill>
                  <a:latin typeface="Arial" charset="0"/>
                  <a:ea typeface="ＭＳ Ｐゴシック" charset="0"/>
                  <a:cs typeface="+mn-cs"/>
                </a:defRPr>
              </a:lvl4pPr>
              <a:lvl5pPr marL="1828800" algn="ctr" rtl="0" fontAlgn="base">
                <a:spcBef>
                  <a:spcPct val="20000"/>
                </a:spcBef>
                <a:spcAft>
                  <a:spcPct val="0"/>
                </a:spcAft>
                <a:buClr>
                  <a:srgbClr val="FF0000"/>
                </a:buClr>
                <a:buFont typeface="Arial" charset="0"/>
                <a:defRPr b="1" kern="1200">
                  <a:solidFill>
                    <a:schemeClr val="tx1"/>
                  </a:solidFill>
                  <a:latin typeface="Arial" charset="0"/>
                  <a:ea typeface="ＭＳ Ｐゴシック" charset="0"/>
                  <a:cs typeface="+mn-cs"/>
                </a:defRPr>
              </a:lvl5pPr>
              <a:lvl6pPr marL="2286000" algn="l" defTabSz="457200" rtl="0" eaLnBrk="1" latinLnBrk="0" hangingPunct="1">
                <a:defRPr b="1" kern="1200">
                  <a:solidFill>
                    <a:schemeClr val="tx1"/>
                  </a:solidFill>
                  <a:latin typeface="Arial" charset="0"/>
                  <a:ea typeface="ＭＳ Ｐゴシック" charset="0"/>
                  <a:cs typeface="+mn-cs"/>
                </a:defRPr>
              </a:lvl6pPr>
              <a:lvl7pPr marL="2743200" algn="l" defTabSz="457200" rtl="0" eaLnBrk="1" latinLnBrk="0" hangingPunct="1">
                <a:defRPr b="1" kern="1200">
                  <a:solidFill>
                    <a:schemeClr val="tx1"/>
                  </a:solidFill>
                  <a:latin typeface="Arial" charset="0"/>
                  <a:ea typeface="ＭＳ Ｐゴシック" charset="0"/>
                  <a:cs typeface="+mn-cs"/>
                </a:defRPr>
              </a:lvl7pPr>
              <a:lvl8pPr marL="3200400" algn="l" defTabSz="457200" rtl="0" eaLnBrk="1" latinLnBrk="0" hangingPunct="1">
                <a:defRPr b="1" kern="1200">
                  <a:solidFill>
                    <a:schemeClr val="tx1"/>
                  </a:solidFill>
                  <a:latin typeface="Arial" charset="0"/>
                  <a:ea typeface="ＭＳ Ｐゴシック" charset="0"/>
                  <a:cs typeface="+mn-cs"/>
                </a:defRPr>
              </a:lvl8pPr>
              <a:lvl9pPr marL="3657600" algn="l" defTabSz="457200" rtl="0" eaLnBrk="1" latinLnBrk="0" hangingPunct="1">
                <a:defRPr b="1" kern="1200">
                  <a:solidFill>
                    <a:schemeClr val="tx1"/>
                  </a:solidFill>
                  <a:latin typeface="Arial" charset="0"/>
                  <a:ea typeface="ＭＳ Ｐゴシック" charset="0"/>
                  <a:cs typeface="+mn-cs"/>
                </a:defRPr>
              </a:lvl9pPr>
            </a:lstStyle>
            <a:p>
              <a:pPr defTabSz="228600"/>
              <a:endParaRPr lang="en-GB" sz="1400"/>
            </a:p>
          </p:txBody>
        </p:sp>
        <p:sp>
          <p:nvSpPr>
            <p:cNvPr id="45" name="Line 15"/>
            <p:cNvSpPr>
              <a:spLocks noChangeShapeType="1"/>
            </p:cNvSpPr>
            <p:nvPr/>
          </p:nvSpPr>
          <p:spPr bwMode="auto">
            <a:xfrm>
              <a:off x="5681737" y="5053161"/>
              <a:ext cx="1069975" cy="0"/>
            </a:xfrm>
            <a:prstGeom prst="line">
              <a:avLst/>
            </a:prstGeom>
            <a:noFill/>
            <a:ln w="28575">
              <a:solidFill>
                <a:schemeClr val="accent2"/>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defPPr>
                <a:defRPr lang="en-US"/>
              </a:defPPr>
              <a:lvl1pPr algn="ctr" rtl="0" fontAlgn="base">
                <a:spcBef>
                  <a:spcPct val="20000"/>
                </a:spcBef>
                <a:spcAft>
                  <a:spcPct val="0"/>
                </a:spcAft>
                <a:buClr>
                  <a:srgbClr val="FF0000"/>
                </a:buClr>
                <a:buFont typeface="Arial" charset="0"/>
                <a:defRPr b="1" kern="1200">
                  <a:solidFill>
                    <a:schemeClr val="tx1"/>
                  </a:solidFill>
                  <a:latin typeface="Arial" charset="0"/>
                  <a:ea typeface="ＭＳ Ｐゴシック" charset="0"/>
                  <a:cs typeface="+mn-cs"/>
                </a:defRPr>
              </a:lvl1pPr>
              <a:lvl2pPr marL="457200" algn="ctr" rtl="0" fontAlgn="base">
                <a:spcBef>
                  <a:spcPct val="20000"/>
                </a:spcBef>
                <a:spcAft>
                  <a:spcPct val="0"/>
                </a:spcAft>
                <a:buClr>
                  <a:srgbClr val="FF0000"/>
                </a:buClr>
                <a:buFont typeface="Arial" charset="0"/>
                <a:defRPr b="1" kern="1200">
                  <a:solidFill>
                    <a:schemeClr val="tx1"/>
                  </a:solidFill>
                  <a:latin typeface="Arial" charset="0"/>
                  <a:ea typeface="ＭＳ Ｐゴシック" charset="0"/>
                  <a:cs typeface="+mn-cs"/>
                </a:defRPr>
              </a:lvl2pPr>
              <a:lvl3pPr marL="914400" algn="ctr" rtl="0" fontAlgn="base">
                <a:spcBef>
                  <a:spcPct val="20000"/>
                </a:spcBef>
                <a:spcAft>
                  <a:spcPct val="0"/>
                </a:spcAft>
                <a:buClr>
                  <a:srgbClr val="FF0000"/>
                </a:buClr>
                <a:buFont typeface="Arial" charset="0"/>
                <a:defRPr b="1" kern="1200">
                  <a:solidFill>
                    <a:schemeClr val="tx1"/>
                  </a:solidFill>
                  <a:latin typeface="Arial" charset="0"/>
                  <a:ea typeface="ＭＳ Ｐゴシック" charset="0"/>
                  <a:cs typeface="+mn-cs"/>
                </a:defRPr>
              </a:lvl3pPr>
              <a:lvl4pPr marL="1371600" algn="ctr" rtl="0" fontAlgn="base">
                <a:spcBef>
                  <a:spcPct val="20000"/>
                </a:spcBef>
                <a:spcAft>
                  <a:spcPct val="0"/>
                </a:spcAft>
                <a:buClr>
                  <a:srgbClr val="FF0000"/>
                </a:buClr>
                <a:buFont typeface="Arial" charset="0"/>
                <a:defRPr b="1" kern="1200">
                  <a:solidFill>
                    <a:schemeClr val="tx1"/>
                  </a:solidFill>
                  <a:latin typeface="Arial" charset="0"/>
                  <a:ea typeface="ＭＳ Ｐゴシック" charset="0"/>
                  <a:cs typeface="+mn-cs"/>
                </a:defRPr>
              </a:lvl4pPr>
              <a:lvl5pPr marL="1828800" algn="ctr" rtl="0" fontAlgn="base">
                <a:spcBef>
                  <a:spcPct val="20000"/>
                </a:spcBef>
                <a:spcAft>
                  <a:spcPct val="0"/>
                </a:spcAft>
                <a:buClr>
                  <a:srgbClr val="FF0000"/>
                </a:buClr>
                <a:buFont typeface="Arial" charset="0"/>
                <a:defRPr b="1" kern="1200">
                  <a:solidFill>
                    <a:schemeClr val="tx1"/>
                  </a:solidFill>
                  <a:latin typeface="Arial" charset="0"/>
                  <a:ea typeface="ＭＳ Ｐゴシック" charset="0"/>
                  <a:cs typeface="+mn-cs"/>
                </a:defRPr>
              </a:lvl5pPr>
              <a:lvl6pPr marL="2286000" algn="l" defTabSz="457200" rtl="0" eaLnBrk="1" latinLnBrk="0" hangingPunct="1">
                <a:defRPr b="1" kern="1200">
                  <a:solidFill>
                    <a:schemeClr val="tx1"/>
                  </a:solidFill>
                  <a:latin typeface="Arial" charset="0"/>
                  <a:ea typeface="ＭＳ Ｐゴシック" charset="0"/>
                  <a:cs typeface="+mn-cs"/>
                </a:defRPr>
              </a:lvl6pPr>
              <a:lvl7pPr marL="2743200" algn="l" defTabSz="457200" rtl="0" eaLnBrk="1" latinLnBrk="0" hangingPunct="1">
                <a:defRPr b="1" kern="1200">
                  <a:solidFill>
                    <a:schemeClr val="tx1"/>
                  </a:solidFill>
                  <a:latin typeface="Arial" charset="0"/>
                  <a:ea typeface="ＭＳ Ｐゴシック" charset="0"/>
                  <a:cs typeface="+mn-cs"/>
                </a:defRPr>
              </a:lvl7pPr>
              <a:lvl8pPr marL="3200400" algn="l" defTabSz="457200" rtl="0" eaLnBrk="1" latinLnBrk="0" hangingPunct="1">
                <a:defRPr b="1" kern="1200">
                  <a:solidFill>
                    <a:schemeClr val="tx1"/>
                  </a:solidFill>
                  <a:latin typeface="Arial" charset="0"/>
                  <a:ea typeface="ＭＳ Ｐゴシック" charset="0"/>
                  <a:cs typeface="+mn-cs"/>
                </a:defRPr>
              </a:lvl8pPr>
              <a:lvl9pPr marL="3657600" algn="l" defTabSz="457200" rtl="0" eaLnBrk="1" latinLnBrk="0" hangingPunct="1">
                <a:defRPr b="1" kern="1200">
                  <a:solidFill>
                    <a:schemeClr val="tx1"/>
                  </a:solidFill>
                  <a:latin typeface="Arial" charset="0"/>
                  <a:ea typeface="ＭＳ Ｐゴシック" charset="0"/>
                  <a:cs typeface="+mn-cs"/>
                </a:defRPr>
              </a:lvl9pPr>
            </a:lstStyle>
            <a:p>
              <a:endParaRPr lang="de-DE" sz="1400"/>
            </a:p>
          </p:txBody>
        </p:sp>
        <p:sp>
          <p:nvSpPr>
            <p:cNvPr id="46" name="Line 16"/>
            <p:cNvSpPr>
              <a:spLocks noChangeShapeType="1"/>
            </p:cNvSpPr>
            <p:nvPr/>
          </p:nvSpPr>
          <p:spPr bwMode="auto">
            <a:xfrm flipH="1">
              <a:off x="5659512" y="5469086"/>
              <a:ext cx="1092200" cy="0"/>
            </a:xfrm>
            <a:prstGeom prst="line">
              <a:avLst/>
            </a:prstGeom>
            <a:noFill/>
            <a:ln w="28575">
              <a:solidFill>
                <a:schemeClr val="accent2"/>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defPPr>
                <a:defRPr lang="en-US"/>
              </a:defPPr>
              <a:lvl1pPr algn="ctr" rtl="0" fontAlgn="base">
                <a:spcBef>
                  <a:spcPct val="20000"/>
                </a:spcBef>
                <a:spcAft>
                  <a:spcPct val="0"/>
                </a:spcAft>
                <a:buClr>
                  <a:srgbClr val="FF0000"/>
                </a:buClr>
                <a:buFont typeface="Arial" charset="0"/>
                <a:defRPr b="1" kern="1200">
                  <a:solidFill>
                    <a:schemeClr val="tx1"/>
                  </a:solidFill>
                  <a:latin typeface="Arial" charset="0"/>
                  <a:ea typeface="ＭＳ Ｐゴシック" charset="0"/>
                  <a:cs typeface="+mn-cs"/>
                </a:defRPr>
              </a:lvl1pPr>
              <a:lvl2pPr marL="457200" algn="ctr" rtl="0" fontAlgn="base">
                <a:spcBef>
                  <a:spcPct val="20000"/>
                </a:spcBef>
                <a:spcAft>
                  <a:spcPct val="0"/>
                </a:spcAft>
                <a:buClr>
                  <a:srgbClr val="FF0000"/>
                </a:buClr>
                <a:buFont typeface="Arial" charset="0"/>
                <a:defRPr b="1" kern="1200">
                  <a:solidFill>
                    <a:schemeClr val="tx1"/>
                  </a:solidFill>
                  <a:latin typeface="Arial" charset="0"/>
                  <a:ea typeface="ＭＳ Ｐゴシック" charset="0"/>
                  <a:cs typeface="+mn-cs"/>
                </a:defRPr>
              </a:lvl2pPr>
              <a:lvl3pPr marL="914400" algn="ctr" rtl="0" fontAlgn="base">
                <a:spcBef>
                  <a:spcPct val="20000"/>
                </a:spcBef>
                <a:spcAft>
                  <a:spcPct val="0"/>
                </a:spcAft>
                <a:buClr>
                  <a:srgbClr val="FF0000"/>
                </a:buClr>
                <a:buFont typeface="Arial" charset="0"/>
                <a:defRPr b="1" kern="1200">
                  <a:solidFill>
                    <a:schemeClr val="tx1"/>
                  </a:solidFill>
                  <a:latin typeface="Arial" charset="0"/>
                  <a:ea typeface="ＭＳ Ｐゴシック" charset="0"/>
                  <a:cs typeface="+mn-cs"/>
                </a:defRPr>
              </a:lvl3pPr>
              <a:lvl4pPr marL="1371600" algn="ctr" rtl="0" fontAlgn="base">
                <a:spcBef>
                  <a:spcPct val="20000"/>
                </a:spcBef>
                <a:spcAft>
                  <a:spcPct val="0"/>
                </a:spcAft>
                <a:buClr>
                  <a:srgbClr val="FF0000"/>
                </a:buClr>
                <a:buFont typeface="Arial" charset="0"/>
                <a:defRPr b="1" kern="1200">
                  <a:solidFill>
                    <a:schemeClr val="tx1"/>
                  </a:solidFill>
                  <a:latin typeface="Arial" charset="0"/>
                  <a:ea typeface="ＭＳ Ｐゴシック" charset="0"/>
                  <a:cs typeface="+mn-cs"/>
                </a:defRPr>
              </a:lvl4pPr>
              <a:lvl5pPr marL="1828800" algn="ctr" rtl="0" fontAlgn="base">
                <a:spcBef>
                  <a:spcPct val="20000"/>
                </a:spcBef>
                <a:spcAft>
                  <a:spcPct val="0"/>
                </a:spcAft>
                <a:buClr>
                  <a:srgbClr val="FF0000"/>
                </a:buClr>
                <a:buFont typeface="Arial" charset="0"/>
                <a:defRPr b="1" kern="1200">
                  <a:solidFill>
                    <a:schemeClr val="tx1"/>
                  </a:solidFill>
                  <a:latin typeface="Arial" charset="0"/>
                  <a:ea typeface="ＭＳ Ｐゴシック" charset="0"/>
                  <a:cs typeface="+mn-cs"/>
                </a:defRPr>
              </a:lvl5pPr>
              <a:lvl6pPr marL="2286000" algn="l" defTabSz="457200" rtl="0" eaLnBrk="1" latinLnBrk="0" hangingPunct="1">
                <a:defRPr b="1" kern="1200">
                  <a:solidFill>
                    <a:schemeClr val="tx1"/>
                  </a:solidFill>
                  <a:latin typeface="Arial" charset="0"/>
                  <a:ea typeface="ＭＳ Ｐゴシック" charset="0"/>
                  <a:cs typeface="+mn-cs"/>
                </a:defRPr>
              </a:lvl6pPr>
              <a:lvl7pPr marL="2743200" algn="l" defTabSz="457200" rtl="0" eaLnBrk="1" latinLnBrk="0" hangingPunct="1">
                <a:defRPr b="1" kern="1200">
                  <a:solidFill>
                    <a:schemeClr val="tx1"/>
                  </a:solidFill>
                  <a:latin typeface="Arial" charset="0"/>
                  <a:ea typeface="ＭＳ Ｐゴシック" charset="0"/>
                  <a:cs typeface="+mn-cs"/>
                </a:defRPr>
              </a:lvl7pPr>
              <a:lvl8pPr marL="3200400" algn="l" defTabSz="457200" rtl="0" eaLnBrk="1" latinLnBrk="0" hangingPunct="1">
                <a:defRPr b="1" kern="1200">
                  <a:solidFill>
                    <a:schemeClr val="tx1"/>
                  </a:solidFill>
                  <a:latin typeface="Arial" charset="0"/>
                  <a:ea typeface="ＭＳ Ｐゴシック" charset="0"/>
                  <a:cs typeface="+mn-cs"/>
                </a:defRPr>
              </a:lvl8pPr>
              <a:lvl9pPr marL="3657600" algn="l" defTabSz="457200" rtl="0" eaLnBrk="1" latinLnBrk="0" hangingPunct="1">
                <a:defRPr b="1" kern="1200">
                  <a:solidFill>
                    <a:schemeClr val="tx1"/>
                  </a:solidFill>
                  <a:latin typeface="Arial" charset="0"/>
                  <a:ea typeface="ＭＳ Ｐゴシック" charset="0"/>
                  <a:cs typeface="+mn-cs"/>
                </a:defRPr>
              </a:lvl9pPr>
            </a:lstStyle>
            <a:p>
              <a:endParaRPr lang="de-DE" sz="1400"/>
            </a:p>
          </p:txBody>
        </p:sp>
        <p:sp>
          <p:nvSpPr>
            <p:cNvPr id="47" name="Line 17"/>
            <p:cNvSpPr>
              <a:spLocks noChangeShapeType="1"/>
            </p:cNvSpPr>
            <p:nvPr/>
          </p:nvSpPr>
          <p:spPr bwMode="auto">
            <a:xfrm flipH="1">
              <a:off x="5676975" y="5850086"/>
              <a:ext cx="1074737" cy="0"/>
            </a:xfrm>
            <a:prstGeom prst="line">
              <a:avLst/>
            </a:prstGeom>
            <a:noFill/>
            <a:ln w="28575">
              <a:solidFill>
                <a:schemeClr val="accent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defPPr>
                <a:defRPr lang="en-US"/>
              </a:defPPr>
              <a:lvl1pPr algn="ctr" rtl="0" fontAlgn="base">
                <a:spcBef>
                  <a:spcPct val="20000"/>
                </a:spcBef>
                <a:spcAft>
                  <a:spcPct val="0"/>
                </a:spcAft>
                <a:buClr>
                  <a:srgbClr val="FF0000"/>
                </a:buClr>
                <a:buFont typeface="Arial" charset="0"/>
                <a:defRPr b="1" kern="1200">
                  <a:solidFill>
                    <a:schemeClr val="tx1"/>
                  </a:solidFill>
                  <a:latin typeface="Arial" charset="0"/>
                  <a:ea typeface="ＭＳ Ｐゴシック" charset="0"/>
                  <a:cs typeface="+mn-cs"/>
                </a:defRPr>
              </a:lvl1pPr>
              <a:lvl2pPr marL="457200" algn="ctr" rtl="0" fontAlgn="base">
                <a:spcBef>
                  <a:spcPct val="20000"/>
                </a:spcBef>
                <a:spcAft>
                  <a:spcPct val="0"/>
                </a:spcAft>
                <a:buClr>
                  <a:srgbClr val="FF0000"/>
                </a:buClr>
                <a:buFont typeface="Arial" charset="0"/>
                <a:defRPr b="1" kern="1200">
                  <a:solidFill>
                    <a:schemeClr val="tx1"/>
                  </a:solidFill>
                  <a:latin typeface="Arial" charset="0"/>
                  <a:ea typeface="ＭＳ Ｐゴシック" charset="0"/>
                  <a:cs typeface="+mn-cs"/>
                </a:defRPr>
              </a:lvl2pPr>
              <a:lvl3pPr marL="914400" algn="ctr" rtl="0" fontAlgn="base">
                <a:spcBef>
                  <a:spcPct val="20000"/>
                </a:spcBef>
                <a:spcAft>
                  <a:spcPct val="0"/>
                </a:spcAft>
                <a:buClr>
                  <a:srgbClr val="FF0000"/>
                </a:buClr>
                <a:buFont typeface="Arial" charset="0"/>
                <a:defRPr b="1" kern="1200">
                  <a:solidFill>
                    <a:schemeClr val="tx1"/>
                  </a:solidFill>
                  <a:latin typeface="Arial" charset="0"/>
                  <a:ea typeface="ＭＳ Ｐゴシック" charset="0"/>
                  <a:cs typeface="+mn-cs"/>
                </a:defRPr>
              </a:lvl3pPr>
              <a:lvl4pPr marL="1371600" algn="ctr" rtl="0" fontAlgn="base">
                <a:spcBef>
                  <a:spcPct val="20000"/>
                </a:spcBef>
                <a:spcAft>
                  <a:spcPct val="0"/>
                </a:spcAft>
                <a:buClr>
                  <a:srgbClr val="FF0000"/>
                </a:buClr>
                <a:buFont typeface="Arial" charset="0"/>
                <a:defRPr b="1" kern="1200">
                  <a:solidFill>
                    <a:schemeClr val="tx1"/>
                  </a:solidFill>
                  <a:latin typeface="Arial" charset="0"/>
                  <a:ea typeface="ＭＳ Ｐゴシック" charset="0"/>
                  <a:cs typeface="+mn-cs"/>
                </a:defRPr>
              </a:lvl4pPr>
              <a:lvl5pPr marL="1828800" algn="ctr" rtl="0" fontAlgn="base">
                <a:spcBef>
                  <a:spcPct val="20000"/>
                </a:spcBef>
                <a:spcAft>
                  <a:spcPct val="0"/>
                </a:spcAft>
                <a:buClr>
                  <a:srgbClr val="FF0000"/>
                </a:buClr>
                <a:buFont typeface="Arial" charset="0"/>
                <a:defRPr b="1" kern="1200">
                  <a:solidFill>
                    <a:schemeClr val="tx1"/>
                  </a:solidFill>
                  <a:latin typeface="Arial" charset="0"/>
                  <a:ea typeface="ＭＳ Ｐゴシック" charset="0"/>
                  <a:cs typeface="+mn-cs"/>
                </a:defRPr>
              </a:lvl5pPr>
              <a:lvl6pPr marL="2286000" algn="l" defTabSz="457200" rtl="0" eaLnBrk="1" latinLnBrk="0" hangingPunct="1">
                <a:defRPr b="1" kern="1200">
                  <a:solidFill>
                    <a:schemeClr val="tx1"/>
                  </a:solidFill>
                  <a:latin typeface="Arial" charset="0"/>
                  <a:ea typeface="ＭＳ Ｐゴシック" charset="0"/>
                  <a:cs typeface="+mn-cs"/>
                </a:defRPr>
              </a:lvl6pPr>
              <a:lvl7pPr marL="2743200" algn="l" defTabSz="457200" rtl="0" eaLnBrk="1" latinLnBrk="0" hangingPunct="1">
                <a:defRPr b="1" kern="1200">
                  <a:solidFill>
                    <a:schemeClr val="tx1"/>
                  </a:solidFill>
                  <a:latin typeface="Arial" charset="0"/>
                  <a:ea typeface="ＭＳ Ｐゴシック" charset="0"/>
                  <a:cs typeface="+mn-cs"/>
                </a:defRPr>
              </a:lvl7pPr>
              <a:lvl8pPr marL="3200400" algn="l" defTabSz="457200" rtl="0" eaLnBrk="1" latinLnBrk="0" hangingPunct="1">
                <a:defRPr b="1" kern="1200">
                  <a:solidFill>
                    <a:schemeClr val="tx1"/>
                  </a:solidFill>
                  <a:latin typeface="Arial" charset="0"/>
                  <a:ea typeface="ＭＳ Ｐゴシック" charset="0"/>
                  <a:cs typeface="+mn-cs"/>
                </a:defRPr>
              </a:lvl8pPr>
              <a:lvl9pPr marL="3657600" algn="l" defTabSz="457200" rtl="0" eaLnBrk="1" latinLnBrk="0" hangingPunct="1">
                <a:defRPr b="1" kern="1200">
                  <a:solidFill>
                    <a:schemeClr val="tx1"/>
                  </a:solidFill>
                  <a:latin typeface="Arial" charset="0"/>
                  <a:ea typeface="ＭＳ Ｐゴシック" charset="0"/>
                  <a:cs typeface="+mn-cs"/>
                </a:defRPr>
              </a:lvl9pPr>
            </a:lstStyle>
            <a:p>
              <a:endParaRPr lang="de-DE" sz="1400"/>
            </a:p>
          </p:txBody>
        </p:sp>
        <p:grpSp>
          <p:nvGrpSpPr>
            <p:cNvPr id="48" name="Group 18"/>
            <p:cNvGrpSpPr>
              <a:grpSpLocks/>
            </p:cNvGrpSpPr>
            <p:nvPr/>
          </p:nvGrpSpPr>
          <p:grpSpPr bwMode="auto">
            <a:xfrm>
              <a:off x="6740600" y="4478486"/>
              <a:ext cx="969962" cy="1635125"/>
              <a:chOff x="2023" y="2194"/>
              <a:chExt cx="611" cy="1030"/>
            </a:xfrm>
          </p:grpSpPr>
          <p:pic>
            <p:nvPicPr>
              <p:cNvPr id="50" name="Picture 19" descr="Documents: PL/SQL Subpro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3" y="2194"/>
                <a:ext cx="569" cy="1022"/>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0" descr="Documents: PL/SQL Pro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0" y="2592"/>
                <a:ext cx="304" cy="632"/>
              </a:xfrm>
              <a:prstGeom prst="rect">
                <a:avLst/>
              </a:prstGeom>
              <a:noFill/>
              <a:extLst>
                <a:ext uri="{909E8E84-426E-40dd-AFC4-6F175D3DCCD1}">
                  <a14:hiddenFill xmlns:a14="http://schemas.microsoft.com/office/drawing/2010/main">
                    <a:solidFill>
                      <a:srgbClr val="FFFFFF"/>
                    </a:solidFill>
                  </a14:hiddenFill>
                </a:ext>
              </a:extLst>
            </p:spPr>
          </p:pic>
        </p:grpSp>
        <p:sp>
          <p:nvSpPr>
            <p:cNvPr id="49" name="Rectangle 21"/>
            <p:cNvSpPr>
              <a:spLocks noChangeArrowheads="1"/>
            </p:cNvSpPr>
            <p:nvPr/>
          </p:nvSpPr>
          <p:spPr bwMode="blackWhite">
            <a:xfrm>
              <a:off x="1100212" y="4899174"/>
              <a:ext cx="1524000" cy="1066800"/>
            </a:xfrm>
            <a:prstGeom prst="rect">
              <a:avLst/>
            </a:prstGeom>
            <a:solidFill>
              <a:srgbClr val="99CCFF"/>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ctr" rtl="0" fontAlgn="base">
                <a:spcBef>
                  <a:spcPct val="20000"/>
                </a:spcBef>
                <a:spcAft>
                  <a:spcPct val="0"/>
                </a:spcAft>
                <a:buClr>
                  <a:srgbClr val="FF0000"/>
                </a:buClr>
                <a:buFont typeface="Arial" charset="0"/>
                <a:defRPr b="1" kern="1200">
                  <a:solidFill>
                    <a:schemeClr val="tx1"/>
                  </a:solidFill>
                  <a:latin typeface="Arial" charset="0"/>
                  <a:ea typeface="ＭＳ Ｐゴシック" charset="0"/>
                  <a:cs typeface="+mn-cs"/>
                </a:defRPr>
              </a:lvl1pPr>
              <a:lvl2pPr marL="457200" algn="ctr" rtl="0" fontAlgn="base">
                <a:spcBef>
                  <a:spcPct val="20000"/>
                </a:spcBef>
                <a:spcAft>
                  <a:spcPct val="0"/>
                </a:spcAft>
                <a:buClr>
                  <a:srgbClr val="FF0000"/>
                </a:buClr>
                <a:buFont typeface="Arial" charset="0"/>
                <a:defRPr b="1" kern="1200">
                  <a:solidFill>
                    <a:schemeClr val="tx1"/>
                  </a:solidFill>
                  <a:latin typeface="Arial" charset="0"/>
                  <a:ea typeface="ＭＳ Ｐゴシック" charset="0"/>
                  <a:cs typeface="+mn-cs"/>
                </a:defRPr>
              </a:lvl2pPr>
              <a:lvl3pPr marL="914400" algn="ctr" rtl="0" fontAlgn="base">
                <a:spcBef>
                  <a:spcPct val="20000"/>
                </a:spcBef>
                <a:spcAft>
                  <a:spcPct val="0"/>
                </a:spcAft>
                <a:buClr>
                  <a:srgbClr val="FF0000"/>
                </a:buClr>
                <a:buFont typeface="Arial" charset="0"/>
                <a:defRPr b="1" kern="1200">
                  <a:solidFill>
                    <a:schemeClr val="tx1"/>
                  </a:solidFill>
                  <a:latin typeface="Arial" charset="0"/>
                  <a:ea typeface="ＭＳ Ｐゴシック" charset="0"/>
                  <a:cs typeface="+mn-cs"/>
                </a:defRPr>
              </a:lvl3pPr>
              <a:lvl4pPr marL="1371600" algn="ctr" rtl="0" fontAlgn="base">
                <a:spcBef>
                  <a:spcPct val="20000"/>
                </a:spcBef>
                <a:spcAft>
                  <a:spcPct val="0"/>
                </a:spcAft>
                <a:buClr>
                  <a:srgbClr val="FF0000"/>
                </a:buClr>
                <a:buFont typeface="Arial" charset="0"/>
                <a:defRPr b="1" kern="1200">
                  <a:solidFill>
                    <a:schemeClr val="tx1"/>
                  </a:solidFill>
                  <a:latin typeface="Arial" charset="0"/>
                  <a:ea typeface="ＭＳ Ｐゴシック" charset="0"/>
                  <a:cs typeface="+mn-cs"/>
                </a:defRPr>
              </a:lvl4pPr>
              <a:lvl5pPr marL="1828800" algn="ctr" rtl="0" fontAlgn="base">
                <a:spcBef>
                  <a:spcPct val="20000"/>
                </a:spcBef>
                <a:spcAft>
                  <a:spcPct val="0"/>
                </a:spcAft>
                <a:buClr>
                  <a:srgbClr val="FF0000"/>
                </a:buClr>
                <a:buFont typeface="Arial" charset="0"/>
                <a:defRPr b="1" kern="1200">
                  <a:solidFill>
                    <a:schemeClr val="tx1"/>
                  </a:solidFill>
                  <a:latin typeface="Arial" charset="0"/>
                  <a:ea typeface="ＭＳ Ｐゴシック" charset="0"/>
                  <a:cs typeface="+mn-cs"/>
                </a:defRPr>
              </a:lvl5pPr>
              <a:lvl6pPr marL="2286000" algn="l" defTabSz="457200" rtl="0" eaLnBrk="1" latinLnBrk="0" hangingPunct="1">
                <a:defRPr b="1" kern="1200">
                  <a:solidFill>
                    <a:schemeClr val="tx1"/>
                  </a:solidFill>
                  <a:latin typeface="Arial" charset="0"/>
                  <a:ea typeface="ＭＳ Ｐゴシック" charset="0"/>
                  <a:cs typeface="+mn-cs"/>
                </a:defRPr>
              </a:lvl6pPr>
              <a:lvl7pPr marL="2743200" algn="l" defTabSz="457200" rtl="0" eaLnBrk="1" latinLnBrk="0" hangingPunct="1">
                <a:defRPr b="1" kern="1200">
                  <a:solidFill>
                    <a:schemeClr val="tx1"/>
                  </a:solidFill>
                  <a:latin typeface="Arial" charset="0"/>
                  <a:ea typeface="ＭＳ Ｐゴシック" charset="0"/>
                  <a:cs typeface="+mn-cs"/>
                </a:defRPr>
              </a:lvl7pPr>
              <a:lvl8pPr marL="3200400" algn="l" defTabSz="457200" rtl="0" eaLnBrk="1" latinLnBrk="0" hangingPunct="1">
                <a:defRPr b="1" kern="1200">
                  <a:solidFill>
                    <a:schemeClr val="tx1"/>
                  </a:solidFill>
                  <a:latin typeface="Arial" charset="0"/>
                  <a:ea typeface="ＭＳ Ｐゴシック" charset="0"/>
                  <a:cs typeface="+mn-cs"/>
                </a:defRPr>
              </a:lvl8pPr>
              <a:lvl9pPr marL="3657600" algn="l" defTabSz="457200" rtl="0" eaLnBrk="1" latinLnBrk="0" hangingPunct="1">
                <a:defRPr b="1" kern="1200">
                  <a:solidFill>
                    <a:schemeClr val="tx1"/>
                  </a:solidFill>
                  <a:latin typeface="Arial" charset="0"/>
                  <a:ea typeface="ＭＳ Ｐゴシック" charset="0"/>
                  <a:cs typeface="+mn-cs"/>
                </a:defRPr>
              </a:lvl9pPr>
            </a:lstStyle>
            <a:p>
              <a:pPr defTabSz="228600"/>
              <a:r>
                <a:rPr lang="en-US" sz="1200">
                  <a:solidFill>
                    <a:srgbClr val="000000"/>
                  </a:solidFill>
                </a:rPr>
                <a:t>Aufrufende</a:t>
              </a:r>
              <a:br>
                <a:rPr lang="en-US" sz="1200">
                  <a:solidFill>
                    <a:srgbClr val="000000"/>
                  </a:solidFill>
                </a:rPr>
              </a:br>
              <a:r>
                <a:rPr lang="en-US" sz="1200">
                  <a:solidFill>
                    <a:srgbClr val="000000"/>
                  </a:solidFill>
                </a:rPr>
                <a:t>Umgebung</a:t>
              </a:r>
              <a:endParaRPr lang="en-US" sz="1200"/>
            </a:p>
          </p:txBody>
        </p:sp>
      </p:grpSp>
      <p:sp>
        <p:nvSpPr>
          <p:cNvPr id="52" name="Textfeld 51"/>
          <p:cNvSpPr txBox="1"/>
          <p:nvPr/>
        </p:nvSpPr>
        <p:spPr>
          <a:xfrm>
            <a:off x="0" y="6253571"/>
            <a:ext cx="3155168" cy="307777"/>
          </a:xfrm>
          <a:prstGeom prst="rect">
            <a:avLst/>
          </a:prstGeom>
          <a:noFill/>
        </p:spPr>
        <p:txBody>
          <a:bodyPr wrap="none" rtlCol="0">
            <a:spAutoFit/>
          </a:bodyPr>
          <a:lstStyle/>
          <a:p>
            <a:r>
              <a:rPr lang="de-DE" sz="1400" dirty="0" smtClean="0">
                <a:solidFill>
                  <a:srgbClr val="555555"/>
                </a:solidFill>
                <a:ea typeface="Tahoma" pitchFamily="34" charset="0"/>
                <a:cs typeface="Tahoma" pitchFamily="34" charset="0"/>
              </a:rPr>
              <a:t>Quelle: Trainingsunterlagen Oracle Corp.</a:t>
            </a:r>
          </a:p>
        </p:txBody>
      </p:sp>
    </p:spTree>
    <p:extLst>
      <p:ext uri="{BB962C8B-B14F-4D97-AF65-F5344CB8AC3E}">
        <p14:creationId xmlns:p14="http://schemas.microsoft.com/office/powerpoint/2010/main" val="1421272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a:t>Parameter Deklaration</a:t>
            </a:r>
          </a:p>
        </p:txBody>
      </p:sp>
      <p:sp>
        <p:nvSpPr>
          <p:cNvPr id="4" name="Rectangle 81"/>
          <p:cNvSpPr>
            <a:spLocks noChangeArrowheads="1"/>
          </p:cNvSpPr>
          <p:nvPr/>
        </p:nvSpPr>
        <p:spPr bwMode="auto">
          <a:xfrm>
            <a:off x="971600" y="1016732"/>
            <a:ext cx="7524836" cy="5364596"/>
          </a:xfrm>
          <a:prstGeom prst="rect">
            <a:avLst/>
          </a:prstGeom>
          <a:solidFill>
            <a:srgbClr val="FFFFCC"/>
          </a:solidFill>
          <a:ln w="9525">
            <a:solidFill>
              <a:schemeClr val="tx1"/>
            </a:solidFill>
            <a:miter lim="800000"/>
            <a:headEnd/>
            <a:tailEnd/>
          </a:ln>
        </p:spPr>
        <p:txBody>
          <a:bodyPr wrap="square" lIns="180000" tIns="93600" rIns="180000" bIns="93600" anchor="ctr">
            <a:noAutofit/>
          </a:bodyPr>
          <a:lstStyle/>
          <a:p>
            <a:r>
              <a:rPr lang="de-DE" b="1">
                <a:solidFill>
                  <a:srgbClr val="0000FF"/>
                </a:solidFill>
                <a:latin typeface="Consolas"/>
              </a:rPr>
              <a:t>CREATE OR REPLACE PROCEDURE</a:t>
            </a:r>
            <a:r>
              <a:rPr lang="de-DE">
                <a:solidFill>
                  <a:prstClr val="black"/>
                </a:solidFill>
                <a:latin typeface="Consolas"/>
              </a:rPr>
              <a:t> query_emp</a:t>
            </a:r>
            <a:r>
              <a:rPr lang="de-DE" b="1">
                <a:solidFill>
                  <a:srgbClr val="0000FF"/>
                </a:solidFill>
                <a:latin typeface="Consolas"/>
              </a:rPr>
              <a:t> </a:t>
            </a:r>
            <a:r>
              <a:rPr lang="de-DE">
                <a:solidFill>
                  <a:srgbClr val="808080"/>
                </a:solidFill>
                <a:latin typeface="Consolas"/>
              </a:rPr>
              <a:t>(</a:t>
            </a:r>
            <a:endParaRPr lang="de-DE">
              <a:solidFill>
                <a:prstClr val="black"/>
              </a:solidFill>
              <a:latin typeface="Consolas"/>
            </a:endParaRPr>
          </a:p>
          <a:p>
            <a:r>
              <a:rPr lang="de-DE">
                <a:solidFill>
                  <a:prstClr val="black"/>
                </a:solidFill>
                <a:latin typeface="Consolas"/>
              </a:rPr>
              <a:t>  p_id       </a:t>
            </a:r>
            <a:r>
              <a:rPr lang="de-DE" b="1">
                <a:solidFill>
                  <a:srgbClr val="FF0000"/>
                </a:solidFill>
                <a:latin typeface="Consolas"/>
              </a:rPr>
              <a:t>IN</a:t>
            </a:r>
            <a:r>
              <a:rPr lang="de-DE">
                <a:solidFill>
                  <a:srgbClr val="FF0000"/>
                </a:solidFill>
                <a:latin typeface="Consolas"/>
              </a:rPr>
              <a:t> </a:t>
            </a:r>
            <a:r>
              <a:rPr lang="de-DE">
                <a:solidFill>
                  <a:prstClr val="black"/>
                </a:solidFill>
                <a:latin typeface="Consolas"/>
              </a:rPr>
              <a:t>    employees</a:t>
            </a:r>
            <a:r>
              <a:rPr lang="de-DE">
                <a:solidFill>
                  <a:srgbClr val="808080"/>
                </a:solidFill>
                <a:latin typeface="Consolas"/>
              </a:rPr>
              <a:t>.</a:t>
            </a:r>
            <a:r>
              <a:rPr lang="de-DE">
                <a:solidFill>
                  <a:prstClr val="black"/>
                </a:solidFill>
                <a:latin typeface="Consolas"/>
              </a:rPr>
              <a:t>employee_id</a:t>
            </a:r>
            <a:r>
              <a:rPr lang="de-DE">
                <a:solidFill>
                  <a:srgbClr val="808080"/>
                </a:solidFill>
                <a:latin typeface="Consolas"/>
              </a:rPr>
              <a:t>%</a:t>
            </a:r>
            <a:r>
              <a:rPr lang="de-DE" b="1">
                <a:solidFill>
                  <a:srgbClr val="0000FF"/>
                </a:solidFill>
                <a:latin typeface="Consolas"/>
              </a:rPr>
              <a:t>TYPE</a:t>
            </a:r>
            <a:r>
              <a:rPr lang="de-DE">
                <a:solidFill>
                  <a:srgbClr val="808080"/>
                </a:solidFill>
                <a:latin typeface="Consolas"/>
              </a:rPr>
              <a:t>,</a:t>
            </a:r>
            <a:r>
              <a:rPr lang="de-DE">
                <a:solidFill>
                  <a:prstClr val="black"/>
                </a:solidFill>
                <a:latin typeface="Consolas"/>
              </a:rPr>
              <a:t> </a:t>
            </a:r>
          </a:p>
          <a:p>
            <a:r>
              <a:rPr lang="de-DE">
                <a:solidFill>
                  <a:prstClr val="black"/>
                </a:solidFill>
                <a:latin typeface="Consolas"/>
              </a:rPr>
              <a:t>  p_name     </a:t>
            </a:r>
            <a:r>
              <a:rPr lang="de-DE" b="1">
                <a:solidFill>
                  <a:srgbClr val="FF0000"/>
                </a:solidFill>
                <a:latin typeface="Consolas"/>
              </a:rPr>
              <a:t>OUT</a:t>
            </a:r>
            <a:r>
              <a:rPr lang="de-DE">
                <a:solidFill>
                  <a:prstClr val="black"/>
                </a:solidFill>
                <a:latin typeface="Consolas"/>
              </a:rPr>
              <a:t>    employees</a:t>
            </a:r>
            <a:r>
              <a:rPr lang="de-DE">
                <a:solidFill>
                  <a:srgbClr val="808080"/>
                </a:solidFill>
                <a:latin typeface="Consolas"/>
              </a:rPr>
              <a:t>.</a:t>
            </a:r>
            <a:r>
              <a:rPr lang="de-DE">
                <a:solidFill>
                  <a:prstClr val="black"/>
                </a:solidFill>
                <a:latin typeface="Consolas"/>
              </a:rPr>
              <a:t>last_name</a:t>
            </a:r>
            <a:r>
              <a:rPr lang="de-DE">
                <a:solidFill>
                  <a:srgbClr val="808080"/>
                </a:solidFill>
                <a:latin typeface="Consolas"/>
              </a:rPr>
              <a:t>%</a:t>
            </a:r>
            <a:r>
              <a:rPr lang="de-DE" b="1">
                <a:solidFill>
                  <a:srgbClr val="0000FF"/>
                </a:solidFill>
                <a:latin typeface="Consolas"/>
              </a:rPr>
              <a:t>TYPE</a:t>
            </a:r>
            <a:r>
              <a:rPr lang="de-DE">
                <a:solidFill>
                  <a:srgbClr val="808080"/>
                </a:solidFill>
                <a:latin typeface="Consolas"/>
              </a:rPr>
              <a:t>,</a:t>
            </a:r>
            <a:r>
              <a:rPr lang="de-DE">
                <a:solidFill>
                  <a:prstClr val="black"/>
                </a:solidFill>
                <a:latin typeface="Consolas"/>
              </a:rPr>
              <a:t> </a:t>
            </a:r>
          </a:p>
          <a:p>
            <a:r>
              <a:rPr lang="de-DE">
                <a:solidFill>
                  <a:prstClr val="black"/>
                </a:solidFill>
                <a:latin typeface="Consolas"/>
              </a:rPr>
              <a:t>  p_salary   </a:t>
            </a:r>
            <a:r>
              <a:rPr lang="de-DE" b="1">
                <a:solidFill>
                  <a:srgbClr val="FF0000"/>
                </a:solidFill>
                <a:latin typeface="Consolas"/>
              </a:rPr>
              <a:t>OUT</a:t>
            </a:r>
            <a:r>
              <a:rPr lang="de-DE">
                <a:solidFill>
                  <a:prstClr val="black"/>
                </a:solidFill>
                <a:latin typeface="Consolas"/>
              </a:rPr>
              <a:t>    employees</a:t>
            </a:r>
            <a:r>
              <a:rPr lang="de-DE">
                <a:solidFill>
                  <a:srgbClr val="808080"/>
                </a:solidFill>
                <a:latin typeface="Consolas"/>
              </a:rPr>
              <a:t>.</a:t>
            </a:r>
            <a:r>
              <a:rPr lang="de-DE">
                <a:solidFill>
                  <a:prstClr val="black"/>
                </a:solidFill>
                <a:latin typeface="Consolas"/>
              </a:rPr>
              <a:t>salary</a:t>
            </a:r>
            <a:r>
              <a:rPr lang="de-DE">
                <a:solidFill>
                  <a:srgbClr val="808080"/>
                </a:solidFill>
                <a:latin typeface="Consolas"/>
              </a:rPr>
              <a:t>%</a:t>
            </a:r>
            <a:r>
              <a:rPr lang="de-DE" b="1">
                <a:solidFill>
                  <a:srgbClr val="0000FF"/>
                </a:solidFill>
                <a:latin typeface="Consolas"/>
              </a:rPr>
              <a:t>TYPE</a:t>
            </a:r>
            <a:r>
              <a:rPr lang="de-DE">
                <a:solidFill>
                  <a:srgbClr val="808080"/>
                </a:solidFill>
                <a:latin typeface="Consolas"/>
              </a:rPr>
              <a:t>,</a:t>
            </a:r>
            <a:endParaRPr lang="de-DE">
              <a:solidFill>
                <a:prstClr val="black"/>
              </a:solidFill>
              <a:latin typeface="Consolas"/>
            </a:endParaRPr>
          </a:p>
          <a:p>
            <a:r>
              <a:rPr lang="de-DE">
                <a:solidFill>
                  <a:prstClr val="black"/>
                </a:solidFill>
                <a:latin typeface="Consolas"/>
              </a:rPr>
              <a:t>  p_rowcount </a:t>
            </a:r>
            <a:r>
              <a:rPr lang="de-DE" b="1">
                <a:solidFill>
                  <a:srgbClr val="FF0000"/>
                </a:solidFill>
                <a:latin typeface="Consolas"/>
              </a:rPr>
              <a:t>IN OUT </a:t>
            </a:r>
            <a:r>
              <a:rPr lang="de-DE">
                <a:solidFill>
                  <a:prstClr val="black"/>
                </a:solidFill>
                <a:latin typeface="Consolas"/>
              </a:rPr>
              <a:t>NUMBER</a:t>
            </a:r>
            <a:r>
              <a:rPr lang="de-DE">
                <a:solidFill>
                  <a:srgbClr val="808080"/>
                </a:solidFill>
                <a:latin typeface="Consolas"/>
              </a:rPr>
              <a:t>)</a:t>
            </a:r>
            <a:r>
              <a:rPr lang="de-DE">
                <a:solidFill>
                  <a:prstClr val="black"/>
                </a:solidFill>
                <a:latin typeface="Consolas"/>
              </a:rPr>
              <a:t> </a:t>
            </a:r>
            <a:br>
              <a:rPr lang="de-DE">
                <a:solidFill>
                  <a:prstClr val="black"/>
                </a:solidFill>
                <a:latin typeface="Consolas"/>
              </a:rPr>
            </a:br>
            <a:r>
              <a:rPr lang="de-DE" b="1">
                <a:solidFill>
                  <a:srgbClr val="0000FF"/>
                </a:solidFill>
                <a:latin typeface="Consolas"/>
              </a:rPr>
              <a:t>AS</a:t>
            </a:r>
            <a:r>
              <a:rPr lang="de-DE">
                <a:solidFill>
                  <a:prstClr val="black"/>
                </a:solidFill>
                <a:latin typeface="Consolas"/>
              </a:rPr>
              <a:t> </a:t>
            </a:r>
          </a:p>
          <a:p>
            <a:r>
              <a:rPr lang="de-DE" b="1">
                <a:solidFill>
                  <a:srgbClr val="0000FF"/>
                </a:solidFill>
                <a:latin typeface="Consolas"/>
              </a:rPr>
              <a:t>BEGIN</a:t>
            </a:r>
            <a:r>
              <a:rPr lang="de-DE">
                <a:solidFill>
                  <a:prstClr val="black"/>
                </a:solidFill>
                <a:latin typeface="Consolas"/>
              </a:rPr>
              <a:t> </a:t>
            </a:r>
          </a:p>
          <a:p>
            <a:endParaRPr lang="de-DE">
              <a:solidFill>
                <a:prstClr val="black"/>
              </a:solidFill>
              <a:latin typeface="Consolas"/>
            </a:endParaRPr>
          </a:p>
          <a:p>
            <a:r>
              <a:rPr lang="de-DE">
                <a:solidFill>
                  <a:prstClr val="black"/>
                </a:solidFill>
                <a:latin typeface="Consolas"/>
              </a:rPr>
              <a:t>  </a:t>
            </a:r>
            <a:r>
              <a:rPr lang="de-DE" b="1">
                <a:solidFill>
                  <a:srgbClr val="0000FF"/>
                </a:solidFill>
                <a:latin typeface="Consolas"/>
              </a:rPr>
              <a:t>SELECT</a:t>
            </a:r>
            <a:r>
              <a:rPr lang="de-DE">
                <a:solidFill>
                  <a:prstClr val="black"/>
                </a:solidFill>
                <a:latin typeface="Consolas"/>
              </a:rPr>
              <a:t> last_name</a:t>
            </a:r>
            <a:r>
              <a:rPr lang="de-DE">
                <a:solidFill>
                  <a:srgbClr val="808080"/>
                </a:solidFill>
                <a:latin typeface="Consolas"/>
              </a:rPr>
              <a:t>,</a:t>
            </a:r>
            <a:r>
              <a:rPr lang="de-DE">
                <a:solidFill>
                  <a:prstClr val="black"/>
                </a:solidFill>
                <a:latin typeface="Consolas"/>
              </a:rPr>
              <a:t> salary </a:t>
            </a:r>
            <a:r>
              <a:rPr lang="de-DE" b="1">
                <a:solidFill>
                  <a:srgbClr val="0000FF"/>
                </a:solidFill>
                <a:latin typeface="Consolas"/>
              </a:rPr>
              <a:t>INTO</a:t>
            </a:r>
            <a:r>
              <a:rPr lang="de-DE">
                <a:solidFill>
                  <a:prstClr val="black"/>
                </a:solidFill>
                <a:latin typeface="Consolas"/>
              </a:rPr>
              <a:t> p_name</a:t>
            </a:r>
            <a:r>
              <a:rPr lang="de-DE">
                <a:solidFill>
                  <a:srgbClr val="808080"/>
                </a:solidFill>
                <a:latin typeface="Consolas"/>
              </a:rPr>
              <a:t>,</a:t>
            </a:r>
            <a:r>
              <a:rPr lang="de-DE">
                <a:solidFill>
                  <a:prstClr val="black"/>
                </a:solidFill>
                <a:latin typeface="Consolas"/>
              </a:rPr>
              <a:t> p_salary </a:t>
            </a:r>
          </a:p>
          <a:p>
            <a:r>
              <a:rPr lang="de-DE">
                <a:solidFill>
                  <a:prstClr val="black"/>
                </a:solidFill>
                <a:latin typeface="Consolas"/>
              </a:rPr>
              <a:t>  </a:t>
            </a:r>
            <a:r>
              <a:rPr lang="de-DE" b="1">
                <a:solidFill>
                  <a:srgbClr val="0000FF"/>
                </a:solidFill>
                <a:latin typeface="Consolas"/>
              </a:rPr>
              <a:t>FROM</a:t>
            </a:r>
            <a:r>
              <a:rPr lang="de-DE">
                <a:solidFill>
                  <a:prstClr val="black"/>
                </a:solidFill>
                <a:latin typeface="Consolas"/>
              </a:rPr>
              <a:t>   employees </a:t>
            </a:r>
          </a:p>
          <a:p>
            <a:r>
              <a:rPr lang="de-DE">
                <a:solidFill>
                  <a:prstClr val="black"/>
                </a:solidFill>
                <a:latin typeface="Consolas"/>
              </a:rPr>
              <a:t>  </a:t>
            </a:r>
            <a:r>
              <a:rPr lang="de-DE" b="1">
                <a:solidFill>
                  <a:srgbClr val="0000FF"/>
                </a:solidFill>
                <a:latin typeface="Consolas"/>
              </a:rPr>
              <a:t>WHERE</a:t>
            </a:r>
            <a:r>
              <a:rPr lang="de-DE">
                <a:solidFill>
                  <a:prstClr val="black"/>
                </a:solidFill>
                <a:latin typeface="Consolas"/>
              </a:rPr>
              <a:t>  employee_id </a:t>
            </a:r>
            <a:r>
              <a:rPr lang="de-DE">
                <a:solidFill>
                  <a:srgbClr val="808080"/>
                </a:solidFill>
                <a:latin typeface="Consolas"/>
              </a:rPr>
              <a:t>=</a:t>
            </a:r>
            <a:r>
              <a:rPr lang="de-DE">
                <a:solidFill>
                  <a:prstClr val="black"/>
                </a:solidFill>
                <a:latin typeface="Consolas"/>
              </a:rPr>
              <a:t> p_id</a:t>
            </a:r>
            <a:r>
              <a:rPr lang="de-DE">
                <a:solidFill>
                  <a:srgbClr val="808080"/>
                </a:solidFill>
                <a:latin typeface="Consolas"/>
              </a:rPr>
              <a:t>;</a:t>
            </a:r>
            <a:r>
              <a:rPr lang="de-DE">
                <a:solidFill>
                  <a:prstClr val="black"/>
                </a:solidFill>
                <a:latin typeface="Consolas"/>
              </a:rPr>
              <a:t> </a:t>
            </a:r>
          </a:p>
          <a:p>
            <a:endParaRPr lang="de-DE">
              <a:solidFill>
                <a:prstClr val="black"/>
              </a:solidFill>
              <a:latin typeface="Consolas"/>
            </a:endParaRPr>
          </a:p>
          <a:p>
            <a:r>
              <a:rPr lang="de-DE">
                <a:solidFill>
                  <a:prstClr val="black"/>
                </a:solidFill>
                <a:latin typeface="Consolas"/>
              </a:rPr>
              <a:t>  p_rowcount </a:t>
            </a:r>
            <a:r>
              <a:rPr lang="de-DE">
                <a:solidFill>
                  <a:srgbClr val="808080"/>
                </a:solidFill>
                <a:latin typeface="Consolas"/>
              </a:rPr>
              <a:t>:=</a:t>
            </a:r>
            <a:r>
              <a:rPr lang="de-DE">
                <a:solidFill>
                  <a:prstClr val="black"/>
                </a:solidFill>
                <a:latin typeface="Consolas"/>
              </a:rPr>
              <a:t> </a:t>
            </a:r>
            <a:r>
              <a:rPr lang="de-DE" b="1">
                <a:solidFill>
                  <a:srgbClr val="0000FF"/>
                </a:solidFill>
                <a:latin typeface="Consolas"/>
              </a:rPr>
              <a:t>SQL</a:t>
            </a:r>
            <a:r>
              <a:rPr lang="de-DE">
                <a:solidFill>
                  <a:srgbClr val="808080"/>
                </a:solidFill>
                <a:latin typeface="Consolas"/>
              </a:rPr>
              <a:t>%</a:t>
            </a:r>
            <a:r>
              <a:rPr lang="de-DE" b="1">
                <a:solidFill>
                  <a:srgbClr val="0000FF"/>
                </a:solidFill>
                <a:latin typeface="Consolas"/>
              </a:rPr>
              <a:t>ROWCOUNT</a:t>
            </a:r>
            <a:r>
              <a:rPr lang="de-DE">
                <a:solidFill>
                  <a:srgbClr val="808080"/>
                </a:solidFill>
                <a:latin typeface="Consolas"/>
              </a:rPr>
              <a:t>;</a:t>
            </a:r>
            <a:endParaRPr lang="de-DE">
              <a:solidFill>
                <a:prstClr val="black"/>
              </a:solidFill>
              <a:latin typeface="Consolas"/>
            </a:endParaRPr>
          </a:p>
          <a:p>
            <a:endParaRPr lang="de-DE" b="1">
              <a:solidFill>
                <a:srgbClr val="0000FF"/>
              </a:solidFill>
              <a:latin typeface="Consolas"/>
            </a:endParaRPr>
          </a:p>
          <a:p>
            <a:r>
              <a:rPr lang="de-DE" b="1">
                <a:solidFill>
                  <a:srgbClr val="0000FF"/>
                </a:solidFill>
                <a:latin typeface="Consolas"/>
              </a:rPr>
              <a:t>EXCEPTION</a:t>
            </a:r>
          </a:p>
          <a:p>
            <a:r>
              <a:rPr lang="de-DE">
                <a:solidFill>
                  <a:prstClr val="black"/>
                </a:solidFill>
                <a:latin typeface="Consolas"/>
              </a:rPr>
              <a:t>  </a:t>
            </a:r>
            <a:r>
              <a:rPr lang="de-DE" b="1">
                <a:solidFill>
                  <a:srgbClr val="0000FF"/>
                </a:solidFill>
                <a:latin typeface="Consolas"/>
              </a:rPr>
              <a:t>WHEN</a:t>
            </a:r>
            <a:r>
              <a:rPr lang="de-DE">
                <a:solidFill>
                  <a:prstClr val="black"/>
                </a:solidFill>
                <a:latin typeface="Consolas"/>
              </a:rPr>
              <a:t> no_data_found </a:t>
            </a:r>
            <a:r>
              <a:rPr lang="de-DE" b="1">
                <a:solidFill>
                  <a:srgbClr val="0000FF"/>
                </a:solidFill>
                <a:latin typeface="Consolas"/>
              </a:rPr>
              <a:t>THEN</a:t>
            </a:r>
            <a:endParaRPr lang="de-DE">
              <a:solidFill>
                <a:prstClr val="black"/>
              </a:solidFill>
              <a:latin typeface="Consolas"/>
            </a:endParaRPr>
          </a:p>
          <a:p>
            <a:r>
              <a:rPr lang="pl-PL">
                <a:solidFill>
                  <a:prstClr val="black"/>
                </a:solidFill>
                <a:latin typeface="Consolas"/>
              </a:rPr>
              <a:t>    p_rowcount </a:t>
            </a:r>
            <a:r>
              <a:rPr lang="pl-PL">
                <a:solidFill>
                  <a:srgbClr val="808080"/>
                </a:solidFill>
                <a:latin typeface="Consolas"/>
              </a:rPr>
              <a:t>:=</a:t>
            </a:r>
            <a:r>
              <a:rPr lang="pl-PL">
                <a:solidFill>
                  <a:prstClr val="black"/>
                </a:solidFill>
                <a:latin typeface="Consolas"/>
              </a:rPr>
              <a:t> 0</a:t>
            </a:r>
            <a:r>
              <a:rPr lang="pl-PL">
                <a:solidFill>
                  <a:srgbClr val="808080"/>
                </a:solidFill>
                <a:latin typeface="Consolas"/>
              </a:rPr>
              <a:t>;</a:t>
            </a:r>
            <a:endParaRPr lang="pl-PL">
              <a:solidFill>
                <a:prstClr val="black"/>
              </a:solidFill>
              <a:latin typeface="Consolas"/>
            </a:endParaRPr>
          </a:p>
          <a:p>
            <a:r>
              <a:rPr lang="pl-PL" b="1">
                <a:solidFill>
                  <a:srgbClr val="0000FF"/>
                </a:solidFill>
                <a:latin typeface="Consolas"/>
              </a:rPr>
              <a:t>END</a:t>
            </a:r>
            <a:r>
              <a:rPr lang="pl-PL">
                <a:solidFill>
                  <a:prstClr val="black"/>
                </a:solidFill>
                <a:latin typeface="Consolas"/>
              </a:rPr>
              <a:t> query_emp</a:t>
            </a:r>
            <a:r>
              <a:rPr lang="pl-PL">
                <a:solidFill>
                  <a:srgbClr val="808080"/>
                </a:solidFill>
                <a:latin typeface="Consolas"/>
              </a:rPr>
              <a:t>;</a:t>
            </a:r>
            <a:r>
              <a:rPr lang="pl-PL">
                <a:solidFill>
                  <a:prstClr val="black"/>
                </a:solidFill>
                <a:latin typeface="Consolas"/>
              </a:rPr>
              <a:t> </a:t>
            </a:r>
          </a:p>
          <a:p>
            <a:r>
              <a:rPr lang="pl-PL">
                <a:solidFill>
                  <a:prstClr val="black"/>
                </a:solidFill>
                <a:latin typeface="Consolas"/>
              </a:rPr>
              <a:t>/</a:t>
            </a:r>
          </a:p>
        </p:txBody>
      </p:sp>
    </p:spTree>
    <p:extLst>
      <p:ext uri="{BB962C8B-B14F-4D97-AF65-F5344CB8AC3E}">
        <p14:creationId xmlns:p14="http://schemas.microsoft.com/office/powerpoint/2010/main" val="684619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a:t>... und der Beispielaufruf dazu</a:t>
            </a:r>
          </a:p>
        </p:txBody>
      </p:sp>
      <p:sp>
        <p:nvSpPr>
          <p:cNvPr id="4" name="Rectangle 81"/>
          <p:cNvSpPr>
            <a:spLocks noChangeArrowheads="1"/>
          </p:cNvSpPr>
          <p:nvPr/>
        </p:nvSpPr>
        <p:spPr bwMode="auto">
          <a:xfrm>
            <a:off x="971600" y="1088740"/>
            <a:ext cx="7524836" cy="5148572"/>
          </a:xfrm>
          <a:prstGeom prst="rect">
            <a:avLst/>
          </a:prstGeom>
          <a:solidFill>
            <a:srgbClr val="FFFFCC"/>
          </a:solidFill>
          <a:ln w="9525">
            <a:solidFill>
              <a:schemeClr val="tx1"/>
            </a:solidFill>
            <a:miter lim="800000"/>
            <a:headEnd/>
            <a:tailEnd/>
          </a:ln>
        </p:spPr>
        <p:txBody>
          <a:bodyPr wrap="square" lIns="180000" tIns="93600" rIns="180000" bIns="93600" anchor="ctr">
            <a:noAutofit/>
          </a:bodyPr>
          <a:lstStyle/>
          <a:p>
            <a:r>
              <a:rPr lang="de-DE" b="1">
                <a:solidFill>
                  <a:srgbClr val="0000FF"/>
                </a:solidFill>
                <a:latin typeface="Consolas"/>
              </a:rPr>
              <a:t>DECLARE</a:t>
            </a:r>
            <a:r>
              <a:rPr lang="de-DE">
                <a:solidFill>
                  <a:prstClr val="black"/>
                </a:solidFill>
                <a:latin typeface="Consolas"/>
              </a:rPr>
              <a:t> </a:t>
            </a:r>
          </a:p>
          <a:p>
            <a:r>
              <a:rPr lang="de-DE">
                <a:solidFill>
                  <a:prstClr val="black"/>
                </a:solidFill>
                <a:latin typeface="Consolas"/>
              </a:rPr>
              <a:t>  v_emp_name employees</a:t>
            </a:r>
            <a:r>
              <a:rPr lang="de-DE">
                <a:solidFill>
                  <a:srgbClr val="808080"/>
                </a:solidFill>
                <a:latin typeface="Consolas"/>
              </a:rPr>
              <a:t>.</a:t>
            </a:r>
            <a:r>
              <a:rPr lang="de-DE">
                <a:solidFill>
                  <a:prstClr val="black"/>
                </a:solidFill>
                <a:latin typeface="Consolas"/>
              </a:rPr>
              <a:t>last_name</a:t>
            </a:r>
            <a:r>
              <a:rPr lang="de-DE">
                <a:solidFill>
                  <a:srgbClr val="808080"/>
                </a:solidFill>
                <a:latin typeface="Consolas"/>
              </a:rPr>
              <a:t>%</a:t>
            </a:r>
            <a:r>
              <a:rPr lang="de-DE" b="1">
                <a:solidFill>
                  <a:srgbClr val="0000FF"/>
                </a:solidFill>
                <a:latin typeface="Consolas"/>
              </a:rPr>
              <a:t>TYPE</a:t>
            </a:r>
            <a:r>
              <a:rPr lang="de-DE">
                <a:solidFill>
                  <a:srgbClr val="808080"/>
                </a:solidFill>
                <a:latin typeface="Consolas"/>
              </a:rPr>
              <a:t>;</a:t>
            </a:r>
            <a:r>
              <a:rPr lang="de-DE">
                <a:solidFill>
                  <a:prstClr val="black"/>
                </a:solidFill>
                <a:latin typeface="Consolas"/>
              </a:rPr>
              <a:t> </a:t>
            </a:r>
          </a:p>
          <a:p>
            <a:r>
              <a:rPr lang="de-DE">
                <a:solidFill>
                  <a:prstClr val="black"/>
                </a:solidFill>
                <a:latin typeface="Consolas"/>
              </a:rPr>
              <a:t>  v_emp_sal  employees</a:t>
            </a:r>
            <a:r>
              <a:rPr lang="de-DE">
                <a:solidFill>
                  <a:srgbClr val="808080"/>
                </a:solidFill>
                <a:latin typeface="Consolas"/>
              </a:rPr>
              <a:t>.</a:t>
            </a:r>
            <a:r>
              <a:rPr lang="de-DE">
                <a:solidFill>
                  <a:prstClr val="black"/>
                </a:solidFill>
                <a:latin typeface="Consolas"/>
              </a:rPr>
              <a:t>salary</a:t>
            </a:r>
            <a:r>
              <a:rPr lang="de-DE">
                <a:solidFill>
                  <a:srgbClr val="808080"/>
                </a:solidFill>
                <a:latin typeface="Consolas"/>
              </a:rPr>
              <a:t>%</a:t>
            </a:r>
            <a:r>
              <a:rPr lang="de-DE" b="1">
                <a:solidFill>
                  <a:srgbClr val="0000FF"/>
                </a:solidFill>
                <a:latin typeface="Consolas"/>
              </a:rPr>
              <a:t>TYPE</a:t>
            </a:r>
            <a:r>
              <a:rPr lang="de-DE">
                <a:solidFill>
                  <a:srgbClr val="808080"/>
                </a:solidFill>
                <a:latin typeface="Consolas"/>
              </a:rPr>
              <a:t>;</a:t>
            </a:r>
            <a:r>
              <a:rPr lang="de-DE">
                <a:solidFill>
                  <a:prstClr val="black"/>
                </a:solidFill>
                <a:latin typeface="Consolas"/>
              </a:rPr>
              <a:t> </a:t>
            </a:r>
          </a:p>
          <a:p>
            <a:r>
              <a:rPr lang="de-DE">
                <a:solidFill>
                  <a:prstClr val="black"/>
                </a:solidFill>
                <a:latin typeface="Consolas"/>
              </a:rPr>
              <a:t>  v_rowcount NUMBER</a:t>
            </a:r>
            <a:r>
              <a:rPr lang="de-DE">
                <a:solidFill>
                  <a:srgbClr val="808080"/>
                </a:solidFill>
                <a:latin typeface="Consolas"/>
              </a:rPr>
              <a:t>;</a:t>
            </a:r>
          </a:p>
          <a:p>
            <a:endParaRPr lang="de-DE">
              <a:solidFill>
                <a:prstClr val="black"/>
              </a:solidFill>
              <a:latin typeface="Consolas"/>
            </a:endParaRPr>
          </a:p>
          <a:p>
            <a:r>
              <a:rPr lang="de-DE" b="1">
                <a:solidFill>
                  <a:srgbClr val="0000FF"/>
                </a:solidFill>
                <a:latin typeface="Consolas"/>
              </a:rPr>
              <a:t>BEGIN</a:t>
            </a:r>
            <a:r>
              <a:rPr lang="de-DE">
                <a:solidFill>
                  <a:prstClr val="black"/>
                </a:solidFill>
                <a:latin typeface="Consolas"/>
              </a:rPr>
              <a:t> </a:t>
            </a:r>
          </a:p>
          <a:p>
            <a:r>
              <a:rPr lang="de-DE">
                <a:solidFill>
                  <a:srgbClr val="008000"/>
                </a:solidFill>
                <a:latin typeface="Consolas"/>
              </a:rPr>
              <a:t>  -- id: IN, name: OUT, salary: OUT, rowcount: IN OUT</a:t>
            </a:r>
          </a:p>
          <a:p>
            <a:r>
              <a:rPr lang="de-DE">
                <a:solidFill>
                  <a:srgbClr val="FF0000"/>
                </a:solidFill>
                <a:latin typeface="Consolas"/>
              </a:rPr>
              <a:t>  query_emp(171, v_emp_name, v_emp_sal, v_rowcount); </a:t>
            </a:r>
          </a:p>
          <a:p>
            <a:endParaRPr lang="de-DE">
              <a:solidFill>
                <a:prstClr val="black"/>
              </a:solidFill>
              <a:latin typeface="Consolas"/>
            </a:endParaRPr>
          </a:p>
          <a:p>
            <a:r>
              <a:rPr lang="de-DE">
                <a:solidFill>
                  <a:prstClr val="black"/>
                </a:solidFill>
                <a:latin typeface="Consolas"/>
              </a:rPr>
              <a:t>  </a:t>
            </a:r>
            <a:r>
              <a:rPr lang="de-DE" b="1">
                <a:solidFill>
                  <a:srgbClr val="0000FF"/>
                </a:solidFill>
                <a:latin typeface="Consolas"/>
              </a:rPr>
              <a:t>IF</a:t>
            </a:r>
            <a:r>
              <a:rPr lang="de-DE">
                <a:solidFill>
                  <a:prstClr val="black"/>
                </a:solidFill>
                <a:latin typeface="Consolas"/>
              </a:rPr>
              <a:t> v_rowcount </a:t>
            </a:r>
            <a:r>
              <a:rPr lang="de-DE">
                <a:solidFill>
                  <a:srgbClr val="808080"/>
                </a:solidFill>
                <a:latin typeface="Consolas"/>
              </a:rPr>
              <a:t>&gt;</a:t>
            </a:r>
            <a:r>
              <a:rPr lang="de-DE">
                <a:solidFill>
                  <a:prstClr val="black"/>
                </a:solidFill>
                <a:latin typeface="Consolas"/>
              </a:rPr>
              <a:t> 0 </a:t>
            </a:r>
            <a:r>
              <a:rPr lang="de-DE" b="1">
                <a:solidFill>
                  <a:srgbClr val="0000FF"/>
                </a:solidFill>
                <a:latin typeface="Consolas"/>
              </a:rPr>
              <a:t>THEN</a:t>
            </a:r>
            <a:endParaRPr lang="de-DE">
              <a:solidFill>
                <a:prstClr val="black"/>
              </a:solidFill>
              <a:latin typeface="Consolas"/>
            </a:endParaRPr>
          </a:p>
          <a:p>
            <a:r>
              <a:rPr lang="en-US">
                <a:solidFill>
                  <a:prstClr val="black"/>
                </a:solidFill>
                <a:latin typeface="Consolas"/>
              </a:rPr>
              <a:t>    dbms_output.put_line</a:t>
            </a:r>
            <a:r>
              <a:rPr lang="en-US">
                <a:solidFill>
                  <a:srgbClr val="808080"/>
                </a:solidFill>
                <a:latin typeface="Consolas"/>
              </a:rPr>
              <a:t>(</a:t>
            </a:r>
            <a:r>
              <a:rPr lang="en-US">
                <a:solidFill>
                  <a:prstClr val="black"/>
                </a:solidFill>
                <a:latin typeface="Consolas"/>
              </a:rPr>
              <a:t>v_emp_name</a:t>
            </a:r>
            <a:r>
              <a:rPr lang="en-US">
                <a:solidFill>
                  <a:srgbClr val="808080"/>
                </a:solidFill>
                <a:latin typeface="Consolas"/>
              </a:rPr>
              <a:t>|| </a:t>
            </a:r>
            <a:r>
              <a:rPr lang="en-US">
                <a:solidFill>
                  <a:srgbClr val="800000"/>
                </a:solidFill>
                <a:latin typeface="Consolas"/>
              </a:rPr>
              <a:t>' earns '</a:t>
            </a:r>
            <a:r>
              <a:rPr lang="en-US">
                <a:solidFill>
                  <a:srgbClr val="808080"/>
                </a:solidFill>
                <a:latin typeface="Consolas"/>
              </a:rPr>
              <a:t>||</a:t>
            </a:r>
            <a:r>
              <a:rPr lang="en-US">
                <a:solidFill>
                  <a:prstClr val="black"/>
                </a:solidFill>
                <a:latin typeface="Consolas"/>
              </a:rPr>
              <a:t> </a:t>
            </a:r>
            <a:br>
              <a:rPr lang="en-US">
                <a:solidFill>
                  <a:prstClr val="black"/>
                </a:solidFill>
                <a:latin typeface="Consolas"/>
              </a:rPr>
            </a:br>
            <a:r>
              <a:rPr lang="en-US">
                <a:solidFill>
                  <a:prstClr val="black"/>
                </a:solidFill>
                <a:latin typeface="Consolas"/>
              </a:rPr>
              <a:t>      TO_CHAR</a:t>
            </a:r>
            <a:r>
              <a:rPr lang="en-US">
                <a:solidFill>
                  <a:srgbClr val="808080"/>
                </a:solidFill>
                <a:latin typeface="Consolas"/>
              </a:rPr>
              <a:t>(</a:t>
            </a:r>
            <a:r>
              <a:rPr lang="en-US">
                <a:solidFill>
                  <a:prstClr val="black"/>
                </a:solidFill>
                <a:latin typeface="Consolas"/>
              </a:rPr>
              <a:t>v_emp_sal</a:t>
            </a:r>
            <a:r>
              <a:rPr lang="en-US">
                <a:solidFill>
                  <a:srgbClr val="808080"/>
                </a:solidFill>
                <a:latin typeface="Consolas"/>
              </a:rPr>
              <a:t>,</a:t>
            </a:r>
            <a:r>
              <a:rPr lang="en-US">
                <a:solidFill>
                  <a:prstClr val="black"/>
                </a:solidFill>
                <a:latin typeface="Consolas"/>
              </a:rPr>
              <a:t> </a:t>
            </a:r>
            <a:r>
              <a:rPr lang="en-US">
                <a:solidFill>
                  <a:srgbClr val="800000"/>
                </a:solidFill>
                <a:latin typeface="Consolas"/>
              </a:rPr>
              <a:t>'$999,999.00'</a:t>
            </a:r>
            <a:r>
              <a:rPr lang="en-US">
                <a:solidFill>
                  <a:srgbClr val="808080"/>
                </a:solidFill>
                <a:latin typeface="Consolas"/>
              </a:rPr>
              <a:t>));</a:t>
            </a:r>
            <a:r>
              <a:rPr lang="en-US">
                <a:solidFill>
                  <a:prstClr val="black"/>
                </a:solidFill>
                <a:latin typeface="Consolas"/>
              </a:rPr>
              <a:t> </a:t>
            </a:r>
          </a:p>
          <a:p>
            <a:r>
              <a:rPr lang="en-US">
                <a:solidFill>
                  <a:prstClr val="black"/>
                </a:solidFill>
                <a:latin typeface="Consolas"/>
              </a:rPr>
              <a:t>  </a:t>
            </a:r>
            <a:r>
              <a:rPr lang="en-US" b="1">
                <a:solidFill>
                  <a:srgbClr val="0000FF"/>
                </a:solidFill>
                <a:latin typeface="Consolas"/>
              </a:rPr>
              <a:t>ELSE</a:t>
            </a:r>
            <a:r>
              <a:rPr lang="en-US">
                <a:solidFill>
                  <a:prstClr val="black"/>
                </a:solidFill>
                <a:latin typeface="Consolas"/>
              </a:rPr>
              <a:t> </a:t>
            </a:r>
          </a:p>
          <a:p>
            <a:r>
              <a:rPr lang="en-US">
                <a:solidFill>
                  <a:prstClr val="black"/>
                </a:solidFill>
                <a:latin typeface="Consolas"/>
              </a:rPr>
              <a:t>    dbms_output.put_line</a:t>
            </a:r>
            <a:r>
              <a:rPr lang="en-US">
                <a:solidFill>
                  <a:srgbClr val="808080"/>
                </a:solidFill>
                <a:latin typeface="Consolas"/>
              </a:rPr>
              <a:t>(</a:t>
            </a:r>
            <a:r>
              <a:rPr lang="en-US">
                <a:solidFill>
                  <a:srgbClr val="800000"/>
                </a:solidFill>
                <a:latin typeface="Consolas"/>
              </a:rPr>
              <a:t>'No data found.'</a:t>
            </a:r>
            <a:r>
              <a:rPr lang="en-US">
                <a:solidFill>
                  <a:srgbClr val="808080"/>
                </a:solidFill>
                <a:latin typeface="Consolas"/>
              </a:rPr>
              <a:t>);</a:t>
            </a:r>
            <a:r>
              <a:rPr lang="en-US">
                <a:solidFill>
                  <a:prstClr val="black"/>
                </a:solidFill>
                <a:latin typeface="Consolas"/>
              </a:rPr>
              <a:t> </a:t>
            </a:r>
          </a:p>
          <a:p>
            <a:r>
              <a:rPr lang="en-US">
                <a:solidFill>
                  <a:prstClr val="black"/>
                </a:solidFill>
                <a:latin typeface="Consolas"/>
              </a:rPr>
              <a:t>  </a:t>
            </a:r>
            <a:r>
              <a:rPr lang="en-US" b="1">
                <a:solidFill>
                  <a:srgbClr val="0000FF"/>
                </a:solidFill>
                <a:latin typeface="Consolas"/>
              </a:rPr>
              <a:t>END</a:t>
            </a:r>
            <a:r>
              <a:rPr lang="en-US">
                <a:solidFill>
                  <a:prstClr val="black"/>
                </a:solidFill>
                <a:latin typeface="Consolas"/>
              </a:rPr>
              <a:t> </a:t>
            </a:r>
            <a:r>
              <a:rPr lang="en-US" b="1">
                <a:solidFill>
                  <a:srgbClr val="0000FF"/>
                </a:solidFill>
                <a:latin typeface="Consolas"/>
              </a:rPr>
              <a:t>IF</a:t>
            </a:r>
            <a:r>
              <a:rPr lang="en-US">
                <a:solidFill>
                  <a:srgbClr val="808080"/>
                </a:solidFill>
                <a:latin typeface="Consolas"/>
              </a:rPr>
              <a:t>;</a:t>
            </a:r>
            <a:endParaRPr lang="en-US">
              <a:solidFill>
                <a:prstClr val="black"/>
              </a:solidFill>
              <a:latin typeface="Consolas"/>
            </a:endParaRPr>
          </a:p>
          <a:p>
            <a:endParaRPr lang="en-US" b="1">
              <a:solidFill>
                <a:srgbClr val="0000FF"/>
              </a:solidFill>
              <a:latin typeface="Consolas"/>
            </a:endParaRPr>
          </a:p>
          <a:p>
            <a:r>
              <a:rPr lang="en-US" b="1">
                <a:solidFill>
                  <a:srgbClr val="0000FF"/>
                </a:solidFill>
                <a:latin typeface="Consolas"/>
              </a:rPr>
              <a:t>END</a:t>
            </a:r>
            <a:r>
              <a:rPr lang="en-US">
                <a:solidFill>
                  <a:srgbClr val="808080"/>
                </a:solidFill>
                <a:latin typeface="Consolas"/>
              </a:rPr>
              <a:t>;</a:t>
            </a:r>
            <a:endParaRPr lang="en-US">
              <a:solidFill>
                <a:prstClr val="black"/>
              </a:solidFill>
              <a:latin typeface="Consolas"/>
            </a:endParaRPr>
          </a:p>
          <a:p>
            <a:r>
              <a:rPr lang="en-US">
                <a:solidFill>
                  <a:srgbClr val="808080"/>
                </a:solidFill>
                <a:latin typeface="Consolas"/>
              </a:rPr>
              <a:t>/</a:t>
            </a:r>
            <a:endParaRPr lang="en-US">
              <a:solidFill>
                <a:prstClr val="black"/>
              </a:solidFill>
              <a:latin typeface="Consolas"/>
            </a:endParaRPr>
          </a:p>
          <a:p>
            <a:endParaRPr lang="fr-FR">
              <a:solidFill>
                <a:prstClr val="black"/>
              </a:solidFill>
              <a:latin typeface="Consolas"/>
            </a:endParaRPr>
          </a:p>
        </p:txBody>
      </p:sp>
    </p:spTree>
    <p:extLst>
      <p:ext uri="{BB962C8B-B14F-4D97-AF65-F5344CB8AC3E}">
        <p14:creationId xmlns:p14="http://schemas.microsoft.com/office/powerpoint/2010/main" val="2670470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Motivation</a:t>
            </a:r>
          </a:p>
        </p:txBody>
      </p:sp>
      <p:sp>
        <p:nvSpPr>
          <p:cNvPr id="3" name="Inhaltsplatzhalter 2"/>
          <p:cNvSpPr>
            <a:spLocks noGrp="1"/>
          </p:cNvSpPr>
          <p:nvPr>
            <p:ph sz="quarter" idx="14"/>
          </p:nvPr>
        </p:nvSpPr>
        <p:spPr>
          <a:xfrm>
            <a:off x="285750" y="1016732"/>
            <a:ext cx="5150346" cy="5328592"/>
          </a:xfrm>
        </p:spPr>
        <p:txBody>
          <a:bodyPr/>
          <a:lstStyle/>
          <a:p>
            <a:r>
              <a:rPr lang="de-DE"/>
              <a:t>Problemstellung</a:t>
            </a:r>
          </a:p>
          <a:p>
            <a:pPr lvl="1"/>
            <a:r>
              <a:rPr lang="de-DE"/>
              <a:t>Gegeben ist folgende Tabelle für Mitarbeiter.</a:t>
            </a:r>
          </a:p>
          <a:p>
            <a:pPr lvl="1"/>
            <a:r>
              <a:rPr lang="de-DE"/>
              <a:t>Wie können Sie mit SQL herausfinden, ob ein Mitarbeiter Untergebener eines anderen ist?</a:t>
            </a:r>
          </a:p>
        </p:txBody>
      </p:sp>
      <p:pic>
        <p:nvPicPr>
          <p:cNvPr id="4" name="Bild 3"/>
          <p:cNvPicPr>
            <a:picLocks noChangeAspect="1"/>
          </p:cNvPicPr>
          <p:nvPr/>
        </p:nvPicPr>
        <p:blipFill>
          <a:blip r:embed="rId3"/>
          <a:stretch>
            <a:fillRect/>
          </a:stretch>
        </p:blipFill>
        <p:spPr>
          <a:xfrm>
            <a:off x="5520200" y="1196752"/>
            <a:ext cx="3255747" cy="3924436"/>
          </a:xfrm>
          <a:prstGeom prst="rect">
            <a:avLst/>
          </a:prstGeom>
        </p:spPr>
      </p:pic>
    </p:spTree>
    <p:extLst>
      <p:ext uri="{BB962C8B-B14F-4D97-AF65-F5344CB8AC3E}">
        <p14:creationId xmlns:p14="http://schemas.microsoft.com/office/powerpoint/2010/main" val="17169078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Stored Procedure in MySQL</a:t>
            </a:r>
          </a:p>
        </p:txBody>
      </p:sp>
      <p:sp>
        <p:nvSpPr>
          <p:cNvPr id="4" name="Rectangle 81"/>
          <p:cNvSpPr>
            <a:spLocks noChangeArrowheads="1"/>
          </p:cNvSpPr>
          <p:nvPr/>
        </p:nvSpPr>
        <p:spPr bwMode="auto">
          <a:xfrm>
            <a:off x="971600" y="1088740"/>
            <a:ext cx="7524836" cy="5148572"/>
          </a:xfrm>
          <a:prstGeom prst="rect">
            <a:avLst/>
          </a:prstGeom>
          <a:solidFill>
            <a:srgbClr val="FFFFCC"/>
          </a:solidFill>
          <a:ln w="9525">
            <a:solidFill>
              <a:schemeClr val="tx1"/>
            </a:solidFill>
            <a:miter lim="800000"/>
            <a:headEnd/>
            <a:tailEnd/>
          </a:ln>
        </p:spPr>
        <p:txBody>
          <a:bodyPr wrap="square" lIns="180000" tIns="93600" rIns="180000" bIns="93600" anchor="ctr">
            <a:noAutofit/>
          </a:bodyPr>
          <a:lstStyle/>
          <a:p>
            <a:r>
              <a:rPr lang="de-DE"/>
              <a:t>DELIMITER $$ </a:t>
            </a:r>
          </a:p>
          <a:p>
            <a:endParaRPr lang="de-DE"/>
          </a:p>
          <a:p>
            <a:r>
              <a:rPr lang="de-DE"/>
              <a:t>DROP PROCEDURE IF EXISTS `EMP`.`getEmpName` $$ </a:t>
            </a:r>
          </a:p>
          <a:p>
            <a:endParaRPr lang="de-DE"/>
          </a:p>
          <a:p>
            <a:r>
              <a:rPr lang="de-DE"/>
              <a:t>CREATE PROCEDURE `EMP`.`getEmpName` </a:t>
            </a:r>
          </a:p>
          <a:p>
            <a:r>
              <a:rPr lang="de-DE"/>
              <a:t>(IN EMP_ID INT, OUT EMP_FIRST VARCHAR(255)) </a:t>
            </a:r>
          </a:p>
          <a:p>
            <a:r>
              <a:rPr lang="de-DE"/>
              <a:t>BEGIN </a:t>
            </a:r>
          </a:p>
          <a:p>
            <a:r>
              <a:rPr lang="de-DE"/>
              <a:t>SELECT first INTO EMP_FIRST FROM Employees WHERE ID = EMP_ID; </a:t>
            </a:r>
          </a:p>
          <a:p>
            <a:r>
              <a:rPr lang="de-DE"/>
              <a:t>END $$ </a:t>
            </a:r>
          </a:p>
          <a:p>
            <a:endParaRPr lang="de-DE"/>
          </a:p>
          <a:p>
            <a:r>
              <a:rPr lang="de-DE"/>
              <a:t>DELIMITER ; </a:t>
            </a:r>
            <a:endParaRPr lang="fr-FR">
              <a:solidFill>
                <a:prstClr val="black"/>
              </a:solidFill>
              <a:latin typeface="Consolas"/>
            </a:endParaRPr>
          </a:p>
        </p:txBody>
      </p:sp>
    </p:spTree>
    <p:extLst>
      <p:ext uri="{BB962C8B-B14F-4D97-AF65-F5344CB8AC3E}">
        <p14:creationId xmlns:p14="http://schemas.microsoft.com/office/powerpoint/2010/main" val="6036192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a:t>Default-Werte und positionale Übergabe</a:t>
            </a:r>
          </a:p>
        </p:txBody>
      </p:sp>
      <p:sp>
        <p:nvSpPr>
          <p:cNvPr id="5" name="Inhaltsplatzhalter 4"/>
          <p:cNvSpPr>
            <a:spLocks noGrp="1"/>
          </p:cNvSpPr>
          <p:nvPr>
            <p:ph sz="quarter" idx="14"/>
          </p:nvPr>
        </p:nvSpPr>
        <p:spPr/>
        <p:txBody>
          <a:bodyPr/>
          <a:lstStyle/>
          <a:p>
            <a:r>
              <a:rPr lang="de-DE"/>
              <a:t>Zwei äquivalente Formen für Default-Werte:</a:t>
            </a:r>
          </a:p>
          <a:p>
            <a:endParaRPr lang="de-DE"/>
          </a:p>
          <a:p>
            <a:endParaRPr lang="de-DE"/>
          </a:p>
          <a:p>
            <a:endParaRPr lang="de-DE"/>
          </a:p>
          <a:p>
            <a:endParaRPr lang="de-DE"/>
          </a:p>
          <a:p>
            <a:r>
              <a:rPr lang="de-DE"/>
              <a:t>Mögliche Aufruf-Varianten</a:t>
            </a:r>
          </a:p>
        </p:txBody>
      </p:sp>
      <p:sp>
        <p:nvSpPr>
          <p:cNvPr id="4" name="Rectangle 81"/>
          <p:cNvSpPr>
            <a:spLocks noChangeArrowheads="1"/>
          </p:cNvSpPr>
          <p:nvPr/>
        </p:nvSpPr>
        <p:spPr bwMode="auto">
          <a:xfrm>
            <a:off x="647564" y="1484784"/>
            <a:ext cx="7524836" cy="2844316"/>
          </a:xfrm>
          <a:prstGeom prst="rect">
            <a:avLst/>
          </a:prstGeom>
          <a:solidFill>
            <a:srgbClr val="FFFFCC"/>
          </a:solidFill>
          <a:ln w="9525">
            <a:solidFill>
              <a:schemeClr val="tx1"/>
            </a:solidFill>
            <a:miter lim="800000"/>
            <a:headEnd/>
            <a:tailEnd/>
          </a:ln>
        </p:spPr>
        <p:txBody>
          <a:bodyPr wrap="square" lIns="180000" tIns="93600" rIns="180000" bIns="93600" anchor="ctr">
            <a:noAutofit/>
          </a:bodyPr>
          <a:lstStyle/>
          <a:p>
            <a:r>
              <a:rPr lang="de-DE" b="1">
                <a:solidFill>
                  <a:srgbClr val="0000FF"/>
                </a:solidFill>
                <a:latin typeface="Consolas"/>
              </a:rPr>
              <a:t>CREATE OR REPLACE PROCEDURE</a:t>
            </a:r>
            <a:r>
              <a:rPr lang="de-DE">
                <a:solidFill>
                  <a:prstClr val="black"/>
                </a:solidFill>
                <a:latin typeface="Consolas"/>
              </a:rPr>
              <a:t> add_dept</a:t>
            </a:r>
            <a:r>
              <a:rPr lang="de-DE">
                <a:solidFill>
                  <a:srgbClr val="808080"/>
                </a:solidFill>
                <a:latin typeface="Consolas"/>
              </a:rPr>
              <a:t>(</a:t>
            </a:r>
            <a:r>
              <a:rPr lang="de-DE">
                <a:solidFill>
                  <a:prstClr val="black"/>
                </a:solidFill>
                <a:latin typeface="Consolas"/>
              </a:rPr>
              <a:t> </a:t>
            </a:r>
          </a:p>
          <a:p>
            <a:r>
              <a:rPr lang="de-DE">
                <a:solidFill>
                  <a:prstClr val="black"/>
                </a:solidFill>
                <a:latin typeface="Consolas"/>
              </a:rPr>
              <a:t>  p_name departments</a:t>
            </a:r>
            <a:r>
              <a:rPr lang="de-DE">
                <a:solidFill>
                  <a:srgbClr val="808080"/>
                </a:solidFill>
                <a:latin typeface="Consolas"/>
              </a:rPr>
              <a:t>.</a:t>
            </a:r>
            <a:r>
              <a:rPr lang="de-DE">
                <a:solidFill>
                  <a:prstClr val="black"/>
                </a:solidFill>
                <a:latin typeface="Consolas"/>
              </a:rPr>
              <a:t>department_name</a:t>
            </a:r>
            <a:r>
              <a:rPr lang="de-DE">
                <a:solidFill>
                  <a:srgbClr val="808080"/>
                </a:solidFill>
                <a:latin typeface="Consolas"/>
              </a:rPr>
              <a:t>%</a:t>
            </a:r>
            <a:r>
              <a:rPr lang="de-DE" b="1">
                <a:solidFill>
                  <a:srgbClr val="0000FF"/>
                </a:solidFill>
                <a:latin typeface="Consolas"/>
              </a:rPr>
              <a:t>TYPE </a:t>
            </a:r>
            <a:r>
              <a:rPr lang="de-DE" b="1">
                <a:solidFill>
                  <a:srgbClr val="FF0000"/>
                </a:solidFill>
                <a:latin typeface="Consolas"/>
              </a:rPr>
              <a:t>:</a:t>
            </a:r>
            <a:r>
              <a:rPr lang="de-DE">
                <a:solidFill>
                  <a:srgbClr val="FF0000"/>
                </a:solidFill>
                <a:latin typeface="Consolas"/>
              </a:rPr>
              <a:t>= 'Unknown'</a:t>
            </a:r>
            <a:r>
              <a:rPr lang="de-DE">
                <a:solidFill>
                  <a:srgbClr val="808080"/>
                </a:solidFill>
                <a:latin typeface="Consolas"/>
              </a:rPr>
              <a:t>,</a:t>
            </a:r>
            <a:r>
              <a:rPr lang="de-DE">
                <a:solidFill>
                  <a:prstClr val="black"/>
                </a:solidFill>
                <a:latin typeface="Consolas"/>
              </a:rPr>
              <a:t> </a:t>
            </a:r>
          </a:p>
          <a:p>
            <a:r>
              <a:rPr lang="de-DE">
                <a:solidFill>
                  <a:prstClr val="black"/>
                </a:solidFill>
                <a:latin typeface="Consolas"/>
              </a:rPr>
              <a:t>  p_loc  departments</a:t>
            </a:r>
            <a:r>
              <a:rPr lang="de-DE">
                <a:solidFill>
                  <a:srgbClr val="808080"/>
                </a:solidFill>
                <a:latin typeface="Consolas"/>
              </a:rPr>
              <a:t>.</a:t>
            </a:r>
            <a:r>
              <a:rPr lang="de-DE">
                <a:solidFill>
                  <a:prstClr val="black"/>
                </a:solidFill>
                <a:latin typeface="Consolas"/>
              </a:rPr>
              <a:t>location_id</a:t>
            </a:r>
            <a:r>
              <a:rPr lang="de-DE">
                <a:solidFill>
                  <a:srgbClr val="808080"/>
                </a:solidFill>
                <a:latin typeface="Consolas"/>
              </a:rPr>
              <a:t>%</a:t>
            </a:r>
            <a:r>
              <a:rPr lang="de-DE" b="1">
                <a:solidFill>
                  <a:srgbClr val="0000FF"/>
                </a:solidFill>
                <a:latin typeface="Consolas"/>
              </a:rPr>
              <a:t>TYPE</a:t>
            </a:r>
            <a:r>
              <a:rPr lang="de-DE">
                <a:solidFill>
                  <a:prstClr val="black"/>
                </a:solidFill>
                <a:latin typeface="Consolas"/>
              </a:rPr>
              <a:t> </a:t>
            </a:r>
            <a:r>
              <a:rPr lang="de-DE" b="1">
                <a:solidFill>
                  <a:srgbClr val="FF0000"/>
                </a:solidFill>
                <a:latin typeface="Consolas"/>
              </a:rPr>
              <a:t>DEFAULT</a:t>
            </a:r>
            <a:r>
              <a:rPr lang="de-DE">
                <a:solidFill>
                  <a:srgbClr val="FF0000"/>
                </a:solidFill>
                <a:latin typeface="Consolas"/>
              </a:rPr>
              <a:t> 1700</a:t>
            </a:r>
            <a:r>
              <a:rPr lang="de-DE">
                <a:solidFill>
                  <a:srgbClr val="808080"/>
                </a:solidFill>
                <a:latin typeface="Consolas"/>
              </a:rPr>
              <a:t>)</a:t>
            </a:r>
            <a:r>
              <a:rPr lang="de-DE">
                <a:solidFill>
                  <a:prstClr val="black"/>
                </a:solidFill>
                <a:latin typeface="Consolas"/>
              </a:rPr>
              <a:t> </a:t>
            </a:r>
          </a:p>
          <a:p>
            <a:r>
              <a:rPr lang="de-DE" b="1">
                <a:solidFill>
                  <a:srgbClr val="0000FF"/>
                </a:solidFill>
                <a:latin typeface="Consolas"/>
              </a:rPr>
              <a:t>IS</a:t>
            </a:r>
            <a:r>
              <a:rPr lang="de-DE">
                <a:solidFill>
                  <a:prstClr val="black"/>
                </a:solidFill>
                <a:latin typeface="Consolas"/>
              </a:rPr>
              <a:t> </a:t>
            </a:r>
          </a:p>
          <a:p>
            <a:r>
              <a:rPr lang="de-DE" b="1">
                <a:solidFill>
                  <a:srgbClr val="0000FF"/>
                </a:solidFill>
                <a:latin typeface="Consolas"/>
              </a:rPr>
              <a:t>BEGIN</a:t>
            </a:r>
            <a:r>
              <a:rPr lang="de-DE">
                <a:solidFill>
                  <a:prstClr val="black"/>
                </a:solidFill>
                <a:latin typeface="Consolas"/>
              </a:rPr>
              <a:t> </a:t>
            </a:r>
          </a:p>
          <a:p>
            <a:r>
              <a:rPr lang="de-DE">
                <a:solidFill>
                  <a:prstClr val="black"/>
                </a:solidFill>
                <a:latin typeface="Consolas"/>
              </a:rPr>
              <a:t>  </a:t>
            </a:r>
            <a:r>
              <a:rPr lang="de-DE" b="1">
                <a:solidFill>
                  <a:srgbClr val="0000FF"/>
                </a:solidFill>
                <a:latin typeface="Consolas"/>
              </a:rPr>
              <a:t>INSERT</a:t>
            </a:r>
            <a:r>
              <a:rPr lang="de-DE">
                <a:solidFill>
                  <a:prstClr val="black"/>
                </a:solidFill>
                <a:latin typeface="Consolas"/>
              </a:rPr>
              <a:t> </a:t>
            </a:r>
            <a:r>
              <a:rPr lang="de-DE" b="1">
                <a:solidFill>
                  <a:srgbClr val="0000FF"/>
                </a:solidFill>
                <a:latin typeface="Consolas"/>
              </a:rPr>
              <a:t>INTO</a:t>
            </a:r>
            <a:r>
              <a:rPr lang="de-DE">
                <a:solidFill>
                  <a:prstClr val="black"/>
                </a:solidFill>
                <a:latin typeface="Consolas"/>
              </a:rPr>
              <a:t> departments</a:t>
            </a:r>
            <a:r>
              <a:rPr lang="de-DE" b="1">
                <a:solidFill>
                  <a:srgbClr val="0000FF"/>
                </a:solidFill>
                <a:latin typeface="Consolas"/>
              </a:rPr>
              <a:t> </a:t>
            </a:r>
          </a:p>
          <a:p>
            <a:r>
              <a:rPr lang="de-DE" b="1">
                <a:solidFill>
                  <a:srgbClr val="0000FF"/>
                </a:solidFill>
                <a:latin typeface="Consolas"/>
              </a:rPr>
              <a:t>    </a:t>
            </a:r>
            <a:r>
              <a:rPr lang="de-DE">
                <a:solidFill>
                  <a:srgbClr val="808080"/>
                </a:solidFill>
                <a:latin typeface="Consolas"/>
              </a:rPr>
              <a:t>(</a:t>
            </a:r>
            <a:r>
              <a:rPr lang="de-DE">
                <a:solidFill>
                  <a:prstClr val="black"/>
                </a:solidFill>
                <a:latin typeface="Consolas"/>
              </a:rPr>
              <a:t>department_id</a:t>
            </a:r>
            <a:r>
              <a:rPr lang="de-DE">
                <a:solidFill>
                  <a:srgbClr val="808080"/>
                </a:solidFill>
                <a:latin typeface="Consolas"/>
              </a:rPr>
              <a:t>,</a:t>
            </a:r>
            <a:r>
              <a:rPr lang="de-DE">
                <a:solidFill>
                  <a:prstClr val="black"/>
                </a:solidFill>
                <a:latin typeface="Consolas"/>
              </a:rPr>
              <a:t>  department_name</a:t>
            </a:r>
            <a:r>
              <a:rPr lang="de-DE">
                <a:solidFill>
                  <a:srgbClr val="808080"/>
                </a:solidFill>
                <a:latin typeface="Consolas"/>
              </a:rPr>
              <a:t>,</a:t>
            </a:r>
            <a:r>
              <a:rPr lang="de-DE">
                <a:solidFill>
                  <a:prstClr val="black"/>
                </a:solidFill>
                <a:latin typeface="Consolas"/>
              </a:rPr>
              <a:t> location_id</a:t>
            </a:r>
            <a:r>
              <a:rPr lang="de-DE">
                <a:solidFill>
                  <a:srgbClr val="808080"/>
                </a:solidFill>
                <a:latin typeface="Consolas"/>
              </a:rPr>
              <a:t>)</a:t>
            </a:r>
            <a:endParaRPr lang="de-DE">
              <a:solidFill>
                <a:prstClr val="black"/>
              </a:solidFill>
              <a:latin typeface="Consolas"/>
            </a:endParaRPr>
          </a:p>
          <a:p>
            <a:r>
              <a:rPr lang="de-DE">
                <a:solidFill>
                  <a:prstClr val="black"/>
                </a:solidFill>
                <a:latin typeface="Consolas"/>
              </a:rPr>
              <a:t>  </a:t>
            </a:r>
            <a:r>
              <a:rPr lang="de-DE" b="1">
                <a:solidFill>
                  <a:srgbClr val="0000FF"/>
                </a:solidFill>
                <a:latin typeface="Consolas"/>
              </a:rPr>
              <a:t>VALUES  </a:t>
            </a:r>
            <a:r>
              <a:rPr lang="de-DE">
                <a:solidFill>
                  <a:srgbClr val="808080"/>
                </a:solidFill>
                <a:latin typeface="Consolas"/>
              </a:rPr>
              <a:t>(</a:t>
            </a:r>
            <a:r>
              <a:rPr lang="de-DE">
                <a:solidFill>
                  <a:prstClr val="black"/>
                </a:solidFill>
                <a:latin typeface="Consolas"/>
              </a:rPr>
              <a:t>departments_seq.NEXTVAL</a:t>
            </a:r>
            <a:r>
              <a:rPr lang="de-DE">
                <a:solidFill>
                  <a:srgbClr val="808080"/>
                </a:solidFill>
                <a:latin typeface="Consolas"/>
              </a:rPr>
              <a:t>,</a:t>
            </a:r>
            <a:r>
              <a:rPr lang="de-DE">
                <a:solidFill>
                  <a:prstClr val="black"/>
                </a:solidFill>
                <a:latin typeface="Consolas"/>
              </a:rPr>
              <a:t> p_name</a:t>
            </a:r>
            <a:r>
              <a:rPr lang="de-DE">
                <a:solidFill>
                  <a:srgbClr val="808080"/>
                </a:solidFill>
                <a:latin typeface="Consolas"/>
              </a:rPr>
              <a:t>,</a:t>
            </a:r>
            <a:r>
              <a:rPr lang="de-DE">
                <a:solidFill>
                  <a:prstClr val="black"/>
                </a:solidFill>
                <a:latin typeface="Consolas"/>
              </a:rPr>
              <a:t> p_loc</a:t>
            </a:r>
            <a:r>
              <a:rPr lang="de-DE">
                <a:solidFill>
                  <a:srgbClr val="808080"/>
                </a:solidFill>
                <a:latin typeface="Consolas"/>
              </a:rPr>
              <a:t>);</a:t>
            </a:r>
            <a:r>
              <a:rPr lang="de-DE">
                <a:solidFill>
                  <a:prstClr val="black"/>
                </a:solidFill>
                <a:latin typeface="Consolas"/>
              </a:rPr>
              <a:t> </a:t>
            </a:r>
          </a:p>
          <a:p>
            <a:r>
              <a:rPr lang="de-DE" b="1">
                <a:solidFill>
                  <a:srgbClr val="0000FF"/>
                </a:solidFill>
                <a:latin typeface="Consolas"/>
              </a:rPr>
              <a:t>END</a:t>
            </a:r>
            <a:r>
              <a:rPr lang="de-DE">
                <a:solidFill>
                  <a:prstClr val="black"/>
                </a:solidFill>
                <a:latin typeface="Consolas"/>
              </a:rPr>
              <a:t> add_dept</a:t>
            </a:r>
            <a:r>
              <a:rPr lang="de-DE">
                <a:solidFill>
                  <a:srgbClr val="808080"/>
                </a:solidFill>
                <a:latin typeface="Consolas"/>
              </a:rPr>
              <a:t>;</a:t>
            </a:r>
            <a:endParaRPr lang="de-DE">
              <a:solidFill>
                <a:prstClr val="black"/>
              </a:solidFill>
              <a:latin typeface="Consolas"/>
            </a:endParaRPr>
          </a:p>
        </p:txBody>
      </p:sp>
      <p:sp>
        <p:nvSpPr>
          <p:cNvPr id="6" name="Rectangle 81"/>
          <p:cNvSpPr>
            <a:spLocks noChangeArrowheads="1"/>
          </p:cNvSpPr>
          <p:nvPr/>
        </p:nvSpPr>
        <p:spPr bwMode="auto">
          <a:xfrm>
            <a:off x="647564" y="5193196"/>
            <a:ext cx="7524836" cy="1188132"/>
          </a:xfrm>
          <a:prstGeom prst="rect">
            <a:avLst/>
          </a:prstGeom>
          <a:solidFill>
            <a:srgbClr val="FFFFCC"/>
          </a:solidFill>
          <a:ln w="9525">
            <a:solidFill>
              <a:schemeClr val="tx1"/>
            </a:solidFill>
            <a:miter lim="800000"/>
            <a:headEnd/>
            <a:tailEnd/>
          </a:ln>
        </p:spPr>
        <p:txBody>
          <a:bodyPr wrap="square" lIns="180000" tIns="93600" rIns="180000" bIns="93600" anchor="ctr">
            <a:noAutofit/>
          </a:bodyPr>
          <a:lstStyle/>
          <a:p>
            <a:r>
              <a:rPr lang="de-DE" b="1">
                <a:solidFill>
                  <a:srgbClr val="0000FF"/>
                </a:solidFill>
                <a:latin typeface="Consolas"/>
              </a:rPr>
              <a:t>EXECUTE</a:t>
            </a:r>
            <a:r>
              <a:rPr lang="de-DE">
                <a:solidFill>
                  <a:prstClr val="black"/>
                </a:solidFill>
                <a:latin typeface="Consolas"/>
              </a:rPr>
              <a:t> add_dept;</a:t>
            </a:r>
            <a:r>
              <a:rPr lang="de-DE" b="1">
                <a:solidFill>
                  <a:srgbClr val="0000FF"/>
                </a:solidFill>
                <a:latin typeface="Consolas"/>
              </a:rPr>
              <a:t> </a:t>
            </a:r>
            <a:endParaRPr lang="de-DE">
              <a:solidFill>
                <a:prstClr val="black"/>
              </a:solidFill>
              <a:latin typeface="Consolas"/>
            </a:endParaRPr>
          </a:p>
          <a:p>
            <a:r>
              <a:rPr lang="de-DE" b="1">
                <a:solidFill>
                  <a:srgbClr val="0000FF"/>
                </a:solidFill>
                <a:latin typeface="Consolas"/>
              </a:rPr>
              <a:t>EXECUTE</a:t>
            </a:r>
            <a:r>
              <a:rPr lang="de-DE">
                <a:solidFill>
                  <a:prstClr val="black"/>
                </a:solidFill>
                <a:latin typeface="Consolas"/>
              </a:rPr>
              <a:t> add_dept</a:t>
            </a:r>
            <a:r>
              <a:rPr lang="de-DE" b="1">
                <a:solidFill>
                  <a:srgbClr val="0000FF"/>
                </a:solidFill>
                <a:latin typeface="Consolas"/>
              </a:rPr>
              <a:t> </a:t>
            </a:r>
            <a:r>
              <a:rPr lang="de-DE">
                <a:solidFill>
                  <a:srgbClr val="808080"/>
                </a:solidFill>
                <a:latin typeface="Consolas"/>
              </a:rPr>
              <a:t>(</a:t>
            </a:r>
            <a:r>
              <a:rPr lang="de-DE">
                <a:solidFill>
                  <a:srgbClr val="800000"/>
                </a:solidFill>
                <a:latin typeface="Consolas"/>
              </a:rPr>
              <a:t>'ADVERTISING'</a:t>
            </a:r>
            <a:r>
              <a:rPr lang="de-DE">
                <a:solidFill>
                  <a:srgbClr val="808080"/>
                </a:solidFill>
                <a:latin typeface="Consolas"/>
              </a:rPr>
              <a:t>,</a:t>
            </a:r>
            <a:r>
              <a:rPr lang="de-DE">
                <a:solidFill>
                  <a:prstClr val="black"/>
                </a:solidFill>
                <a:latin typeface="Consolas"/>
              </a:rPr>
              <a:t> p_loc </a:t>
            </a:r>
            <a:r>
              <a:rPr lang="de-DE">
                <a:solidFill>
                  <a:srgbClr val="808080"/>
                </a:solidFill>
                <a:latin typeface="Consolas"/>
              </a:rPr>
              <a:t>=&gt;</a:t>
            </a:r>
            <a:r>
              <a:rPr lang="de-DE">
                <a:solidFill>
                  <a:prstClr val="black"/>
                </a:solidFill>
                <a:latin typeface="Consolas"/>
              </a:rPr>
              <a:t> 1200</a:t>
            </a:r>
            <a:r>
              <a:rPr lang="de-DE">
                <a:solidFill>
                  <a:srgbClr val="808080"/>
                </a:solidFill>
                <a:latin typeface="Consolas"/>
              </a:rPr>
              <a:t>)</a:t>
            </a:r>
            <a:r>
              <a:rPr lang="de-DE">
                <a:solidFill>
                  <a:prstClr val="black"/>
                </a:solidFill>
                <a:latin typeface="Consolas"/>
              </a:rPr>
              <a:t>;</a:t>
            </a:r>
          </a:p>
          <a:p>
            <a:r>
              <a:rPr lang="de-DE" b="1">
                <a:solidFill>
                  <a:srgbClr val="0000FF"/>
                </a:solidFill>
                <a:latin typeface="Consolas"/>
              </a:rPr>
              <a:t>EXECUTE</a:t>
            </a:r>
            <a:r>
              <a:rPr lang="de-DE">
                <a:solidFill>
                  <a:prstClr val="black"/>
                </a:solidFill>
                <a:latin typeface="Consolas"/>
              </a:rPr>
              <a:t> add_dept</a:t>
            </a:r>
            <a:r>
              <a:rPr lang="de-DE" b="1">
                <a:solidFill>
                  <a:srgbClr val="0000FF"/>
                </a:solidFill>
                <a:latin typeface="Consolas"/>
              </a:rPr>
              <a:t> </a:t>
            </a:r>
            <a:r>
              <a:rPr lang="de-DE">
                <a:solidFill>
                  <a:srgbClr val="808080"/>
                </a:solidFill>
                <a:latin typeface="Consolas"/>
              </a:rPr>
              <a:t>(</a:t>
            </a:r>
            <a:r>
              <a:rPr lang="de-DE">
                <a:solidFill>
                  <a:prstClr val="black"/>
                </a:solidFill>
                <a:latin typeface="Consolas"/>
              </a:rPr>
              <a:t>p_loc </a:t>
            </a:r>
            <a:r>
              <a:rPr lang="de-DE">
                <a:solidFill>
                  <a:srgbClr val="808080"/>
                </a:solidFill>
                <a:latin typeface="Consolas"/>
              </a:rPr>
              <a:t>=&gt;</a:t>
            </a:r>
            <a:r>
              <a:rPr lang="de-DE">
                <a:solidFill>
                  <a:prstClr val="black"/>
                </a:solidFill>
                <a:latin typeface="Consolas"/>
              </a:rPr>
              <a:t> 1200</a:t>
            </a:r>
            <a:r>
              <a:rPr lang="de-DE">
                <a:solidFill>
                  <a:srgbClr val="808080"/>
                </a:solidFill>
                <a:latin typeface="Consolas"/>
              </a:rPr>
              <a:t>)</a:t>
            </a:r>
            <a:r>
              <a:rPr lang="de-DE">
                <a:solidFill>
                  <a:prstClr val="black"/>
                </a:solidFill>
                <a:latin typeface="Consolas"/>
              </a:rPr>
              <a:t>;</a:t>
            </a:r>
          </a:p>
        </p:txBody>
      </p:sp>
      <p:sp>
        <p:nvSpPr>
          <p:cNvPr id="7" name="Textfeld 6"/>
          <p:cNvSpPr txBox="1"/>
          <p:nvPr/>
        </p:nvSpPr>
        <p:spPr>
          <a:xfrm>
            <a:off x="8528" y="-10869"/>
            <a:ext cx="603032" cy="707886"/>
          </a:xfrm>
          <a:prstGeom prst="rect">
            <a:avLst/>
          </a:prstGeom>
          <a:noFill/>
        </p:spPr>
        <p:txBody>
          <a:bodyPr wrap="square" rtlCol="0">
            <a:spAutoFit/>
          </a:bodyPr>
          <a:lstStyle/>
          <a:p>
            <a:r>
              <a:rPr lang="de-DE" sz="4000" dirty="0" smtClean="0">
                <a:solidFill>
                  <a:srgbClr val="FF0000"/>
                </a:solidFill>
                <a:ea typeface="Tahoma" pitchFamily="34" charset="0"/>
                <a:cs typeface="Tahoma" pitchFamily="34" charset="0"/>
              </a:rPr>
              <a:t>*</a:t>
            </a:r>
          </a:p>
        </p:txBody>
      </p:sp>
    </p:spTree>
    <p:extLst>
      <p:ext uri="{BB962C8B-B14F-4D97-AF65-F5344CB8AC3E}">
        <p14:creationId xmlns:p14="http://schemas.microsoft.com/office/powerpoint/2010/main" val="34380232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a:t>Stored Functions (User-defined Functions)</a:t>
            </a:r>
          </a:p>
        </p:txBody>
      </p:sp>
      <p:sp>
        <p:nvSpPr>
          <p:cNvPr id="3" name="Inhaltsplatzhalter 2"/>
          <p:cNvSpPr>
            <a:spLocks noGrp="1"/>
          </p:cNvSpPr>
          <p:nvPr>
            <p:ph sz="quarter" idx="14"/>
          </p:nvPr>
        </p:nvSpPr>
        <p:spPr/>
        <p:txBody>
          <a:bodyPr>
            <a:normAutofit/>
          </a:bodyPr>
          <a:lstStyle/>
          <a:p>
            <a:r>
              <a:rPr lang="de-DE"/>
              <a:t>User-defined Functions (UDFs) im Vergleich zu Prozeduren</a:t>
            </a:r>
          </a:p>
          <a:p>
            <a:pPr lvl="1"/>
            <a:r>
              <a:rPr lang="de-DE"/>
              <a:t>Stored Functions haben immer einen Rückgabewert (RETURN)</a:t>
            </a:r>
          </a:p>
          <a:p>
            <a:pPr lvl="1"/>
            <a:r>
              <a:rPr lang="de-DE"/>
              <a:t>Verwendbar als Ausdruck innerhalb SQL-Anweisungen wie Built-in Single-Row-Funktionen</a:t>
            </a:r>
          </a:p>
          <a:p>
            <a:pPr lvl="1"/>
            <a:r>
              <a:rPr lang="de-DE"/>
              <a:t>Ansonsten analog Stored Procedures</a:t>
            </a:r>
          </a:p>
          <a:p>
            <a:r>
              <a:rPr lang="en-US"/>
              <a:t>Vorteile beim Einsatz von UDFs in SQL-Anweisungen</a:t>
            </a:r>
          </a:p>
          <a:p>
            <a:pPr lvl="1"/>
            <a:r>
              <a:rPr lang="en-US"/>
              <a:t>Können SQL erweitern, wenn Aktivitäten in SQL zu komplex, zu umständlich oder nicht verfügbar sind </a:t>
            </a:r>
          </a:p>
          <a:p>
            <a:pPr lvl="1"/>
            <a:r>
              <a:rPr lang="en-US"/>
              <a:t>Können die Effizienz steigern, wenn sie in der WHERE-Klausel zum Filtern von Daten verwendet werden, im Gegensatz zum Filtern der Daten in der Anwendung </a:t>
            </a:r>
          </a:p>
          <a:p>
            <a:pPr lvl="1"/>
            <a:r>
              <a:rPr lang="en-US"/>
              <a:t>Können Datenwerte bearbeiten</a:t>
            </a:r>
          </a:p>
        </p:txBody>
      </p:sp>
    </p:spTree>
    <p:extLst>
      <p:ext uri="{BB962C8B-B14F-4D97-AF65-F5344CB8AC3E}">
        <p14:creationId xmlns:p14="http://schemas.microsoft.com/office/powerpoint/2010/main" val="884868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Stored Functions - Beispiel</a:t>
            </a:r>
          </a:p>
        </p:txBody>
      </p:sp>
      <p:sp>
        <p:nvSpPr>
          <p:cNvPr id="4" name="Rectangle 81"/>
          <p:cNvSpPr>
            <a:spLocks noChangeArrowheads="1"/>
          </p:cNvSpPr>
          <p:nvPr/>
        </p:nvSpPr>
        <p:spPr bwMode="auto">
          <a:xfrm>
            <a:off x="647564" y="1196752"/>
            <a:ext cx="7524836" cy="2376264"/>
          </a:xfrm>
          <a:prstGeom prst="rect">
            <a:avLst/>
          </a:prstGeom>
          <a:solidFill>
            <a:srgbClr val="FFFFCC"/>
          </a:solidFill>
          <a:ln w="9525">
            <a:solidFill>
              <a:schemeClr val="tx1"/>
            </a:solidFill>
            <a:miter lim="800000"/>
            <a:headEnd/>
            <a:tailEnd/>
          </a:ln>
        </p:spPr>
        <p:txBody>
          <a:bodyPr wrap="square" lIns="180000" tIns="93600" rIns="180000" bIns="93600" anchor="ctr">
            <a:noAutofit/>
          </a:bodyPr>
          <a:lstStyle/>
          <a:p>
            <a:r>
              <a:rPr lang="de-DE" b="1">
                <a:solidFill>
                  <a:srgbClr val="0000FF"/>
                </a:solidFill>
                <a:latin typeface="Consolas"/>
              </a:rPr>
              <a:t>CREATE OR REPLACE FUNCTION </a:t>
            </a:r>
            <a:r>
              <a:rPr lang="de-DE">
                <a:solidFill>
                  <a:prstClr val="black"/>
                </a:solidFill>
                <a:latin typeface="Consolas"/>
              </a:rPr>
              <a:t>tax</a:t>
            </a:r>
            <a:r>
              <a:rPr lang="de-DE">
                <a:solidFill>
                  <a:srgbClr val="808080"/>
                </a:solidFill>
                <a:latin typeface="Consolas"/>
              </a:rPr>
              <a:t>(</a:t>
            </a:r>
            <a:r>
              <a:rPr lang="de-DE">
                <a:solidFill>
                  <a:prstClr val="black"/>
                </a:solidFill>
                <a:latin typeface="Consolas"/>
              </a:rPr>
              <a:t>p_price </a:t>
            </a:r>
            <a:r>
              <a:rPr lang="de-DE" b="1">
                <a:solidFill>
                  <a:srgbClr val="0000FF"/>
                </a:solidFill>
                <a:latin typeface="Consolas"/>
              </a:rPr>
              <a:t>IN</a:t>
            </a:r>
            <a:r>
              <a:rPr lang="de-DE">
                <a:solidFill>
                  <a:prstClr val="black"/>
                </a:solidFill>
                <a:latin typeface="Consolas"/>
              </a:rPr>
              <a:t> </a:t>
            </a:r>
            <a:r>
              <a:rPr lang="de-DE" b="1">
                <a:solidFill>
                  <a:srgbClr val="0000FF"/>
                </a:solidFill>
                <a:latin typeface="Consolas"/>
              </a:rPr>
              <a:t>NUMBER</a:t>
            </a:r>
            <a:r>
              <a:rPr lang="de-DE">
                <a:solidFill>
                  <a:srgbClr val="808080"/>
                </a:solidFill>
                <a:latin typeface="Consolas"/>
              </a:rPr>
              <a:t>)</a:t>
            </a:r>
            <a:r>
              <a:rPr lang="de-DE">
                <a:solidFill>
                  <a:prstClr val="black"/>
                </a:solidFill>
                <a:latin typeface="Consolas"/>
              </a:rPr>
              <a:t> </a:t>
            </a:r>
          </a:p>
          <a:p>
            <a:r>
              <a:rPr lang="de-DE" b="1">
                <a:solidFill>
                  <a:srgbClr val="0000FF"/>
                </a:solidFill>
                <a:latin typeface="Consolas"/>
              </a:rPr>
              <a:t>RETURN NUMBER</a:t>
            </a:r>
            <a:endParaRPr lang="de-DE">
              <a:solidFill>
                <a:prstClr val="black"/>
              </a:solidFill>
              <a:latin typeface="Consolas"/>
            </a:endParaRPr>
          </a:p>
          <a:p>
            <a:r>
              <a:rPr lang="de-DE" b="1">
                <a:solidFill>
                  <a:srgbClr val="0000FF"/>
                </a:solidFill>
                <a:latin typeface="Consolas"/>
              </a:rPr>
              <a:t>IS</a:t>
            </a:r>
            <a:r>
              <a:rPr lang="de-DE">
                <a:solidFill>
                  <a:prstClr val="black"/>
                </a:solidFill>
                <a:latin typeface="Consolas"/>
              </a:rPr>
              <a:t> </a:t>
            </a:r>
          </a:p>
          <a:p>
            <a:r>
              <a:rPr lang="de-DE">
                <a:solidFill>
                  <a:prstClr val="black"/>
                </a:solidFill>
                <a:latin typeface="Consolas"/>
              </a:rPr>
              <a:t>  c_taxrate </a:t>
            </a:r>
            <a:r>
              <a:rPr lang="de-DE" b="1">
                <a:solidFill>
                  <a:srgbClr val="0000FF"/>
                </a:solidFill>
                <a:latin typeface="Consolas"/>
              </a:rPr>
              <a:t>CONSTANT NUMBER</a:t>
            </a:r>
            <a:r>
              <a:rPr lang="de-DE">
                <a:solidFill>
                  <a:prstClr val="black"/>
                </a:solidFill>
                <a:latin typeface="Consolas"/>
              </a:rPr>
              <a:t> := 0.19;</a:t>
            </a:r>
          </a:p>
          <a:p>
            <a:r>
              <a:rPr lang="de-DE" b="1">
                <a:solidFill>
                  <a:srgbClr val="0000FF"/>
                </a:solidFill>
                <a:latin typeface="Consolas"/>
              </a:rPr>
              <a:t>BEGIN</a:t>
            </a:r>
            <a:r>
              <a:rPr lang="de-DE">
                <a:solidFill>
                  <a:prstClr val="black"/>
                </a:solidFill>
                <a:latin typeface="Consolas"/>
              </a:rPr>
              <a:t> </a:t>
            </a:r>
          </a:p>
          <a:p>
            <a:r>
              <a:rPr lang="de-DE" b="1">
                <a:solidFill>
                  <a:srgbClr val="0000FF"/>
                </a:solidFill>
                <a:latin typeface="Consolas"/>
              </a:rPr>
              <a:t>  RETURN </a:t>
            </a:r>
            <a:r>
              <a:rPr lang="de-DE">
                <a:solidFill>
                  <a:prstClr val="black"/>
                </a:solidFill>
                <a:latin typeface="Consolas"/>
              </a:rPr>
              <a:t>p_price * c_taxrate;</a:t>
            </a:r>
          </a:p>
          <a:p>
            <a:r>
              <a:rPr lang="de-DE" b="1">
                <a:solidFill>
                  <a:srgbClr val="0000FF"/>
                </a:solidFill>
                <a:latin typeface="Consolas"/>
              </a:rPr>
              <a:t>END;</a:t>
            </a:r>
            <a:endParaRPr lang="de-DE">
              <a:solidFill>
                <a:prstClr val="black"/>
              </a:solidFill>
              <a:latin typeface="Consolas"/>
            </a:endParaRPr>
          </a:p>
        </p:txBody>
      </p:sp>
      <p:sp>
        <p:nvSpPr>
          <p:cNvPr id="5" name="Rectangle 81"/>
          <p:cNvSpPr>
            <a:spLocks noChangeArrowheads="1"/>
          </p:cNvSpPr>
          <p:nvPr/>
        </p:nvSpPr>
        <p:spPr bwMode="auto">
          <a:xfrm>
            <a:off x="647564" y="4149080"/>
            <a:ext cx="7524836" cy="2088232"/>
          </a:xfrm>
          <a:prstGeom prst="rect">
            <a:avLst/>
          </a:prstGeom>
          <a:solidFill>
            <a:srgbClr val="FFFFCC"/>
          </a:solidFill>
          <a:ln w="9525">
            <a:solidFill>
              <a:schemeClr val="tx1"/>
            </a:solidFill>
            <a:miter lim="800000"/>
            <a:headEnd/>
            <a:tailEnd/>
          </a:ln>
        </p:spPr>
        <p:txBody>
          <a:bodyPr wrap="square" lIns="180000" tIns="93600" rIns="180000" bIns="93600" anchor="ctr">
            <a:noAutofit/>
          </a:bodyPr>
          <a:lstStyle/>
          <a:p>
            <a:r>
              <a:rPr lang="de-DE">
                <a:solidFill>
                  <a:srgbClr val="008000"/>
                </a:solidFill>
                <a:latin typeface="Consolas"/>
              </a:rPr>
              <a:t>-- Aufruf als Ausdruck in SQL</a:t>
            </a:r>
          </a:p>
          <a:p>
            <a:r>
              <a:rPr lang="de-DE" b="1">
                <a:solidFill>
                  <a:srgbClr val="0000FF"/>
                </a:solidFill>
                <a:latin typeface="Consolas"/>
              </a:rPr>
              <a:t>SELECT </a:t>
            </a:r>
            <a:r>
              <a:rPr lang="de-DE">
                <a:solidFill>
                  <a:prstClr val="black"/>
                </a:solidFill>
                <a:latin typeface="Consolas"/>
              </a:rPr>
              <a:t>productname, price+</a:t>
            </a:r>
            <a:r>
              <a:rPr lang="de-DE" b="1">
                <a:solidFill>
                  <a:srgbClr val="FF0000"/>
                </a:solidFill>
                <a:latin typeface="Consolas"/>
              </a:rPr>
              <a:t>tax(price)</a:t>
            </a:r>
            <a:r>
              <a:rPr lang="de-DE">
                <a:solidFill>
                  <a:prstClr val="black"/>
                </a:solidFill>
                <a:latin typeface="Consolas"/>
              </a:rPr>
              <a:t> </a:t>
            </a:r>
            <a:r>
              <a:rPr lang="de-DE" b="1">
                <a:solidFill>
                  <a:srgbClr val="0000FF"/>
                </a:solidFill>
                <a:latin typeface="Consolas"/>
              </a:rPr>
              <a:t>AS </a:t>
            </a:r>
            <a:r>
              <a:rPr lang="de-DE">
                <a:solidFill>
                  <a:prstClr val="black"/>
                </a:solidFill>
                <a:latin typeface="Consolas"/>
              </a:rPr>
              <a:t>price_incl_tax</a:t>
            </a:r>
            <a:br>
              <a:rPr lang="de-DE">
                <a:solidFill>
                  <a:prstClr val="black"/>
                </a:solidFill>
                <a:latin typeface="Consolas"/>
              </a:rPr>
            </a:br>
            <a:r>
              <a:rPr lang="de-DE" b="1">
                <a:solidFill>
                  <a:srgbClr val="0000FF"/>
                </a:solidFill>
                <a:latin typeface="Consolas"/>
              </a:rPr>
              <a:t>FROM </a:t>
            </a:r>
            <a:r>
              <a:rPr lang="de-DE">
                <a:solidFill>
                  <a:prstClr val="black"/>
                </a:solidFill>
                <a:latin typeface="Consolas"/>
              </a:rPr>
              <a:t>products</a:t>
            </a:r>
            <a:br>
              <a:rPr lang="de-DE">
                <a:solidFill>
                  <a:prstClr val="black"/>
                </a:solidFill>
                <a:latin typeface="Consolas"/>
              </a:rPr>
            </a:br>
            <a:r>
              <a:rPr lang="de-DE" b="1">
                <a:solidFill>
                  <a:srgbClr val="0000FF"/>
                </a:solidFill>
                <a:latin typeface="Consolas"/>
              </a:rPr>
              <a:t>WHERE</a:t>
            </a:r>
            <a:r>
              <a:rPr lang="de-DE">
                <a:solidFill>
                  <a:prstClr val="black"/>
                </a:solidFill>
                <a:latin typeface="Consolas"/>
              </a:rPr>
              <a:t> tax(price) &gt; 10;</a:t>
            </a:r>
          </a:p>
          <a:p>
            <a:endParaRPr lang="de-DE">
              <a:solidFill>
                <a:prstClr val="black"/>
              </a:solidFill>
              <a:latin typeface="Consolas"/>
            </a:endParaRPr>
          </a:p>
          <a:p>
            <a:r>
              <a:rPr lang="de-DE">
                <a:solidFill>
                  <a:srgbClr val="008000"/>
                </a:solidFill>
                <a:latin typeface="Consolas"/>
              </a:rPr>
              <a:t>-- Aufruf als Parameterwert für eine Funktion</a:t>
            </a:r>
          </a:p>
          <a:p>
            <a:r>
              <a:rPr lang="de-DE" b="1">
                <a:solidFill>
                  <a:srgbClr val="0000FF"/>
                </a:solidFill>
                <a:latin typeface="Consolas"/>
              </a:rPr>
              <a:t>EXECUTE</a:t>
            </a:r>
            <a:r>
              <a:rPr lang="de-DE">
                <a:solidFill>
                  <a:prstClr val="black"/>
                </a:solidFill>
                <a:latin typeface="Consolas"/>
              </a:rPr>
              <a:t> dbms_output.put_line(tax(100));</a:t>
            </a:r>
          </a:p>
        </p:txBody>
      </p:sp>
    </p:spTree>
    <p:extLst>
      <p:ext uri="{BB962C8B-B14F-4D97-AF65-F5344CB8AC3E}">
        <p14:creationId xmlns:p14="http://schemas.microsoft.com/office/powerpoint/2010/main" val="3627633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Stored Functions mit Tabellenzugriff</a:t>
            </a:r>
          </a:p>
        </p:txBody>
      </p:sp>
      <p:sp>
        <p:nvSpPr>
          <p:cNvPr id="4" name="Rectangle 81"/>
          <p:cNvSpPr>
            <a:spLocks noChangeArrowheads="1"/>
          </p:cNvSpPr>
          <p:nvPr/>
        </p:nvSpPr>
        <p:spPr bwMode="auto">
          <a:xfrm>
            <a:off x="647564" y="1016732"/>
            <a:ext cx="7524836" cy="3708412"/>
          </a:xfrm>
          <a:prstGeom prst="rect">
            <a:avLst/>
          </a:prstGeom>
          <a:solidFill>
            <a:srgbClr val="FFFFCC"/>
          </a:solidFill>
          <a:ln w="9525">
            <a:solidFill>
              <a:schemeClr val="tx1"/>
            </a:solidFill>
            <a:miter lim="800000"/>
            <a:headEnd/>
            <a:tailEnd/>
          </a:ln>
        </p:spPr>
        <p:txBody>
          <a:bodyPr wrap="square" lIns="180000" tIns="93600" rIns="180000" bIns="93600" anchor="ctr">
            <a:noAutofit/>
          </a:bodyPr>
          <a:lstStyle/>
          <a:p>
            <a:r>
              <a:rPr lang="de-DE" b="1">
                <a:solidFill>
                  <a:srgbClr val="0000FF"/>
                </a:solidFill>
                <a:latin typeface="Consolas"/>
              </a:rPr>
              <a:t>CREATE</a:t>
            </a:r>
            <a:r>
              <a:rPr lang="de-DE">
                <a:solidFill>
                  <a:prstClr val="black"/>
                </a:solidFill>
                <a:latin typeface="Consolas"/>
              </a:rPr>
              <a:t> </a:t>
            </a:r>
            <a:r>
              <a:rPr lang="de-DE" b="1">
                <a:solidFill>
                  <a:srgbClr val="0000FF"/>
                </a:solidFill>
                <a:latin typeface="Consolas"/>
              </a:rPr>
              <a:t>OR REPLACE FUNCTION</a:t>
            </a:r>
            <a:r>
              <a:rPr lang="de-DE">
                <a:solidFill>
                  <a:prstClr val="black"/>
                </a:solidFill>
                <a:latin typeface="Consolas"/>
              </a:rPr>
              <a:t> get_sal </a:t>
            </a:r>
            <a:r>
              <a:rPr lang="de-DE">
                <a:solidFill>
                  <a:srgbClr val="808080"/>
                </a:solidFill>
                <a:latin typeface="Consolas"/>
              </a:rPr>
              <a:t>(</a:t>
            </a:r>
          </a:p>
          <a:p>
            <a:r>
              <a:rPr lang="de-DE">
                <a:solidFill>
                  <a:srgbClr val="808080"/>
                </a:solidFill>
                <a:latin typeface="Consolas"/>
              </a:rPr>
              <a:t>  </a:t>
            </a:r>
            <a:r>
              <a:rPr lang="de-DE">
                <a:solidFill>
                  <a:prstClr val="black"/>
                </a:solidFill>
                <a:latin typeface="Consolas"/>
              </a:rPr>
              <a:t>p_id employees</a:t>
            </a:r>
            <a:r>
              <a:rPr lang="de-DE">
                <a:solidFill>
                  <a:srgbClr val="808080"/>
                </a:solidFill>
                <a:latin typeface="Consolas"/>
              </a:rPr>
              <a:t>.</a:t>
            </a:r>
            <a:r>
              <a:rPr lang="de-DE">
                <a:solidFill>
                  <a:prstClr val="black"/>
                </a:solidFill>
                <a:latin typeface="Consolas"/>
              </a:rPr>
              <a:t>employee_id</a:t>
            </a:r>
            <a:r>
              <a:rPr lang="de-DE">
                <a:solidFill>
                  <a:srgbClr val="808080"/>
                </a:solidFill>
                <a:latin typeface="Consolas"/>
              </a:rPr>
              <a:t>%</a:t>
            </a:r>
            <a:r>
              <a:rPr lang="de-DE" b="1">
                <a:solidFill>
                  <a:srgbClr val="0000FF"/>
                </a:solidFill>
                <a:latin typeface="Consolas"/>
              </a:rPr>
              <a:t>TYPE</a:t>
            </a:r>
            <a:r>
              <a:rPr lang="de-DE">
                <a:solidFill>
                  <a:srgbClr val="808080"/>
                </a:solidFill>
                <a:latin typeface="Consolas"/>
              </a:rPr>
              <a:t>)</a:t>
            </a:r>
            <a:r>
              <a:rPr lang="de-DE">
                <a:solidFill>
                  <a:prstClr val="black"/>
                </a:solidFill>
                <a:latin typeface="Consolas"/>
              </a:rPr>
              <a:t> </a:t>
            </a:r>
          </a:p>
          <a:p>
            <a:r>
              <a:rPr lang="de-DE" b="1">
                <a:solidFill>
                  <a:srgbClr val="0000FF"/>
                </a:solidFill>
                <a:latin typeface="Consolas"/>
              </a:rPr>
              <a:t>RETURN</a:t>
            </a:r>
            <a:r>
              <a:rPr lang="de-DE">
                <a:solidFill>
                  <a:prstClr val="black"/>
                </a:solidFill>
                <a:latin typeface="Consolas"/>
              </a:rPr>
              <a:t> </a:t>
            </a:r>
            <a:r>
              <a:rPr lang="de-DE" b="1">
                <a:solidFill>
                  <a:srgbClr val="0000FF"/>
                </a:solidFill>
                <a:latin typeface="Consolas"/>
              </a:rPr>
              <a:t>NUMBER</a:t>
            </a:r>
            <a:r>
              <a:rPr lang="de-DE">
                <a:solidFill>
                  <a:prstClr val="black"/>
                </a:solidFill>
                <a:latin typeface="Consolas"/>
              </a:rPr>
              <a:t> </a:t>
            </a:r>
          </a:p>
          <a:p>
            <a:r>
              <a:rPr lang="de-DE" b="1">
                <a:solidFill>
                  <a:srgbClr val="0000FF"/>
                </a:solidFill>
                <a:latin typeface="Consolas"/>
              </a:rPr>
              <a:t>IS</a:t>
            </a:r>
            <a:r>
              <a:rPr lang="de-DE">
                <a:solidFill>
                  <a:prstClr val="black"/>
                </a:solidFill>
                <a:latin typeface="Consolas"/>
              </a:rPr>
              <a:t> </a:t>
            </a:r>
          </a:p>
          <a:p>
            <a:r>
              <a:rPr lang="de-DE">
                <a:solidFill>
                  <a:prstClr val="black"/>
                </a:solidFill>
                <a:latin typeface="Consolas"/>
              </a:rPr>
              <a:t>  v_sal employees</a:t>
            </a:r>
            <a:r>
              <a:rPr lang="de-DE">
                <a:solidFill>
                  <a:srgbClr val="808080"/>
                </a:solidFill>
                <a:latin typeface="Consolas"/>
              </a:rPr>
              <a:t>.</a:t>
            </a:r>
            <a:r>
              <a:rPr lang="de-DE">
                <a:solidFill>
                  <a:prstClr val="black"/>
                </a:solidFill>
                <a:latin typeface="Consolas"/>
              </a:rPr>
              <a:t>salary</a:t>
            </a:r>
            <a:r>
              <a:rPr lang="de-DE">
                <a:solidFill>
                  <a:srgbClr val="808080"/>
                </a:solidFill>
                <a:latin typeface="Consolas"/>
              </a:rPr>
              <a:t>%</a:t>
            </a:r>
            <a:r>
              <a:rPr lang="de-DE" b="1">
                <a:solidFill>
                  <a:srgbClr val="0000FF"/>
                </a:solidFill>
                <a:latin typeface="Consolas"/>
              </a:rPr>
              <a:t>TYPE</a:t>
            </a:r>
            <a:r>
              <a:rPr lang="de-DE">
                <a:solidFill>
                  <a:prstClr val="black"/>
                </a:solidFill>
                <a:latin typeface="Consolas"/>
              </a:rPr>
              <a:t> </a:t>
            </a:r>
            <a:r>
              <a:rPr lang="de-DE">
                <a:solidFill>
                  <a:srgbClr val="808080"/>
                </a:solidFill>
                <a:latin typeface="Consolas"/>
              </a:rPr>
              <a:t>:=</a:t>
            </a:r>
            <a:r>
              <a:rPr lang="de-DE">
                <a:solidFill>
                  <a:prstClr val="black"/>
                </a:solidFill>
                <a:latin typeface="Consolas"/>
              </a:rPr>
              <a:t> 0</a:t>
            </a:r>
            <a:r>
              <a:rPr lang="de-DE">
                <a:solidFill>
                  <a:srgbClr val="808080"/>
                </a:solidFill>
                <a:latin typeface="Consolas"/>
              </a:rPr>
              <a:t>;</a:t>
            </a:r>
            <a:r>
              <a:rPr lang="de-DE">
                <a:solidFill>
                  <a:prstClr val="black"/>
                </a:solidFill>
                <a:latin typeface="Consolas"/>
              </a:rPr>
              <a:t> </a:t>
            </a:r>
          </a:p>
          <a:p>
            <a:r>
              <a:rPr lang="de-DE" b="1">
                <a:solidFill>
                  <a:srgbClr val="0000FF"/>
                </a:solidFill>
                <a:latin typeface="Consolas"/>
              </a:rPr>
              <a:t>BEGIN</a:t>
            </a:r>
            <a:r>
              <a:rPr lang="de-DE">
                <a:solidFill>
                  <a:prstClr val="black"/>
                </a:solidFill>
                <a:latin typeface="Consolas"/>
              </a:rPr>
              <a:t> </a:t>
            </a:r>
          </a:p>
          <a:p>
            <a:r>
              <a:rPr lang="de-DE">
                <a:solidFill>
                  <a:prstClr val="black"/>
                </a:solidFill>
                <a:latin typeface="Consolas"/>
              </a:rPr>
              <a:t>  </a:t>
            </a:r>
            <a:r>
              <a:rPr lang="de-DE" b="1">
                <a:solidFill>
                  <a:srgbClr val="0000FF"/>
                </a:solidFill>
                <a:latin typeface="Consolas"/>
              </a:rPr>
              <a:t>SELECT</a:t>
            </a:r>
            <a:r>
              <a:rPr lang="de-DE">
                <a:solidFill>
                  <a:prstClr val="black"/>
                </a:solidFill>
                <a:latin typeface="Consolas"/>
              </a:rPr>
              <a:t> salary </a:t>
            </a:r>
          </a:p>
          <a:p>
            <a:r>
              <a:rPr lang="de-DE">
                <a:solidFill>
                  <a:prstClr val="black"/>
                </a:solidFill>
                <a:latin typeface="Consolas"/>
              </a:rPr>
              <a:t>  </a:t>
            </a:r>
            <a:r>
              <a:rPr lang="de-DE" b="1">
                <a:solidFill>
                  <a:srgbClr val="0000FF"/>
                </a:solidFill>
                <a:latin typeface="Consolas"/>
              </a:rPr>
              <a:t>INTO</a:t>
            </a:r>
            <a:r>
              <a:rPr lang="de-DE">
                <a:solidFill>
                  <a:prstClr val="black"/>
                </a:solidFill>
                <a:latin typeface="Consolas"/>
              </a:rPr>
              <a:t> v_sal </a:t>
            </a:r>
          </a:p>
          <a:p>
            <a:r>
              <a:rPr lang="en-US">
                <a:solidFill>
                  <a:prstClr val="black"/>
                </a:solidFill>
                <a:latin typeface="Consolas"/>
              </a:rPr>
              <a:t>  </a:t>
            </a:r>
            <a:r>
              <a:rPr lang="en-US" b="1">
                <a:solidFill>
                  <a:srgbClr val="0000FF"/>
                </a:solidFill>
                <a:latin typeface="Consolas"/>
              </a:rPr>
              <a:t>FROM</a:t>
            </a:r>
            <a:r>
              <a:rPr lang="en-US">
                <a:solidFill>
                  <a:prstClr val="black"/>
                </a:solidFill>
                <a:latin typeface="Consolas"/>
              </a:rPr>
              <a:t> employees          </a:t>
            </a:r>
          </a:p>
          <a:p>
            <a:r>
              <a:rPr lang="en-US">
                <a:solidFill>
                  <a:prstClr val="black"/>
                </a:solidFill>
                <a:latin typeface="Consolas"/>
              </a:rPr>
              <a:t>  </a:t>
            </a:r>
            <a:r>
              <a:rPr lang="en-US" b="1">
                <a:solidFill>
                  <a:srgbClr val="0000FF"/>
                </a:solidFill>
                <a:latin typeface="Consolas"/>
              </a:rPr>
              <a:t>WHERE</a:t>
            </a:r>
            <a:r>
              <a:rPr lang="en-US">
                <a:solidFill>
                  <a:prstClr val="black"/>
                </a:solidFill>
                <a:latin typeface="Consolas"/>
              </a:rPr>
              <a:t>  employee_id </a:t>
            </a:r>
            <a:r>
              <a:rPr lang="en-US">
                <a:solidFill>
                  <a:srgbClr val="808080"/>
                </a:solidFill>
                <a:latin typeface="Consolas"/>
              </a:rPr>
              <a:t>=</a:t>
            </a:r>
            <a:r>
              <a:rPr lang="en-US">
                <a:solidFill>
                  <a:prstClr val="black"/>
                </a:solidFill>
                <a:latin typeface="Consolas"/>
              </a:rPr>
              <a:t> p_id</a:t>
            </a:r>
            <a:r>
              <a:rPr lang="en-US">
                <a:solidFill>
                  <a:srgbClr val="808080"/>
                </a:solidFill>
                <a:latin typeface="Consolas"/>
              </a:rPr>
              <a:t>;</a:t>
            </a:r>
            <a:r>
              <a:rPr lang="en-US">
                <a:solidFill>
                  <a:prstClr val="black"/>
                </a:solidFill>
                <a:latin typeface="Consolas"/>
              </a:rPr>
              <a:t> </a:t>
            </a:r>
          </a:p>
          <a:p>
            <a:r>
              <a:rPr lang="en-US">
                <a:solidFill>
                  <a:prstClr val="black"/>
                </a:solidFill>
                <a:latin typeface="Consolas"/>
              </a:rPr>
              <a:t>  </a:t>
            </a:r>
            <a:r>
              <a:rPr lang="en-US" b="1">
                <a:solidFill>
                  <a:srgbClr val="0000FF"/>
                </a:solidFill>
                <a:latin typeface="Consolas"/>
              </a:rPr>
              <a:t>RETURN</a:t>
            </a:r>
            <a:r>
              <a:rPr lang="en-US">
                <a:solidFill>
                  <a:prstClr val="black"/>
                </a:solidFill>
                <a:latin typeface="Consolas"/>
              </a:rPr>
              <a:t> v_sal</a:t>
            </a:r>
            <a:r>
              <a:rPr lang="en-US">
                <a:solidFill>
                  <a:srgbClr val="808080"/>
                </a:solidFill>
                <a:latin typeface="Consolas"/>
              </a:rPr>
              <a:t>;</a:t>
            </a:r>
            <a:r>
              <a:rPr lang="en-US">
                <a:solidFill>
                  <a:prstClr val="black"/>
                </a:solidFill>
                <a:latin typeface="Consolas"/>
              </a:rPr>
              <a:t> </a:t>
            </a:r>
          </a:p>
          <a:p>
            <a:r>
              <a:rPr lang="en-US" b="1">
                <a:solidFill>
                  <a:srgbClr val="0000FF"/>
                </a:solidFill>
                <a:latin typeface="Consolas"/>
              </a:rPr>
              <a:t>END</a:t>
            </a:r>
            <a:r>
              <a:rPr lang="en-US">
                <a:solidFill>
                  <a:prstClr val="black"/>
                </a:solidFill>
                <a:latin typeface="Consolas"/>
              </a:rPr>
              <a:t> get_sal</a:t>
            </a:r>
            <a:r>
              <a:rPr lang="en-US">
                <a:solidFill>
                  <a:srgbClr val="808080"/>
                </a:solidFill>
                <a:latin typeface="Consolas"/>
              </a:rPr>
              <a:t>;</a:t>
            </a:r>
            <a:endParaRPr lang="en-US">
              <a:solidFill>
                <a:prstClr val="black"/>
              </a:solidFill>
              <a:latin typeface="Consolas"/>
            </a:endParaRPr>
          </a:p>
        </p:txBody>
      </p:sp>
      <p:sp>
        <p:nvSpPr>
          <p:cNvPr id="5" name="Rectangle 81"/>
          <p:cNvSpPr>
            <a:spLocks noChangeArrowheads="1"/>
          </p:cNvSpPr>
          <p:nvPr/>
        </p:nvSpPr>
        <p:spPr bwMode="auto">
          <a:xfrm>
            <a:off x="647564" y="4941168"/>
            <a:ext cx="7524836" cy="1368152"/>
          </a:xfrm>
          <a:prstGeom prst="rect">
            <a:avLst/>
          </a:prstGeom>
          <a:solidFill>
            <a:srgbClr val="FFFFCC"/>
          </a:solidFill>
          <a:ln w="9525">
            <a:solidFill>
              <a:schemeClr val="tx1"/>
            </a:solidFill>
            <a:miter lim="800000"/>
            <a:headEnd/>
            <a:tailEnd/>
          </a:ln>
        </p:spPr>
        <p:txBody>
          <a:bodyPr wrap="square" lIns="180000" tIns="93600" rIns="180000" bIns="93600" anchor="ctr">
            <a:noAutofit/>
          </a:bodyPr>
          <a:lstStyle/>
          <a:p>
            <a:r>
              <a:rPr lang="de-DE">
                <a:solidFill>
                  <a:srgbClr val="008000"/>
                </a:solidFill>
                <a:latin typeface="Consolas"/>
              </a:rPr>
              <a:t>-- Aufruf innerhalb einer SQL-Anweisung</a:t>
            </a:r>
          </a:p>
          <a:p>
            <a:r>
              <a:rPr lang="de-DE" b="1">
                <a:solidFill>
                  <a:srgbClr val="0000FF"/>
                </a:solidFill>
                <a:latin typeface="Consolas"/>
              </a:rPr>
              <a:t>SELECT </a:t>
            </a:r>
            <a:r>
              <a:rPr lang="de-DE">
                <a:solidFill>
                  <a:prstClr val="black"/>
                </a:solidFill>
                <a:latin typeface="Consolas"/>
              </a:rPr>
              <a:t>last_name, get_sal(employee_id)</a:t>
            </a:r>
            <a:br>
              <a:rPr lang="de-DE">
                <a:solidFill>
                  <a:prstClr val="black"/>
                </a:solidFill>
                <a:latin typeface="Consolas"/>
              </a:rPr>
            </a:br>
            <a:r>
              <a:rPr lang="de-DE" b="1">
                <a:solidFill>
                  <a:srgbClr val="0000FF"/>
                </a:solidFill>
                <a:latin typeface="Consolas"/>
              </a:rPr>
              <a:t>FROM </a:t>
            </a:r>
            <a:r>
              <a:rPr lang="de-DE">
                <a:solidFill>
                  <a:prstClr val="black"/>
                </a:solidFill>
                <a:latin typeface="Consolas"/>
              </a:rPr>
              <a:t>employees</a:t>
            </a:r>
          </a:p>
          <a:p>
            <a:r>
              <a:rPr lang="de-DE" b="1">
                <a:solidFill>
                  <a:srgbClr val="0000FF"/>
                </a:solidFill>
                <a:latin typeface="Consolas"/>
              </a:rPr>
              <a:t>WHERE </a:t>
            </a:r>
            <a:r>
              <a:rPr lang="de-DE">
                <a:solidFill>
                  <a:prstClr val="black"/>
                </a:solidFill>
                <a:latin typeface="Consolas"/>
              </a:rPr>
              <a:t>department_id = 100;</a:t>
            </a:r>
          </a:p>
        </p:txBody>
      </p:sp>
    </p:spTree>
    <p:extLst>
      <p:ext uri="{BB962C8B-B14F-4D97-AF65-F5344CB8AC3E}">
        <p14:creationId xmlns:p14="http://schemas.microsoft.com/office/powerpoint/2010/main" val="15869875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Stored Functions mit Tabellenzugriff</a:t>
            </a:r>
          </a:p>
        </p:txBody>
      </p:sp>
      <p:sp>
        <p:nvSpPr>
          <p:cNvPr id="4" name="Rectangle 81"/>
          <p:cNvSpPr>
            <a:spLocks noChangeArrowheads="1"/>
          </p:cNvSpPr>
          <p:nvPr/>
        </p:nvSpPr>
        <p:spPr bwMode="auto">
          <a:xfrm>
            <a:off x="647564" y="1016732"/>
            <a:ext cx="7524836" cy="4500500"/>
          </a:xfrm>
          <a:prstGeom prst="rect">
            <a:avLst/>
          </a:prstGeom>
          <a:solidFill>
            <a:srgbClr val="FFFFCC"/>
          </a:solidFill>
          <a:ln w="9525">
            <a:solidFill>
              <a:schemeClr val="tx1"/>
            </a:solidFill>
            <a:miter lim="800000"/>
            <a:headEnd/>
            <a:tailEnd/>
          </a:ln>
        </p:spPr>
        <p:txBody>
          <a:bodyPr wrap="square" lIns="180000" tIns="93600" rIns="180000" bIns="93600" anchor="ctr">
            <a:noAutofit/>
          </a:bodyPr>
          <a:lstStyle/>
          <a:p>
            <a:r>
              <a:rPr lang="de-DE" b="1">
                <a:solidFill>
                  <a:srgbClr val="0000FF"/>
                </a:solidFill>
                <a:latin typeface="Consolas"/>
              </a:rPr>
              <a:t>CREATE</a:t>
            </a:r>
            <a:r>
              <a:rPr lang="de-DE">
                <a:solidFill>
                  <a:prstClr val="black"/>
                </a:solidFill>
                <a:latin typeface="Consolas"/>
              </a:rPr>
              <a:t> </a:t>
            </a:r>
            <a:r>
              <a:rPr lang="de-DE" b="1">
                <a:solidFill>
                  <a:srgbClr val="0000FF"/>
                </a:solidFill>
                <a:latin typeface="Consolas"/>
              </a:rPr>
              <a:t>OR REPLACE FUNCTION</a:t>
            </a:r>
            <a:r>
              <a:rPr lang="de-DE">
                <a:solidFill>
                  <a:prstClr val="black"/>
                </a:solidFill>
                <a:latin typeface="Consolas"/>
              </a:rPr>
              <a:t> emp_full_name</a:t>
            </a:r>
            <a:r>
              <a:rPr lang="de-DE" b="1">
                <a:solidFill>
                  <a:srgbClr val="0000FF"/>
                </a:solidFill>
                <a:latin typeface="Consolas"/>
              </a:rPr>
              <a:t> </a:t>
            </a:r>
            <a:r>
              <a:rPr lang="de-DE">
                <a:solidFill>
                  <a:srgbClr val="808080"/>
                </a:solidFill>
                <a:latin typeface="Consolas"/>
              </a:rPr>
              <a:t>(</a:t>
            </a:r>
            <a:endParaRPr lang="de-DE">
              <a:solidFill>
                <a:prstClr val="black"/>
              </a:solidFill>
              <a:latin typeface="Consolas"/>
            </a:endParaRPr>
          </a:p>
          <a:p>
            <a:r>
              <a:rPr lang="de-DE">
                <a:solidFill>
                  <a:prstClr val="black"/>
                </a:solidFill>
                <a:latin typeface="Consolas"/>
              </a:rPr>
              <a:t>  p_emp_id employees</a:t>
            </a:r>
            <a:r>
              <a:rPr lang="de-DE">
                <a:solidFill>
                  <a:srgbClr val="808080"/>
                </a:solidFill>
                <a:latin typeface="Consolas"/>
              </a:rPr>
              <a:t>.</a:t>
            </a:r>
            <a:r>
              <a:rPr lang="de-DE">
                <a:solidFill>
                  <a:prstClr val="black"/>
                </a:solidFill>
                <a:latin typeface="Consolas"/>
              </a:rPr>
              <a:t>employee_id</a:t>
            </a:r>
            <a:r>
              <a:rPr lang="de-DE">
                <a:solidFill>
                  <a:srgbClr val="808080"/>
                </a:solidFill>
                <a:latin typeface="Consolas"/>
              </a:rPr>
              <a:t>%</a:t>
            </a:r>
            <a:r>
              <a:rPr lang="de-DE" b="1">
                <a:solidFill>
                  <a:srgbClr val="0000FF"/>
                </a:solidFill>
                <a:latin typeface="Consolas"/>
              </a:rPr>
              <a:t>TYPE</a:t>
            </a:r>
            <a:r>
              <a:rPr lang="de-DE">
                <a:solidFill>
                  <a:srgbClr val="808080"/>
                </a:solidFill>
                <a:latin typeface="Consolas"/>
              </a:rPr>
              <a:t>)</a:t>
            </a:r>
            <a:r>
              <a:rPr lang="de-DE">
                <a:solidFill>
                  <a:prstClr val="black"/>
                </a:solidFill>
                <a:latin typeface="Consolas"/>
              </a:rPr>
              <a:t> </a:t>
            </a:r>
          </a:p>
          <a:p>
            <a:r>
              <a:rPr lang="de-DE" b="1">
                <a:solidFill>
                  <a:srgbClr val="0000FF"/>
                </a:solidFill>
                <a:latin typeface="Consolas"/>
              </a:rPr>
              <a:t>RETURN</a:t>
            </a:r>
            <a:r>
              <a:rPr lang="de-DE">
                <a:solidFill>
                  <a:prstClr val="black"/>
                </a:solidFill>
                <a:latin typeface="Consolas"/>
              </a:rPr>
              <a:t> NUMBER </a:t>
            </a:r>
          </a:p>
          <a:p>
            <a:r>
              <a:rPr lang="de-DE">
                <a:solidFill>
                  <a:srgbClr val="808080"/>
                </a:solidFill>
                <a:latin typeface="Consolas"/>
              </a:rPr>
              <a:t>IS</a:t>
            </a:r>
            <a:r>
              <a:rPr lang="de-DE">
                <a:solidFill>
                  <a:prstClr val="black"/>
                </a:solidFill>
                <a:latin typeface="Consolas"/>
              </a:rPr>
              <a:t> </a:t>
            </a:r>
          </a:p>
          <a:p>
            <a:r>
              <a:rPr lang="de-DE">
                <a:solidFill>
                  <a:prstClr val="black"/>
                </a:solidFill>
                <a:latin typeface="Consolas"/>
              </a:rPr>
              <a:t>  v_first_name employees</a:t>
            </a:r>
            <a:r>
              <a:rPr lang="de-DE">
                <a:solidFill>
                  <a:srgbClr val="808080"/>
                </a:solidFill>
                <a:latin typeface="Consolas"/>
              </a:rPr>
              <a:t>.</a:t>
            </a:r>
            <a:r>
              <a:rPr lang="de-DE">
                <a:solidFill>
                  <a:prstClr val="black"/>
                </a:solidFill>
                <a:latin typeface="Consolas"/>
              </a:rPr>
              <a:t>first_name</a:t>
            </a:r>
            <a:r>
              <a:rPr lang="de-DE">
                <a:solidFill>
                  <a:srgbClr val="808080"/>
                </a:solidFill>
                <a:latin typeface="Consolas"/>
              </a:rPr>
              <a:t>%</a:t>
            </a:r>
            <a:r>
              <a:rPr lang="de-DE" b="1">
                <a:solidFill>
                  <a:srgbClr val="0000FF"/>
                </a:solidFill>
                <a:latin typeface="Consolas"/>
              </a:rPr>
              <a:t>TYPE</a:t>
            </a:r>
            <a:r>
              <a:rPr lang="de-DE">
                <a:solidFill>
                  <a:prstClr val="black"/>
                </a:solidFill>
                <a:latin typeface="Consolas"/>
              </a:rPr>
              <a:t> </a:t>
            </a:r>
            <a:r>
              <a:rPr lang="de-DE">
                <a:solidFill>
                  <a:srgbClr val="808080"/>
                </a:solidFill>
                <a:latin typeface="Consolas"/>
              </a:rPr>
              <a:t>:=</a:t>
            </a:r>
            <a:r>
              <a:rPr lang="de-DE">
                <a:solidFill>
                  <a:prstClr val="black"/>
                </a:solidFill>
                <a:latin typeface="Consolas"/>
              </a:rPr>
              <a:t> 0</a:t>
            </a:r>
            <a:r>
              <a:rPr lang="de-DE">
                <a:solidFill>
                  <a:srgbClr val="808080"/>
                </a:solidFill>
                <a:latin typeface="Consolas"/>
              </a:rPr>
              <a:t>;</a:t>
            </a:r>
            <a:r>
              <a:rPr lang="de-DE">
                <a:solidFill>
                  <a:prstClr val="black"/>
                </a:solidFill>
                <a:latin typeface="Consolas"/>
              </a:rPr>
              <a:t> </a:t>
            </a:r>
          </a:p>
          <a:p>
            <a:r>
              <a:rPr lang="de-DE">
                <a:solidFill>
                  <a:prstClr val="black"/>
                </a:solidFill>
                <a:latin typeface="Consolas"/>
              </a:rPr>
              <a:t>  v_last_name employees</a:t>
            </a:r>
            <a:r>
              <a:rPr lang="de-DE">
                <a:solidFill>
                  <a:srgbClr val="808080"/>
                </a:solidFill>
                <a:latin typeface="Consolas"/>
              </a:rPr>
              <a:t>.</a:t>
            </a:r>
            <a:r>
              <a:rPr lang="de-DE">
                <a:solidFill>
                  <a:prstClr val="black"/>
                </a:solidFill>
                <a:latin typeface="Consolas"/>
              </a:rPr>
              <a:t>first_name</a:t>
            </a:r>
            <a:r>
              <a:rPr lang="de-DE">
                <a:solidFill>
                  <a:srgbClr val="808080"/>
                </a:solidFill>
                <a:latin typeface="Consolas"/>
              </a:rPr>
              <a:t>%</a:t>
            </a:r>
            <a:r>
              <a:rPr lang="de-DE" b="1">
                <a:solidFill>
                  <a:srgbClr val="0000FF"/>
                </a:solidFill>
                <a:latin typeface="Consolas"/>
              </a:rPr>
              <a:t>TYPE</a:t>
            </a:r>
            <a:r>
              <a:rPr lang="de-DE">
                <a:solidFill>
                  <a:prstClr val="black"/>
                </a:solidFill>
                <a:latin typeface="Consolas"/>
              </a:rPr>
              <a:t> </a:t>
            </a:r>
            <a:r>
              <a:rPr lang="de-DE">
                <a:solidFill>
                  <a:srgbClr val="808080"/>
                </a:solidFill>
                <a:latin typeface="Consolas"/>
              </a:rPr>
              <a:t>:=</a:t>
            </a:r>
            <a:r>
              <a:rPr lang="de-DE">
                <a:solidFill>
                  <a:prstClr val="black"/>
                </a:solidFill>
                <a:latin typeface="Consolas"/>
              </a:rPr>
              <a:t> 0</a:t>
            </a:r>
            <a:r>
              <a:rPr lang="de-DE">
                <a:solidFill>
                  <a:srgbClr val="808080"/>
                </a:solidFill>
                <a:latin typeface="Consolas"/>
              </a:rPr>
              <a:t>;</a:t>
            </a:r>
            <a:r>
              <a:rPr lang="de-DE">
                <a:solidFill>
                  <a:prstClr val="black"/>
                </a:solidFill>
                <a:latin typeface="Consolas"/>
              </a:rPr>
              <a:t> </a:t>
            </a:r>
          </a:p>
          <a:p>
            <a:r>
              <a:rPr lang="de-DE" b="1">
                <a:solidFill>
                  <a:srgbClr val="0000FF"/>
                </a:solidFill>
                <a:latin typeface="Consolas"/>
              </a:rPr>
              <a:t>BEGIN</a:t>
            </a:r>
            <a:r>
              <a:rPr lang="de-DE">
                <a:solidFill>
                  <a:prstClr val="black"/>
                </a:solidFill>
                <a:latin typeface="Consolas"/>
              </a:rPr>
              <a:t> </a:t>
            </a:r>
          </a:p>
          <a:p>
            <a:r>
              <a:rPr lang="de-DE">
                <a:solidFill>
                  <a:prstClr val="black"/>
                </a:solidFill>
                <a:latin typeface="Consolas"/>
              </a:rPr>
              <a:t>  </a:t>
            </a:r>
            <a:r>
              <a:rPr lang="de-DE" b="1">
                <a:solidFill>
                  <a:srgbClr val="0000FF"/>
                </a:solidFill>
                <a:latin typeface="Consolas"/>
              </a:rPr>
              <a:t>SELECT</a:t>
            </a:r>
            <a:r>
              <a:rPr lang="de-DE">
                <a:solidFill>
                  <a:prstClr val="black"/>
                </a:solidFill>
                <a:latin typeface="Consolas"/>
              </a:rPr>
              <a:t> first_name</a:t>
            </a:r>
            <a:r>
              <a:rPr lang="de-DE">
                <a:solidFill>
                  <a:srgbClr val="808080"/>
                </a:solidFill>
                <a:latin typeface="Consolas"/>
              </a:rPr>
              <a:t>,</a:t>
            </a:r>
            <a:r>
              <a:rPr lang="de-DE">
                <a:solidFill>
                  <a:prstClr val="black"/>
                </a:solidFill>
                <a:latin typeface="Consolas"/>
              </a:rPr>
              <a:t> last_name</a:t>
            </a:r>
          </a:p>
          <a:p>
            <a:r>
              <a:rPr lang="de-DE">
                <a:solidFill>
                  <a:prstClr val="black"/>
                </a:solidFill>
                <a:latin typeface="Consolas"/>
              </a:rPr>
              <a:t>  </a:t>
            </a:r>
            <a:r>
              <a:rPr lang="de-DE" b="1">
                <a:solidFill>
                  <a:srgbClr val="0000FF"/>
                </a:solidFill>
                <a:latin typeface="Consolas"/>
              </a:rPr>
              <a:t>INTO</a:t>
            </a:r>
            <a:r>
              <a:rPr lang="de-DE">
                <a:solidFill>
                  <a:prstClr val="black"/>
                </a:solidFill>
                <a:latin typeface="Consolas"/>
              </a:rPr>
              <a:t> v_first_name</a:t>
            </a:r>
            <a:r>
              <a:rPr lang="de-DE">
                <a:solidFill>
                  <a:srgbClr val="808080"/>
                </a:solidFill>
                <a:latin typeface="Consolas"/>
              </a:rPr>
              <a:t>,</a:t>
            </a:r>
            <a:r>
              <a:rPr lang="de-DE">
                <a:solidFill>
                  <a:prstClr val="black"/>
                </a:solidFill>
                <a:latin typeface="Consolas"/>
              </a:rPr>
              <a:t> v_last_name</a:t>
            </a:r>
          </a:p>
          <a:p>
            <a:r>
              <a:rPr lang="en-US">
                <a:solidFill>
                  <a:prstClr val="black"/>
                </a:solidFill>
                <a:latin typeface="Consolas"/>
              </a:rPr>
              <a:t>  </a:t>
            </a:r>
            <a:r>
              <a:rPr lang="en-US" b="1">
                <a:solidFill>
                  <a:srgbClr val="0000FF"/>
                </a:solidFill>
                <a:latin typeface="Consolas"/>
              </a:rPr>
              <a:t>FROM</a:t>
            </a:r>
            <a:r>
              <a:rPr lang="en-US">
                <a:solidFill>
                  <a:prstClr val="black"/>
                </a:solidFill>
                <a:latin typeface="Consolas"/>
              </a:rPr>
              <a:t> employees          </a:t>
            </a:r>
          </a:p>
          <a:p>
            <a:r>
              <a:rPr lang="en-US">
                <a:solidFill>
                  <a:prstClr val="black"/>
                </a:solidFill>
                <a:latin typeface="Consolas"/>
              </a:rPr>
              <a:t>  </a:t>
            </a:r>
            <a:r>
              <a:rPr lang="en-US" b="1">
                <a:solidFill>
                  <a:srgbClr val="0000FF"/>
                </a:solidFill>
                <a:latin typeface="Consolas"/>
              </a:rPr>
              <a:t>WHERE</a:t>
            </a:r>
            <a:r>
              <a:rPr lang="en-US">
                <a:solidFill>
                  <a:prstClr val="black"/>
                </a:solidFill>
                <a:latin typeface="Consolas"/>
              </a:rPr>
              <a:t>  employee_id </a:t>
            </a:r>
            <a:r>
              <a:rPr lang="en-US">
                <a:solidFill>
                  <a:srgbClr val="808080"/>
                </a:solidFill>
                <a:latin typeface="Consolas"/>
              </a:rPr>
              <a:t>=</a:t>
            </a:r>
            <a:r>
              <a:rPr lang="en-US">
                <a:solidFill>
                  <a:prstClr val="black"/>
                </a:solidFill>
                <a:latin typeface="Consolas"/>
              </a:rPr>
              <a:t> p_emp_id</a:t>
            </a:r>
            <a:r>
              <a:rPr lang="en-US">
                <a:solidFill>
                  <a:srgbClr val="808080"/>
                </a:solidFill>
                <a:latin typeface="Consolas"/>
              </a:rPr>
              <a:t>;</a:t>
            </a:r>
            <a:r>
              <a:rPr lang="en-US">
                <a:solidFill>
                  <a:prstClr val="black"/>
                </a:solidFill>
                <a:latin typeface="Consolas"/>
              </a:rPr>
              <a:t> </a:t>
            </a:r>
          </a:p>
          <a:p>
            <a:r>
              <a:rPr lang="en-US">
                <a:solidFill>
                  <a:prstClr val="black"/>
                </a:solidFill>
                <a:latin typeface="Consolas"/>
              </a:rPr>
              <a:t>  </a:t>
            </a:r>
          </a:p>
          <a:p>
            <a:r>
              <a:rPr lang="en-US">
                <a:solidFill>
                  <a:prstClr val="black"/>
                </a:solidFill>
                <a:latin typeface="Consolas"/>
              </a:rPr>
              <a:t>  </a:t>
            </a:r>
            <a:r>
              <a:rPr lang="en-US" b="1">
                <a:solidFill>
                  <a:srgbClr val="0000FF"/>
                </a:solidFill>
                <a:latin typeface="Consolas"/>
              </a:rPr>
              <a:t>RETURN</a:t>
            </a:r>
            <a:r>
              <a:rPr lang="en-US">
                <a:solidFill>
                  <a:prstClr val="black"/>
                </a:solidFill>
                <a:latin typeface="Consolas"/>
              </a:rPr>
              <a:t> v_first_name </a:t>
            </a:r>
            <a:r>
              <a:rPr lang="en-US">
                <a:solidFill>
                  <a:srgbClr val="808080"/>
                </a:solidFill>
                <a:latin typeface="Consolas"/>
              </a:rPr>
              <a:t>||</a:t>
            </a:r>
            <a:r>
              <a:rPr lang="en-US">
                <a:solidFill>
                  <a:prstClr val="black"/>
                </a:solidFill>
                <a:latin typeface="Consolas"/>
              </a:rPr>
              <a:t> </a:t>
            </a:r>
            <a:r>
              <a:rPr lang="en-US">
                <a:solidFill>
                  <a:srgbClr val="800000"/>
                </a:solidFill>
                <a:latin typeface="Consolas"/>
              </a:rPr>
              <a:t>' '</a:t>
            </a:r>
            <a:r>
              <a:rPr lang="en-US">
                <a:solidFill>
                  <a:prstClr val="black"/>
                </a:solidFill>
                <a:latin typeface="Consolas"/>
              </a:rPr>
              <a:t> </a:t>
            </a:r>
            <a:r>
              <a:rPr lang="en-US">
                <a:solidFill>
                  <a:srgbClr val="808080"/>
                </a:solidFill>
                <a:latin typeface="Consolas"/>
              </a:rPr>
              <a:t>||</a:t>
            </a:r>
            <a:r>
              <a:rPr lang="en-US">
                <a:solidFill>
                  <a:prstClr val="black"/>
                </a:solidFill>
                <a:latin typeface="Consolas"/>
              </a:rPr>
              <a:t> v_last_name</a:t>
            </a:r>
            <a:r>
              <a:rPr lang="en-US">
                <a:solidFill>
                  <a:srgbClr val="808080"/>
                </a:solidFill>
                <a:latin typeface="Consolas"/>
              </a:rPr>
              <a:t>;</a:t>
            </a:r>
            <a:r>
              <a:rPr lang="en-US">
                <a:solidFill>
                  <a:prstClr val="black"/>
                </a:solidFill>
                <a:latin typeface="Consolas"/>
              </a:rPr>
              <a:t> </a:t>
            </a:r>
          </a:p>
          <a:p>
            <a:r>
              <a:rPr lang="en-US" b="1">
                <a:solidFill>
                  <a:srgbClr val="0000FF"/>
                </a:solidFill>
                <a:latin typeface="Consolas"/>
              </a:rPr>
              <a:t>END</a:t>
            </a:r>
            <a:r>
              <a:rPr lang="en-US">
                <a:solidFill>
                  <a:prstClr val="black"/>
                </a:solidFill>
                <a:latin typeface="Consolas"/>
              </a:rPr>
              <a:t> emp_full_name</a:t>
            </a:r>
            <a:r>
              <a:rPr lang="en-US">
                <a:solidFill>
                  <a:srgbClr val="808080"/>
                </a:solidFill>
                <a:latin typeface="Consolas"/>
              </a:rPr>
              <a:t>;</a:t>
            </a:r>
          </a:p>
        </p:txBody>
      </p:sp>
    </p:spTree>
    <p:extLst>
      <p:ext uri="{BB962C8B-B14F-4D97-AF65-F5344CB8AC3E}">
        <p14:creationId xmlns:p14="http://schemas.microsoft.com/office/powerpoint/2010/main" val="37314666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Aufgabe</a:t>
            </a:r>
          </a:p>
        </p:txBody>
      </p:sp>
      <p:sp>
        <p:nvSpPr>
          <p:cNvPr id="3" name="Inhaltsplatzhalter 2"/>
          <p:cNvSpPr>
            <a:spLocks noGrp="1"/>
          </p:cNvSpPr>
          <p:nvPr>
            <p:ph sz="quarter" idx="14"/>
          </p:nvPr>
        </p:nvSpPr>
        <p:spPr/>
        <p:txBody>
          <a:bodyPr/>
          <a:lstStyle/>
          <a:p>
            <a:pPr marL="688150" lvl="1" indent="-457200">
              <a:buFont typeface="+mj-lt"/>
              <a:buAutoNum type="arabicPeriod"/>
            </a:pPr>
            <a:r>
              <a:rPr lang="de-DE"/>
              <a:t>Schauen Sie sich im Schema HR die Funktion emp_full_name an. Was macht sie?</a:t>
            </a:r>
          </a:p>
          <a:p>
            <a:pPr marL="745200" lvl="1" indent="-457200">
              <a:buFont typeface="+mj-lt"/>
              <a:buAutoNum type="arabicPeriod"/>
            </a:pPr>
            <a:r>
              <a:rPr lang="de-DE"/>
              <a:t>Erstellen Sie eine SQL-Anweisung, welche für alle Angestellten des Departments 'Finance' (JOIN notwendig!) die employee_id und den vollen Namen unter Verwendung der Funktion emp_full_name ausgibt.</a:t>
            </a:r>
          </a:p>
          <a:p>
            <a:pPr marL="745200" lvl="1" indent="-457200">
              <a:buFont typeface="+mj-lt"/>
              <a:buAutoNum type="arabicPeriod"/>
            </a:pPr>
            <a:r>
              <a:rPr lang="de-DE"/>
              <a:t>Ist die Implementierung geschickt gewählt? </a:t>
            </a:r>
            <a:br>
              <a:rPr lang="de-DE"/>
            </a:br>
            <a:r>
              <a:rPr lang="de-DE"/>
              <a:t>Was sind Vor- oder Nachteile? </a:t>
            </a:r>
            <a:br>
              <a:rPr lang="de-DE"/>
            </a:br>
            <a:r>
              <a:rPr lang="de-DE"/>
              <a:t>Wann sollte eine solche Lookup-Funktion verwendet werden?</a:t>
            </a:r>
            <a:br>
              <a:rPr lang="de-DE"/>
            </a:br>
            <a:r>
              <a:rPr lang="de-DE"/>
              <a:t>Was für Alternativen gibt es?</a:t>
            </a:r>
          </a:p>
        </p:txBody>
      </p:sp>
    </p:spTree>
    <p:extLst>
      <p:ext uri="{BB962C8B-B14F-4D97-AF65-F5344CB8AC3E}">
        <p14:creationId xmlns:p14="http://schemas.microsoft.com/office/powerpoint/2010/main" val="2710040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Einschränkungen beim Aufruf aus SQL</a:t>
            </a:r>
          </a:p>
        </p:txBody>
      </p:sp>
      <p:sp>
        <p:nvSpPr>
          <p:cNvPr id="3" name="Inhaltsplatzhalter 2"/>
          <p:cNvSpPr>
            <a:spLocks noGrp="1"/>
          </p:cNvSpPr>
          <p:nvPr>
            <p:ph sz="quarter" idx="14"/>
          </p:nvPr>
        </p:nvSpPr>
        <p:spPr/>
        <p:txBody>
          <a:bodyPr>
            <a:normAutofit/>
          </a:bodyPr>
          <a:lstStyle/>
          <a:p>
            <a:r>
              <a:rPr lang="en-US"/>
              <a:t>Anforderungen an UDFs in SQL-Ausdrücken</a:t>
            </a:r>
          </a:p>
          <a:p>
            <a:pPr lvl="1"/>
            <a:r>
              <a:rPr lang="en-US"/>
              <a:t>Ausschließlich IN-Parameter mit SQL-Datentypen erlaubt</a:t>
            </a:r>
          </a:p>
          <a:p>
            <a:pPr lvl="1"/>
            <a:r>
              <a:rPr lang="en-US"/>
              <a:t>Funktionen dürfen keine Transaktion beenden, d.h. kein COMMIT oder ROLLBACK enthalten </a:t>
            </a:r>
          </a:p>
          <a:p>
            <a:pPr lvl="1"/>
            <a:r>
              <a:rPr lang="en-US"/>
              <a:t>SELECT: UDFs dürfen keine DML-Anweisungen enthalten </a:t>
            </a:r>
          </a:p>
          <a:p>
            <a:pPr lvl="1"/>
            <a:r>
              <a:rPr lang="en-US"/>
              <a:t>UPDATE oder DELETE für eine Tabelle: UDFs dürfen kein DML  derselben Tabelle abfragen oder enthalten</a:t>
            </a:r>
          </a:p>
          <a:p>
            <a:pPr lvl="4"/>
            <a:r>
              <a:rPr lang="en-US"/>
              <a:t>Aufrufe von UDFs, die gegen diese Einschränkungen verstoßen, verursachen Fehlermeldungen </a:t>
            </a:r>
          </a:p>
        </p:txBody>
      </p:sp>
    </p:spTree>
    <p:extLst>
      <p:ext uri="{BB962C8B-B14F-4D97-AF65-F5344CB8AC3E}">
        <p14:creationId xmlns:p14="http://schemas.microsoft.com/office/powerpoint/2010/main" val="21078700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Vorsicht bei UDFs in SQL-Anweisungen</a:t>
            </a:r>
          </a:p>
        </p:txBody>
      </p:sp>
      <p:sp>
        <p:nvSpPr>
          <p:cNvPr id="3" name="Inhaltsplatzhalter 2"/>
          <p:cNvSpPr>
            <a:spLocks noGrp="1"/>
          </p:cNvSpPr>
          <p:nvPr>
            <p:ph sz="quarter" idx="14"/>
          </p:nvPr>
        </p:nvSpPr>
        <p:spPr>
          <a:xfrm>
            <a:off x="285750" y="1016732"/>
            <a:ext cx="8572500" cy="3960440"/>
          </a:xfrm>
        </p:spPr>
        <p:txBody>
          <a:bodyPr>
            <a:normAutofit/>
          </a:bodyPr>
          <a:lstStyle/>
          <a:p>
            <a:r>
              <a:rPr lang="de-DE" sz="1800"/>
              <a:t>Funktionen ohne Datenzugriff sind problemlos</a:t>
            </a:r>
          </a:p>
          <a:p>
            <a:pPr lvl="1"/>
            <a:r>
              <a:rPr lang="de-DE" sz="1800"/>
              <a:t>z.B. get_short_name(first_name, last_name) </a:t>
            </a:r>
          </a:p>
          <a:p>
            <a:r>
              <a:rPr lang="de-DE" sz="1800"/>
              <a:t>Lookup-Funktionen</a:t>
            </a:r>
          </a:p>
          <a:p>
            <a:pPr lvl="1"/>
            <a:r>
              <a:rPr lang="de-DE" sz="1800"/>
              <a:t>UDFs, die zu einer ID Informationen aus einem Datensatz über ein SELECT zurückliefern, z.B. get_name(emp_id)</a:t>
            </a:r>
          </a:p>
          <a:p>
            <a:pPr lvl="1"/>
            <a:r>
              <a:rPr lang="de-DE" sz="1800"/>
              <a:t>Können in PL/SQL sinnvoll sein, um Tabellendetails zu verbergen und Code zu vereinfachen</a:t>
            </a:r>
          </a:p>
          <a:p>
            <a:pPr lvl="1"/>
            <a:r>
              <a:rPr lang="de-DE" sz="1800"/>
              <a:t>möglichst nicht in SQL-Anweisungen verwendet werden, die viele Sätze im Resultset haben, weil dann für jeden Datensatz ein Funktionsaufruf mit zusätzlichem Lookup erfolgt </a:t>
            </a:r>
            <a:r>
              <a:rPr lang="de-DE" sz="1800">
                <a:sym typeface="Wingdings"/>
              </a:rPr>
              <a:t> Performance-Killer</a:t>
            </a:r>
          </a:p>
          <a:p>
            <a:pPr lvl="1"/>
            <a:r>
              <a:rPr lang="de-DE" sz="1800">
                <a:sym typeface="Wingdings"/>
              </a:rPr>
              <a:t>Alternative: Ausdruck direkt in SQL-Anweisung einfügen oder View verwenden.</a:t>
            </a:r>
            <a:endParaRPr lang="de-DE" sz="1800"/>
          </a:p>
        </p:txBody>
      </p:sp>
      <p:grpSp>
        <p:nvGrpSpPr>
          <p:cNvPr id="7" name="Gruppierung 6"/>
          <p:cNvGrpSpPr/>
          <p:nvPr/>
        </p:nvGrpSpPr>
        <p:grpSpPr>
          <a:xfrm>
            <a:off x="827584" y="5265204"/>
            <a:ext cx="6912768" cy="1008112"/>
            <a:chOff x="899592" y="4977172"/>
            <a:chExt cx="6912768" cy="1008112"/>
          </a:xfrm>
        </p:grpSpPr>
        <p:sp>
          <p:nvSpPr>
            <p:cNvPr id="4" name="Rectangle 81"/>
            <p:cNvSpPr>
              <a:spLocks noChangeArrowheads="1"/>
            </p:cNvSpPr>
            <p:nvPr/>
          </p:nvSpPr>
          <p:spPr bwMode="auto">
            <a:xfrm>
              <a:off x="899592" y="4977172"/>
              <a:ext cx="6912768" cy="1008112"/>
            </a:xfrm>
            <a:prstGeom prst="rect">
              <a:avLst/>
            </a:prstGeom>
            <a:solidFill>
              <a:srgbClr val="FFFFCC"/>
            </a:solidFill>
            <a:ln w="9525">
              <a:solidFill>
                <a:schemeClr val="tx1"/>
              </a:solidFill>
              <a:miter lim="800000"/>
              <a:headEnd/>
              <a:tailEnd/>
            </a:ln>
          </p:spPr>
          <p:txBody>
            <a:bodyPr wrap="square" lIns="180000" tIns="93600" rIns="180000" bIns="93600" anchor="ctr">
              <a:noAutofit/>
            </a:bodyPr>
            <a:lstStyle/>
            <a:p>
              <a:r>
                <a:rPr lang="de-DE" b="1">
                  <a:solidFill>
                    <a:srgbClr val="0000FF"/>
                  </a:solidFill>
                  <a:latin typeface="Consolas"/>
                </a:rPr>
                <a:t>SELECT</a:t>
              </a:r>
              <a:r>
                <a:rPr lang="de-DE">
                  <a:solidFill>
                    <a:prstClr val="black"/>
                  </a:solidFill>
                  <a:latin typeface="Consolas"/>
                </a:rPr>
                <a:t> e.employee_id, </a:t>
              </a:r>
              <a:r>
                <a:rPr lang="de-DE">
                  <a:solidFill>
                    <a:srgbClr val="FF0000"/>
                  </a:solidFill>
                  <a:latin typeface="Consolas"/>
                </a:rPr>
                <a:t>get_name(e.employee_id)</a:t>
              </a:r>
            </a:p>
            <a:p>
              <a:r>
                <a:rPr lang="de-DE" b="1">
                  <a:solidFill>
                    <a:srgbClr val="0000FF"/>
                  </a:solidFill>
                  <a:latin typeface="Consolas"/>
                </a:rPr>
                <a:t>FROM</a:t>
              </a:r>
              <a:r>
                <a:rPr lang="de-DE">
                  <a:solidFill>
                    <a:prstClr val="black"/>
                  </a:solidFill>
                  <a:latin typeface="Consolas"/>
                </a:rPr>
                <a:t> employees e</a:t>
              </a:r>
              <a:endParaRPr lang="de-DE">
                <a:solidFill>
                  <a:srgbClr val="800000"/>
                </a:solidFill>
                <a:latin typeface="Consolas"/>
              </a:endParaRPr>
            </a:p>
          </p:txBody>
        </p:sp>
        <p:cxnSp>
          <p:nvCxnSpPr>
            <p:cNvPr id="6" name="Gerade Verbindung 5"/>
            <p:cNvCxnSpPr/>
            <p:nvPr/>
          </p:nvCxnSpPr>
          <p:spPr>
            <a:xfrm flipH="1" flipV="1">
              <a:off x="3887924" y="5193196"/>
              <a:ext cx="3168352" cy="432048"/>
            </a:xfrm>
            <a:prstGeom prst="line">
              <a:avLst/>
            </a:prstGeom>
            <a:ln>
              <a:headEnd type="none" w="med" len="med"/>
              <a:tailEnd type="none" w="lg" len="med"/>
            </a:ln>
          </p:spPr>
          <p:style>
            <a:lnRef idx="3">
              <a:schemeClr val="accent3"/>
            </a:lnRef>
            <a:fillRef idx="0">
              <a:schemeClr val="accent3"/>
            </a:fillRef>
            <a:effectRef idx="2">
              <a:schemeClr val="accent3"/>
            </a:effectRef>
            <a:fontRef idx="minor">
              <a:schemeClr val="tx1"/>
            </a:fontRef>
          </p:style>
        </p:cxnSp>
      </p:grpSp>
    </p:spTree>
    <p:extLst>
      <p:ext uri="{BB962C8B-B14F-4D97-AF65-F5344CB8AC3E}">
        <p14:creationId xmlns:p14="http://schemas.microsoft.com/office/powerpoint/2010/main" val="2667222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Packages</a:t>
            </a:r>
          </a:p>
        </p:txBody>
      </p:sp>
      <p:sp>
        <p:nvSpPr>
          <p:cNvPr id="3" name="Inhaltsplatzhalter 2"/>
          <p:cNvSpPr>
            <a:spLocks noGrp="1"/>
          </p:cNvSpPr>
          <p:nvPr>
            <p:ph sz="quarter" idx="14"/>
          </p:nvPr>
        </p:nvSpPr>
        <p:spPr/>
        <p:txBody>
          <a:bodyPr/>
          <a:lstStyle/>
          <a:p>
            <a:r>
              <a:rPr lang="de-DE"/>
              <a:t>Zweck und Aufbau</a:t>
            </a:r>
          </a:p>
          <a:p>
            <a:pPr lvl="1"/>
            <a:r>
              <a:rPr lang="de-DE"/>
              <a:t>Erlauben die Zusammenfassung verwandter Prozeduren und Funktionen </a:t>
            </a:r>
          </a:p>
          <a:p>
            <a:pPr lvl="1"/>
            <a:r>
              <a:rPr lang="de-DE"/>
              <a:t>Bestehen aus Header (Spezifikation, Interface) und Body (Implementierung)</a:t>
            </a:r>
          </a:p>
          <a:p>
            <a:r>
              <a:rPr lang="de-DE"/>
              <a:t>Erlaubt zusätzlich</a:t>
            </a:r>
          </a:p>
          <a:p>
            <a:pPr lvl="1"/>
            <a:r>
              <a:rPr lang="de-DE"/>
              <a:t>Package-globale Variable, Konstanten, Exceptions, Cursors</a:t>
            </a:r>
          </a:p>
          <a:p>
            <a:pPr lvl="1"/>
            <a:r>
              <a:rPr lang="de-DE"/>
              <a:t>Überladung von Prozeduren und Funktionen</a:t>
            </a:r>
          </a:p>
          <a:p>
            <a:pPr lvl="1"/>
            <a:r>
              <a:rPr lang="de-DE"/>
              <a:t>Kapselung von Daten und Programmen: Private Konstrukte im Package Body sind nach außen nicht sichtbar</a:t>
            </a:r>
          </a:p>
        </p:txBody>
      </p:sp>
      <p:sp>
        <p:nvSpPr>
          <p:cNvPr id="4" name="Textfeld 3"/>
          <p:cNvSpPr txBox="1"/>
          <p:nvPr/>
        </p:nvSpPr>
        <p:spPr>
          <a:xfrm>
            <a:off x="8528" y="-10869"/>
            <a:ext cx="603032" cy="707886"/>
          </a:xfrm>
          <a:prstGeom prst="rect">
            <a:avLst/>
          </a:prstGeom>
          <a:noFill/>
        </p:spPr>
        <p:txBody>
          <a:bodyPr wrap="square" rtlCol="0">
            <a:spAutoFit/>
          </a:bodyPr>
          <a:lstStyle/>
          <a:p>
            <a:r>
              <a:rPr lang="de-DE" sz="4000" dirty="0" smtClean="0">
                <a:solidFill>
                  <a:srgbClr val="FF0000"/>
                </a:solidFill>
                <a:ea typeface="Tahoma" pitchFamily="34" charset="0"/>
                <a:cs typeface="Tahoma" pitchFamily="34" charset="0"/>
              </a:rPr>
              <a:t>*</a:t>
            </a:r>
          </a:p>
        </p:txBody>
      </p:sp>
    </p:spTree>
    <p:extLst>
      <p:ext uri="{BB962C8B-B14F-4D97-AF65-F5344CB8AC3E}">
        <p14:creationId xmlns:p14="http://schemas.microsoft.com/office/powerpoint/2010/main" val="1510880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Motivation</a:t>
            </a:r>
          </a:p>
        </p:txBody>
      </p:sp>
      <p:sp>
        <p:nvSpPr>
          <p:cNvPr id="3" name="Inhaltsplatzhalter 2"/>
          <p:cNvSpPr>
            <a:spLocks noGrp="1"/>
          </p:cNvSpPr>
          <p:nvPr>
            <p:ph sz="quarter" idx="14"/>
          </p:nvPr>
        </p:nvSpPr>
        <p:spPr/>
        <p:txBody>
          <a:bodyPr>
            <a:normAutofit fontScale="92500" lnSpcReduction="20000"/>
          </a:bodyPr>
          <a:lstStyle/>
          <a:p>
            <a:r>
              <a:rPr lang="de-DE"/>
              <a:t>Wie würden Sie diese Anforderung implementieren:</a:t>
            </a:r>
          </a:p>
          <a:p>
            <a:pPr marL="288000" lvl="1" indent="0">
              <a:buNone/>
            </a:pPr>
            <a:r>
              <a:rPr lang="de-DE"/>
              <a:t>Es soll einen Prozess für den regelmäßigen Import einer größeren Datenmenge (z.B. Produktstammdaten) implementiert werden. </a:t>
            </a:r>
          </a:p>
          <a:p>
            <a:pPr marL="288000" lvl="1" indent="0">
              <a:buNone/>
            </a:pPr>
            <a:r>
              <a:rPr lang="de-DE"/>
              <a:t>Mehrfach täglich sollen Mitarbeiter an verschiedenen Standorten einige tausend Datensätze mit Produktinformationen von externen Zulieferern und Lieferanten importieren. Dabei sollen Daten von Produkten, die schon vorhanden sind, aktualisiert werden. </a:t>
            </a:r>
          </a:p>
          <a:p>
            <a:pPr marL="288000" lvl="1" indent="0">
              <a:buNone/>
            </a:pPr>
            <a:r>
              <a:rPr lang="de-DE"/>
              <a:t>Für eine vereinheitlichte Darstellung sind alle Einheiten in das metrische Format zu konvertieren.</a:t>
            </a:r>
          </a:p>
          <a:p>
            <a:pPr marL="288000" lvl="1" indent="0">
              <a:buNone/>
            </a:pPr>
            <a:r>
              <a:rPr lang="de-DE"/>
              <a:t>Alle Änderungen an vorhandenen Datensätzen sollen für die Nachvollziehbarkeit protokolliert werden.</a:t>
            </a:r>
          </a:p>
          <a:p>
            <a:pPr marL="288000" lvl="1" indent="0">
              <a:buNone/>
            </a:pPr>
            <a:r>
              <a:rPr lang="de-DE"/>
              <a:t>Einige Zusatzinformationen zu Produkten, die normalisiert in eigenen Tabellen gespeichert sind (z.B. Materialeigenschaften), sollen beim Import automatisch angelegt bzw. aktualisiert werden</a:t>
            </a:r>
          </a:p>
          <a:p>
            <a:pPr marL="288000" lvl="1" indent="0">
              <a:buNone/>
            </a:pPr>
            <a:r>
              <a:rPr lang="de-DE"/>
              <a:t>Fehlerhafte Datensätze sollen in einer eigenen Tabelle protokolliert werden, aber nicht zum Abbruch des Import-Prozesse führen.</a:t>
            </a:r>
          </a:p>
        </p:txBody>
      </p:sp>
    </p:spTree>
    <p:extLst>
      <p:ext uri="{BB962C8B-B14F-4D97-AF65-F5344CB8AC3E}">
        <p14:creationId xmlns:p14="http://schemas.microsoft.com/office/powerpoint/2010/main" val="37790109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Exkurs: Aufbau eines Package</a:t>
            </a:r>
          </a:p>
        </p:txBody>
      </p:sp>
      <p:pic>
        <p:nvPicPr>
          <p:cNvPr id="4" name="Bild 3"/>
          <p:cNvPicPr>
            <a:picLocks noChangeAspect="1"/>
          </p:cNvPicPr>
          <p:nvPr/>
        </p:nvPicPr>
        <p:blipFill>
          <a:blip r:embed="rId2"/>
          <a:stretch>
            <a:fillRect/>
          </a:stretch>
        </p:blipFill>
        <p:spPr>
          <a:xfrm>
            <a:off x="1727684" y="944724"/>
            <a:ext cx="5579402" cy="5527836"/>
          </a:xfrm>
          <a:prstGeom prst="rect">
            <a:avLst/>
          </a:prstGeom>
        </p:spPr>
      </p:pic>
      <p:sp>
        <p:nvSpPr>
          <p:cNvPr id="5" name="Textfeld 4"/>
          <p:cNvSpPr txBox="1"/>
          <p:nvPr/>
        </p:nvSpPr>
        <p:spPr>
          <a:xfrm>
            <a:off x="8528" y="-10869"/>
            <a:ext cx="603032" cy="707886"/>
          </a:xfrm>
          <a:prstGeom prst="rect">
            <a:avLst/>
          </a:prstGeom>
          <a:noFill/>
        </p:spPr>
        <p:txBody>
          <a:bodyPr wrap="square" rtlCol="0">
            <a:spAutoFit/>
          </a:bodyPr>
          <a:lstStyle/>
          <a:p>
            <a:r>
              <a:rPr lang="de-DE" sz="4000" dirty="0" smtClean="0">
                <a:solidFill>
                  <a:srgbClr val="FF0000"/>
                </a:solidFill>
                <a:ea typeface="Tahoma" pitchFamily="34" charset="0"/>
                <a:cs typeface="Tahoma" pitchFamily="34" charset="0"/>
              </a:rPr>
              <a:t>*</a:t>
            </a:r>
          </a:p>
        </p:txBody>
      </p:sp>
    </p:spTree>
    <p:extLst>
      <p:ext uri="{BB962C8B-B14F-4D97-AF65-F5344CB8AC3E}">
        <p14:creationId xmlns:p14="http://schemas.microsoft.com/office/powerpoint/2010/main" val="3869237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Beispiel: Package Header</a:t>
            </a:r>
          </a:p>
        </p:txBody>
      </p:sp>
      <p:sp>
        <p:nvSpPr>
          <p:cNvPr id="6" name="Inhaltsplatzhalter 5"/>
          <p:cNvSpPr>
            <a:spLocks noGrp="1"/>
          </p:cNvSpPr>
          <p:nvPr>
            <p:ph sz="quarter" idx="14"/>
          </p:nvPr>
        </p:nvSpPr>
        <p:spPr/>
        <p:txBody>
          <a:bodyPr/>
          <a:lstStyle/>
          <a:p>
            <a:r>
              <a:rPr lang="de-DE"/>
              <a:t>Überladene Prozedur add_department</a:t>
            </a:r>
          </a:p>
        </p:txBody>
      </p:sp>
      <p:sp>
        <p:nvSpPr>
          <p:cNvPr id="4" name="Rectangle 81"/>
          <p:cNvSpPr>
            <a:spLocks noChangeArrowheads="1"/>
          </p:cNvSpPr>
          <p:nvPr/>
        </p:nvSpPr>
        <p:spPr bwMode="auto">
          <a:xfrm>
            <a:off x="647564" y="1628800"/>
            <a:ext cx="7776864" cy="3708412"/>
          </a:xfrm>
          <a:prstGeom prst="rect">
            <a:avLst/>
          </a:prstGeom>
          <a:solidFill>
            <a:srgbClr val="FFFFCC"/>
          </a:solidFill>
          <a:ln w="9525">
            <a:solidFill>
              <a:schemeClr val="tx1"/>
            </a:solidFill>
            <a:miter lim="800000"/>
            <a:headEnd/>
            <a:tailEnd/>
          </a:ln>
        </p:spPr>
        <p:txBody>
          <a:bodyPr wrap="square" lIns="180000" tIns="93600" rIns="180000" bIns="93600" anchor="ctr">
            <a:noAutofit/>
          </a:bodyPr>
          <a:lstStyle/>
          <a:p>
            <a:r>
              <a:rPr lang="de-DE" b="1">
                <a:solidFill>
                  <a:srgbClr val="0000FF"/>
                </a:solidFill>
                <a:latin typeface="Consolas"/>
              </a:rPr>
              <a:t>CREATE</a:t>
            </a:r>
            <a:r>
              <a:rPr lang="de-DE">
                <a:solidFill>
                  <a:prstClr val="black"/>
                </a:solidFill>
                <a:latin typeface="Consolas"/>
              </a:rPr>
              <a:t> </a:t>
            </a:r>
            <a:r>
              <a:rPr lang="de-DE" b="1">
                <a:solidFill>
                  <a:srgbClr val="0000FF"/>
                </a:solidFill>
                <a:latin typeface="Consolas"/>
              </a:rPr>
              <a:t>OR REPLACE PACKAGE</a:t>
            </a:r>
            <a:r>
              <a:rPr lang="de-DE">
                <a:solidFill>
                  <a:prstClr val="black"/>
                </a:solidFill>
                <a:latin typeface="Consolas"/>
              </a:rPr>
              <a:t> dept_pkg </a:t>
            </a:r>
            <a:br>
              <a:rPr lang="de-DE">
                <a:solidFill>
                  <a:prstClr val="black"/>
                </a:solidFill>
                <a:latin typeface="Consolas"/>
              </a:rPr>
            </a:br>
            <a:r>
              <a:rPr lang="de-DE" b="1">
                <a:solidFill>
                  <a:srgbClr val="0000FF"/>
                </a:solidFill>
                <a:latin typeface="Consolas"/>
              </a:rPr>
              <a:t>AS </a:t>
            </a:r>
          </a:p>
          <a:p>
            <a:r>
              <a:rPr lang="de-DE">
                <a:solidFill>
                  <a:prstClr val="black"/>
                </a:solidFill>
                <a:latin typeface="Consolas"/>
              </a:rPr>
              <a:t>  </a:t>
            </a:r>
            <a:r>
              <a:rPr lang="de-DE" b="1">
                <a:solidFill>
                  <a:srgbClr val="0000FF"/>
                </a:solidFill>
                <a:latin typeface="Consolas"/>
              </a:rPr>
              <a:t>PROCEDURE</a:t>
            </a:r>
            <a:r>
              <a:rPr lang="de-DE">
                <a:solidFill>
                  <a:prstClr val="black"/>
                </a:solidFill>
                <a:latin typeface="Consolas"/>
              </a:rPr>
              <a:t> </a:t>
            </a:r>
            <a:r>
              <a:rPr lang="de-DE" b="1">
                <a:solidFill>
                  <a:srgbClr val="FF0000"/>
                </a:solidFill>
                <a:latin typeface="Consolas"/>
              </a:rPr>
              <a:t>add_department</a:t>
            </a:r>
            <a:r>
              <a:rPr lang="de-DE">
                <a:solidFill>
                  <a:prstClr val="black"/>
                </a:solidFill>
                <a:latin typeface="Consolas"/>
              </a:rPr>
              <a:t> </a:t>
            </a:r>
            <a:r>
              <a:rPr lang="de-DE">
                <a:solidFill>
                  <a:srgbClr val="808080"/>
                </a:solidFill>
                <a:latin typeface="Consolas"/>
              </a:rPr>
              <a:t>(</a:t>
            </a:r>
          </a:p>
          <a:p>
            <a:r>
              <a:rPr lang="de-DE">
                <a:solidFill>
                  <a:prstClr val="black"/>
                </a:solidFill>
                <a:latin typeface="Consolas"/>
              </a:rPr>
              <a:t>    p_deptno departments</a:t>
            </a:r>
            <a:r>
              <a:rPr lang="de-DE">
                <a:solidFill>
                  <a:srgbClr val="808080"/>
                </a:solidFill>
                <a:latin typeface="Consolas"/>
              </a:rPr>
              <a:t>.</a:t>
            </a:r>
            <a:r>
              <a:rPr lang="de-DE">
                <a:solidFill>
                  <a:prstClr val="black"/>
                </a:solidFill>
                <a:latin typeface="Consolas"/>
              </a:rPr>
              <a:t>department_id</a:t>
            </a:r>
            <a:r>
              <a:rPr lang="de-DE">
                <a:solidFill>
                  <a:srgbClr val="808080"/>
                </a:solidFill>
                <a:latin typeface="Consolas"/>
              </a:rPr>
              <a:t>%</a:t>
            </a:r>
            <a:r>
              <a:rPr lang="de-DE" b="1">
                <a:solidFill>
                  <a:srgbClr val="0000FF"/>
                </a:solidFill>
                <a:latin typeface="Consolas"/>
              </a:rPr>
              <a:t>TYPE</a:t>
            </a:r>
            <a:r>
              <a:rPr lang="de-DE">
                <a:solidFill>
                  <a:srgbClr val="808080"/>
                </a:solidFill>
                <a:latin typeface="Consolas"/>
              </a:rPr>
              <a:t>,</a:t>
            </a:r>
            <a:r>
              <a:rPr lang="de-DE">
                <a:solidFill>
                  <a:prstClr val="black"/>
                </a:solidFill>
                <a:latin typeface="Consolas"/>
              </a:rPr>
              <a:t> </a:t>
            </a:r>
          </a:p>
          <a:p>
            <a:r>
              <a:rPr lang="de-DE">
                <a:solidFill>
                  <a:prstClr val="black"/>
                </a:solidFill>
                <a:latin typeface="Consolas"/>
              </a:rPr>
              <a:t>    p_name departments</a:t>
            </a:r>
            <a:r>
              <a:rPr lang="de-DE">
                <a:solidFill>
                  <a:srgbClr val="808080"/>
                </a:solidFill>
                <a:latin typeface="Consolas"/>
              </a:rPr>
              <a:t>.</a:t>
            </a:r>
            <a:r>
              <a:rPr lang="de-DE">
                <a:solidFill>
                  <a:prstClr val="black"/>
                </a:solidFill>
                <a:latin typeface="Consolas"/>
              </a:rPr>
              <a:t>department_name</a:t>
            </a:r>
            <a:r>
              <a:rPr lang="de-DE">
                <a:solidFill>
                  <a:srgbClr val="808080"/>
                </a:solidFill>
                <a:latin typeface="Consolas"/>
              </a:rPr>
              <a:t>%</a:t>
            </a:r>
            <a:r>
              <a:rPr lang="de-DE" b="1">
                <a:solidFill>
                  <a:srgbClr val="0000FF"/>
                </a:solidFill>
                <a:latin typeface="Consolas"/>
              </a:rPr>
              <a:t>TYPE</a:t>
            </a:r>
            <a:r>
              <a:rPr lang="de-DE">
                <a:solidFill>
                  <a:prstClr val="black"/>
                </a:solidFill>
                <a:latin typeface="Consolas"/>
              </a:rPr>
              <a:t> </a:t>
            </a:r>
            <a:r>
              <a:rPr lang="de-DE">
                <a:solidFill>
                  <a:srgbClr val="808080"/>
                </a:solidFill>
                <a:latin typeface="Consolas"/>
              </a:rPr>
              <a:t>:=</a:t>
            </a:r>
            <a:r>
              <a:rPr lang="de-DE">
                <a:solidFill>
                  <a:srgbClr val="800000"/>
                </a:solidFill>
                <a:latin typeface="Consolas"/>
              </a:rPr>
              <a:t>'unknown'</a:t>
            </a:r>
            <a:r>
              <a:rPr lang="de-DE">
                <a:solidFill>
                  <a:srgbClr val="808080"/>
                </a:solidFill>
                <a:latin typeface="Consolas"/>
              </a:rPr>
              <a:t>,</a:t>
            </a:r>
          </a:p>
          <a:p>
            <a:r>
              <a:rPr lang="de-DE">
                <a:solidFill>
                  <a:srgbClr val="808080"/>
                </a:solidFill>
                <a:latin typeface="Consolas"/>
              </a:rPr>
              <a:t>   </a:t>
            </a:r>
            <a:r>
              <a:rPr lang="de-DE">
                <a:solidFill>
                  <a:prstClr val="black"/>
                </a:solidFill>
                <a:latin typeface="Consolas"/>
              </a:rPr>
              <a:t> p_loc  departments</a:t>
            </a:r>
            <a:r>
              <a:rPr lang="de-DE">
                <a:solidFill>
                  <a:srgbClr val="808080"/>
                </a:solidFill>
                <a:latin typeface="Consolas"/>
              </a:rPr>
              <a:t>.</a:t>
            </a:r>
            <a:r>
              <a:rPr lang="de-DE">
                <a:solidFill>
                  <a:prstClr val="black"/>
                </a:solidFill>
                <a:latin typeface="Consolas"/>
              </a:rPr>
              <a:t>location_id</a:t>
            </a:r>
            <a:r>
              <a:rPr lang="de-DE">
                <a:solidFill>
                  <a:srgbClr val="808080"/>
                </a:solidFill>
                <a:latin typeface="Consolas"/>
              </a:rPr>
              <a:t>%</a:t>
            </a:r>
            <a:r>
              <a:rPr lang="de-DE" b="1">
                <a:solidFill>
                  <a:srgbClr val="0000FF"/>
                </a:solidFill>
                <a:latin typeface="Consolas"/>
              </a:rPr>
              <a:t>TYPE</a:t>
            </a:r>
            <a:r>
              <a:rPr lang="de-DE">
                <a:solidFill>
                  <a:prstClr val="black"/>
                </a:solidFill>
                <a:latin typeface="Consolas"/>
              </a:rPr>
              <a:t> </a:t>
            </a:r>
            <a:r>
              <a:rPr lang="de-DE">
                <a:solidFill>
                  <a:srgbClr val="808080"/>
                </a:solidFill>
                <a:latin typeface="Consolas"/>
              </a:rPr>
              <a:t>:=</a:t>
            </a:r>
            <a:r>
              <a:rPr lang="de-DE">
                <a:solidFill>
                  <a:prstClr val="black"/>
                </a:solidFill>
                <a:latin typeface="Consolas"/>
              </a:rPr>
              <a:t> 1700</a:t>
            </a:r>
            <a:r>
              <a:rPr lang="de-DE">
                <a:solidFill>
                  <a:srgbClr val="808080"/>
                </a:solidFill>
                <a:latin typeface="Consolas"/>
              </a:rPr>
              <a:t>);</a:t>
            </a:r>
            <a:r>
              <a:rPr lang="de-DE">
                <a:solidFill>
                  <a:prstClr val="black"/>
                </a:solidFill>
                <a:latin typeface="Consolas"/>
              </a:rPr>
              <a:t> </a:t>
            </a:r>
          </a:p>
          <a:p>
            <a:r>
              <a:rPr lang="de-DE">
                <a:solidFill>
                  <a:prstClr val="black"/>
                </a:solidFill>
                <a:latin typeface="Consolas"/>
              </a:rPr>
              <a:t> </a:t>
            </a:r>
          </a:p>
          <a:p>
            <a:r>
              <a:rPr lang="de-DE" b="1">
                <a:solidFill>
                  <a:srgbClr val="0000FF"/>
                </a:solidFill>
                <a:latin typeface="Consolas"/>
              </a:rPr>
              <a:t>  PROCEDURE</a:t>
            </a:r>
            <a:r>
              <a:rPr lang="de-DE">
                <a:solidFill>
                  <a:prstClr val="black"/>
                </a:solidFill>
                <a:latin typeface="Consolas"/>
              </a:rPr>
              <a:t> </a:t>
            </a:r>
            <a:r>
              <a:rPr lang="de-DE" b="1">
                <a:solidFill>
                  <a:srgbClr val="FF0000"/>
                </a:solidFill>
                <a:latin typeface="Consolas"/>
              </a:rPr>
              <a:t>add_department</a:t>
            </a:r>
            <a:r>
              <a:rPr lang="de-DE" b="1">
                <a:solidFill>
                  <a:srgbClr val="0000FF"/>
                </a:solidFill>
                <a:latin typeface="Consolas"/>
              </a:rPr>
              <a:t> </a:t>
            </a:r>
            <a:r>
              <a:rPr lang="de-DE">
                <a:solidFill>
                  <a:srgbClr val="808080"/>
                </a:solidFill>
                <a:latin typeface="Consolas"/>
              </a:rPr>
              <a:t>(</a:t>
            </a:r>
          </a:p>
          <a:p>
            <a:r>
              <a:rPr lang="de-DE">
                <a:solidFill>
                  <a:srgbClr val="808080"/>
                </a:solidFill>
                <a:latin typeface="Consolas"/>
              </a:rPr>
              <a:t>    </a:t>
            </a:r>
            <a:r>
              <a:rPr lang="de-DE">
                <a:solidFill>
                  <a:prstClr val="black"/>
                </a:solidFill>
                <a:latin typeface="Consolas"/>
              </a:rPr>
              <a:t>p_name departments</a:t>
            </a:r>
            <a:r>
              <a:rPr lang="de-DE">
                <a:solidFill>
                  <a:srgbClr val="808080"/>
                </a:solidFill>
                <a:latin typeface="Consolas"/>
              </a:rPr>
              <a:t>.</a:t>
            </a:r>
            <a:r>
              <a:rPr lang="de-DE">
                <a:solidFill>
                  <a:prstClr val="black"/>
                </a:solidFill>
                <a:latin typeface="Consolas"/>
              </a:rPr>
              <a:t>department_name</a:t>
            </a:r>
            <a:r>
              <a:rPr lang="de-DE">
                <a:solidFill>
                  <a:srgbClr val="808080"/>
                </a:solidFill>
                <a:latin typeface="Consolas"/>
              </a:rPr>
              <a:t>%</a:t>
            </a:r>
            <a:r>
              <a:rPr lang="de-DE" b="1">
                <a:solidFill>
                  <a:srgbClr val="0000FF"/>
                </a:solidFill>
                <a:latin typeface="Consolas"/>
              </a:rPr>
              <a:t>TYPE</a:t>
            </a:r>
            <a:r>
              <a:rPr lang="de-DE">
                <a:solidFill>
                  <a:prstClr val="black"/>
                </a:solidFill>
                <a:latin typeface="Consolas"/>
              </a:rPr>
              <a:t> </a:t>
            </a:r>
            <a:r>
              <a:rPr lang="de-DE">
                <a:solidFill>
                  <a:srgbClr val="808080"/>
                </a:solidFill>
                <a:latin typeface="Consolas"/>
              </a:rPr>
              <a:t>:=</a:t>
            </a:r>
            <a:r>
              <a:rPr lang="de-DE">
                <a:solidFill>
                  <a:prstClr val="black"/>
                </a:solidFill>
                <a:latin typeface="Consolas"/>
              </a:rPr>
              <a:t> </a:t>
            </a:r>
            <a:r>
              <a:rPr lang="de-DE">
                <a:solidFill>
                  <a:srgbClr val="800000"/>
                </a:solidFill>
                <a:latin typeface="Consolas"/>
              </a:rPr>
              <a:t>'unknown'</a:t>
            </a:r>
            <a:r>
              <a:rPr lang="de-DE">
                <a:solidFill>
                  <a:srgbClr val="808080"/>
                </a:solidFill>
                <a:latin typeface="Consolas"/>
              </a:rPr>
              <a:t>,</a:t>
            </a:r>
          </a:p>
          <a:p>
            <a:r>
              <a:rPr lang="de-DE">
                <a:solidFill>
                  <a:prstClr val="black"/>
                </a:solidFill>
                <a:latin typeface="Consolas"/>
              </a:rPr>
              <a:t>    p_loc  departments</a:t>
            </a:r>
            <a:r>
              <a:rPr lang="de-DE">
                <a:solidFill>
                  <a:srgbClr val="808080"/>
                </a:solidFill>
                <a:latin typeface="Consolas"/>
              </a:rPr>
              <a:t>.</a:t>
            </a:r>
            <a:r>
              <a:rPr lang="de-DE">
                <a:solidFill>
                  <a:prstClr val="black"/>
                </a:solidFill>
                <a:latin typeface="Consolas"/>
              </a:rPr>
              <a:t>location_id</a:t>
            </a:r>
            <a:r>
              <a:rPr lang="de-DE">
                <a:solidFill>
                  <a:srgbClr val="808080"/>
                </a:solidFill>
                <a:latin typeface="Consolas"/>
              </a:rPr>
              <a:t>%</a:t>
            </a:r>
            <a:r>
              <a:rPr lang="de-DE" b="1">
                <a:solidFill>
                  <a:srgbClr val="0000FF"/>
                </a:solidFill>
                <a:latin typeface="Consolas"/>
              </a:rPr>
              <a:t>TYPE</a:t>
            </a:r>
            <a:r>
              <a:rPr lang="de-DE">
                <a:solidFill>
                  <a:prstClr val="black"/>
                </a:solidFill>
                <a:latin typeface="Consolas"/>
              </a:rPr>
              <a:t> </a:t>
            </a:r>
            <a:r>
              <a:rPr lang="de-DE">
                <a:solidFill>
                  <a:srgbClr val="808080"/>
                </a:solidFill>
                <a:latin typeface="Consolas"/>
              </a:rPr>
              <a:t>:=</a:t>
            </a:r>
            <a:r>
              <a:rPr lang="de-DE">
                <a:solidFill>
                  <a:prstClr val="black"/>
                </a:solidFill>
                <a:latin typeface="Consolas"/>
              </a:rPr>
              <a:t> 1700</a:t>
            </a:r>
            <a:r>
              <a:rPr lang="de-DE">
                <a:solidFill>
                  <a:srgbClr val="808080"/>
                </a:solidFill>
                <a:latin typeface="Consolas"/>
              </a:rPr>
              <a:t>);</a:t>
            </a:r>
            <a:r>
              <a:rPr lang="de-DE">
                <a:solidFill>
                  <a:prstClr val="black"/>
                </a:solidFill>
                <a:latin typeface="Consolas"/>
              </a:rPr>
              <a:t> </a:t>
            </a:r>
          </a:p>
          <a:p>
            <a:r>
              <a:rPr lang="de-DE" b="1">
                <a:solidFill>
                  <a:srgbClr val="0000FF"/>
                </a:solidFill>
                <a:latin typeface="Consolas"/>
              </a:rPr>
              <a:t>END</a:t>
            </a:r>
            <a:r>
              <a:rPr lang="de-DE">
                <a:solidFill>
                  <a:prstClr val="black"/>
                </a:solidFill>
                <a:latin typeface="Consolas"/>
              </a:rPr>
              <a:t> dept_pkg</a:t>
            </a:r>
            <a:r>
              <a:rPr lang="de-DE">
                <a:solidFill>
                  <a:srgbClr val="808080"/>
                </a:solidFill>
                <a:latin typeface="Consolas"/>
              </a:rPr>
              <a:t>;</a:t>
            </a:r>
            <a:r>
              <a:rPr lang="de-DE">
                <a:solidFill>
                  <a:prstClr val="black"/>
                </a:solidFill>
                <a:latin typeface="Consolas"/>
              </a:rPr>
              <a:t> </a:t>
            </a:r>
          </a:p>
          <a:p>
            <a:r>
              <a:rPr lang="de-DE">
                <a:solidFill>
                  <a:prstClr val="black"/>
                </a:solidFill>
                <a:latin typeface="Consolas"/>
              </a:rPr>
              <a:t>/ </a:t>
            </a:r>
          </a:p>
          <a:p>
            <a:endParaRPr lang="de-DE">
              <a:solidFill>
                <a:prstClr val="black"/>
              </a:solidFill>
              <a:latin typeface="Consolas"/>
            </a:endParaRPr>
          </a:p>
        </p:txBody>
      </p:sp>
      <p:sp>
        <p:nvSpPr>
          <p:cNvPr id="5" name="Textfeld 4"/>
          <p:cNvSpPr txBox="1"/>
          <p:nvPr/>
        </p:nvSpPr>
        <p:spPr>
          <a:xfrm>
            <a:off x="8528" y="-10869"/>
            <a:ext cx="603032" cy="707886"/>
          </a:xfrm>
          <a:prstGeom prst="rect">
            <a:avLst/>
          </a:prstGeom>
          <a:noFill/>
        </p:spPr>
        <p:txBody>
          <a:bodyPr wrap="square" rtlCol="0">
            <a:spAutoFit/>
          </a:bodyPr>
          <a:lstStyle/>
          <a:p>
            <a:r>
              <a:rPr lang="de-DE" sz="4000" dirty="0" smtClean="0">
                <a:solidFill>
                  <a:srgbClr val="FF0000"/>
                </a:solidFill>
                <a:ea typeface="Tahoma" pitchFamily="34" charset="0"/>
                <a:cs typeface="Tahoma" pitchFamily="34" charset="0"/>
              </a:rPr>
              <a:t>*</a:t>
            </a:r>
          </a:p>
        </p:txBody>
      </p:sp>
    </p:spTree>
    <p:extLst>
      <p:ext uri="{BB962C8B-B14F-4D97-AF65-F5344CB8AC3E}">
        <p14:creationId xmlns:p14="http://schemas.microsoft.com/office/powerpoint/2010/main" val="2868445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Beispiel: Package Body</a:t>
            </a:r>
          </a:p>
        </p:txBody>
      </p:sp>
      <p:sp>
        <p:nvSpPr>
          <p:cNvPr id="4" name="Rectangle 81"/>
          <p:cNvSpPr>
            <a:spLocks noChangeArrowheads="1"/>
          </p:cNvSpPr>
          <p:nvPr/>
        </p:nvSpPr>
        <p:spPr bwMode="auto">
          <a:xfrm>
            <a:off x="575556" y="980728"/>
            <a:ext cx="7776864" cy="5472608"/>
          </a:xfrm>
          <a:prstGeom prst="rect">
            <a:avLst/>
          </a:prstGeom>
          <a:solidFill>
            <a:srgbClr val="FFFFCC"/>
          </a:solidFill>
          <a:ln w="9525">
            <a:solidFill>
              <a:schemeClr val="tx1"/>
            </a:solidFill>
            <a:miter lim="800000"/>
            <a:headEnd/>
            <a:tailEnd/>
          </a:ln>
        </p:spPr>
        <p:txBody>
          <a:bodyPr wrap="square" lIns="180000" tIns="93600" rIns="180000" bIns="93600" anchor="ctr">
            <a:noAutofit/>
          </a:bodyPr>
          <a:lstStyle/>
          <a:p>
            <a:r>
              <a:rPr lang="de-DE" sz="1400" b="1">
                <a:solidFill>
                  <a:srgbClr val="0000FF"/>
                </a:solidFill>
                <a:latin typeface="Consolas"/>
              </a:rPr>
              <a:t>CREATE</a:t>
            </a:r>
            <a:r>
              <a:rPr lang="de-DE" sz="1400">
                <a:solidFill>
                  <a:prstClr val="black"/>
                </a:solidFill>
                <a:latin typeface="Consolas"/>
              </a:rPr>
              <a:t> </a:t>
            </a:r>
            <a:r>
              <a:rPr lang="de-DE" sz="1400" b="1">
                <a:solidFill>
                  <a:srgbClr val="0000FF"/>
                </a:solidFill>
                <a:latin typeface="Consolas"/>
              </a:rPr>
              <a:t>OR REPLACE PACKAGE BODY</a:t>
            </a:r>
            <a:r>
              <a:rPr lang="de-DE" sz="1400">
                <a:solidFill>
                  <a:prstClr val="black"/>
                </a:solidFill>
                <a:latin typeface="Consolas"/>
              </a:rPr>
              <a:t> dept_pkg </a:t>
            </a:r>
            <a:br>
              <a:rPr lang="de-DE" sz="1400">
                <a:solidFill>
                  <a:prstClr val="black"/>
                </a:solidFill>
                <a:latin typeface="Consolas"/>
              </a:rPr>
            </a:br>
            <a:r>
              <a:rPr lang="de-DE" sz="1400" b="1">
                <a:solidFill>
                  <a:srgbClr val="0000FF"/>
                </a:solidFill>
                <a:latin typeface="Consolas"/>
              </a:rPr>
              <a:t>AS </a:t>
            </a:r>
          </a:p>
          <a:p>
            <a:endParaRPr lang="de-DE" sz="1400" b="1">
              <a:solidFill>
                <a:srgbClr val="0000FF"/>
              </a:solidFill>
              <a:latin typeface="Consolas"/>
            </a:endParaRPr>
          </a:p>
          <a:p>
            <a:r>
              <a:rPr lang="de-DE" sz="1400" b="1">
                <a:solidFill>
                  <a:srgbClr val="0000FF"/>
                </a:solidFill>
                <a:latin typeface="Consolas"/>
              </a:rPr>
              <a:t>PROCEDURE</a:t>
            </a:r>
            <a:r>
              <a:rPr lang="de-DE" sz="1400">
                <a:solidFill>
                  <a:prstClr val="black"/>
                </a:solidFill>
                <a:latin typeface="Consolas"/>
              </a:rPr>
              <a:t> </a:t>
            </a:r>
            <a:r>
              <a:rPr lang="de-DE" sz="1400" b="1">
                <a:solidFill>
                  <a:srgbClr val="FF0000"/>
                </a:solidFill>
                <a:latin typeface="Consolas"/>
              </a:rPr>
              <a:t>add_department</a:t>
            </a:r>
            <a:r>
              <a:rPr lang="de-DE" sz="1400">
                <a:solidFill>
                  <a:prstClr val="black"/>
                </a:solidFill>
                <a:latin typeface="Consolas"/>
              </a:rPr>
              <a:t> </a:t>
            </a:r>
            <a:r>
              <a:rPr lang="de-DE" sz="1400">
                <a:solidFill>
                  <a:srgbClr val="808080"/>
                </a:solidFill>
                <a:latin typeface="Consolas"/>
              </a:rPr>
              <a:t>(</a:t>
            </a:r>
          </a:p>
          <a:p>
            <a:r>
              <a:rPr lang="de-DE" sz="1400">
                <a:solidFill>
                  <a:prstClr val="black"/>
                </a:solidFill>
                <a:latin typeface="Consolas"/>
              </a:rPr>
              <a:t>  p_deptno departments</a:t>
            </a:r>
            <a:r>
              <a:rPr lang="de-DE" sz="1400">
                <a:solidFill>
                  <a:srgbClr val="808080"/>
                </a:solidFill>
                <a:latin typeface="Consolas"/>
              </a:rPr>
              <a:t>.</a:t>
            </a:r>
            <a:r>
              <a:rPr lang="de-DE" sz="1400">
                <a:solidFill>
                  <a:prstClr val="black"/>
                </a:solidFill>
                <a:latin typeface="Consolas"/>
              </a:rPr>
              <a:t>department_id</a:t>
            </a:r>
            <a:r>
              <a:rPr lang="de-DE" sz="1400">
                <a:solidFill>
                  <a:srgbClr val="808080"/>
                </a:solidFill>
                <a:latin typeface="Consolas"/>
              </a:rPr>
              <a:t>%</a:t>
            </a:r>
            <a:r>
              <a:rPr lang="de-DE" sz="1400" b="1">
                <a:solidFill>
                  <a:srgbClr val="0000FF"/>
                </a:solidFill>
                <a:latin typeface="Consolas"/>
              </a:rPr>
              <a:t>TYPE</a:t>
            </a:r>
            <a:r>
              <a:rPr lang="de-DE" sz="1400">
                <a:solidFill>
                  <a:srgbClr val="808080"/>
                </a:solidFill>
                <a:latin typeface="Consolas"/>
              </a:rPr>
              <a:t>,</a:t>
            </a:r>
            <a:r>
              <a:rPr lang="de-DE" sz="1400">
                <a:solidFill>
                  <a:prstClr val="black"/>
                </a:solidFill>
                <a:latin typeface="Consolas"/>
              </a:rPr>
              <a:t> </a:t>
            </a:r>
          </a:p>
          <a:p>
            <a:r>
              <a:rPr lang="de-DE" sz="1400">
                <a:solidFill>
                  <a:prstClr val="black"/>
                </a:solidFill>
                <a:latin typeface="Consolas"/>
              </a:rPr>
              <a:t>  p_name departments</a:t>
            </a:r>
            <a:r>
              <a:rPr lang="de-DE" sz="1400">
                <a:solidFill>
                  <a:srgbClr val="808080"/>
                </a:solidFill>
                <a:latin typeface="Consolas"/>
              </a:rPr>
              <a:t>.</a:t>
            </a:r>
            <a:r>
              <a:rPr lang="de-DE" sz="1400">
                <a:solidFill>
                  <a:prstClr val="black"/>
                </a:solidFill>
                <a:latin typeface="Consolas"/>
              </a:rPr>
              <a:t>department_name</a:t>
            </a:r>
            <a:r>
              <a:rPr lang="de-DE" sz="1400">
                <a:solidFill>
                  <a:srgbClr val="808080"/>
                </a:solidFill>
                <a:latin typeface="Consolas"/>
              </a:rPr>
              <a:t>%</a:t>
            </a:r>
            <a:r>
              <a:rPr lang="de-DE" sz="1400" b="1">
                <a:solidFill>
                  <a:srgbClr val="0000FF"/>
                </a:solidFill>
                <a:latin typeface="Consolas"/>
              </a:rPr>
              <a:t>TYPE</a:t>
            </a:r>
            <a:r>
              <a:rPr lang="de-DE" sz="1400">
                <a:solidFill>
                  <a:prstClr val="black"/>
                </a:solidFill>
                <a:latin typeface="Consolas"/>
              </a:rPr>
              <a:t> </a:t>
            </a:r>
            <a:r>
              <a:rPr lang="de-DE" sz="1400">
                <a:solidFill>
                  <a:srgbClr val="808080"/>
                </a:solidFill>
                <a:latin typeface="Consolas"/>
              </a:rPr>
              <a:t>:=</a:t>
            </a:r>
            <a:r>
              <a:rPr lang="de-DE" sz="1400">
                <a:solidFill>
                  <a:srgbClr val="800000"/>
                </a:solidFill>
                <a:latin typeface="Consolas"/>
              </a:rPr>
              <a:t>'unknown'</a:t>
            </a:r>
            <a:r>
              <a:rPr lang="de-DE" sz="1400">
                <a:solidFill>
                  <a:srgbClr val="808080"/>
                </a:solidFill>
                <a:latin typeface="Consolas"/>
              </a:rPr>
              <a:t>,</a:t>
            </a:r>
          </a:p>
          <a:p>
            <a:r>
              <a:rPr lang="de-DE" sz="1400">
                <a:solidFill>
                  <a:srgbClr val="808080"/>
                </a:solidFill>
                <a:latin typeface="Consolas"/>
              </a:rPr>
              <a:t> </a:t>
            </a:r>
            <a:r>
              <a:rPr lang="de-DE" sz="1400">
                <a:solidFill>
                  <a:prstClr val="black"/>
                </a:solidFill>
                <a:latin typeface="Consolas"/>
              </a:rPr>
              <a:t> p_loc  departments</a:t>
            </a:r>
            <a:r>
              <a:rPr lang="de-DE" sz="1400">
                <a:solidFill>
                  <a:srgbClr val="808080"/>
                </a:solidFill>
                <a:latin typeface="Consolas"/>
              </a:rPr>
              <a:t>.</a:t>
            </a:r>
            <a:r>
              <a:rPr lang="de-DE" sz="1400">
                <a:solidFill>
                  <a:prstClr val="black"/>
                </a:solidFill>
                <a:latin typeface="Consolas"/>
              </a:rPr>
              <a:t>location_id</a:t>
            </a:r>
            <a:r>
              <a:rPr lang="de-DE" sz="1400">
                <a:solidFill>
                  <a:srgbClr val="808080"/>
                </a:solidFill>
                <a:latin typeface="Consolas"/>
              </a:rPr>
              <a:t>%</a:t>
            </a:r>
            <a:r>
              <a:rPr lang="de-DE" sz="1400" b="1">
                <a:solidFill>
                  <a:srgbClr val="0000FF"/>
                </a:solidFill>
                <a:latin typeface="Consolas"/>
              </a:rPr>
              <a:t>TYPE</a:t>
            </a:r>
            <a:r>
              <a:rPr lang="de-DE" sz="1400">
                <a:solidFill>
                  <a:prstClr val="black"/>
                </a:solidFill>
                <a:latin typeface="Consolas"/>
              </a:rPr>
              <a:t> </a:t>
            </a:r>
            <a:r>
              <a:rPr lang="de-DE" sz="1400">
                <a:solidFill>
                  <a:srgbClr val="808080"/>
                </a:solidFill>
                <a:latin typeface="Consolas"/>
              </a:rPr>
              <a:t>:=</a:t>
            </a:r>
            <a:r>
              <a:rPr lang="de-DE" sz="1400">
                <a:solidFill>
                  <a:prstClr val="black"/>
                </a:solidFill>
                <a:latin typeface="Consolas"/>
              </a:rPr>
              <a:t> 1700</a:t>
            </a:r>
            <a:r>
              <a:rPr lang="de-DE" sz="1400">
                <a:solidFill>
                  <a:srgbClr val="808080"/>
                </a:solidFill>
                <a:latin typeface="Consolas"/>
              </a:rPr>
              <a:t>)</a:t>
            </a:r>
            <a:endParaRPr lang="de-DE" sz="1400">
              <a:solidFill>
                <a:prstClr val="black"/>
              </a:solidFill>
              <a:latin typeface="Consolas"/>
            </a:endParaRPr>
          </a:p>
          <a:p>
            <a:r>
              <a:rPr lang="de-DE" sz="1400" b="1">
                <a:solidFill>
                  <a:srgbClr val="0000FF"/>
                </a:solidFill>
                <a:latin typeface="Consolas"/>
              </a:rPr>
              <a:t>IS</a:t>
            </a:r>
          </a:p>
          <a:p>
            <a:r>
              <a:rPr lang="de-DE" sz="1400" b="1">
                <a:solidFill>
                  <a:srgbClr val="0000FF"/>
                </a:solidFill>
                <a:latin typeface="Consolas"/>
              </a:rPr>
              <a:t>BEGIN</a:t>
            </a:r>
            <a:r>
              <a:rPr lang="de-DE" sz="1400">
                <a:solidFill>
                  <a:prstClr val="black"/>
                </a:solidFill>
                <a:latin typeface="Consolas"/>
              </a:rPr>
              <a:t> </a:t>
            </a:r>
          </a:p>
          <a:p>
            <a:r>
              <a:rPr lang="de-DE" sz="1400">
                <a:solidFill>
                  <a:prstClr val="black"/>
                </a:solidFill>
                <a:latin typeface="Consolas"/>
              </a:rPr>
              <a:t>  </a:t>
            </a:r>
            <a:r>
              <a:rPr lang="de-DE" sz="1400" b="1">
                <a:solidFill>
                  <a:srgbClr val="0000FF"/>
                </a:solidFill>
                <a:latin typeface="Consolas"/>
              </a:rPr>
              <a:t>INSERT INTO </a:t>
            </a:r>
            <a:r>
              <a:rPr lang="de-DE" sz="1400">
                <a:solidFill>
                  <a:prstClr val="black"/>
                </a:solidFill>
                <a:latin typeface="Consolas"/>
              </a:rPr>
              <a:t>departments (department_id, department_name, location_id) </a:t>
            </a:r>
          </a:p>
          <a:p>
            <a:r>
              <a:rPr lang="de-DE" sz="1400">
                <a:solidFill>
                  <a:prstClr val="black"/>
                </a:solidFill>
                <a:latin typeface="Consolas"/>
              </a:rPr>
              <a:t>  </a:t>
            </a:r>
            <a:r>
              <a:rPr lang="de-DE" sz="1400" b="1">
                <a:solidFill>
                  <a:srgbClr val="0000FF"/>
                </a:solidFill>
                <a:latin typeface="Consolas"/>
              </a:rPr>
              <a:t>VALUES</a:t>
            </a:r>
            <a:r>
              <a:rPr lang="de-DE" sz="1400">
                <a:solidFill>
                  <a:prstClr val="black"/>
                </a:solidFill>
                <a:latin typeface="Consolas"/>
              </a:rPr>
              <a:t>  (p_deptno, p_name, p_loc); </a:t>
            </a:r>
          </a:p>
          <a:p>
            <a:r>
              <a:rPr lang="de-DE" sz="1400" b="1">
                <a:solidFill>
                  <a:srgbClr val="0000FF"/>
                </a:solidFill>
                <a:latin typeface="Consolas"/>
              </a:rPr>
              <a:t>END</a:t>
            </a:r>
            <a:r>
              <a:rPr lang="de-DE" sz="1400">
                <a:solidFill>
                  <a:prstClr val="black"/>
                </a:solidFill>
                <a:latin typeface="Consolas"/>
              </a:rPr>
              <a:t> add_department;  </a:t>
            </a:r>
          </a:p>
          <a:p>
            <a:endParaRPr lang="de-DE" sz="1400" b="1">
              <a:solidFill>
                <a:srgbClr val="0000FF"/>
              </a:solidFill>
              <a:latin typeface="Consolas"/>
            </a:endParaRPr>
          </a:p>
          <a:p>
            <a:r>
              <a:rPr lang="de-DE" sz="1400" b="1">
                <a:solidFill>
                  <a:srgbClr val="0000FF"/>
                </a:solidFill>
                <a:latin typeface="Consolas"/>
              </a:rPr>
              <a:t>PROCEDURE</a:t>
            </a:r>
            <a:r>
              <a:rPr lang="de-DE" sz="1400">
                <a:solidFill>
                  <a:prstClr val="black"/>
                </a:solidFill>
                <a:latin typeface="Consolas"/>
              </a:rPr>
              <a:t> </a:t>
            </a:r>
            <a:r>
              <a:rPr lang="de-DE" sz="1400" b="1">
                <a:solidFill>
                  <a:srgbClr val="FF0000"/>
                </a:solidFill>
                <a:latin typeface="Consolas"/>
              </a:rPr>
              <a:t>add_department</a:t>
            </a:r>
            <a:r>
              <a:rPr lang="de-DE" sz="1400" b="1">
                <a:solidFill>
                  <a:srgbClr val="0000FF"/>
                </a:solidFill>
                <a:latin typeface="Consolas"/>
              </a:rPr>
              <a:t> </a:t>
            </a:r>
            <a:r>
              <a:rPr lang="de-DE" sz="1400">
                <a:solidFill>
                  <a:srgbClr val="808080"/>
                </a:solidFill>
                <a:latin typeface="Consolas"/>
              </a:rPr>
              <a:t>(</a:t>
            </a:r>
          </a:p>
          <a:p>
            <a:r>
              <a:rPr lang="de-DE" sz="1400">
                <a:solidFill>
                  <a:srgbClr val="808080"/>
                </a:solidFill>
                <a:latin typeface="Consolas"/>
              </a:rPr>
              <a:t>  </a:t>
            </a:r>
            <a:r>
              <a:rPr lang="de-DE" sz="1400">
                <a:solidFill>
                  <a:prstClr val="black"/>
                </a:solidFill>
                <a:latin typeface="Consolas"/>
              </a:rPr>
              <a:t>p_name departments</a:t>
            </a:r>
            <a:r>
              <a:rPr lang="de-DE" sz="1400">
                <a:solidFill>
                  <a:srgbClr val="808080"/>
                </a:solidFill>
                <a:latin typeface="Consolas"/>
              </a:rPr>
              <a:t>.</a:t>
            </a:r>
            <a:r>
              <a:rPr lang="de-DE" sz="1400">
                <a:solidFill>
                  <a:prstClr val="black"/>
                </a:solidFill>
                <a:latin typeface="Consolas"/>
              </a:rPr>
              <a:t>department_name</a:t>
            </a:r>
            <a:r>
              <a:rPr lang="de-DE" sz="1400">
                <a:solidFill>
                  <a:srgbClr val="808080"/>
                </a:solidFill>
                <a:latin typeface="Consolas"/>
              </a:rPr>
              <a:t>%</a:t>
            </a:r>
            <a:r>
              <a:rPr lang="de-DE" sz="1400" b="1">
                <a:solidFill>
                  <a:srgbClr val="0000FF"/>
                </a:solidFill>
                <a:latin typeface="Consolas"/>
              </a:rPr>
              <a:t>TYPE</a:t>
            </a:r>
            <a:r>
              <a:rPr lang="de-DE" sz="1400">
                <a:solidFill>
                  <a:prstClr val="black"/>
                </a:solidFill>
                <a:latin typeface="Consolas"/>
              </a:rPr>
              <a:t> </a:t>
            </a:r>
            <a:r>
              <a:rPr lang="de-DE" sz="1400">
                <a:solidFill>
                  <a:srgbClr val="808080"/>
                </a:solidFill>
                <a:latin typeface="Consolas"/>
              </a:rPr>
              <a:t>:=</a:t>
            </a:r>
            <a:r>
              <a:rPr lang="de-DE" sz="1400">
                <a:solidFill>
                  <a:prstClr val="black"/>
                </a:solidFill>
                <a:latin typeface="Consolas"/>
              </a:rPr>
              <a:t> </a:t>
            </a:r>
            <a:r>
              <a:rPr lang="de-DE" sz="1400">
                <a:solidFill>
                  <a:srgbClr val="800000"/>
                </a:solidFill>
                <a:latin typeface="Consolas"/>
              </a:rPr>
              <a:t>'unknown'</a:t>
            </a:r>
            <a:r>
              <a:rPr lang="de-DE" sz="1400">
                <a:solidFill>
                  <a:srgbClr val="808080"/>
                </a:solidFill>
                <a:latin typeface="Consolas"/>
              </a:rPr>
              <a:t>,</a:t>
            </a:r>
          </a:p>
          <a:p>
            <a:r>
              <a:rPr lang="de-DE" sz="1400">
                <a:solidFill>
                  <a:prstClr val="black"/>
                </a:solidFill>
                <a:latin typeface="Consolas"/>
              </a:rPr>
              <a:t>  p_loc  departments</a:t>
            </a:r>
            <a:r>
              <a:rPr lang="de-DE" sz="1400">
                <a:solidFill>
                  <a:srgbClr val="808080"/>
                </a:solidFill>
                <a:latin typeface="Consolas"/>
              </a:rPr>
              <a:t>.</a:t>
            </a:r>
            <a:r>
              <a:rPr lang="de-DE" sz="1400">
                <a:solidFill>
                  <a:prstClr val="black"/>
                </a:solidFill>
                <a:latin typeface="Consolas"/>
              </a:rPr>
              <a:t>location_id</a:t>
            </a:r>
            <a:r>
              <a:rPr lang="de-DE" sz="1400">
                <a:solidFill>
                  <a:srgbClr val="808080"/>
                </a:solidFill>
                <a:latin typeface="Consolas"/>
              </a:rPr>
              <a:t>%</a:t>
            </a:r>
            <a:r>
              <a:rPr lang="de-DE" sz="1400" b="1">
                <a:solidFill>
                  <a:srgbClr val="0000FF"/>
                </a:solidFill>
                <a:latin typeface="Consolas"/>
              </a:rPr>
              <a:t>TYPE</a:t>
            </a:r>
            <a:r>
              <a:rPr lang="de-DE" sz="1400">
                <a:solidFill>
                  <a:prstClr val="black"/>
                </a:solidFill>
                <a:latin typeface="Consolas"/>
              </a:rPr>
              <a:t> </a:t>
            </a:r>
            <a:r>
              <a:rPr lang="de-DE" sz="1400">
                <a:solidFill>
                  <a:srgbClr val="808080"/>
                </a:solidFill>
                <a:latin typeface="Consolas"/>
              </a:rPr>
              <a:t>:=</a:t>
            </a:r>
            <a:r>
              <a:rPr lang="de-DE" sz="1400">
                <a:solidFill>
                  <a:prstClr val="black"/>
                </a:solidFill>
                <a:latin typeface="Consolas"/>
              </a:rPr>
              <a:t> 1700</a:t>
            </a:r>
            <a:r>
              <a:rPr lang="de-DE" sz="1400">
                <a:solidFill>
                  <a:srgbClr val="808080"/>
                </a:solidFill>
                <a:latin typeface="Consolas"/>
              </a:rPr>
              <a:t>)</a:t>
            </a:r>
          </a:p>
          <a:p>
            <a:r>
              <a:rPr lang="de-DE" sz="1400" b="1">
                <a:solidFill>
                  <a:srgbClr val="0000FF"/>
                </a:solidFill>
                <a:latin typeface="Consolas"/>
              </a:rPr>
              <a:t>IS</a:t>
            </a:r>
          </a:p>
          <a:p>
            <a:r>
              <a:rPr lang="de-DE" sz="1400" b="1">
                <a:solidFill>
                  <a:srgbClr val="0000FF"/>
                </a:solidFill>
                <a:latin typeface="Consolas"/>
              </a:rPr>
              <a:t>BEGIN</a:t>
            </a:r>
            <a:r>
              <a:rPr lang="de-DE" sz="1400">
                <a:solidFill>
                  <a:srgbClr val="808080"/>
                </a:solidFill>
                <a:latin typeface="Consolas"/>
              </a:rPr>
              <a:t> </a:t>
            </a:r>
          </a:p>
          <a:p>
            <a:r>
              <a:rPr lang="de-DE" sz="1400">
                <a:solidFill>
                  <a:srgbClr val="808080"/>
                </a:solidFill>
                <a:latin typeface="Consolas"/>
              </a:rPr>
              <a:t>  </a:t>
            </a:r>
            <a:r>
              <a:rPr lang="de-DE" sz="1400" b="1">
                <a:solidFill>
                  <a:srgbClr val="0000FF"/>
                </a:solidFill>
                <a:latin typeface="Consolas"/>
              </a:rPr>
              <a:t>INSERT</a:t>
            </a:r>
            <a:r>
              <a:rPr lang="de-DE" sz="1400">
                <a:solidFill>
                  <a:prstClr val="black"/>
                </a:solidFill>
                <a:latin typeface="Consolas"/>
              </a:rPr>
              <a:t> </a:t>
            </a:r>
            <a:r>
              <a:rPr lang="de-DE" sz="1400" b="1">
                <a:solidFill>
                  <a:srgbClr val="0000FF"/>
                </a:solidFill>
                <a:latin typeface="Consolas"/>
              </a:rPr>
              <a:t>INTO</a:t>
            </a:r>
            <a:r>
              <a:rPr lang="de-DE" sz="1400">
                <a:solidFill>
                  <a:prstClr val="black"/>
                </a:solidFill>
                <a:latin typeface="Consolas"/>
              </a:rPr>
              <a:t> departments (department_id, department_name, location_id) </a:t>
            </a:r>
          </a:p>
          <a:p>
            <a:r>
              <a:rPr lang="de-DE" sz="1400">
                <a:solidFill>
                  <a:prstClr val="black"/>
                </a:solidFill>
                <a:latin typeface="Consolas"/>
              </a:rPr>
              <a:t>  </a:t>
            </a:r>
            <a:r>
              <a:rPr lang="de-DE" sz="1400" b="1">
                <a:solidFill>
                  <a:srgbClr val="0000FF"/>
                </a:solidFill>
                <a:latin typeface="Consolas"/>
              </a:rPr>
              <a:t>VALUES</a:t>
            </a:r>
            <a:r>
              <a:rPr lang="de-DE" sz="1400">
                <a:solidFill>
                  <a:prstClr val="black"/>
                </a:solidFill>
                <a:latin typeface="Consolas"/>
              </a:rPr>
              <a:t>  (departments_seq.NEXTVAL, p_name, p_loc); </a:t>
            </a:r>
          </a:p>
          <a:p>
            <a:r>
              <a:rPr lang="de-DE" sz="1400" b="1">
                <a:solidFill>
                  <a:srgbClr val="0000FF"/>
                </a:solidFill>
                <a:latin typeface="Consolas"/>
              </a:rPr>
              <a:t>END</a:t>
            </a:r>
            <a:r>
              <a:rPr lang="de-DE" sz="1400">
                <a:solidFill>
                  <a:prstClr val="black"/>
                </a:solidFill>
                <a:latin typeface="Consolas"/>
              </a:rPr>
              <a:t> add_department;</a:t>
            </a:r>
          </a:p>
          <a:p>
            <a:endParaRPr lang="de-DE" sz="1400" b="1">
              <a:solidFill>
                <a:srgbClr val="0000FF"/>
              </a:solidFill>
              <a:latin typeface="Consolas"/>
            </a:endParaRPr>
          </a:p>
          <a:p>
            <a:r>
              <a:rPr lang="de-DE" sz="1400" b="1">
                <a:solidFill>
                  <a:srgbClr val="0000FF"/>
                </a:solidFill>
                <a:latin typeface="Consolas"/>
              </a:rPr>
              <a:t>END</a:t>
            </a:r>
            <a:r>
              <a:rPr lang="de-DE" sz="1400">
                <a:solidFill>
                  <a:prstClr val="black"/>
                </a:solidFill>
                <a:latin typeface="Consolas"/>
              </a:rPr>
              <a:t> dept_pkg</a:t>
            </a:r>
            <a:r>
              <a:rPr lang="de-DE" sz="1400">
                <a:solidFill>
                  <a:srgbClr val="808080"/>
                </a:solidFill>
                <a:latin typeface="Consolas"/>
              </a:rPr>
              <a:t>;</a:t>
            </a:r>
            <a:r>
              <a:rPr lang="de-DE" sz="1400">
                <a:solidFill>
                  <a:prstClr val="black"/>
                </a:solidFill>
                <a:latin typeface="Consolas"/>
              </a:rPr>
              <a:t> </a:t>
            </a:r>
          </a:p>
          <a:p>
            <a:r>
              <a:rPr lang="de-DE" sz="1400">
                <a:solidFill>
                  <a:prstClr val="black"/>
                </a:solidFill>
                <a:latin typeface="Consolas"/>
              </a:rPr>
              <a:t>/ </a:t>
            </a:r>
          </a:p>
          <a:p>
            <a:endParaRPr lang="de-DE" sz="1400">
              <a:solidFill>
                <a:prstClr val="black"/>
              </a:solidFill>
              <a:latin typeface="Consolas"/>
            </a:endParaRPr>
          </a:p>
        </p:txBody>
      </p:sp>
      <p:sp>
        <p:nvSpPr>
          <p:cNvPr id="5" name="Textfeld 4"/>
          <p:cNvSpPr txBox="1"/>
          <p:nvPr/>
        </p:nvSpPr>
        <p:spPr>
          <a:xfrm>
            <a:off x="8528" y="-10869"/>
            <a:ext cx="603032" cy="707886"/>
          </a:xfrm>
          <a:prstGeom prst="rect">
            <a:avLst/>
          </a:prstGeom>
          <a:noFill/>
        </p:spPr>
        <p:txBody>
          <a:bodyPr wrap="square" rtlCol="0">
            <a:spAutoFit/>
          </a:bodyPr>
          <a:lstStyle/>
          <a:p>
            <a:r>
              <a:rPr lang="de-DE" sz="4000" dirty="0" smtClean="0">
                <a:solidFill>
                  <a:srgbClr val="FF0000"/>
                </a:solidFill>
                <a:ea typeface="Tahoma" pitchFamily="34" charset="0"/>
                <a:cs typeface="Tahoma" pitchFamily="34" charset="0"/>
              </a:rPr>
              <a:t>*</a:t>
            </a:r>
          </a:p>
        </p:txBody>
      </p:sp>
    </p:spTree>
    <p:extLst>
      <p:ext uri="{BB962C8B-B14F-4D97-AF65-F5344CB8AC3E}">
        <p14:creationId xmlns:p14="http://schemas.microsoft.com/office/powerpoint/2010/main" val="2260161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Überladung und das Standard-Package</a:t>
            </a:r>
          </a:p>
        </p:txBody>
      </p:sp>
      <p:sp>
        <p:nvSpPr>
          <p:cNvPr id="3" name="Inhaltsplatzhalter 2"/>
          <p:cNvSpPr>
            <a:spLocks noGrp="1"/>
          </p:cNvSpPr>
          <p:nvPr>
            <p:ph sz="quarter" idx="14"/>
          </p:nvPr>
        </p:nvSpPr>
        <p:spPr/>
        <p:txBody>
          <a:bodyPr>
            <a:normAutofit fontScale="92500" lnSpcReduction="20000"/>
          </a:bodyPr>
          <a:lstStyle/>
          <a:p>
            <a:r>
              <a:rPr lang="en-US"/>
              <a:t>Standard-Package</a:t>
            </a:r>
          </a:p>
          <a:p>
            <a:pPr lvl="1"/>
            <a:r>
              <a:rPr lang="en-US"/>
              <a:t>Definiert die PL/SQL-Umgebung und die Built-in-Funktionen </a:t>
            </a:r>
          </a:p>
          <a:p>
            <a:pPr lvl="1"/>
            <a:r>
              <a:rPr lang="en-US"/>
              <a:t>Viele Built-in-Funktionen sind überladen</a:t>
            </a:r>
          </a:p>
          <a:p>
            <a:r>
              <a:rPr lang="en-US"/>
              <a:t>Beispiel: TO_CHAR</a:t>
            </a:r>
          </a:p>
          <a:p>
            <a:endParaRPr lang="en-US"/>
          </a:p>
          <a:p>
            <a:endParaRPr lang="en-US"/>
          </a:p>
          <a:p>
            <a:endParaRPr lang="en-US"/>
          </a:p>
          <a:p>
            <a:r>
              <a:rPr lang="en-US"/>
              <a:t>Hinweis</a:t>
            </a:r>
          </a:p>
          <a:p>
            <a:pPr lvl="1"/>
            <a:r>
              <a:rPr lang="en-US"/>
              <a:t>UDFs mit demselben Namen wie Built-in-Functions überschreiben die Standarddeklaration im lokalen Kontext, sofern diese nicht mit Package-Namen aufgerufen werden</a:t>
            </a:r>
            <a:endParaRPr lang="de-DE"/>
          </a:p>
        </p:txBody>
      </p:sp>
      <p:sp>
        <p:nvSpPr>
          <p:cNvPr id="5" name="Rectangle 81"/>
          <p:cNvSpPr>
            <a:spLocks noChangeArrowheads="1"/>
          </p:cNvSpPr>
          <p:nvPr/>
        </p:nvSpPr>
        <p:spPr bwMode="auto">
          <a:xfrm>
            <a:off x="575556" y="2816932"/>
            <a:ext cx="7920880" cy="1620180"/>
          </a:xfrm>
          <a:prstGeom prst="rect">
            <a:avLst/>
          </a:prstGeom>
          <a:solidFill>
            <a:srgbClr val="FFFFCC"/>
          </a:solidFill>
          <a:ln w="9525">
            <a:solidFill>
              <a:schemeClr val="tx1"/>
            </a:solidFill>
            <a:miter lim="800000"/>
            <a:headEnd/>
            <a:tailEnd/>
          </a:ln>
        </p:spPr>
        <p:txBody>
          <a:bodyPr wrap="square" lIns="180000" tIns="93600" rIns="180000" bIns="93600" anchor="ctr">
            <a:noAutofit/>
          </a:bodyPr>
          <a:lstStyle/>
          <a:p>
            <a:r>
              <a:rPr lang="de-DE" b="1">
                <a:solidFill>
                  <a:srgbClr val="0000FF"/>
                </a:solidFill>
                <a:latin typeface="Consolas"/>
              </a:rPr>
              <a:t>FUNCTION</a:t>
            </a:r>
            <a:r>
              <a:rPr lang="de-DE">
                <a:solidFill>
                  <a:prstClr val="black"/>
                </a:solidFill>
                <a:latin typeface="Consolas"/>
              </a:rPr>
              <a:t> TO_CHAR</a:t>
            </a:r>
            <a:r>
              <a:rPr lang="de-DE" b="1">
                <a:solidFill>
                  <a:srgbClr val="0000FF"/>
                </a:solidFill>
                <a:latin typeface="Consolas"/>
              </a:rPr>
              <a:t> </a:t>
            </a:r>
            <a:r>
              <a:rPr lang="de-DE">
                <a:solidFill>
                  <a:srgbClr val="808080"/>
                </a:solidFill>
                <a:latin typeface="Consolas"/>
              </a:rPr>
              <a:t>(</a:t>
            </a:r>
            <a:r>
              <a:rPr lang="de-DE">
                <a:solidFill>
                  <a:prstClr val="black"/>
                </a:solidFill>
                <a:latin typeface="Consolas"/>
              </a:rPr>
              <a:t>p1 </a:t>
            </a:r>
            <a:r>
              <a:rPr lang="de-DE" b="1">
                <a:solidFill>
                  <a:srgbClr val="0000FF"/>
                </a:solidFill>
                <a:latin typeface="Consolas"/>
              </a:rPr>
              <a:t>DATE</a:t>
            </a:r>
            <a:r>
              <a:rPr lang="de-DE">
                <a:solidFill>
                  <a:srgbClr val="808080"/>
                </a:solidFill>
                <a:latin typeface="Consolas"/>
              </a:rPr>
              <a:t>)</a:t>
            </a:r>
            <a:r>
              <a:rPr lang="de-DE">
                <a:solidFill>
                  <a:prstClr val="black"/>
                </a:solidFill>
                <a:latin typeface="Consolas"/>
              </a:rPr>
              <a:t> </a:t>
            </a:r>
            <a:r>
              <a:rPr lang="de-DE" b="1">
                <a:solidFill>
                  <a:srgbClr val="0000FF"/>
                </a:solidFill>
                <a:latin typeface="Consolas"/>
              </a:rPr>
              <a:t>RETURN</a:t>
            </a:r>
            <a:r>
              <a:rPr lang="de-DE">
                <a:solidFill>
                  <a:prstClr val="black"/>
                </a:solidFill>
                <a:latin typeface="Consolas"/>
              </a:rPr>
              <a:t> VARCHAR2</a:t>
            </a:r>
            <a:r>
              <a:rPr lang="de-DE">
                <a:solidFill>
                  <a:srgbClr val="808080"/>
                </a:solidFill>
                <a:latin typeface="Consolas"/>
              </a:rPr>
              <a:t>;</a:t>
            </a:r>
            <a:r>
              <a:rPr lang="de-DE">
                <a:solidFill>
                  <a:prstClr val="black"/>
                </a:solidFill>
                <a:latin typeface="Consolas"/>
              </a:rPr>
              <a:t> </a:t>
            </a:r>
          </a:p>
          <a:p>
            <a:r>
              <a:rPr lang="de-DE" b="1">
                <a:solidFill>
                  <a:srgbClr val="0000FF"/>
                </a:solidFill>
                <a:latin typeface="Consolas"/>
              </a:rPr>
              <a:t>FUNCTION</a:t>
            </a:r>
            <a:r>
              <a:rPr lang="de-DE">
                <a:solidFill>
                  <a:prstClr val="black"/>
                </a:solidFill>
                <a:latin typeface="Consolas"/>
              </a:rPr>
              <a:t> TO_CHAR</a:t>
            </a:r>
            <a:r>
              <a:rPr lang="de-DE" b="1">
                <a:solidFill>
                  <a:srgbClr val="0000FF"/>
                </a:solidFill>
                <a:latin typeface="Consolas"/>
              </a:rPr>
              <a:t> </a:t>
            </a:r>
            <a:r>
              <a:rPr lang="de-DE">
                <a:solidFill>
                  <a:srgbClr val="808080"/>
                </a:solidFill>
                <a:latin typeface="Consolas"/>
              </a:rPr>
              <a:t>(</a:t>
            </a:r>
            <a:r>
              <a:rPr lang="de-DE">
                <a:solidFill>
                  <a:prstClr val="black"/>
                </a:solidFill>
                <a:latin typeface="Consolas"/>
              </a:rPr>
              <a:t>p2 NUMBER</a:t>
            </a:r>
            <a:r>
              <a:rPr lang="de-DE">
                <a:solidFill>
                  <a:srgbClr val="808080"/>
                </a:solidFill>
                <a:latin typeface="Consolas"/>
              </a:rPr>
              <a:t>)</a:t>
            </a:r>
            <a:r>
              <a:rPr lang="de-DE">
                <a:solidFill>
                  <a:prstClr val="black"/>
                </a:solidFill>
                <a:latin typeface="Consolas"/>
              </a:rPr>
              <a:t> </a:t>
            </a:r>
            <a:r>
              <a:rPr lang="de-DE" b="1">
                <a:solidFill>
                  <a:srgbClr val="0000FF"/>
                </a:solidFill>
                <a:latin typeface="Consolas"/>
              </a:rPr>
              <a:t>RETURN</a:t>
            </a:r>
            <a:r>
              <a:rPr lang="de-DE">
                <a:solidFill>
                  <a:prstClr val="black"/>
                </a:solidFill>
                <a:latin typeface="Consolas"/>
              </a:rPr>
              <a:t> VARCHAR2</a:t>
            </a:r>
            <a:r>
              <a:rPr lang="de-DE">
                <a:solidFill>
                  <a:srgbClr val="808080"/>
                </a:solidFill>
                <a:latin typeface="Consolas"/>
              </a:rPr>
              <a:t>;</a:t>
            </a:r>
            <a:r>
              <a:rPr lang="de-DE">
                <a:solidFill>
                  <a:prstClr val="black"/>
                </a:solidFill>
                <a:latin typeface="Consolas"/>
              </a:rPr>
              <a:t> </a:t>
            </a:r>
          </a:p>
          <a:p>
            <a:r>
              <a:rPr lang="de-DE" b="1">
                <a:solidFill>
                  <a:srgbClr val="0000FF"/>
                </a:solidFill>
                <a:latin typeface="Consolas"/>
              </a:rPr>
              <a:t>FUNCTION</a:t>
            </a:r>
            <a:r>
              <a:rPr lang="de-DE">
                <a:solidFill>
                  <a:prstClr val="black"/>
                </a:solidFill>
                <a:latin typeface="Consolas"/>
              </a:rPr>
              <a:t> TO_CHAR</a:t>
            </a:r>
            <a:r>
              <a:rPr lang="de-DE" b="1">
                <a:solidFill>
                  <a:srgbClr val="0000FF"/>
                </a:solidFill>
                <a:latin typeface="Consolas"/>
              </a:rPr>
              <a:t> </a:t>
            </a:r>
            <a:r>
              <a:rPr lang="de-DE">
                <a:solidFill>
                  <a:srgbClr val="808080"/>
                </a:solidFill>
                <a:latin typeface="Consolas"/>
              </a:rPr>
              <a:t>(</a:t>
            </a:r>
            <a:r>
              <a:rPr lang="de-DE">
                <a:solidFill>
                  <a:prstClr val="black"/>
                </a:solidFill>
                <a:latin typeface="Consolas"/>
              </a:rPr>
              <a:t>p1 </a:t>
            </a:r>
            <a:r>
              <a:rPr lang="de-DE" b="1">
                <a:solidFill>
                  <a:srgbClr val="0000FF"/>
                </a:solidFill>
                <a:latin typeface="Consolas"/>
              </a:rPr>
              <a:t>DATE</a:t>
            </a:r>
            <a:r>
              <a:rPr lang="de-DE">
                <a:solidFill>
                  <a:srgbClr val="808080"/>
                </a:solidFill>
                <a:latin typeface="Consolas"/>
              </a:rPr>
              <a:t>,</a:t>
            </a:r>
            <a:r>
              <a:rPr lang="de-DE">
                <a:solidFill>
                  <a:prstClr val="black"/>
                </a:solidFill>
                <a:latin typeface="Consolas"/>
              </a:rPr>
              <a:t> P2 VARCHAR2</a:t>
            </a:r>
            <a:r>
              <a:rPr lang="de-DE">
                <a:solidFill>
                  <a:srgbClr val="808080"/>
                </a:solidFill>
                <a:latin typeface="Consolas"/>
              </a:rPr>
              <a:t>)</a:t>
            </a:r>
            <a:r>
              <a:rPr lang="de-DE">
                <a:solidFill>
                  <a:prstClr val="black"/>
                </a:solidFill>
                <a:latin typeface="Consolas"/>
              </a:rPr>
              <a:t> </a:t>
            </a:r>
            <a:r>
              <a:rPr lang="de-DE" b="1">
                <a:solidFill>
                  <a:srgbClr val="0000FF"/>
                </a:solidFill>
                <a:latin typeface="Consolas"/>
              </a:rPr>
              <a:t>RETURN</a:t>
            </a:r>
            <a:r>
              <a:rPr lang="de-DE">
                <a:solidFill>
                  <a:prstClr val="black"/>
                </a:solidFill>
                <a:latin typeface="Consolas"/>
              </a:rPr>
              <a:t> VARCHAR2</a:t>
            </a:r>
            <a:r>
              <a:rPr lang="de-DE">
                <a:solidFill>
                  <a:srgbClr val="808080"/>
                </a:solidFill>
                <a:latin typeface="Consolas"/>
              </a:rPr>
              <a:t>;</a:t>
            </a:r>
            <a:r>
              <a:rPr lang="de-DE">
                <a:solidFill>
                  <a:prstClr val="black"/>
                </a:solidFill>
                <a:latin typeface="Consolas"/>
              </a:rPr>
              <a:t> </a:t>
            </a:r>
          </a:p>
          <a:p>
            <a:r>
              <a:rPr lang="de-DE" b="1">
                <a:solidFill>
                  <a:srgbClr val="0000FF"/>
                </a:solidFill>
                <a:latin typeface="Consolas"/>
              </a:rPr>
              <a:t>FUNCTION</a:t>
            </a:r>
            <a:r>
              <a:rPr lang="de-DE">
                <a:solidFill>
                  <a:prstClr val="black"/>
                </a:solidFill>
                <a:latin typeface="Consolas"/>
              </a:rPr>
              <a:t> TO_CHAR</a:t>
            </a:r>
            <a:r>
              <a:rPr lang="de-DE" b="1">
                <a:solidFill>
                  <a:srgbClr val="0000FF"/>
                </a:solidFill>
                <a:latin typeface="Consolas"/>
              </a:rPr>
              <a:t> </a:t>
            </a:r>
            <a:r>
              <a:rPr lang="de-DE">
                <a:solidFill>
                  <a:srgbClr val="808080"/>
                </a:solidFill>
                <a:latin typeface="Consolas"/>
              </a:rPr>
              <a:t>(</a:t>
            </a:r>
            <a:r>
              <a:rPr lang="de-DE">
                <a:solidFill>
                  <a:prstClr val="black"/>
                </a:solidFill>
                <a:latin typeface="Consolas"/>
              </a:rPr>
              <a:t>p1 NUMBER</a:t>
            </a:r>
            <a:r>
              <a:rPr lang="de-DE">
                <a:solidFill>
                  <a:srgbClr val="808080"/>
                </a:solidFill>
                <a:latin typeface="Consolas"/>
              </a:rPr>
              <a:t>,</a:t>
            </a:r>
            <a:r>
              <a:rPr lang="de-DE">
                <a:solidFill>
                  <a:prstClr val="black"/>
                </a:solidFill>
                <a:latin typeface="Consolas"/>
              </a:rPr>
              <a:t> P2 VARCHAR2</a:t>
            </a:r>
            <a:r>
              <a:rPr lang="de-DE">
                <a:solidFill>
                  <a:srgbClr val="808080"/>
                </a:solidFill>
                <a:latin typeface="Consolas"/>
              </a:rPr>
              <a:t>)</a:t>
            </a:r>
            <a:r>
              <a:rPr lang="de-DE">
                <a:solidFill>
                  <a:prstClr val="black"/>
                </a:solidFill>
                <a:latin typeface="Consolas"/>
              </a:rPr>
              <a:t> </a:t>
            </a:r>
            <a:r>
              <a:rPr lang="de-DE" b="1">
                <a:solidFill>
                  <a:srgbClr val="0000FF"/>
                </a:solidFill>
                <a:latin typeface="Consolas"/>
              </a:rPr>
              <a:t>RETURN</a:t>
            </a:r>
            <a:r>
              <a:rPr lang="de-DE">
                <a:solidFill>
                  <a:prstClr val="black"/>
                </a:solidFill>
                <a:latin typeface="Consolas"/>
              </a:rPr>
              <a:t> VARCHAR2</a:t>
            </a:r>
            <a:r>
              <a:rPr lang="de-DE">
                <a:solidFill>
                  <a:srgbClr val="808080"/>
                </a:solidFill>
                <a:latin typeface="Consolas"/>
              </a:rPr>
              <a:t>;</a:t>
            </a:r>
            <a:r>
              <a:rPr lang="de-DE">
                <a:solidFill>
                  <a:prstClr val="black"/>
                </a:solidFill>
                <a:latin typeface="Consolas"/>
              </a:rPr>
              <a:t> </a:t>
            </a:r>
          </a:p>
          <a:p>
            <a:r>
              <a:rPr lang="de-DE">
                <a:solidFill>
                  <a:srgbClr val="808080"/>
                </a:solidFill>
                <a:latin typeface="Consolas"/>
              </a:rPr>
              <a:t>...</a:t>
            </a:r>
            <a:endParaRPr lang="de-DE">
              <a:solidFill>
                <a:prstClr val="black"/>
              </a:solidFill>
              <a:latin typeface="Consolas"/>
            </a:endParaRPr>
          </a:p>
        </p:txBody>
      </p:sp>
      <p:sp>
        <p:nvSpPr>
          <p:cNvPr id="6" name="Textfeld 5"/>
          <p:cNvSpPr txBox="1"/>
          <p:nvPr/>
        </p:nvSpPr>
        <p:spPr>
          <a:xfrm>
            <a:off x="8528" y="-10869"/>
            <a:ext cx="603032" cy="707886"/>
          </a:xfrm>
          <a:prstGeom prst="rect">
            <a:avLst/>
          </a:prstGeom>
          <a:noFill/>
        </p:spPr>
        <p:txBody>
          <a:bodyPr wrap="square" rtlCol="0">
            <a:spAutoFit/>
          </a:bodyPr>
          <a:lstStyle/>
          <a:p>
            <a:r>
              <a:rPr lang="de-DE" sz="4000" dirty="0" smtClean="0">
                <a:solidFill>
                  <a:srgbClr val="FF0000"/>
                </a:solidFill>
                <a:ea typeface="Tahoma" pitchFamily="34" charset="0"/>
                <a:cs typeface="Tahoma" pitchFamily="34" charset="0"/>
              </a:rPr>
              <a:t>*</a:t>
            </a:r>
          </a:p>
        </p:txBody>
      </p:sp>
    </p:spTree>
    <p:extLst>
      <p:ext uri="{BB962C8B-B14F-4D97-AF65-F5344CB8AC3E}">
        <p14:creationId xmlns:p14="http://schemas.microsoft.com/office/powerpoint/2010/main" val="2868445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Weitere Oracle Packages</a:t>
            </a:r>
          </a:p>
        </p:txBody>
      </p:sp>
      <p:sp>
        <p:nvSpPr>
          <p:cNvPr id="3" name="Inhaltsplatzhalter 2"/>
          <p:cNvSpPr>
            <a:spLocks noGrp="1"/>
          </p:cNvSpPr>
          <p:nvPr>
            <p:ph sz="quarter" idx="14"/>
          </p:nvPr>
        </p:nvSpPr>
        <p:spPr/>
        <p:txBody>
          <a:bodyPr>
            <a:normAutofit/>
          </a:bodyPr>
          <a:lstStyle/>
          <a:p>
            <a:r>
              <a:rPr lang="en-US"/>
              <a:t>Insgesamt 280 Packages, unter anderem</a:t>
            </a:r>
          </a:p>
          <a:p>
            <a:pPr lvl="1"/>
            <a:r>
              <a:rPr lang="en-US"/>
              <a:t>DBMS_OUTPUT: Server-Output</a:t>
            </a:r>
          </a:p>
          <a:p>
            <a:pPr lvl="1"/>
            <a:r>
              <a:rPr lang="en-US"/>
              <a:t>UTL_FILE: Lesen und Schreiben von Betriebssystem-Dateien </a:t>
            </a:r>
          </a:p>
          <a:p>
            <a:pPr lvl="1"/>
            <a:r>
              <a:rPr lang="en-US"/>
              <a:t>UTL_MAIL: Versenden von Emails</a:t>
            </a:r>
          </a:p>
          <a:p>
            <a:pPr lvl="1"/>
            <a:r>
              <a:rPr lang="en-US"/>
              <a:t>DBMS_AQ: Advanced Queuing – Message Queues</a:t>
            </a:r>
          </a:p>
          <a:p>
            <a:pPr lvl="1"/>
            <a:r>
              <a:rPr lang="en-US"/>
              <a:t>DBMS_SCHEDULER: Job-Scheduling</a:t>
            </a:r>
          </a:p>
          <a:p>
            <a:r>
              <a:rPr lang="en-US"/>
              <a:t>Weitere Infos </a:t>
            </a:r>
          </a:p>
          <a:p>
            <a:pPr lvl="1"/>
            <a:r>
              <a:rPr lang="en-US" sz="2000">
                <a:hlinkClick r:id="rId2"/>
              </a:rPr>
              <a:t>http://docs.oracle.com/cd/E16655_01/appdev.121/e17602/toc.htm</a:t>
            </a:r>
            <a:r>
              <a:rPr lang="en-US" sz="2000"/>
              <a:t> </a:t>
            </a:r>
          </a:p>
        </p:txBody>
      </p:sp>
      <p:sp>
        <p:nvSpPr>
          <p:cNvPr id="4" name="Textfeld 3"/>
          <p:cNvSpPr txBox="1"/>
          <p:nvPr/>
        </p:nvSpPr>
        <p:spPr>
          <a:xfrm>
            <a:off x="8528" y="-10869"/>
            <a:ext cx="603032" cy="707886"/>
          </a:xfrm>
          <a:prstGeom prst="rect">
            <a:avLst/>
          </a:prstGeom>
          <a:noFill/>
        </p:spPr>
        <p:txBody>
          <a:bodyPr wrap="square" rtlCol="0">
            <a:spAutoFit/>
          </a:bodyPr>
          <a:lstStyle/>
          <a:p>
            <a:r>
              <a:rPr lang="de-DE" sz="4000" dirty="0" smtClean="0">
                <a:solidFill>
                  <a:srgbClr val="FF0000"/>
                </a:solidFill>
                <a:ea typeface="Tahoma" pitchFamily="34" charset="0"/>
                <a:cs typeface="Tahoma" pitchFamily="34" charset="0"/>
              </a:rPr>
              <a:t>*</a:t>
            </a:r>
          </a:p>
        </p:txBody>
      </p:sp>
    </p:spTree>
    <p:extLst>
      <p:ext uri="{BB962C8B-B14F-4D97-AF65-F5344CB8AC3E}">
        <p14:creationId xmlns:p14="http://schemas.microsoft.com/office/powerpoint/2010/main" val="1384322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Zugriffsrechte</a:t>
            </a:r>
          </a:p>
        </p:txBody>
      </p:sp>
      <p:sp>
        <p:nvSpPr>
          <p:cNvPr id="3" name="Inhaltsplatzhalter 2"/>
          <p:cNvSpPr>
            <a:spLocks noGrp="1"/>
          </p:cNvSpPr>
          <p:nvPr>
            <p:ph sz="quarter" idx="14"/>
          </p:nvPr>
        </p:nvSpPr>
        <p:spPr/>
        <p:txBody>
          <a:bodyPr>
            <a:normAutofit/>
          </a:bodyPr>
          <a:lstStyle/>
          <a:p>
            <a:r>
              <a:rPr lang="de-DE" sz="2000"/>
              <a:t>Zugriffsrechte auf Prozeduren, Funktionen,Packages</a:t>
            </a:r>
          </a:p>
          <a:p>
            <a:pPr lvl="1"/>
            <a:endParaRPr lang="de-DE" sz="2000"/>
          </a:p>
          <a:p>
            <a:pPr lvl="1"/>
            <a:endParaRPr lang="de-DE" sz="2000"/>
          </a:p>
          <a:p>
            <a:pPr lvl="1"/>
            <a:endParaRPr lang="de-DE" sz="2000"/>
          </a:p>
          <a:p>
            <a:r>
              <a:rPr lang="de-DE" sz="2000"/>
              <a:t>Aufrufprivilegien</a:t>
            </a:r>
          </a:p>
          <a:p>
            <a:pPr lvl="1"/>
            <a:r>
              <a:rPr lang="de-DE" sz="2000"/>
              <a:t>Standardmäßig laufen Prozeduren mit den </a:t>
            </a:r>
            <a:r>
              <a:rPr lang="de-DE" sz="2000" b="1"/>
              <a:t>Rechten des Owners </a:t>
            </a:r>
            <a:r>
              <a:rPr lang="de-DE" sz="2000"/>
              <a:t>und nicht des Aufrufers!</a:t>
            </a:r>
          </a:p>
          <a:p>
            <a:pPr lvl="1"/>
            <a:r>
              <a:rPr lang="de-DE" sz="2000"/>
              <a:t>Änderung möglich über AUTHID CURRENT_USER</a:t>
            </a:r>
          </a:p>
        </p:txBody>
      </p:sp>
      <p:sp>
        <p:nvSpPr>
          <p:cNvPr id="4" name="Rectangle 81"/>
          <p:cNvSpPr>
            <a:spLocks noChangeArrowheads="1"/>
          </p:cNvSpPr>
          <p:nvPr/>
        </p:nvSpPr>
        <p:spPr bwMode="auto">
          <a:xfrm>
            <a:off x="935596" y="4329100"/>
            <a:ext cx="6516724" cy="2088232"/>
          </a:xfrm>
          <a:prstGeom prst="rect">
            <a:avLst/>
          </a:prstGeom>
          <a:solidFill>
            <a:srgbClr val="FFFFCC"/>
          </a:solidFill>
          <a:ln w="9525">
            <a:solidFill>
              <a:schemeClr val="tx1"/>
            </a:solidFill>
            <a:miter lim="800000"/>
            <a:headEnd/>
            <a:tailEnd/>
          </a:ln>
        </p:spPr>
        <p:txBody>
          <a:bodyPr wrap="square" lIns="180000" tIns="93600" rIns="180000" bIns="93600" anchor="ctr">
            <a:noAutofit/>
          </a:bodyPr>
          <a:lstStyle/>
          <a:p>
            <a:r>
              <a:rPr lang="de-DE" sz="1600" b="1">
                <a:solidFill>
                  <a:srgbClr val="0000FF"/>
                </a:solidFill>
                <a:latin typeface="Consolas"/>
              </a:rPr>
              <a:t>CREATE</a:t>
            </a:r>
            <a:r>
              <a:rPr lang="de-DE" sz="1600">
                <a:solidFill>
                  <a:prstClr val="black"/>
                </a:solidFill>
                <a:latin typeface="Consolas"/>
              </a:rPr>
              <a:t> </a:t>
            </a:r>
            <a:r>
              <a:rPr lang="de-DE" sz="1600" b="1">
                <a:solidFill>
                  <a:srgbClr val="0000FF"/>
                </a:solidFill>
                <a:latin typeface="Consolas"/>
              </a:rPr>
              <a:t>PROCEDURE</a:t>
            </a:r>
            <a:r>
              <a:rPr lang="de-DE" sz="1600">
                <a:solidFill>
                  <a:prstClr val="black"/>
                </a:solidFill>
                <a:latin typeface="Consolas"/>
              </a:rPr>
              <a:t> create_dept</a:t>
            </a:r>
            <a:r>
              <a:rPr lang="de-DE" sz="1600" b="1">
                <a:solidFill>
                  <a:srgbClr val="0000FF"/>
                </a:solidFill>
                <a:latin typeface="Consolas"/>
              </a:rPr>
              <a:t> </a:t>
            </a:r>
            <a:r>
              <a:rPr lang="de-DE" sz="1600">
                <a:solidFill>
                  <a:srgbClr val="808080"/>
                </a:solidFill>
                <a:latin typeface="Consolas"/>
              </a:rPr>
              <a:t>(</a:t>
            </a:r>
            <a:endParaRPr lang="de-DE" sz="1600">
              <a:solidFill>
                <a:prstClr val="black"/>
              </a:solidFill>
              <a:latin typeface="Consolas"/>
            </a:endParaRPr>
          </a:p>
          <a:p>
            <a:r>
              <a:rPr lang="de-DE" sz="1600">
                <a:solidFill>
                  <a:prstClr val="black"/>
                </a:solidFill>
                <a:latin typeface="Consolas"/>
              </a:rPr>
              <a:t>   p_deptno NUMBER</a:t>
            </a:r>
            <a:r>
              <a:rPr lang="de-DE" sz="1600">
                <a:solidFill>
                  <a:srgbClr val="808080"/>
                </a:solidFill>
                <a:latin typeface="Consolas"/>
              </a:rPr>
              <a:t>,</a:t>
            </a:r>
            <a:endParaRPr lang="de-DE" sz="1600">
              <a:solidFill>
                <a:prstClr val="black"/>
              </a:solidFill>
              <a:latin typeface="Consolas"/>
            </a:endParaRPr>
          </a:p>
          <a:p>
            <a:r>
              <a:rPr lang="de-DE" sz="1600">
                <a:solidFill>
                  <a:prstClr val="black"/>
                </a:solidFill>
                <a:latin typeface="Consolas"/>
              </a:rPr>
              <a:t>   p_dname  VARCHAR2</a:t>
            </a:r>
            <a:r>
              <a:rPr lang="ro-RO" sz="1600">
                <a:solidFill>
                  <a:srgbClr val="808080"/>
                </a:solidFill>
                <a:latin typeface="Consolas"/>
              </a:rPr>
              <a:t>)</a:t>
            </a:r>
            <a:r>
              <a:rPr lang="ro-RO" sz="1600">
                <a:solidFill>
                  <a:prstClr val="black"/>
                </a:solidFill>
                <a:latin typeface="Consolas"/>
              </a:rPr>
              <a:t> </a:t>
            </a:r>
          </a:p>
          <a:p>
            <a:r>
              <a:rPr lang="ro-RO" sz="1600" b="1">
                <a:solidFill>
                  <a:srgbClr val="FF0000"/>
                </a:solidFill>
                <a:latin typeface="Consolas"/>
              </a:rPr>
              <a:t>AUTHID CURRENT_USER </a:t>
            </a:r>
            <a:br>
              <a:rPr lang="ro-RO" sz="1600" b="1">
                <a:solidFill>
                  <a:srgbClr val="FF0000"/>
                </a:solidFill>
                <a:latin typeface="Consolas"/>
              </a:rPr>
            </a:br>
            <a:r>
              <a:rPr lang="ro-RO" sz="1600" b="1">
                <a:solidFill>
                  <a:srgbClr val="0000FF"/>
                </a:solidFill>
                <a:latin typeface="Consolas"/>
              </a:rPr>
              <a:t>AS</a:t>
            </a:r>
            <a:endParaRPr lang="ro-RO" sz="1600">
              <a:solidFill>
                <a:prstClr val="black"/>
              </a:solidFill>
              <a:latin typeface="Consolas"/>
            </a:endParaRPr>
          </a:p>
          <a:p>
            <a:r>
              <a:rPr lang="ro-RO" sz="1600" b="1">
                <a:solidFill>
                  <a:srgbClr val="0000FF"/>
                </a:solidFill>
                <a:latin typeface="Consolas"/>
              </a:rPr>
              <a:t>BEGIN</a:t>
            </a:r>
            <a:endParaRPr lang="ro-RO" sz="1600">
              <a:solidFill>
                <a:prstClr val="black"/>
              </a:solidFill>
              <a:latin typeface="Consolas"/>
            </a:endParaRPr>
          </a:p>
          <a:p>
            <a:r>
              <a:rPr lang="ro-RO" sz="1600">
                <a:solidFill>
                  <a:prstClr val="black"/>
                </a:solidFill>
                <a:latin typeface="Consolas"/>
              </a:rPr>
              <a:t>   </a:t>
            </a:r>
            <a:r>
              <a:rPr lang="ro-RO" sz="1600" b="1">
                <a:solidFill>
                  <a:srgbClr val="0000FF"/>
                </a:solidFill>
                <a:latin typeface="Consolas"/>
              </a:rPr>
              <a:t>INSERT</a:t>
            </a:r>
            <a:r>
              <a:rPr lang="ro-RO" sz="1600">
                <a:solidFill>
                  <a:prstClr val="black"/>
                </a:solidFill>
                <a:latin typeface="Consolas"/>
              </a:rPr>
              <a:t> </a:t>
            </a:r>
            <a:r>
              <a:rPr lang="ro-RO" sz="1600" b="1">
                <a:solidFill>
                  <a:srgbClr val="0000FF"/>
                </a:solidFill>
                <a:latin typeface="Consolas"/>
              </a:rPr>
              <a:t>INTO</a:t>
            </a:r>
            <a:r>
              <a:rPr lang="ro-RO" sz="1600">
                <a:solidFill>
                  <a:prstClr val="black"/>
                </a:solidFill>
                <a:latin typeface="Consolas"/>
              </a:rPr>
              <a:t> departments </a:t>
            </a:r>
            <a:r>
              <a:rPr lang="ro-RO" sz="1600" b="1">
                <a:solidFill>
                  <a:srgbClr val="0000FF"/>
                </a:solidFill>
                <a:latin typeface="Consolas"/>
              </a:rPr>
              <a:t>VALUES </a:t>
            </a:r>
            <a:r>
              <a:rPr lang="ro-RO" sz="1600">
                <a:solidFill>
                  <a:srgbClr val="808080"/>
                </a:solidFill>
                <a:latin typeface="Consolas"/>
              </a:rPr>
              <a:t>(</a:t>
            </a:r>
            <a:r>
              <a:rPr lang="ro-RO" sz="1600">
                <a:solidFill>
                  <a:prstClr val="black"/>
                </a:solidFill>
                <a:latin typeface="Consolas"/>
              </a:rPr>
              <a:t>v_deptno</a:t>
            </a:r>
            <a:r>
              <a:rPr lang="ro-RO" sz="1600">
                <a:solidFill>
                  <a:srgbClr val="808080"/>
                </a:solidFill>
                <a:latin typeface="Consolas"/>
              </a:rPr>
              <a:t>,</a:t>
            </a:r>
            <a:r>
              <a:rPr lang="ro-RO" sz="1600">
                <a:solidFill>
                  <a:prstClr val="black"/>
                </a:solidFill>
                <a:latin typeface="Consolas"/>
              </a:rPr>
              <a:t> v_dname</a:t>
            </a:r>
            <a:r>
              <a:rPr lang="ro-RO" sz="1600">
                <a:solidFill>
                  <a:srgbClr val="808080"/>
                </a:solidFill>
                <a:latin typeface="Consolas"/>
              </a:rPr>
              <a:t>);</a:t>
            </a:r>
            <a:endParaRPr lang="ro-RO" sz="1600">
              <a:solidFill>
                <a:prstClr val="black"/>
              </a:solidFill>
              <a:latin typeface="Consolas"/>
            </a:endParaRPr>
          </a:p>
          <a:p>
            <a:r>
              <a:rPr lang="ro-RO" sz="1600" b="1">
                <a:solidFill>
                  <a:srgbClr val="0000FF"/>
                </a:solidFill>
                <a:latin typeface="Consolas"/>
              </a:rPr>
              <a:t>END</a:t>
            </a:r>
            <a:r>
              <a:rPr lang="ro-RO" sz="1600">
                <a:solidFill>
                  <a:srgbClr val="808080"/>
                </a:solidFill>
                <a:latin typeface="Consolas"/>
              </a:rPr>
              <a:t>;</a:t>
            </a:r>
            <a:endParaRPr lang="ro-RO" sz="1600">
              <a:solidFill>
                <a:prstClr val="black"/>
              </a:solidFill>
              <a:latin typeface="Consolas"/>
            </a:endParaRPr>
          </a:p>
        </p:txBody>
      </p:sp>
      <p:sp>
        <p:nvSpPr>
          <p:cNvPr id="5" name="Rectangle 81"/>
          <p:cNvSpPr>
            <a:spLocks noChangeArrowheads="1"/>
          </p:cNvSpPr>
          <p:nvPr/>
        </p:nvSpPr>
        <p:spPr bwMode="auto">
          <a:xfrm>
            <a:off x="935596" y="1484784"/>
            <a:ext cx="6516724" cy="828092"/>
          </a:xfrm>
          <a:prstGeom prst="rect">
            <a:avLst/>
          </a:prstGeom>
          <a:solidFill>
            <a:srgbClr val="FFFFCC"/>
          </a:solidFill>
          <a:ln w="9525">
            <a:solidFill>
              <a:schemeClr val="tx1"/>
            </a:solidFill>
            <a:miter lim="800000"/>
            <a:headEnd/>
            <a:tailEnd/>
          </a:ln>
        </p:spPr>
        <p:txBody>
          <a:bodyPr wrap="square" lIns="180000" tIns="93600" rIns="180000" bIns="93600" anchor="ctr">
            <a:noAutofit/>
          </a:bodyPr>
          <a:lstStyle/>
          <a:p>
            <a:r>
              <a:rPr lang="de-DE" sz="1600" b="1">
                <a:solidFill>
                  <a:srgbClr val="0000FF"/>
                </a:solidFill>
                <a:latin typeface="Consolas"/>
              </a:rPr>
              <a:t>GRANT EXECUTE ON </a:t>
            </a:r>
            <a:r>
              <a:rPr lang="de-DE" sz="1600">
                <a:solidFill>
                  <a:prstClr val="black"/>
                </a:solidFill>
                <a:latin typeface="Consolas"/>
              </a:rPr>
              <a:t>&lt;proc|func|pkg&gt; </a:t>
            </a:r>
            <a:r>
              <a:rPr lang="de-DE" sz="1600" b="1">
                <a:solidFill>
                  <a:srgbClr val="0000FF"/>
                </a:solidFill>
                <a:latin typeface="Consolas"/>
              </a:rPr>
              <a:t>TO </a:t>
            </a:r>
            <a:r>
              <a:rPr lang="de-DE" sz="1600">
                <a:solidFill>
                  <a:prstClr val="black"/>
                </a:solidFill>
                <a:latin typeface="Consolas"/>
              </a:rPr>
              <a:t>&lt;user&gt;;</a:t>
            </a:r>
          </a:p>
          <a:p>
            <a:endParaRPr lang="de-DE" sz="1600">
              <a:solidFill>
                <a:prstClr val="black"/>
              </a:solidFill>
              <a:latin typeface="Consolas"/>
            </a:endParaRPr>
          </a:p>
          <a:p>
            <a:r>
              <a:rPr lang="de-DE" sz="1600" b="1">
                <a:solidFill>
                  <a:srgbClr val="0000FF"/>
                </a:solidFill>
                <a:latin typeface="Consolas"/>
              </a:rPr>
              <a:t>REVOKE EXECUTE FROM </a:t>
            </a:r>
            <a:r>
              <a:rPr lang="de-DE" sz="1600">
                <a:solidFill>
                  <a:prstClr val="black"/>
                </a:solidFill>
                <a:latin typeface="Consolas"/>
              </a:rPr>
              <a:t>&lt;proc|func|pkg&gt; </a:t>
            </a:r>
            <a:r>
              <a:rPr lang="de-DE" sz="1600" b="1">
                <a:solidFill>
                  <a:srgbClr val="0000FF"/>
                </a:solidFill>
                <a:latin typeface="Consolas"/>
              </a:rPr>
              <a:t>TO </a:t>
            </a:r>
            <a:r>
              <a:rPr lang="de-DE" sz="1600">
                <a:solidFill>
                  <a:prstClr val="black"/>
                </a:solidFill>
                <a:latin typeface="Consolas"/>
              </a:rPr>
              <a:t>&lt;user&gt;;</a:t>
            </a:r>
            <a:endParaRPr lang="ro-RO" sz="1600">
              <a:solidFill>
                <a:prstClr val="black"/>
              </a:solidFill>
              <a:latin typeface="Consolas"/>
            </a:endParaRPr>
          </a:p>
        </p:txBody>
      </p:sp>
      <p:sp>
        <p:nvSpPr>
          <p:cNvPr id="6" name="Textfeld 5"/>
          <p:cNvSpPr txBox="1"/>
          <p:nvPr/>
        </p:nvSpPr>
        <p:spPr>
          <a:xfrm>
            <a:off x="8528" y="-10869"/>
            <a:ext cx="603032" cy="707886"/>
          </a:xfrm>
          <a:prstGeom prst="rect">
            <a:avLst/>
          </a:prstGeom>
          <a:noFill/>
        </p:spPr>
        <p:txBody>
          <a:bodyPr wrap="square" rtlCol="0">
            <a:spAutoFit/>
          </a:bodyPr>
          <a:lstStyle/>
          <a:p>
            <a:r>
              <a:rPr lang="de-DE" sz="4000" dirty="0" smtClean="0">
                <a:solidFill>
                  <a:srgbClr val="FF0000"/>
                </a:solidFill>
                <a:ea typeface="Tahoma" pitchFamily="34" charset="0"/>
                <a:cs typeface="Tahoma" pitchFamily="34" charset="0"/>
              </a:rPr>
              <a:t>*</a:t>
            </a:r>
          </a:p>
        </p:txBody>
      </p:sp>
    </p:spTree>
    <p:extLst>
      <p:ext uri="{BB962C8B-B14F-4D97-AF65-F5344CB8AC3E}">
        <p14:creationId xmlns:p14="http://schemas.microsoft.com/office/powerpoint/2010/main" val="2838957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SQL in Stored Procedures</a:t>
            </a:r>
          </a:p>
        </p:txBody>
      </p:sp>
    </p:spTree>
    <p:extLst>
      <p:ext uri="{BB962C8B-B14F-4D97-AF65-F5344CB8AC3E}">
        <p14:creationId xmlns:p14="http://schemas.microsoft.com/office/powerpoint/2010/main" val="73538062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DML-Operationen: Beispiele</a:t>
            </a:r>
          </a:p>
        </p:txBody>
      </p:sp>
      <p:sp>
        <p:nvSpPr>
          <p:cNvPr id="3" name="Inhaltsplatzhalter 2"/>
          <p:cNvSpPr>
            <a:spLocks noGrp="1"/>
          </p:cNvSpPr>
          <p:nvPr>
            <p:ph sz="quarter" idx="14"/>
          </p:nvPr>
        </p:nvSpPr>
        <p:spPr/>
        <p:txBody>
          <a:bodyPr/>
          <a:lstStyle/>
          <a:p>
            <a:r>
              <a:rPr lang="de-DE"/>
              <a:t>Insert</a:t>
            </a:r>
          </a:p>
          <a:p>
            <a:endParaRPr lang="de-DE"/>
          </a:p>
          <a:p>
            <a:endParaRPr lang="de-DE"/>
          </a:p>
          <a:p>
            <a:endParaRPr lang="de-DE"/>
          </a:p>
          <a:p>
            <a:r>
              <a:rPr lang="de-DE"/>
              <a:t>Update</a:t>
            </a:r>
          </a:p>
        </p:txBody>
      </p:sp>
      <p:sp>
        <p:nvSpPr>
          <p:cNvPr id="4" name="Rectangle 81"/>
          <p:cNvSpPr>
            <a:spLocks noChangeArrowheads="1"/>
          </p:cNvSpPr>
          <p:nvPr/>
        </p:nvSpPr>
        <p:spPr bwMode="auto">
          <a:xfrm>
            <a:off x="647564" y="1484784"/>
            <a:ext cx="6264696" cy="1944216"/>
          </a:xfrm>
          <a:prstGeom prst="rect">
            <a:avLst/>
          </a:prstGeom>
          <a:solidFill>
            <a:srgbClr val="FFFFCC"/>
          </a:solidFill>
          <a:ln w="9525">
            <a:solidFill>
              <a:schemeClr val="tx1"/>
            </a:solidFill>
            <a:miter lim="800000"/>
            <a:headEnd/>
            <a:tailEnd/>
          </a:ln>
        </p:spPr>
        <p:txBody>
          <a:bodyPr wrap="square" lIns="180000" tIns="93600" rIns="180000" bIns="93600" anchor="ctr">
            <a:noAutofit/>
          </a:bodyPr>
          <a:lstStyle/>
          <a:p>
            <a:r>
              <a:rPr lang="de-DE" sz="1600" b="1">
                <a:solidFill>
                  <a:srgbClr val="0000FF"/>
                </a:solidFill>
                <a:latin typeface="Consolas"/>
              </a:rPr>
              <a:t>BEGIN</a:t>
            </a:r>
            <a:endParaRPr lang="de-DE" sz="1600">
              <a:solidFill>
                <a:prstClr val="black"/>
              </a:solidFill>
              <a:latin typeface="Consolas"/>
            </a:endParaRPr>
          </a:p>
          <a:p>
            <a:r>
              <a:rPr lang="de-DE" sz="1600">
                <a:solidFill>
                  <a:prstClr val="black"/>
                </a:solidFill>
                <a:latin typeface="Consolas"/>
              </a:rPr>
              <a:t>  </a:t>
            </a:r>
            <a:r>
              <a:rPr lang="de-DE" sz="1600" b="1">
                <a:solidFill>
                  <a:srgbClr val="0000FF"/>
                </a:solidFill>
                <a:latin typeface="Consolas"/>
              </a:rPr>
              <a:t>INSERT</a:t>
            </a:r>
            <a:r>
              <a:rPr lang="de-DE" sz="1600">
                <a:solidFill>
                  <a:prstClr val="black"/>
                </a:solidFill>
                <a:latin typeface="Consolas"/>
              </a:rPr>
              <a:t> </a:t>
            </a:r>
            <a:r>
              <a:rPr lang="de-DE" sz="1600" b="1">
                <a:solidFill>
                  <a:srgbClr val="0000FF"/>
                </a:solidFill>
                <a:latin typeface="Consolas"/>
              </a:rPr>
              <a:t>INTO</a:t>
            </a:r>
            <a:r>
              <a:rPr lang="de-DE" sz="1600">
                <a:solidFill>
                  <a:prstClr val="black"/>
                </a:solidFill>
                <a:latin typeface="Consolas"/>
              </a:rPr>
              <a:t> employees</a:t>
            </a:r>
          </a:p>
          <a:p>
            <a:r>
              <a:rPr lang="de-DE" sz="1600" b="1">
                <a:solidFill>
                  <a:srgbClr val="0000FF"/>
                </a:solidFill>
                <a:latin typeface="Consolas"/>
              </a:rPr>
              <a:t>  </a:t>
            </a:r>
            <a:r>
              <a:rPr lang="de-DE" sz="1600">
                <a:solidFill>
                  <a:srgbClr val="808080"/>
                </a:solidFill>
                <a:latin typeface="Consolas"/>
              </a:rPr>
              <a:t>(</a:t>
            </a:r>
            <a:r>
              <a:rPr lang="de-DE" sz="1600">
                <a:solidFill>
                  <a:prstClr val="black"/>
                </a:solidFill>
                <a:latin typeface="Consolas"/>
              </a:rPr>
              <a:t>employee_id</a:t>
            </a:r>
            <a:r>
              <a:rPr lang="de-DE" sz="1600">
                <a:solidFill>
                  <a:srgbClr val="808080"/>
                </a:solidFill>
                <a:latin typeface="Consolas"/>
              </a:rPr>
              <a:t>,</a:t>
            </a:r>
            <a:r>
              <a:rPr lang="de-DE" sz="1600">
                <a:solidFill>
                  <a:prstClr val="black"/>
                </a:solidFill>
                <a:latin typeface="Consolas"/>
              </a:rPr>
              <a:t> first_name</a:t>
            </a:r>
            <a:r>
              <a:rPr lang="de-DE" sz="1600">
                <a:solidFill>
                  <a:srgbClr val="808080"/>
                </a:solidFill>
                <a:latin typeface="Consolas"/>
              </a:rPr>
              <a:t>,</a:t>
            </a:r>
            <a:r>
              <a:rPr lang="de-DE" sz="1600">
                <a:solidFill>
                  <a:prstClr val="black"/>
                </a:solidFill>
                <a:latin typeface="Consolas"/>
              </a:rPr>
              <a:t> last_name</a:t>
            </a:r>
            <a:r>
              <a:rPr lang="de-DE" sz="1600">
                <a:solidFill>
                  <a:srgbClr val="808080"/>
                </a:solidFill>
                <a:latin typeface="Consolas"/>
              </a:rPr>
              <a:t>,</a:t>
            </a:r>
            <a:r>
              <a:rPr lang="de-DE" sz="1600">
                <a:solidFill>
                  <a:prstClr val="black"/>
                </a:solidFill>
                <a:latin typeface="Consolas"/>
              </a:rPr>
              <a:t> email</a:t>
            </a:r>
            <a:r>
              <a:rPr lang="de-DE" sz="1600">
                <a:solidFill>
                  <a:srgbClr val="808080"/>
                </a:solidFill>
                <a:latin typeface="Consolas"/>
              </a:rPr>
              <a:t>,</a:t>
            </a:r>
            <a:r>
              <a:rPr lang="de-DE" sz="1600">
                <a:solidFill>
                  <a:prstClr val="black"/>
                </a:solidFill>
                <a:latin typeface="Consolas"/>
              </a:rPr>
              <a:t>     </a:t>
            </a:r>
          </a:p>
          <a:p>
            <a:r>
              <a:rPr lang="de-DE" sz="1600">
                <a:solidFill>
                  <a:prstClr val="black"/>
                </a:solidFill>
                <a:latin typeface="Consolas"/>
              </a:rPr>
              <a:t>   hire_date</a:t>
            </a:r>
            <a:r>
              <a:rPr lang="de-DE" sz="1600">
                <a:solidFill>
                  <a:srgbClr val="808080"/>
                </a:solidFill>
                <a:latin typeface="Consolas"/>
              </a:rPr>
              <a:t>,</a:t>
            </a:r>
            <a:r>
              <a:rPr lang="de-DE" sz="1600">
                <a:solidFill>
                  <a:prstClr val="black"/>
                </a:solidFill>
                <a:latin typeface="Consolas"/>
              </a:rPr>
              <a:t> job_id</a:t>
            </a:r>
            <a:r>
              <a:rPr lang="de-DE" sz="1600">
                <a:solidFill>
                  <a:srgbClr val="808080"/>
                </a:solidFill>
                <a:latin typeface="Consolas"/>
              </a:rPr>
              <a:t>,</a:t>
            </a:r>
            <a:r>
              <a:rPr lang="de-DE" sz="1600">
                <a:solidFill>
                  <a:prstClr val="black"/>
                </a:solidFill>
                <a:latin typeface="Consolas"/>
              </a:rPr>
              <a:t> salary</a:t>
            </a:r>
            <a:r>
              <a:rPr lang="de-DE" sz="1600">
                <a:solidFill>
                  <a:srgbClr val="808080"/>
                </a:solidFill>
                <a:latin typeface="Consolas"/>
              </a:rPr>
              <a:t>)</a:t>
            </a:r>
            <a:endParaRPr lang="de-DE" sz="1600">
              <a:solidFill>
                <a:prstClr val="black"/>
              </a:solidFill>
              <a:latin typeface="Consolas"/>
            </a:endParaRPr>
          </a:p>
          <a:p>
            <a:r>
              <a:rPr lang="de-DE" sz="1600">
                <a:solidFill>
                  <a:prstClr val="black"/>
                </a:solidFill>
                <a:latin typeface="Consolas"/>
              </a:rPr>
              <a:t>  </a:t>
            </a:r>
            <a:r>
              <a:rPr lang="de-DE" sz="1600" b="1">
                <a:solidFill>
                  <a:srgbClr val="0000FF"/>
                </a:solidFill>
                <a:latin typeface="Consolas"/>
              </a:rPr>
              <a:t>VALUES</a:t>
            </a:r>
            <a:r>
              <a:rPr lang="de-DE" sz="1600">
                <a:solidFill>
                  <a:srgbClr val="808080"/>
                </a:solidFill>
                <a:latin typeface="Consolas"/>
              </a:rPr>
              <a:t>(</a:t>
            </a:r>
            <a:r>
              <a:rPr lang="de-DE" sz="1600">
                <a:solidFill>
                  <a:prstClr val="black"/>
                </a:solidFill>
                <a:latin typeface="Consolas"/>
              </a:rPr>
              <a:t>employees_seq</a:t>
            </a:r>
            <a:r>
              <a:rPr lang="de-DE" sz="1600">
                <a:solidFill>
                  <a:srgbClr val="808080"/>
                </a:solidFill>
                <a:latin typeface="Consolas"/>
              </a:rPr>
              <a:t>.</a:t>
            </a:r>
            <a:r>
              <a:rPr lang="de-DE" sz="1600">
                <a:solidFill>
                  <a:prstClr val="black"/>
                </a:solidFill>
                <a:latin typeface="Consolas"/>
              </a:rPr>
              <a:t>NEXTVAL</a:t>
            </a:r>
            <a:r>
              <a:rPr lang="de-DE" sz="1600">
                <a:solidFill>
                  <a:srgbClr val="808080"/>
                </a:solidFill>
                <a:latin typeface="Consolas"/>
              </a:rPr>
              <a:t>,</a:t>
            </a:r>
            <a:r>
              <a:rPr lang="de-DE" sz="1600">
                <a:solidFill>
                  <a:prstClr val="black"/>
                </a:solidFill>
                <a:latin typeface="Consolas"/>
              </a:rPr>
              <a:t> </a:t>
            </a:r>
            <a:r>
              <a:rPr lang="de-DE" sz="1600">
                <a:solidFill>
                  <a:srgbClr val="800000"/>
                </a:solidFill>
                <a:latin typeface="Consolas"/>
              </a:rPr>
              <a:t>'Ruth'</a:t>
            </a:r>
            <a:r>
              <a:rPr lang="de-DE" sz="1600">
                <a:solidFill>
                  <a:srgbClr val="808080"/>
                </a:solidFill>
                <a:latin typeface="Consolas"/>
              </a:rPr>
              <a:t>,</a:t>
            </a:r>
            <a:r>
              <a:rPr lang="de-DE" sz="1600">
                <a:solidFill>
                  <a:prstClr val="black"/>
                </a:solidFill>
                <a:latin typeface="Consolas"/>
              </a:rPr>
              <a:t> </a:t>
            </a:r>
            <a:r>
              <a:rPr lang="de-DE" sz="1600">
                <a:solidFill>
                  <a:srgbClr val="800000"/>
                </a:solidFill>
                <a:latin typeface="Consolas"/>
              </a:rPr>
              <a:t>'Cores'</a:t>
            </a:r>
            <a:r>
              <a:rPr lang="de-DE" sz="1600">
                <a:solidFill>
                  <a:srgbClr val="808080"/>
                </a:solidFill>
                <a:latin typeface="Consolas"/>
              </a:rPr>
              <a:t>,</a:t>
            </a:r>
            <a:endParaRPr lang="de-DE" sz="1600">
              <a:solidFill>
                <a:prstClr val="black"/>
              </a:solidFill>
              <a:latin typeface="Consolas"/>
            </a:endParaRPr>
          </a:p>
          <a:p>
            <a:r>
              <a:rPr lang="fr-FR" sz="1600">
                <a:solidFill>
                  <a:prstClr val="black"/>
                </a:solidFill>
                <a:latin typeface="Consolas"/>
              </a:rPr>
              <a:t>   </a:t>
            </a:r>
            <a:r>
              <a:rPr lang="fr-FR" sz="1600">
                <a:solidFill>
                  <a:srgbClr val="800000"/>
                </a:solidFill>
                <a:latin typeface="Consolas"/>
              </a:rPr>
              <a:t>'RCORES'</a:t>
            </a:r>
            <a:r>
              <a:rPr lang="fr-FR" sz="1600">
                <a:solidFill>
                  <a:srgbClr val="808080"/>
                </a:solidFill>
                <a:latin typeface="Consolas"/>
              </a:rPr>
              <a:t>,</a:t>
            </a:r>
            <a:r>
              <a:rPr lang="fr-FR" sz="1600">
                <a:solidFill>
                  <a:prstClr val="black"/>
                </a:solidFill>
                <a:latin typeface="Consolas"/>
              </a:rPr>
              <a:t>SYSDATE</a:t>
            </a:r>
            <a:r>
              <a:rPr lang="fr-FR" sz="1600">
                <a:solidFill>
                  <a:srgbClr val="808080"/>
                </a:solidFill>
                <a:latin typeface="Consolas"/>
              </a:rPr>
              <a:t>,</a:t>
            </a:r>
            <a:r>
              <a:rPr lang="fr-FR" sz="1600">
                <a:solidFill>
                  <a:prstClr val="black"/>
                </a:solidFill>
                <a:latin typeface="Consolas"/>
              </a:rPr>
              <a:t> </a:t>
            </a:r>
            <a:r>
              <a:rPr lang="fr-FR" sz="1600">
                <a:solidFill>
                  <a:srgbClr val="800000"/>
                </a:solidFill>
                <a:latin typeface="Consolas"/>
              </a:rPr>
              <a:t>'AD_ASST'</a:t>
            </a:r>
            <a:r>
              <a:rPr lang="fr-FR" sz="1600">
                <a:solidFill>
                  <a:srgbClr val="808080"/>
                </a:solidFill>
                <a:latin typeface="Consolas"/>
              </a:rPr>
              <a:t>,</a:t>
            </a:r>
            <a:r>
              <a:rPr lang="fr-FR" sz="1600">
                <a:solidFill>
                  <a:prstClr val="black"/>
                </a:solidFill>
                <a:latin typeface="Consolas"/>
              </a:rPr>
              <a:t> 4000</a:t>
            </a:r>
            <a:r>
              <a:rPr lang="fr-FR" sz="1600">
                <a:solidFill>
                  <a:srgbClr val="808080"/>
                </a:solidFill>
                <a:latin typeface="Consolas"/>
              </a:rPr>
              <a:t>);</a:t>
            </a:r>
            <a:endParaRPr lang="fr-FR" sz="1600">
              <a:solidFill>
                <a:prstClr val="black"/>
              </a:solidFill>
              <a:latin typeface="Consolas"/>
            </a:endParaRPr>
          </a:p>
          <a:p>
            <a:r>
              <a:rPr lang="fr-FR" sz="1600" b="1">
                <a:solidFill>
                  <a:srgbClr val="0000FF"/>
                </a:solidFill>
                <a:latin typeface="Consolas"/>
              </a:rPr>
              <a:t>END</a:t>
            </a:r>
            <a:r>
              <a:rPr lang="fr-FR" sz="1600">
                <a:solidFill>
                  <a:srgbClr val="808080"/>
                </a:solidFill>
                <a:latin typeface="Consolas"/>
              </a:rPr>
              <a:t>;</a:t>
            </a:r>
            <a:endParaRPr lang="fr-FR" sz="1600">
              <a:solidFill>
                <a:prstClr val="black"/>
              </a:solidFill>
              <a:latin typeface="Consolas"/>
            </a:endParaRPr>
          </a:p>
        </p:txBody>
      </p:sp>
      <p:sp>
        <p:nvSpPr>
          <p:cNvPr id="5" name="Rectangle 81"/>
          <p:cNvSpPr>
            <a:spLocks noChangeArrowheads="1"/>
          </p:cNvSpPr>
          <p:nvPr/>
        </p:nvSpPr>
        <p:spPr bwMode="auto">
          <a:xfrm>
            <a:off x="647564" y="4392724"/>
            <a:ext cx="6264696" cy="1844588"/>
          </a:xfrm>
          <a:prstGeom prst="rect">
            <a:avLst/>
          </a:prstGeom>
          <a:solidFill>
            <a:srgbClr val="FFFFCC"/>
          </a:solidFill>
          <a:ln w="9525">
            <a:solidFill>
              <a:schemeClr val="tx1"/>
            </a:solidFill>
            <a:miter lim="800000"/>
            <a:headEnd/>
            <a:tailEnd/>
          </a:ln>
        </p:spPr>
        <p:txBody>
          <a:bodyPr wrap="square" lIns="180000" tIns="93600" rIns="180000" bIns="93600" anchor="ctr">
            <a:noAutofit/>
          </a:bodyPr>
          <a:lstStyle/>
          <a:p>
            <a:r>
              <a:rPr lang="de-DE" sz="1600" b="1">
                <a:solidFill>
                  <a:srgbClr val="0000FF"/>
                </a:solidFill>
                <a:latin typeface="Consolas"/>
              </a:rPr>
              <a:t>DECLARE</a:t>
            </a:r>
            <a:r>
              <a:rPr lang="de-DE" sz="1600">
                <a:solidFill>
                  <a:prstClr val="black"/>
                </a:solidFill>
                <a:latin typeface="Consolas"/>
              </a:rPr>
              <a:t>					</a:t>
            </a:r>
          </a:p>
          <a:p>
            <a:r>
              <a:rPr lang="de-DE" sz="1600">
                <a:solidFill>
                  <a:prstClr val="black"/>
                </a:solidFill>
                <a:latin typeface="Consolas"/>
              </a:rPr>
              <a:t>  sal_increase employees</a:t>
            </a:r>
            <a:r>
              <a:rPr lang="de-DE" sz="1600">
                <a:solidFill>
                  <a:srgbClr val="808080"/>
                </a:solidFill>
                <a:latin typeface="Consolas"/>
              </a:rPr>
              <a:t>.</a:t>
            </a:r>
            <a:r>
              <a:rPr lang="de-DE" sz="1600">
                <a:solidFill>
                  <a:prstClr val="black"/>
                </a:solidFill>
                <a:latin typeface="Consolas"/>
              </a:rPr>
              <a:t>salary</a:t>
            </a:r>
            <a:r>
              <a:rPr lang="de-DE" sz="1600">
                <a:solidFill>
                  <a:srgbClr val="808080"/>
                </a:solidFill>
                <a:latin typeface="Consolas"/>
              </a:rPr>
              <a:t>%</a:t>
            </a:r>
            <a:r>
              <a:rPr lang="de-DE" sz="1600" b="1">
                <a:solidFill>
                  <a:srgbClr val="0000FF"/>
                </a:solidFill>
                <a:latin typeface="Consolas"/>
              </a:rPr>
              <a:t>TYPE</a:t>
            </a:r>
            <a:r>
              <a:rPr lang="de-DE" sz="1600">
                <a:solidFill>
                  <a:prstClr val="black"/>
                </a:solidFill>
                <a:latin typeface="Consolas"/>
              </a:rPr>
              <a:t> </a:t>
            </a:r>
            <a:r>
              <a:rPr lang="de-DE" sz="1600">
                <a:solidFill>
                  <a:srgbClr val="808080"/>
                </a:solidFill>
                <a:latin typeface="Consolas"/>
              </a:rPr>
              <a:t>:=</a:t>
            </a:r>
            <a:r>
              <a:rPr lang="de-DE" sz="1600">
                <a:solidFill>
                  <a:prstClr val="black"/>
                </a:solidFill>
                <a:latin typeface="Consolas"/>
              </a:rPr>
              <a:t> 800</a:t>
            </a:r>
            <a:r>
              <a:rPr lang="de-DE" sz="1600">
                <a:solidFill>
                  <a:srgbClr val="808080"/>
                </a:solidFill>
                <a:latin typeface="Consolas"/>
              </a:rPr>
              <a:t>;</a:t>
            </a:r>
            <a:r>
              <a:rPr lang="de-DE" sz="1600">
                <a:solidFill>
                  <a:prstClr val="black"/>
                </a:solidFill>
                <a:latin typeface="Consolas"/>
              </a:rPr>
              <a:t>   </a:t>
            </a:r>
          </a:p>
          <a:p>
            <a:r>
              <a:rPr lang="de-DE" sz="1600" b="1">
                <a:solidFill>
                  <a:srgbClr val="0000FF"/>
                </a:solidFill>
                <a:latin typeface="Consolas"/>
              </a:rPr>
              <a:t>BEGIN</a:t>
            </a:r>
            <a:endParaRPr lang="de-DE" sz="1600">
              <a:solidFill>
                <a:prstClr val="black"/>
              </a:solidFill>
              <a:latin typeface="Consolas"/>
            </a:endParaRPr>
          </a:p>
          <a:p>
            <a:r>
              <a:rPr lang="de-DE" sz="1600">
                <a:solidFill>
                  <a:prstClr val="black"/>
                </a:solidFill>
                <a:latin typeface="Consolas"/>
              </a:rPr>
              <a:t>  </a:t>
            </a:r>
            <a:r>
              <a:rPr lang="de-DE" sz="1600" b="1">
                <a:solidFill>
                  <a:srgbClr val="0000FF"/>
                </a:solidFill>
                <a:latin typeface="Consolas"/>
              </a:rPr>
              <a:t>UPDATE </a:t>
            </a:r>
            <a:r>
              <a:rPr lang="de-DE" sz="1600">
                <a:solidFill>
                  <a:prstClr val="black"/>
                </a:solidFill>
                <a:latin typeface="Consolas"/>
              </a:rPr>
              <a:t>employees</a:t>
            </a:r>
          </a:p>
          <a:p>
            <a:r>
              <a:rPr lang="de-DE" sz="1600">
                <a:solidFill>
                  <a:prstClr val="black"/>
                </a:solidFill>
                <a:latin typeface="Consolas"/>
              </a:rPr>
              <a:t>  </a:t>
            </a:r>
            <a:r>
              <a:rPr lang="de-DE" sz="1600" b="1">
                <a:solidFill>
                  <a:srgbClr val="0000FF"/>
                </a:solidFill>
                <a:latin typeface="Consolas"/>
              </a:rPr>
              <a:t>SET</a:t>
            </a:r>
            <a:r>
              <a:rPr lang="de-DE" sz="1600">
                <a:solidFill>
                  <a:prstClr val="black"/>
                </a:solidFill>
                <a:latin typeface="Consolas"/>
              </a:rPr>
              <a:t>    salary </a:t>
            </a:r>
            <a:r>
              <a:rPr lang="de-DE" sz="1600">
                <a:solidFill>
                  <a:srgbClr val="808080"/>
                </a:solidFill>
                <a:latin typeface="Consolas"/>
              </a:rPr>
              <a:t>=</a:t>
            </a:r>
            <a:r>
              <a:rPr lang="de-DE" sz="1600">
                <a:solidFill>
                  <a:prstClr val="black"/>
                </a:solidFill>
                <a:latin typeface="Consolas"/>
              </a:rPr>
              <a:t> salary </a:t>
            </a:r>
            <a:r>
              <a:rPr lang="de-DE" sz="1600">
                <a:solidFill>
                  <a:srgbClr val="808080"/>
                </a:solidFill>
                <a:latin typeface="Consolas"/>
              </a:rPr>
              <a:t>+</a:t>
            </a:r>
            <a:r>
              <a:rPr lang="de-DE" sz="1600">
                <a:solidFill>
                  <a:prstClr val="black"/>
                </a:solidFill>
                <a:latin typeface="Consolas"/>
              </a:rPr>
              <a:t> sal_increase</a:t>
            </a:r>
          </a:p>
          <a:p>
            <a:r>
              <a:rPr lang="de-DE" sz="1600">
                <a:solidFill>
                  <a:prstClr val="black"/>
                </a:solidFill>
                <a:latin typeface="Consolas"/>
              </a:rPr>
              <a:t>  </a:t>
            </a:r>
            <a:r>
              <a:rPr lang="de-DE" sz="1600" b="1">
                <a:solidFill>
                  <a:srgbClr val="0000FF"/>
                </a:solidFill>
                <a:latin typeface="Consolas"/>
              </a:rPr>
              <a:t>WHERE</a:t>
            </a:r>
            <a:r>
              <a:rPr lang="de-DE" sz="1600">
                <a:solidFill>
                  <a:prstClr val="black"/>
                </a:solidFill>
                <a:latin typeface="Consolas"/>
              </a:rPr>
              <a:t>  job_id </a:t>
            </a:r>
            <a:r>
              <a:rPr lang="de-DE" sz="1600">
                <a:solidFill>
                  <a:srgbClr val="808080"/>
                </a:solidFill>
                <a:latin typeface="Consolas"/>
              </a:rPr>
              <a:t>=</a:t>
            </a:r>
            <a:r>
              <a:rPr lang="de-DE" sz="1600">
                <a:solidFill>
                  <a:prstClr val="black"/>
                </a:solidFill>
                <a:latin typeface="Consolas"/>
              </a:rPr>
              <a:t> </a:t>
            </a:r>
            <a:r>
              <a:rPr lang="de-DE" sz="1600">
                <a:solidFill>
                  <a:srgbClr val="800000"/>
                </a:solidFill>
                <a:latin typeface="Consolas"/>
              </a:rPr>
              <a:t>'ST_CLERK'</a:t>
            </a:r>
            <a:r>
              <a:rPr lang="de-DE" sz="1600">
                <a:solidFill>
                  <a:srgbClr val="808080"/>
                </a:solidFill>
                <a:latin typeface="Consolas"/>
              </a:rPr>
              <a:t>;</a:t>
            </a:r>
            <a:endParaRPr lang="de-DE" sz="1600">
              <a:solidFill>
                <a:prstClr val="black"/>
              </a:solidFill>
              <a:latin typeface="Consolas"/>
            </a:endParaRPr>
          </a:p>
          <a:p>
            <a:r>
              <a:rPr lang="de-DE" sz="1600" b="1">
                <a:solidFill>
                  <a:srgbClr val="0000FF"/>
                </a:solidFill>
                <a:latin typeface="Consolas"/>
              </a:rPr>
              <a:t>END</a:t>
            </a:r>
            <a:r>
              <a:rPr lang="de-DE" sz="1600">
                <a:solidFill>
                  <a:srgbClr val="808080"/>
                </a:solidFill>
                <a:latin typeface="Consolas"/>
              </a:rPr>
              <a:t>;</a:t>
            </a:r>
            <a:endParaRPr lang="de-DE" sz="1600">
              <a:solidFill>
                <a:prstClr val="black"/>
              </a:solidFill>
              <a:latin typeface="Consolas"/>
            </a:endParaRPr>
          </a:p>
        </p:txBody>
      </p:sp>
    </p:spTree>
    <p:extLst>
      <p:ext uri="{BB962C8B-B14F-4D97-AF65-F5344CB8AC3E}">
        <p14:creationId xmlns:p14="http://schemas.microsoft.com/office/powerpoint/2010/main" val="2537641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Beispiel</a:t>
            </a:r>
          </a:p>
        </p:txBody>
      </p:sp>
      <p:sp>
        <p:nvSpPr>
          <p:cNvPr id="3" name="Inhaltsplatzhalter 2"/>
          <p:cNvSpPr>
            <a:spLocks noGrp="1"/>
          </p:cNvSpPr>
          <p:nvPr>
            <p:ph sz="quarter" idx="14"/>
          </p:nvPr>
        </p:nvSpPr>
        <p:spPr/>
        <p:txBody>
          <a:bodyPr>
            <a:normAutofit/>
          </a:bodyPr>
          <a:lstStyle/>
          <a:p>
            <a:r>
              <a:rPr lang="de-DE"/>
              <a:t>Lesen eines Datensatzes</a:t>
            </a:r>
          </a:p>
          <a:p>
            <a:endParaRPr lang="de-DE"/>
          </a:p>
          <a:p>
            <a:endParaRPr lang="de-DE"/>
          </a:p>
          <a:p>
            <a:endParaRPr lang="de-DE"/>
          </a:p>
          <a:p>
            <a:endParaRPr lang="de-DE"/>
          </a:p>
          <a:p>
            <a:endParaRPr lang="de-DE"/>
          </a:p>
          <a:p>
            <a:pPr lvl="3"/>
            <a:r>
              <a:rPr lang="de-DE"/>
              <a:t>Wie kann man realisieren, dass die Sätze von mehreren Angestellen verarbeitet (ausgegeben) werden können?</a:t>
            </a:r>
          </a:p>
        </p:txBody>
      </p:sp>
      <p:sp>
        <p:nvSpPr>
          <p:cNvPr id="4" name="Rectangle 81"/>
          <p:cNvSpPr>
            <a:spLocks noChangeArrowheads="1"/>
          </p:cNvSpPr>
          <p:nvPr/>
        </p:nvSpPr>
        <p:spPr bwMode="auto">
          <a:xfrm>
            <a:off x="683568" y="1520788"/>
            <a:ext cx="7920880" cy="3492388"/>
          </a:xfrm>
          <a:prstGeom prst="rect">
            <a:avLst/>
          </a:prstGeom>
          <a:solidFill>
            <a:srgbClr val="FFFFCC"/>
          </a:solidFill>
          <a:ln w="9525">
            <a:solidFill>
              <a:schemeClr val="tx1"/>
            </a:solidFill>
            <a:miter lim="800000"/>
            <a:headEnd/>
            <a:tailEnd/>
          </a:ln>
        </p:spPr>
        <p:txBody>
          <a:bodyPr wrap="square" lIns="180000" tIns="93600" rIns="180000" bIns="93600" anchor="ctr">
            <a:noAutofit/>
          </a:bodyPr>
          <a:lstStyle/>
          <a:p>
            <a:r>
              <a:rPr lang="de-DE" b="1">
                <a:solidFill>
                  <a:srgbClr val="0000FF"/>
                </a:solidFill>
                <a:latin typeface="Consolas"/>
              </a:rPr>
              <a:t>DECLARE</a:t>
            </a:r>
            <a:endParaRPr lang="de-DE">
              <a:solidFill>
                <a:prstClr val="black"/>
              </a:solidFill>
              <a:latin typeface="Consolas"/>
            </a:endParaRPr>
          </a:p>
          <a:p>
            <a:r>
              <a:rPr lang="de-DE">
                <a:solidFill>
                  <a:prstClr val="black"/>
                </a:solidFill>
                <a:latin typeface="Consolas"/>
              </a:rPr>
              <a:t> v_emp_hiredate   employees</a:t>
            </a:r>
            <a:r>
              <a:rPr lang="de-DE">
                <a:solidFill>
                  <a:srgbClr val="808080"/>
                </a:solidFill>
                <a:latin typeface="Consolas"/>
              </a:rPr>
              <a:t>.</a:t>
            </a:r>
            <a:r>
              <a:rPr lang="de-DE">
                <a:solidFill>
                  <a:prstClr val="black"/>
                </a:solidFill>
                <a:latin typeface="Consolas"/>
              </a:rPr>
              <a:t>hire_date</a:t>
            </a:r>
            <a:r>
              <a:rPr lang="de-DE">
                <a:solidFill>
                  <a:srgbClr val="808080"/>
                </a:solidFill>
                <a:latin typeface="Consolas"/>
              </a:rPr>
              <a:t>%</a:t>
            </a:r>
            <a:r>
              <a:rPr lang="de-DE" b="1">
                <a:solidFill>
                  <a:srgbClr val="0000FF"/>
                </a:solidFill>
                <a:latin typeface="Consolas"/>
              </a:rPr>
              <a:t>TYPE</a:t>
            </a:r>
            <a:r>
              <a:rPr lang="de-DE">
                <a:solidFill>
                  <a:srgbClr val="808080"/>
                </a:solidFill>
                <a:latin typeface="Consolas"/>
              </a:rPr>
              <a:t>;</a:t>
            </a:r>
            <a:endParaRPr lang="de-DE">
              <a:solidFill>
                <a:prstClr val="black"/>
              </a:solidFill>
              <a:latin typeface="Consolas"/>
            </a:endParaRPr>
          </a:p>
          <a:p>
            <a:r>
              <a:rPr lang="de-DE">
                <a:solidFill>
                  <a:prstClr val="black"/>
                </a:solidFill>
                <a:latin typeface="Consolas"/>
              </a:rPr>
              <a:t> v_emp_salary     employees</a:t>
            </a:r>
            <a:r>
              <a:rPr lang="de-DE">
                <a:solidFill>
                  <a:srgbClr val="808080"/>
                </a:solidFill>
                <a:latin typeface="Consolas"/>
              </a:rPr>
              <a:t>.</a:t>
            </a:r>
            <a:r>
              <a:rPr lang="de-DE">
                <a:solidFill>
                  <a:prstClr val="black"/>
                </a:solidFill>
                <a:latin typeface="Consolas"/>
              </a:rPr>
              <a:t>salary</a:t>
            </a:r>
            <a:r>
              <a:rPr lang="de-DE">
                <a:solidFill>
                  <a:srgbClr val="808080"/>
                </a:solidFill>
                <a:latin typeface="Consolas"/>
              </a:rPr>
              <a:t>%</a:t>
            </a:r>
            <a:r>
              <a:rPr lang="de-DE" b="1">
                <a:solidFill>
                  <a:srgbClr val="0000FF"/>
                </a:solidFill>
                <a:latin typeface="Consolas"/>
              </a:rPr>
              <a:t>TYPE</a:t>
            </a:r>
            <a:r>
              <a:rPr lang="de-DE">
                <a:solidFill>
                  <a:srgbClr val="808080"/>
                </a:solidFill>
                <a:latin typeface="Consolas"/>
              </a:rPr>
              <a:t>;</a:t>
            </a:r>
            <a:r>
              <a:rPr lang="de-DE">
                <a:solidFill>
                  <a:prstClr val="black"/>
                </a:solidFill>
                <a:latin typeface="Consolas"/>
              </a:rPr>
              <a:t>  </a:t>
            </a:r>
          </a:p>
          <a:p>
            <a:r>
              <a:rPr lang="de-DE" b="1">
                <a:solidFill>
                  <a:srgbClr val="0000FF"/>
                </a:solidFill>
                <a:latin typeface="Consolas"/>
              </a:rPr>
              <a:t>BEGIN</a:t>
            </a:r>
            <a:endParaRPr lang="de-DE">
              <a:solidFill>
                <a:prstClr val="black"/>
              </a:solidFill>
              <a:latin typeface="Consolas"/>
            </a:endParaRPr>
          </a:p>
          <a:p>
            <a:r>
              <a:rPr lang="de-DE">
                <a:solidFill>
                  <a:prstClr val="black"/>
                </a:solidFill>
                <a:latin typeface="Consolas"/>
              </a:rPr>
              <a:t>  </a:t>
            </a:r>
            <a:r>
              <a:rPr lang="de-DE" b="1">
                <a:solidFill>
                  <a:srgbClr val="0000FF"/>
                </a:solidFill>
                <a:latin typeface="Consolas"/>
              </a:rPr>
              <a:t>SELECT</a:t>
            </a:r>
            <a:r>
              <a:rPr lang="de-DE">
                <a:solidFill>
                  <a:prstClr val="black"/>
                </a:solidFill>
                <a:latin typeface="Consolas"/>
              </a:rPr>
              <a:t>   hire_date</a:t>
            </a:r>
            <a:r>
              <a:rPr lang="de-DE">
                <a:solidFill>
                  <a:srgbClr val="808080"/>
                </a:solidFill>
                <a:latin typeface="Consolas"/>
              </a:rPr>
              <a:t>,</a:t>
            </a:r>
            <a:r>
              <a:rPr lang="de-DE">
                <a:solidFill>
                  <a:prstClr val="black"/>
                </a:solidFill>
                <a:latin typeface="Consolas"/>
              </a:rPr>
              <a:t> salary</a:t>
            </a:r>
          </a:p>
          <a:p>
            <a:r>
              <a:rPr lang="de-DE">
                <a:solidFill>
                  <a:prstClr val="black"/>
                </a:solidFill>
                <a:latin typeface="Consolas"/>
              </a:rPr>
              <a:t>  </a:t>
            </a:r>
            <a:r>
              <a:rPr lang="de-DE" b="1">
                <a:solidFill>
                  <a:srgbClr val="0000FF"/>
                </a:solidFill>
                <a:latin typeface="Consolas"/>
              </a:rPr>
              <a:t>INTO</a:t>
            </a:r>
            <a:r>
              <a:rPr lang="de-DE">
                <a:solidFill>
                  <a:prstClr val="black"/>
                </a:solidFill>
                <a:latin typeface="Consolas"/>
              </a:rPr>
              <a:t>     v_emp_hiredate</a:t>
            </a:r>
            <a:r>
              <a:rPr lang="de-DE">
                <a:solidFill>
                  <a:srgbClr val="808080"/>
                </a:solidFill>
                <a:latin typeface="Consolas"/>
              </a:rPr>
              <a:t>,</a:t>
            </a:r>
            <a:r>
              <a:rPr lang="de-DE">
                <a:solidFill>
                  <a:prstClr val="black"/>
                </a:solidFill>
                <a:latin typeface="Consolas"/>
              </a:rPr>
              <a:t> v_emp_salary</a:t>
            </a:r>
          </a:p>
          <a:p>
            <a:r>
              <a:rPr lang="de-DE">
                <a:solidFill>
                  <a:prstClr val="black"/>
                </a:solidFill>
                <a:latin typeface="Consolas"/>
              </a:rPr>
              <a:t>  </a:t>
            </a:r>
            <a:r>
              <a:rPr lang="de-DE" b="1">
                <a:solidFill>
                  <a:srgbClr val="0000FF"/>
                </a:solidFill>
                <a:latin typeface="Consolas"/>
              </a:rPr>
              <a:t>FROM</a:t>
            </a:r>
            <a:r>
              <a:rPr lang="de-DE">
                <a:solidFill>
                  <a:prstClr val="black"/>
                </a:solidFill>
                <a:latin typeface="Consolas"/>
              </a:rPr>
              <a:t>     employees</a:t>
            </a:r>
          </a:p>
          <a:p>
            <a:r>
              <a:rPr lang="en-US">
                <a:solidFill>
                  <a:prstClr val="black"/>
                </a:solidFill>
                <a:latin typeface="Consolas"/>
              </a:rPr>
              <a:t>  </a:t>
            </a:r>
            <a:r>
              <a:rPr lang="en-US" b="1">
                <a:solidFill>
                  <a:srgbClr val="0000FF"/>
                </a:solidFill>
                <a:latin typeface="Consolas"/>
              </a:rPr>
              <a:t>WHERE</a:t>
            </a:r>
            <a:r>
              <a:rPr lang="en-US">
                <a:solidFill>
                  <a:prstClr val="black"/>
                </a:solidFill>
                <a:latin typeface="Consolas"/>
              </a:rPr>
              <a:t>    employee_id </a:t>
            </a:r>
            <a:r>
              <a:rPr lang="en-US">
                <a:solidFill>
                  <a:srgbClr val="808080"/>
                </a:solidFill>
                <a:latin typeface="Consolas"/>
              </a:rPr>
              <a:t>=</a:t>
            </a:r>
            <a:r>
              <a:rPr lang="en-US">
                <a:solidFill>
                  <a:prstClr val="black"/>
                </a:solidFill>
                <a:latin typeface="Consolas"/>
              </a:rPr>
              <a:t> 100</a:t>
            </a:r>
            <a:r>
              <a:rPr lang="en-US">
                <a:solidFill>
                  <a:srgbClr val="808080"/>
                </a:solidFill>
                <a:latin typeface="Consolas"/>
              </a:rPr>
              <a:t>;</a:t>
            </a:r>
            <a:br>
              <a:rPr lang="en-US">
                <a:solidFill>
                  <a:srgbClr val="808080"/>
                </a:solidFill>
                <a:latin typeface="Consolas"/>
              </a:rPr>
            </a:br>
            <a:endParaRPr lang="en-US">
              <a:solidFill>
                <a:prstClr val="black"/>
              </a:solidFill>
              <a:latin typeface="Consolas"/>
            </a:endParaRPr>
          </a:p>
          <a:p>
            <a:r>
              <a:rPr lang="en-US">
                <a:solidFill>
                  <a:prstClr val="black"/>
                </a:solidFill>
                <a:latin typeface="Consolas"/>
              </a:rPr>
              <a:t>  dbms_output.put_line</a:t>
            </a:r>
            <a:r>
              <a:rPr lang="en-US" b="1">
                <a:solidFill>
                  <a:srgbClr val="0000FF"/>
                </a:solidFill>
                <a:latin typeface="Consolas"/>
              </a:rPr>
              <a:t> </a:t>
            </a:r>
            <a:r>
              <a:rPr lang="en-US">
                <a:solidFill>
                  <a:srgbClr val="808080"/>
                </a:solidFill>
                <a:latin typeface="Consolas"/>
              </a:rPr>
              <a:t>(</a:t>
            </a:r>
            <a:r>
              <a:rPr lang="en-US">
                <a:solidFill>
                  <a:srgbClr val="800000"/>
                </a:solidFill>
                <a:latin typeface="Consolas"/>
              </a:rPr>
              <a:t>'Hire date is :'</a:t>
            </a:r>
            <a:r>
              <a:rPr lang="en-US">
                <a:solidFill>
                  <a:srgbClr val="808080"/>
                </a:solidFill>
                <a:latin typeface="Consolas"/>
              </a:rPr>
              <a:t>||</a:t>
            </a:r>
            <a:r>
              <a:rPr lang="en-US">
                <a:solidFill>
                  <a:prstClr val="black"/>
                </a:solidFill>
                <a:latin typeface="Consolas"/>
              </a:rPr>
              <a:t> v_emp_hiredate</a:t>
            </a:r>
            <a:r>
              <a:rPr lang="en-US">
                <a:solidFill>
                  <a:srgbClr val="808080"/>
                </a:solidFill>
                <a:latin typeface="Consolas"/>
              </a:rPr>
              <a:t>);</a:t>
            </a:r>
            <a:endParaRPr lang="en-US">
              <a:solidFill>
                <a:prstClr val="black"/>
              </a:solidFill>
              <a:latin typeface="Consolas"/>
            </a:endParaRPr>
          </a:p>
          <a:p>
            <a:r>
              <a:rPr lang="en-US">
                <a:solidFill>
                  <a:prstClr val="black"/>
                </a:solidFill>
                <a:latin typeface="Consolas"/>
              </a:rPr>
              <a:t>  dbms_output.put_line</a:t>
            </a:r>
            <a:r>
              <a:rPr lang="en-US" b="1">
                <a:solidFill>
                  <a:srgbClr val="0000FF"/>
                </a:solidFill>
                <a:latin typeface="Consolas"/>
              </a:rPr>
              <a:t> </a:t>
            </a:r>
            <a:r>
              <a:rPr lang="en-US">
                <a:solidFill>
                  <a:srgbClr val="808080"/>
                </a:solidFill>
                <a:latin typeface="Consolas"/>
              </a:rPr>
              <a:t>(</a:t>
            </a:r>
            <a:r>
              <a:rPr lang="en-US">
                <a:solidFill>
                  <a:srgbClr val="800000"/>
                </a:solidFill>
                <a:latin typeface="Consolas"/>
              </a:rPr>
              <a:t>'Salary is :'</a:t>
            </a:r>
            <a:r>
              <a:rPr lang="en-US">
                <a:solidFill>
                  <a:srgbClr val="808080"/>
                </a:solidFill>
                <a:latin typeface="Consolas"/>
              </a:rPr>
              <a:t>||</a:t>
            </a:r>
            <a:r>
              <a:rPr lang="en-US">
                <a:solidFill>
                  <a:prstClr val="black"/>
                </a:solidFill>
                <a:latin typeface="Consolas"/>
              </a:rPr>
              <a:t> v_emp_salary</a:t>
            </a:r>
            <a:r>
              <a:rPr lang="en-US">
                <a:solidFill>
                  <a:srgbClr val="808080"/>
                </a:solidFill>
                <a:latin typeface="Consolas"/>
              </a:rPr>
              <a:t>);</a:t>
            </a:r>
            <a:endParaRPr lang="en-US">
              <a:solidFill>
                <a:prstClr val="black"/>
              </a:solidFill>
              <a:latin typeface="Consolas"/>
            </a:endParaRPr>
          </a:p>
          <a:p>
            <a:r>
              <a:rPr lang="en-US" b="1">
                <a:solidFill>
                  <a:srgbClr val="0000FF"/>
                </a:solidFill>
                <a:latin typeface="Consolas"/>
              </a:rPr>
              <a:t>END</a:t>
            </a:r>
            <a:r>
              <a:rPr lang="en-US">
                <a:solidFill>
                  <a:srgbClr val="808080"/>
                </a:solidFill>
                <a:latin typeface="Consolas"/>
              </a:rPr>
              <a:t>;</a:t>
            </a:r>
            <a:endParaRPr lang="en-US">
              <a:solidFill>
                <a:prstClr val="black"/>
              </a:solidFill>
              <a:latin typeface="Consolas"/>
            </a:endParaRPr>
          </a:p>
        </p:txBody>
      </p:sp>
    </p:spTree>
    <p:extLst>
      <p:ext uri="{BB962C8B-B14F-4D97-AF65-F5344CB8AC3E}">
        <p14:creationId xmlns:p14="http://schemas.microsoft.com/office/powerpoint/2010/main" val="3580462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de-DE"/>
              <a:t>Datenbank-Cursor (allgemein)</a:t>
            </a:r>
          </a:p>
        </p:txBody>
      </p:sp>
      <p:grpSp>
        <p:nvGrpSpPr>
          <p:cNvPr id="7" name="Gruppierung 6"/>
          <p:cNvGrpSpPr/>
          <p:nvPr/>
        </p:nvGrpSpPr>
        <p:grpSpPr>
          <a:xfrm>
            <a:off x="134603" y="1002063"/>
            <a:ext cx="8649865" cy="5334489"/>
            <a:chOff x="483604" y="1371600"/>
            <a:chExt cx="8853647" cy="5010232"/>
          </a:xfrm>
        </p:grpSpPr>
        <p:sp>
          <p:nvSpPr>
            <p:cNvPr id="120836" name="Rectangle 5"/>
            <p:cNvSpPr>
              <a:spLocks noChangeArrowheads="1"/>
            </p:cNvSpPr>
            <p:nvPr/>
          </p:nvSpPr>
          <p:spPr bwMode="auto">
            <a:xfrm>
              <a:off x="3276600" y="1371600"/>
              <a:ext cx="3276600" cy="876300"/>
            </a:xfrm>
            <a:prstGeom prst="rect">
              <a:avLst/>
            </a:prstGeom>
            <a:solidFill>
              <a:schemeClr val="bg1"/>
            </a:solidFill>
            <a:ln w="9525">
              <a:solidFill>
                <a:schemeClr val="tx1"/>
              </a:solidFill>
              <a:miter lim="800000"/>
              <a:headEnd/>
              <a:tailEnd/>
            </a:ln>
          </p:spPr>
          <p:txBody>
            <a:bodyPr wrap="none" anchor="ctr"/>
            <a:lstStyle/>
            <a:p>
              <a:pPr>
                <a:lnSpc>
                  <a:spcPct val="90000"/>
                </a:lnSpc>
              </a:pPr>
              <a:r>
                <a:rPr lang="de-DE" sz="1600">
                  <a:solidFill>
                    <a:srgbClr val="555555"/>
                  </a:solidFill>
                  <a:latin typeface="Calibri"/>
                  <a:ea typeface="ＭＳ Ｐゴシック"/>
                  <a:cs typeface="Calibri"/>
                </a:rPr>
                <a:t>Imperative</a:t>
              </a:r>
            </a:p>
            <a:p>
              <a:pPr>
                <a:lnSpc>
                  <a:spcPct val="90000"/>
                </a:lnSpc>
              </a:pPr>
              <a:r>
                <a:rPr lang="de-DE" sz="1600">
                  <a:solidFill>
                    <a:srgbClr val="555555"/>
                  </a:solidFill>
                  <a:latin typeface="Calibri"/>
                  <a:ea typeface="ＭＳ Ｐゴシック"/>
                  <a:cs typeface="Calibri"/>
                </a:rPr>
                <a:t>Programmiersprache</a:t>
              </a:r>
              <a:br>
                <a:rPr lang="de-DE" sz="1600">
                  <a:solidFill>
                    <a:srgbClr val="555555"/>
                  </a:solidFill>
                  <a:latin typeface="Calibri"/>
                  <a:ea typeface="ＭＳ Ｐゴシック"/>
                  <a:cs typeface="Calibri"/>
                </a:rPr>
              </a:br>
              <a:r>
                <a:rPr lang="de-DE" sz="1600">
                  <a:solidFill>
                    <a:srgbClr val="555555"/>
                  </a:solidFill>
                  <a:latin typeface="Calibri"/>
                  <a:ea typeface="ＭＳ Ｐゴシック"/>
                  <a:cs typeface="Calibri"/>
                </a:rPr>
                <a:t>(Java, C, PHP, PL/SQL, etc.)</a:t>
              </a:r>
            </a:p>
          </p:txBody>
        </p:sp>
        <p:sp>
          <p:nvSpPr>
            <p:cNvPr id="120837" name="Rectangle 6"/>
            <p:cNvSpPr>
              <a:spLocks noChangeArrowheads="1"/>
            </p:cNvSpPr>
            <p:nvPr/>
          </p:nvSpPr>
          <p:spPr bwMode="auto">
            <a:xfrm>
              <a:off x="3962400" y="2413000"/>
              <a:ext cx="1981200" cy="2540000"/>
            </a:xfrm>
            <a:prstGeom prst="rect">
              <a:avLst/>
            </a:prstGeom>
            <a:solidFill>
              <a:schemeClr val="bg1"/>
            </a:solidFill>
            <a:ln w="9525">
              <a:solidFill>
                <a:schemeClr val="tx1"/>
              </a:solidFill>
              <a:miter lim="800000"/>
              <a:headEnd/>
              <a:tailEnd/>
            </a:ln>
          </p:spPr>
          <p:txBody>
            <a:bodyPr wrap="none" anchor="ctr"/>
            <a:lstStyle/>
            <a:p>
              <a:endParaRPr lang="de-DE" sz="1600">
                <a:solidFill>
                  <a:srgbClr val="555555"/>
                </a:solidFill>
                <a:latin typeface="Calibri"/>
                <a:ea typeface="ＭＳ Ｐゴシック"/>
                <a:cs typeface="Calibri"/>
              </a:endParaRPr>
            </a:p>
          </p:txBody>
        </p:sp>
        <p:sp>
          <p:nvSpPr>
            <p:cNvPr id="120838" name="Line 7"/>
            <p:cNvSpPr>
              <a:spLocks noChangeShapeType="1"/>
            </p:cNvSpPr>
            <p:nvPr/>
          </p:nvSpPr>
          <p:spPr bwMode="auto">
            <a:xfrm>
              <a:off x="3962400" y="2711450"/>
              <a:ext cx="1981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de-DE" sz="1600">
                <a:solidFill>
                  <a:srgbClr val="555555"/>
                </a:solidFill>
                <a:latin typeface="Calibri"/>
                <a:ea typeface="ＭＳ Ｐゴシック"/>
                <a:cs typeface="Calibri"/>
              </a:endParaRPr>
            </a:p>
          </p:txBody>
        </p:sp>
        <p:sp>
          <p:nvSpPr>
            <p:cNvPr id="120839" name="Line 8"/>
            <p:cNvSpPr>
              <a:spLocks noChangeShapeType="1"/>
            </p:cNvSpPr>
            <p:nvPr/>
          </p:nvSpPr>
          <p:spPr bwMode="auto">
            <a:xfrm>
              <a:off x="3962400" y="3009900"/>
              <a:ext cx="1981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de-DE" sz="1600">
                <a:solidFill>
                  <a:srgbClr val="555555"/>
                </a:solidFill>
                <a:latin typeface="Calibri"/>
                <a:ea typeface="ＭＳ Ｐゴシック"/>
                <a:cs typeface="Calibri"/>
              </a:endParaRPr>
            </a:p>
          </p:txBody>
        </p:sp>
        <p:sp>
          <p:nvSpPr>
            <p:cNvPr id="120840" name="Line 9"/>
            <p:cNvSpPr>
              <a:spLocks noChangeShapeType="1"/>
            </p:cNvSpPr>
            <p:nvPr/>
          </p:nvSpPr>
          <p:spPr bwMode="auto">
            <a:xfrm>
              <a:off x="3962400" y="3308350"/>
              <a:ext cx="1981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de-DE" sz="1600">
                <a:solidFill>
                  <a:srgbClr val="555555"/>
                </a:solidFill>
                <a:latin typeface="Calibri"/>
                <a:ea typeface="ＭＳ Ｐゴシック"/>
                <a:cs typeface="Calibri"/>
              </a:endParaRPr>
            </a:p>
          </p:txBody>
        </p:sp>
        <p:sp>
          <p:nvSpPr>
            <p:cNvPr id="120841" name="Line 10"/>
            <p:cNvSpPr>
              <a:spLocks noChangeShapeType="1"/>
            </p:cNvSpPr>
            <p:nvPr/>
          </p:nvSpPr>
          <p:spPr bwMode="auto">
            <a:xfrm>
              <a:off x="3962400" y="4652963"/>
              <a:ext cx="1981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de-DE" sz="1600">
                <a:solidFill>
                  <a:srgbClr val="555555"/>
                </a:solidFill>
                <a:latin typeface="Calibri"/>
                <a:ea typeface="ＭＳ Ｐゴシック"/>
                <a:cs typeface="Calibri"/>
              </a:endParaRPr>
            </a:p>
          </p:txBody>
        </p:sp>
        <p:sp>
          <p:nvSpPr>
            <p:cNvPr id="120842" name="Line 11"/>
            <p:cNvSpPr>
              <a:spLocks noChangeShapeType="1"/>
            </p:cNvSpPr>
            <p:nvPr/>
          </p:nvSpPr>
          <p:spPr bwMode="auto">
            <a:xfrm>
              <a:off x="3962400" y="4356100"/>
              <a:ext cx="1981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de-DE" sz="1600">
                <a:solidFill>
                  <a:srgbClr val="555555"/>
                </a:solidFill>
                <a:latin typeface="Calibri"/>
                <a:ea typeface="ＭＳ Ｐゴシック"/>
                <a:cs typeface="Calibri"/>
              </a:endParaRPr>
            </a:p>
          </p:txBody>
        </p:sp>
        <p:sp>
          <p:nvSpPr>
            <p:cNvPr id="120843" name="Line 12"/>
            <p:cNvSpPr>
              <a:spLocks noChangeShapeType="1"/>
            </p:cNvSpPr>
            <p:nvPr/>
          </p:nvSpPr>
          <p:spPr bwMode="auto">
            <a:xfrm>
              <a:off x="3962400" y="4056063"/>
              <a:ext cx="1981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de-DE" sz="1600">
                <a:solidFill>
                  <a:srgbClr val="555555"/>
                </a:solidFill>
                <a:latin typeface="Calibri"/>
                <a:ea typeface="ＭＳ Ｐゴシック"/>
                <a:cs typeface="Calibri"/>
              </a:endParaRPr>
            </a:p>
          </p:txBody>
        </p:sp>
        <p:sp>
          <p:nvSpPr>
            <p:cNvPr id="120844" name="AutoShape 13"/>
            <p:cNvSpPr>
              <a:spLocks noChangeArrowheads="1"/>
            </p:cNvSpPr>
            <p:nvPr/>
          </p:nvSpPr>
          <p:spPr bwMode="auto">
            <a:xfrm>
              <a:off x="3962400" y="5562552"/>
              <a:ext cx="1981200" cy="818776"/>
            </a:xfrm>
            <a:prstGeom prst="can">
              <a:avLst>
                <a:gd name="adj" fmla="val 30066"/>
              </a:avLst>
            </a:prstGeom>
            <a:solidFill>
              <a:schemeClr val="bg1"/>
            </a:solidFill>
            <a:ln w="9525">
              <a:solidFill>
                <a:schemeClr val="tx1"/>
              </a:solidFill>
              <a:round/>
              <a:headEnd/>
              <a:tailEnd/>
            </a:ln>
          </p:spPr>
          <p:txBody>
            <a:bodyPr wrap="none" anchor="ctr"/>
            <a:lstStyle/>
            <a:p>
              <a:pPr algn="ctr"/>
              <a:r>
                <a:rPr lang="de-DE" sz="1600">
                  <a:solidFill>
                    <a:srgbClr val="555555"/>
                  </a:solidFill>
                  <a:latin typeface="Calibri"/>
                  <a:ea typeface="ＭＳ Ｐゴシック"/>
                  <a:cs typeface="Calibri"/>
                </a:rPr>
                <a:t>DBMS</a:t>
              </a:r>
            </a:p>
          </p:txBody>
        </p:sp>
        <p:sp>
          <p:nvSpPr>
            <p:cNvPr id="120845" name="Line 14"/>
            <p:cNvSpPr>
              <a:spLocks noChangeShapeType="1"/>
            </p:cNvSpPr>
            <p:nvPr/>
          </p:nvSpPr>
          <p:spPr bwMode="auto">
            <a:xfrm flipH="1">
              <a:off x="2667000" y="1770063"/>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de-DE" sz="1600">
                <a:solidFill>
                  <a:srgbClr val="555555"/>
                </a:solidFill>
                <a:latin typeface="Calibri"/>
                <a:ea typeface="ＭＳ Ｐゴシック"/>
                <a:cs typeface="Calibri"/>
              </a:endParaRPr>
            </a:p>
          </p:txBody>
        </p:sp>
        <p:sp>
          <p:nvSpPr>
            <p:cNvPr id="120846" name="Line 15"/>
            <p:cNvSpPr>
              <a:spLocks noChangeShapeType="1"/>
            </p:cNvSpPr>
            <p:nvPr/>
          </p:nvSpPr>
          <p:spPr bwMode="auto">
            <a:xfrm>
              <a:off x="2667000" y="1770063"/>
              <a:ext cx="0" cy="43783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de-DE" sz="1600">
                <a:solidFill>
                  <a:srgbClr val="555555"/>
                </a:solidFill>
                <a:latin typeface="Calibri"/>
                <a:ea typeface="ＭＳ Ｐゴシック"/>
                <a:cs typeface="Calibri"/>
              </a:endParaRPr>
            </a:p>
          </p:txBody>
        </p:sp>
        <p:sp>
          <p:nvSpPr>
            <p:cNvPr id="120847" name="Line 16"/>
            <p:cNvSpPr>
              <a:spLocks noChangeShapeType="1"/>
            </p:cNvSpPr>
            <p:nvPr/>
          </p:nvSpPr>
          <p:spPr bwMode="auto">
            <a:xfrm>
              <a:off x="2667000" y="6148388"/>
              <a:ext cx="1295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de-DE" sz="1600">
                <a:solidFill>
                  <a:srgbClr val="555555"/>
                </a:solidFill>
                <a:latin typeface="Calibri"/>
                <a:ea typeface="ＭＳ Ｐゴシック"/>
                <a:cs typeface="Calibri"/>
              </a:endParaRPr>
            </a:p>
          </p:txBody>
        </p:sp>
        <p:sp>
          <p:nvSpPr>
            <p:cNvPr id="120850" name="Text Box 27"/>
            <p:cNvSpPr txBox="1">
              <a:spLocks noChangeArrowheads="1"/>
            </p:cNvSpPr>
            <p:nvPr/>
          </p:nvSpPr>
          <p:spPr bwMode="auto">
            <a:xfrm>
              <a:off x="6356412" y="2434208"/>
              <a:ext cx="2104020" cy="780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a:solidFill>
                    <a:schemeClr val="tx1"/>
                  </a:solidFill>
                  <a:latin typeface="Arial" charset="0"/>
                  <a:ea typeface="ＭＳ Ｐゴシック" charset="0"/>
                </a:defRPr>
              </a:lvl9pPr>
            </a:lstStyle>
            <a:p>
              <a:r>
                <a:rPr lang="de-DE" sz="1600">
                  <a:solidFill>
                    <a:srgbClr val="555555"/>
                  </a:solidFill>
                  <a:latin typeface="Calibri"/>
                  <a:cs typeface="Calibri"/>
                </a:rPr>
                <a:t>2) FETCH:</a:t>
              </a:r>
              <a:br>
                <a:rPr lang="de-DE" sz="1600">
                  <a:solidFill>
                    <a:srgbClr val="555555"/>
                  </a:solidFill>
                  <a:latin typeface="Calibri"/>
                  <a:cs typeface="Calibri"/>
                </a:rPr>
              </a:br>
              <a:r>
                <a:rPr lang="de-DE" sz="1600">
                  <a:solidFill>
                    <a:srgbClr val="555555"/>
                  </a:solidFill>
                  <a:latin typeface="Calibri"/>
                  <a:cs typeface="Calibri"/>
                </a:rPr>
                <a:t>Tupel sequentiell </a:t>
              </a:r>
            </a:p>
            <a:p>
              <a:r>
                <a:rPr lang="de-DE" sz="1600">
                  <a:solidFill>
                    <a:srgbClr val="555555"/>
                  </a:solidFill>
                  <a:latin typeface="Calibri"/>
                  <a:cs typeface="Calibri"/>
                </a:rPr>
                <a:t>verarbeiten</a:t>
              </a:r>
            </a:p>
          </p:txBody>
        </p:sp>
        <p:sp>
          <p:nvSpPr>
            <p:cNvPr id="120851" name="Text Box 28"/>
            <p:cNvSpPr txBox="1">
              <a:spLocks noChangeArrowheads="1"/>
            </p:cNvSpPr>
            <p:nvPr/>
          </p:nvSpPr>
          <p:spPr bwMode="auto">
            <a:xfrm>
              <a:off x="6356412" y="5370093"/>
              <a:ext cx="2980839" cy="1011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a:solidFill>
                    <a:schemeClr val="tx1"/>
                  </a:solidFill>
                  <a:latin typeface="Arial" charset="0"/>
                  <a:ea typeface="ＭＳ Ｐゴシック" charset="0"/>
                </a:defRPr>
              </a:lvl9pPr>
            </a:lstStyle>
            <a:p>
              <a:r>
                <a:rPr lang="de-DE" sz="1600">
                  <a:solidFill>
                    <a:srgbClr val="555555"/>
                  </a:solidFill>
                  <a:latin typeface="Calibri"/>
                  <a:cs typeface="Calibri"/>
                </a:rPr>
                <a:t>3) CLOSE:</a:t>
              </a:r>
              <a:br>
                <a:rPr lang="de-DE" sz="1600">
                  <a:solidFill>
                    <a:srgbClr val="555555"/>
                  </a:solidFill>
                  <a:latin typeface="Calibri"/>
                  <a:cs typeface="Calibri"/>
                </a:rPr>
              </a:br>
              <a:r>
                <a:rPr lang="de-DE" sz="1600">
                  <a:solidFill>
                    <a:srgbClr val="555555"/>
                  </a:solidFill>
                  <a:latin typeface="Calibri"/>
                  <a:cs typeface="Calibri"/>
                </a:rPr>
                <a:t>Cursor schließen,</a:t>
              </a:r>
            </a:p>
            <a:p>
              <a:r>
                <a:rPr lang="de-DE" sz="1600">
                  <a:solidFill>
                    <a:srgbClr val="555555"/>
                  </a:solidFill>
                  <a:latin typeface="Calibri"/>
                  <a:cs typeface="Calibri"/>
                </a:rPr>
                <a:t>temporären Pufferspeicher etc. freigeben</a:t>
              </a:r>
            </a:p>
          </p:txBody>
        </p:sp>
        <p:sp>
          <p:nvSpPr>
            <p:cNvPr id="120852" name="Text Box 31"/>
            <p:cNvSpPr txBox="1">
              <a:spLocks noChangeArrowheads="1"/>
            </p:cNvSpPr>
            <p:nvPr/>
          </p:nvSpPr>
          <p:spPr bwMode="auto">
            <a:xfrm>
              <a:off x="483604" y="4356100"/>
              <a:ext cx="2428056" cy="1474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a:solidFill>
                    <a:schemeClr val="tx1"/>
                  </a:solidFill>
                  <a:latin typeface="Arial" charset="0"/>
                  <a:ea typeface="ＭＳ Ｐゴシック" charset="0"/>
                </a:defRPr>
              </a:lvl9pPr>
            </a:lstStyle>
            <a:p>
              <a:r>
                <a:rPr lang="de-DE" sz="1600">
                  <a:solidFill>
                    <a:srgbClr val="555555"/>
                  </a:solidFill>
                  <a:latin typeface="Calibri"/>
                  <a:cs typeface="Calibri"/>
                </a:rPr>
                <a:t>1) OPEN:</a:t>
              </a:r>
              <a:br>
                <a:rPr lang="de-DE" sz="1600">
                  <a:solidFill>
                    <a:srgbClr val="555555"/>
                  </a:solidFill>
                  <a:latin typeface="Calibri"/>
                  <a:cs typeface="Calibri"/>
                </a:rPr>
              </a:br>
              <a:r>
                <a:rPr lang="de-DE" sz="1600">
                  <a:solidFill>
                    <a:srgbClr val="555555"/>
                  </a:solidFill>
                  <a:latin typeface="Calibri"/>
                  <a:cs typeface="Calibri"/>
                </a:rPr>
                <a:t>SQL-Anfrage an DBMS-schicken,</a:t>
              </a:r>
              <a:br>
                <a:rPr lang="de-DE" sz="1600">
                  <a:solidFill>
                    <a:srgbClr val="555555"/>
                  </a:solidFill>
                  <a:latin typeface="Calibri"/>
                  <a:cs typeface="Calibri"/>
                </a:rPr>
              </a:br>
              <a:r>
                <a:rPr lang="de-DE" sz="1600">
                  <a:solidFill>
                    <a:srgbClr val="555555"/>
                  </a:solidFill>
                  <a:latin typeface="Calibri"/>
                  <a:cs typeface="Calibri"/>
                </a:rPr>
                <a:t>Anfrage auswerten </a:t>
              </a:r>
              <a:br>
                <a:rPr lang="de-DE" sz="1600">
                  <a:solidFill>
                    <a:srgbClr val="555555"/>
                  </a:solidFill>
                  <a:latin typeface="Calibri"/>
                  <a:cs typeface="Calibri"/>
                </a:rPr>
              </a:br>
              <a:r>
                <a:rPr lang="de-DE" sz="1600">
                  <a:solidFill>
                    <a:srgbClr val="555555"/>
                  </a:solidFill>
                  <a:latin typeface="Calibri"/>
                  <a:cs typeface="Calibri"/>
                </a:rPr>
                <a:t>und Ergebnismenge bereitstellen</a:t>
              </a:r>
            </a:p>
          </p:txBody>
        </p:sp>
        <p:sp>
          <p:nvSpPr>
            <p:cNvPr id="120853" name="Line 33"/>
            <p:cNvSpPr>
              <a:spLocks noChangeShapeType="1"/>
            </p:cNvSpPr>
            <p:nvPr/>
          </p:nvSpPr>
          <p:spPr bwMode="auto">
            <a:xfrm>
              <a:off x="6248400" y="22860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de-DE" sz="1600">
                <a:solidFill>
                  <a:srgbClr val="555555"/>
                </a:solidFill>
                <a:latin typeface="Calibri"/>
                <a:ea typeface="ＭＳ Ｐゴシック"/>
                <a:cs typeface="Calibri"/>
              </a:endParaRPr>
            </a:p>
          </p:txBody>
        </p:sp>
        <p:sp>
          <p:nvSpPr>
            <p:cNvPr id="120854" name="Line 34"/>
            <p:cNvSpPr>
              <a:spLocks noChangeShapeType="1"/>
            </p:cNvSpPr>
            <p:nvPr/>
          </p:nvSpPr>
          <p:spPr bwMode="auto">
            <a:xfrm flipH="1">
              <a:off x="5943600" y="251460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de-DE" sz="1600">
                <a:solidFill>
                  <a:srgbClr val="555555"/>
                </a:solidFill>
                <a:latin typeface="Calibri"/>
                <a:ea typeface="ＭＳ Ｐゴシック"/>
                <a:cs typeface="Calibri"/>
              </a:endParaRPr>
            </a:p>
          </p:txBody>
        </p:sp>
        <p:sp>
          <p:nvSpPr>
            <p:cNvPr id="120855" name="Line 35"/>
            <p:cNvSpPr>
              <a:spLocks noChangeShapeType="1"/>
            </p:cNvSpPr>
            <p:nvPr/>
          </p:nvSpPr>
          <p:spPr bwMode="auto">
            <a:xfrm>
              <a:off x="6248400" y="2514600"/>
              <a:ext cx="0" cy="3810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de-DE" sz="1600">
                <a:solidFill>
                  <a:srgbClr val="555555"/>
                </a:solidFill>
                <a:latin typeface="Calibri"/>
                <a:ea typeface="ＭＳ Ｐゴシック"/>
                <a:cs typeface="Calibri"/>
              </a:endParaRPr>
            </a:p>
          </p:txBody>
        </p:sp>
        <p:sp>
          <p:nvSpPr>
            <p:cNvPr id="120856" name="Line 36"/>
            <p:cNvSpPr>
              <a:spLocks noChangeShapeType="1"/>
            </p:cNvSpPr>
            <p:nvPr/>
          </p:nvSpPr>
          <p:spPr bwMode="auto">
            <a:xfrm flipH="1">
              <a:off x="5943600" y="2895600"/>
              <a:ext cx="304800" cy="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de-DE" sz="1600">
                <a:solidFill>
                  <a:srgbClr val="555555"/>
                </a:solidFill>
                <a:latin typeface="Calibri"/>
                <a:ea typeface="ＭＳ Ｐゴシック"/>
                <a:cs typeface="Calibri"/>
              </a:endParaRPr>
            </a:p>
          </p:txBody>
        </p:sp>
        <p:sp>
          <p:nvSpPr>
            <p:cNvPr id="120857" name="Line 37"/>
            <p:cNvSpPr>
              <a:spLocks noChangeShapeType="1"/>
            </p:cNvSpPr>
            <p:nvPr/>
          </p:nvSpPr>
          <p:spPr bwMode="auto">
            <a:xfrm>
              <a:off x="6248400" y="2895600"/>
              <a:ext cx="0" cy="2286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de-DE" sz="1600">
                <a:solidFill>
                  <a:srgbClr val="555555"/>
                </a:solidFill>
                <a:latin typeface="Calibri"/>
                <a:ea typeface="ＭＳ Ｐゴシック"/>
                <a:cs typeface="Calibri"/>
              </a:endParaRPr>
            </a:p>
          </p:txBody>
        </p:sp>
        <p:sp>
          <p:nvSpPr>
            <p:cNvPr id="120858" name="Line 38"/>
            <p:cNvSpPr>
              <a:spLocks noChangeShapeType="1"/>
            </p:cNvSpPr>
            <p:nvPr/>
          </p:nvSpPr>
          <p:spPr bwMode="auto">
            <a:xfrm flipH="1">
              <a:off x="5943600" y="3124200"/>
              <a:ext cx="304800" cy="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de-DE" sz="1600">
                <a:solidFill>
                  <a:srgbClr val="555555"/>
                </a:solidFill>
                <a:latin typeface="Calibri"/>
                <a:ea typeface="ＭＳ Ｐゴシック"/>
                <a:cs typeface="Calibri"/>
              </a:endParaRPr>
            </a:p>
          </p:txBody>
        </p:sp>
        <p:cxnSp>
          <p:nvCxnSpPr>
            <p:cNvPr id="120859" name="AutoShape 39"/>
            <p:cNvCxnSpPr>
              <a:cxnSpLocks noChangeShapeType="1"/>
              <a:stCxn id="120844" idx="1"/>
              <a:endCxn id="120837" idx="2"/>
            </p:cNvCxnSpPr>
            <p:nvPr/>
          </p:nvCxnSpPr>
          <p:spPr bwMode="auto">
            <a:xfrm rot="5400000" flipH="1" flipV="1">
              <a:off x="4648224" y="5257776"/>
              <a:ext cx="609552" cy="12700"/>
            </a:xfrm>
            <a:prstGeom prst="bentConnector3">
              <a:avLst>
                <a:gd name="adj1" fmla="val 50000"/>
              </a:avLst>
            </a:prstGeom>
            <a:noFill/>
            <a:ln w="6350">
              <a:solidFill>
                <a:schemeClr val="tx1"/>
              </a:solidFill>
              <a:miter lim="800000"/>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052134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Motivation</a:t>
            </a:r>
          </a:p>
        </p:txBody>
      </p:sp>
      <p:sp>
        <p:nvSpPr>
          <p:cNvPr id="3" name="Inhaltsplatzhalter 2"/>
          <p:cNvSpPr>
            <a:spLocks noGrp="1"/>
          </p:cNvSpPr>
          <p:nvPr>
            <p:ph sz="quarter" idx="14"/>
          </p:nvPr>
        </p:nvSpPr>
        <p:spPr/>
        <p:txBody>
          <a:bodyPr/>
          <a:lstStyle/>
          <a:p>
            <a:r>
              <a:rPr lang="de-DE"/>
              <a:t>Was sind die Vorteile von SQL?</a:t>
            </a:r>
          </a:p>
          <a:p>
            <a:r>
              <a:rPr lang="de-DE"/>
              <a:t>Was sind die Limitierungen von SQL?</a:t>
            </a:r>
          </a:p>
          <a:p>
            <a:r>
              <a:rPr lang="de-DE"/>
              <a:t>Wann ist es sinnvoll, Programmlogik in der Datenbank zu implementieren?</a:t>
            </a:r>
          </a:p>
        </p:txBody>
      </p:sp>
    </p:spTree>
    <p:extLst>
      <p:ext uri="{BB962C8B-B14F-4D97-AF65-F5344CB8AC3E}">
        <p14:creationId xmlns:p14="http://schemas.microsoft.com/office/powerpoint/2010/main" val="6076935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a:spLocks noGrp="1"/>
          </p:cNvSpPr>
          <p:nvPr>
            <p:ph type="title"/>
          </p:nvPr>
        </p:nvSpPr>
        <p:spPr/>
        <p:txBody>
          <a:bodyPr/>
          <a:lstStyle/>
          <a:p>
            <a:r>
              <a:rPr lang="de-DE" dirty="0" smtClean="0"/>
              <a:t>Datenbank-</a:t>
            </a:r>
            <a:r>
              <a:rPr lang="de-DE" dirty="0" err="1" smtClean="0"/>
              <a:t>Cursor</a:t>
            </a:r>
            <a:endParaRPr lang="de-DE" dirty="0"/>
          </a:p>
        </p:txBody>
      </p:sp>
      <p:sp>
        <p:nvSpPr>
          <p:cNvPr id="3" name="Inhaltsplatzhalter 2"/>
          <p:cNvSpPr>
            <a:spLocks noGrp="1"/>
          </p:cNvSpPr>
          <p:nvPr>
            <p:ph sz="quarter" idx="14"/>
          </p:nvPr>
        </p:nvSpPr>
        <p:spPr/>
        <p:txBody>
          <a:bodyPr>
            <a:normAutofit fontScale="85000" lnSpcReduction="10000"/>
          </a:bodyPr>
          <a:lstStyle/>
          <a:p>
            <a:r>
              <a:rPr lang="de-DE" dirty="0"/>
              <a:t>Cursor</a:t>
            </a:r>
          </a:p>
          <a:p>
            <a:pPr lvl="1"/>
            <a:r>
              <a:rPr lang="de-DE" dirty="0"/>
              <a:t>Satzzeiger = Iterator, der es erlaubt, die Sätze im Resultset nacheinander für die Verarbeitung auszulesen</a:t>
            </a:r>
          </a:p>
          <a:p>
            <a:pPr lvl="1"/>
            <a:r>
              <a:rPr lang="de-DE" dirty="0"/>
              <a:t>Zugriff auf Felder der Ergebnisdatensätze, um sie Programmvariablen und Objektattributen zuweisen zu können</a:t>
            </a:r>
          </a:p>
          <a:p>
            <a:pPr lvl="1"/>
            <a:r>
              <a:rPr lang="de-DE" dirty="0"/>
              <a:t>Cursor macht satzweise Verarbeitung von Daten möglich </a:t>
            </a:r>
            <a:br>
              <a:rPr lang="de-DE" dirty="0"/>
            </a:br>
            <a:r>
              <a:rPr lang="de-DE" dirty="0">
                <a:sym typeface="Wingdings"/>
              </a:rPr>
              <a:t> </a:t>
            </a:r>
            <a:r>
              <a:rPr lang="de-DE" dirty="0"/>
              <a:t>Bindeglied zwischen RDBMS und prozeduralen Programmiersprachen</a:t>
            </a:r>
          </a:p>
          <a:p>
            <a:r>
              <a:rPr lang="de-DE" dirty="0"/>
              <a:t>Resultset</a:t>
            </a:r>
          </a:p>
          <a:p>
            <a:pPr lvl="1"/>
            <a:r>
              <a:rPr lang="de-DE" dirty="0"/>
              <a:t>Menge von Datensätzen, die von der Datenbank bei Ausführung einer SQL-Abfrage als Ergebnis erzeugt wird</a:t>
            </a:r>
          </a:p>
          <a:p>
            <a:r>
              <a:rPr lang="de-DE"/>
              <a:t>Wesentliche Operationen</a:t>
            </a:r>
          </a:p>
          <a:p>
            <a:pPr lvl="1"/>
            <a:r>
              <a:rPr lang="de-DE"/>
              <a:t>Open: Öffnen des Cursors durch Ausführung der SQL-Anfrage</a:t>
            </a:r>
          </a:p>
          <a:p>
            <a:pPr lvl="1"/>
            <a:r>
              <a:rPr lang="de-DE"/>
              <a:t>Fetch: Holen eines Datensatzes</a:t>
            </a:r>
          </a:p>
          <a:p>
            <a:pPr lvl="1"/>
            <a:r>
              <a:rPr lang="de-DE"/>
              <a:t>Close: Schließen des Cursors</a:t>
            </a:r>
          </a:p>
        </p:txBody>
      </p:sp>
    </p:spTree>
    <p:extLst>
      <p:ext uri="{BB962C8B-B14F-4D97-AF65-F5344CB8AC3E}">
        <p14:creationId xmlns:p14="http://schemas.microsoft.com/office/powerpoint/2010/main" val="3588799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Cursor in Oracle</a:t>
            </a:r>
          </a:p>
        </p:txBody>
      </p:sp>
      <p:sp>
        <p:nvSpPr>
          <p:cNvPr id="3" name="Inhaltsplatzhalter 2"/>
          <p:cNvSpPr>
            <a:spLocks noGrp="1"/>
          </p:cNvSpPr>
          <p:nvPr>
            <p:ph sz="quarter" idx="14"/>
          </p:nvPr>
        </p:nvSpPr>
        <p:spPr>
          <a:xfrm>
            <a:off x="285750" y="1016732"/>
            <a:ext cx="8572500" cy="3276364"/>
          </a:xfrm>
        </p:spPr>
        <p:txBody>
          <a:bodyPr>
            <a:normAutofit fontScale="77500" lnSpcReduction="20000"/>
          </a:bodyPr>
          <a:lstStyle/>
          <a:p>
            <a:r>
              <a:rPr lang="de-DE"/>
              <a:t>Realisierung</a:t>
            </a:r>
          </a:p>
          <a:p>
            <a:pPr lvl="1"/>
            <a:r>
              <a:rPr lang="de-DE"/>
              <a:t>Pointer auf privaten Speicherbereich im Oracle Server</a:t>
            </a:r>
          </a:p>
          <a:p>
            <a:pPr lvl="1"/>
            <a:r>
              <a:rPr lang="de-DE"/>
              <a:t>Verwaltet Resultset</a:t>
            </a:r>
          </a:p>
          <a:p>
            <a:r>
              <a:rPr lang="de-DE"/>
              <a:t>Implizite Cursor: Intern von Oracle erzeugt und verwaltet</a:t>
            </a:r>
          </a:p>
          <a:p>
            <a:pPr lvl="2"/>
            <a:r>
              <a:rPr lang="de-DE"/>
              <a:t>PL/SQL SELECT-INTO, INSERT, UPDATE, DELETE Anweisungen</a:t>
            </a:r>
          </a:p>
          <a:p>
            <a:r>
              <a:rPr lang="de-DE"/>
              <a:t>Explizite Cursor: Im Programm explizit deklariert</a:t>
            </a:r>
          </a:p>
          <a:p>
            <a:pPr lvl="1"/>
            <a:r>
              <a:rPr lang="de-DE"/>
              <a:t>Zur Iteration über mehrere Datensätze in PL/SQL</a:t>
            </a:r>
          </a:p>
          <a:p>
            <a:r>
              <a:rPr lang="de-DE"/>
              <a:t>Attribute impliziter Cursor</a:t>
            </a:r>
          </a:p>
        </p:txBody>
      </p:sp>
      <p:graphicFrame>
        <p:nvGraphicFramePr>
          <p:cNvPr id="7" name="Inhaltsplatzhalter 3"/>
          <p:cNvGraphicFramePr>
            <a:graphicFrameLocks/>
          </p:cNvGraphicFramePr>
          <p:nvPr>
            <p:extLst>
              <p:ext uri="{D42A27DB-BD31-4B8C-83A1-F6EECF244321}">
                <p14:modId xmlns:p14="http://schemas.microsoft.com/office/powerpoint/2010/main" val="3113812248"/>
              </p:ext>
            </p:extLst>
          </p:nvPr>
        </p:nvGraphicFramePr>
        <p:xfrm>
          <a:off x="647564" y="4329100"/>
          <a:ext cx="7162800" cy="1858344"/>
        </p:xfrm>
        <a:graphic>
          <a:graphicData uri="http://schemas.openxmlformats.org/drawingml/2006/table">
            <a:tbl>
              <a:tblPr firstCol="1">
                <a:tableStyleId>{21E4AEA4-8DFA-4A89-87EB-49C32662AFE0}</a:tableStyleId>
              </a:tblPr>
              <a:tblGrid>
                <a:gridCol w="1989138"/>
                <a:gridCol w="5173662"/>
              </a:tblGrid>
              <a:tr h="639612">
                <a:tc>
                  <a:txBody>
                    <a:bodyPr/>
                    <a:lstStyle/>
                    <a:p>
                      <a:pPr marL="0" marR="0" lvl="0" indent="0" algn="l" defTabSz="822325"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smtClean="0">
                          <a:ln>
                            <a:noFill/>
                          </a:ln>
                          <a:effectLst/>
                        </a:rPr>
                        <a:t>SQL%FOUND</a:t>
                      </a:r>
                      <a:endParaRPr kumimoji="0" lang="en-US" sz="1600" b="1" i="0" u="none" strike="noStrike" cap="none" normalizeH="0" baseline="0" dirty="0" smtClean="0">
                        <a:ln>
                          <a:noFill/>
                        </a:ln>
                        <a:solidFill>
                          <a:srgbClr val="000000"/>
                        </a:solidFill>
                        <a:effectLst/>
                        <a:latin typeface="Courier New" pitchFamily="49" charset="0"/>
                      </a:endParaRP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l" defTabSz="822325" rtl="0" eaLnBrk="0" fontAlgn="base" latinLnBrk="0" hangingPunct="0">
                        <a:lnSpc>
                          <a:spcPct val="100000"/>
                        </a:lnSpc>
                        <a:spcBef>
                          <a:spcPct val="20000"/>
                        </a:spcBef>
                        <a:spcAft>
                          <a:spcPct val="0"/>
                        </a:spcAft>
                        <a:buClrTx/>
                        <a:buSzTx/>
                        <a:buFontTx/>
                        <a:buNone/>
                        <a:tabLst/>
                      </a:pPr>
                      <a:r>
                        <a:rPr lang="de-DE" sz="1600"/>
                        <a:t>Boolescher Wert; wahr, wenn das letzte SQL-Kommande mindestens einen Datensatz gefunden oder geändert hat</a:t>
                      </a:r>
                      <a:endParaRPr kumimoji="0" lang="en-US" sz="1600" b="0" i="0" u="none" strike="noStrike" cap="none" normalizeH="0" baseline="0" dirty="0" smtClean="0">
                        <a:ln>
                          <a:noFill/>
                        </a:ln>
                        <a:solidFill>
                          <a:srgbClr val="000000"/>
                        </a:solidFill>
                        <a:effectLst/>
                        <a:latin typeface="Arial" charset="0"/>
                      </a:endParaRP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639612">
                <a:tc>
                  <a:txBody>
                    <a:bodyPr/>
                    <a:lstStyle/>
                    <a:p>
                      <a:pPr marL="0" marR="0" lvl="0" indent="0" algn="l" defTabSz="822325"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smtClean="0">
                          <a:ln>
                            <a:noFill/>
                          </a:ln>
                          <a:effectLst/>
                        </a:rPr>
                        <a:t>SQL%NOTFOUND</a:t>
                      </a:r>
                      <a:endParaRPr kumimoji="0" lang="en-US" sz="1600" b="1" i="0" u="none" strike="noStrike" cap="none" normalizeH="0" baseline="0" dirty="0" smtClean="0">
                        <a:ln>
                          <a:noFill/>
                        </a:ln>
                        <a:solidFill>
                          <a:srgbClr val="000000"/>
                        </a:solidFill>
                        <a:effectLst/>
                        <a:latin typeface="Courier New" pitchFamily="49" charset="0"/>
                      </a:endParaRP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l" defTabSz="822325" rtl="0" eaLnBrk="0" fontAlgn="base" latinLnBrk="0" hangingPunct="0">
                        <a:lnSpc>
                          <a:spcPct val="100000"/>
                        </a:lnSpc>
                        <a:spcBef>
                          <a:spcPct val="20000"/>
                        </a:spcBef>
                        <a:spcAft>
                          <a:spcPct val="0"/>
                        </a:spcAft>
                        <a:buClrTx/>
                        <a:buSzTx/>
                        <a:buFontTx/>
                        <a:buNone/>
                        <a:tabLst/>
                      </a:pPr>
                      <a:r>
                        <a:rPr lang="de-DE" sz="1600"/>
                        <a:t>Boolescher Wert; wahr, wenn das letzte SQL-Kommande keinen Datensatz gefunden oder geändert hat</a:t>
                      </a:r>
                      <a:endParaRPr kumimoji="0" lang="en-US" sz="1600" b="0" i="0" u="none" strike="noStrike" cap="none" normalizeH="0" baseline="0" dirty="0" smtClean="0">
                        <a:ln>
                          <a:noFill/>
                        </a:ln>
                        <a:solidFill>
                          <a:srgbClr val="000000"/>
                        </a:solidFill>
                        <a:effectLst/>
                        <a:latin typeface="Arial" charset="0"/>
                      </a:endParaRP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89449">
                <a:tc>
                  <a:txBody>
                    <a:bodyPr/>
                    <a:lstStyle/>
                    <a:p>
                      <a:pPr marL="0" marR="0" lvl="0" indent="0" algn="l" defTabSz="822325"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smtClean="0">
                          <a:ln>
                            <a:noFill/>
                          </a:ln>
                          <a:effectLst/>
                        </a:rPr>
                        <a:t>SQL%ROWCOUNT</a:t>
                      </a:r>
                      <a:endParaRPr kumimoji="0" lang="en-US" sz="1600" b="1" i="0" u="none" strike="noStrike" cap="none" normalizeH="0" baseline="0" dirty="0" smtClean="0">
                        <a:ln>
                          <a:noFill/>
                        </a:ln>
                        <a:solidFill>
                          <a:srgbClr val="000000"/>
                        </a:solidFill>
                        <a:effectLst/>
                        <a:latin typeface="Courier New" pitchFamily="49" charset="0"/>
                      </a:endParaRP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l" defTabSz="822325"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smtClean="0">
                          <a:ln>
                            <a:noFill/>
                          </a:ln>
                          <a:effectLst/>
                        </a:rPr>
                        <a:t>Integer Wert; gibt die Anzahl der beim letzten SQL-Kommando gefundenen oder geänderten Werte an</a:t>
                      </a:r>
                      <a:endParaRPr kumimoji="0" lang="en-US" sz="1600" b="0" i="0" u="none" strike="noStrike" cap="none" normalizeH="0" baseline="0" dirty="0" smtClean="0">
                        <a:ln>
                          <a:noFill/>
                        </a:ln>
                        <a:solidFill>
                          <a:srgbClr val="000000"/>
                        </a:solidFill>
                        <a:effectLst/>
                        <a:latin typeface="Arial" charset="0"/>
                      </a:endParaRP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606798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Beispiel: Cursor-Attribut</a:t>
            </a:r>
          </a:p>
        </p:txBody>
      </p:sp>
      <p:sp>
        <p:nvSpPr>
          <p:cNvPr id="4" name="Rectangle 81"/>
          <p:cNvSpPr>
            <a:spLocks noChangeArrowheads="1"/>
          </p:cNvSpPr>
          <p:nvPr/>
        </p:nvSpPr>
        <p:spPr bwMode="auto">
          <a:xfrm>
            <a:off x="395536" y="908720"/>
            <a:ext cx="8388932" cy="5544616"/>
          </a:xfrm>
          <a:prstGeom prst="rect">
            <a:avLst/>
          </a:prstGeom>
          <a:solidFill>
            <a:srgbClr val="FFFFCC"/>
          </a:solidFill>
          <a:ln w="9525">
            <a:solidFill>
              <a:schemeClr val="tx1"/>
            </a:solidFill>
            <a:miter lim="800000"/>
            <a:headEnd/>
            <a:tailEnd/>
          </a:ln>
        </p:spPr>
        <p:txBody>
          <a:bodyPr wrap="square" lIns="180000" tIns="93600" rIns="180000" bIns="93600" anchor="ctr">
            <a:noAutofit/>
          </a:bodyPr>
          <a:lstStyle/>
          <a:p>
            <a:r>
              <a:rPr lang="de-DE" b="1">
                <a:solidFill>
                  <a:srgbClr val="0000FF"/>
                </a:solidFill>
                <a:latin typeface="Consolas"/>
              </a:rPr>
              <a:t>CREATE</a:t>
            </a:r>
            <a:r>
              <a:rPr lang="de-DE">
                <a:solidFill>
                  <a:prstClr val="black"/>
                </a:solidFill>
                <a:latin typeface="Consolas"/>
              </a:rPr>
              <a:t> </a:t>
            </a:r>
            <a:r>
              <a:rPr lang="de-DE" b="1">
                <a:solidFill>
                  <a:srgbClr val="0000FF"/>
                </a:solidFill>
                <a:latin typeface="Consolas"/>
              </a:rPr>
              <a:t>PROCEDURE </a:t>
            </a:r>
            <a:r>
              <a:rPr lang="de-DE">
                <a:solidFill>
                  <a:prstClr val="black"/>
                </a:solidFill>
                <a:latin typeface="Consolas"/>
              </a:rPr>
              <a:t>delete_department </a:t>
            </a:r>
            <a:r>
              <a:rPr lang="de-DE">
                <a:solidFill>
                  <a:srgbClr val="808080"/>
                </a:solidFill>
                <a:latin typeface="Consolas"/>
              </a:rPr>
              <a:t>(</a:t>
            </a:r>
            <a:br>
              <a:rPr lang="de-DE">
                <a:solidFill>
                  <a:srgbClr val="808080"/>
                </a:solidFill>
                <a:latin typeface="Consolas"/>
              </a:rPr>
            </a:br>
            <a:r>
              <a:rPr lang="de-DE">
                <a:solidFill>
                  <a:srgbClr val="808080"/>
                </a:solidFill>
                <a:latin typeface="Consolas"/>
              </a:rPr>
              <a:t>  </a:t>
            </a:r>
            <a:r>
              <a:rPr lang="de-DE">
                <a:solidFill>
                  <a:prstClr val="black"/>
                </a:solidFill>
                <a:latin typeface="Consolas"/>
              </a:rPr>
              <a:t>p_deptno employees</a:t>
            </a:r>
            <a:r>
              <a:rPr lang="de-DE">
                <a:solidFill>
                  <a:srgbClr val="808080"/>
                </a:solidFill>
                <a:latin typeface="Consolas"/>
              </a:rPr>
              <a:t>.</a:t>
            </a:r>
            <a:r>
              <a:rPr lang="de-DE">
                <a:solidFill>
                  <a:prstClr val="black"/>
                </a:solidFill>
                <a:latin typeface="Consolas"/>
              </a:rPr>
              <a:t>department_id</a:t>
            </a:r>
            <a:r>
              <a:rPr lang="de-DE">
                <a:solidFill>
                  <a:srgbClr val="808080"/>
                </a:solidFill>
                <a:latin typeface="Consolas"/>
              </a:rPr>
              <a:t>%</a:t>
            </a:r>
            <a:r>
              <a:rPr lang="de-DE" b="1">
                <a:solidFill>
                  <a:srgbClr val="0000FF"/>
                </a:solidFill>
                <a:latin typeface="Consolas"/>
              </a:rPr>
              <a:t>TYPE</a:t>
            </a:r>
            <a:r>
              <a:rPr lang="de-DE">
                <a:solidFill>
                  <a:srgbClr val="808080"/>
                </a:solidFill>
                <a:latin typeface="Consolas"/>
              </a:rPr>
              <a:t>)</a:t>
            </a:r>
            <a:endParaRPr lang="de-DE">
              <a:solidFill>
                <a:prstClr val="black"/>
              </a:solidFill>
              <a:latin typeface="Consolas"/>
            </a:endParaRPr>
          </a:p>
          <a:p>
            <a:r>
              <a:rPr lang="de-DE" b="1">
                <a:solidFill>
                  <a:srgbClr val="0000FF"/>
                </a:solidFill>
                <a:latin typeface="Consolas"/>
              </a:rPr>
              <a:t>AS</a:t>
            </a:r>
            <a:br>
              <a:rPr lang="de-DE" b="1">
                <a:solidFill>
                  <a:srgbClr val="0000FF"/>
                </a:solidFill>
                <a:latin typeface="Consolas"/>
              </a:rPr>
            </a:br>
            <a:r>
              <a:rPr lang="de-DE">
                <a:solidFill>
                  <a:prstClr val="black"/>
                </a:solidFill>
                <a:latin typeface="Consolas"/>
              </a:rPr>
              <a:t>  v_rows_deleted NUMBER := 0</a:t>
            </a:r>
            <a:r>
              <a:rPr lang="de-DE">
                <a:solidFill>
                  <a:srgbClr val="808080"/>
                </a:solidFill>
                <a:latin typeface="Consolas"/>
              </a:rPr>
              <a:t>;</a:t>
            </a:r>
            <a:endParaRPr lang="de-DE">
              <a:solidFill>
                <a:prstClr val="black"/>
              </a:solidFill>
              <a:latin typeface="Consolas"/>
            </a:endParaRPr>
          </a:p>
          <a:p>
            <a:r>
              <a:rPr lang="de-DE" b="1">
                <a:solidFill>
                  <a:srgbClr val="0000FF"/>
                </a:solidFill>
                <a:latin typeface="Consolas"/>
              </a:rPr>
              <a:t>BEGIN</a:t>
            </a:r>
            <a:endParaRPr lang="de-DE">
              <a:solidFill>
                <a:prstClr val="black"/>
              </a:solidFill>
              <a:latin typeface="Consolas"/>
            </a:endParaRPr>
          </a:p>
          <a:p>
            <a:r>
              <a:rPr lang="de-DE">
                <a:solidFill>
                  <a:prstClr val="black"/>
                </a:solidFill>
                <a:latin typeface="Consolas"/>
              </a:rPr>
              <a:t>  </a:t>
            </a:r>
            <a:r>
              <a:rPr lang="de-DE" b="1">
                <a:solidFill>
                  <a:srgbClr val="0000FF"/>
                </a:solidFill>
                <a:latin typeface="Consolas"/>
              </a:rPr>
              <a:t>DELETE</a:t>
            </a:r>
            <a:r>
              <a:rPr lang="de-DE">
                <a:solidFill>
                  <a:prstClr val="black"/>
                </a:solidFill>
                <a:latin typeface="Consolas"/>
              </a:rPr>
              <a:t> </a:t>
            </a:r>
            <a:r>
              <a:rPr lang="de-DE" b="1">
                <a:solidFill>
                  <a:srgbClr val="0000FF"/>
                </a:solidFill>
                <a:latin typeface="Consolas"/>
              </a:rPr>
              <a:t>FROM</a:t>
            </a:r>
            <a:r>
              <a:rPr lang="de-DE">
                <a:solidFill>
                  <a:prstClr val="black"/>
                </a:solidFill>
                <a:latin typeface="Consolas"/>
              </a:rPr>
              <a:t>  employees </a:t>
            </a:r>
          </a:p>
          <a:p>
            <a:r>
              <a:rPr lang="de-DE">
                <a:solidFill>
                  <a:prstClr val="black"/>
                </a:solidFill>
                <a:latin typeface="Consolas"/>
              </a:rPr>
              <a:t>  </a:t>
            </a:r>
            <a:r>
              <a:rPr lang="de-DE" b="1">
                <a:solidFill>
                  <a:srgbClr val="0000FF"/>
                </a:solidFill>
                <a:latin typeface="Consolas"/>
              </a:rPr>
              <a:t>WHERE</a:t>
            </a:r>
            <a:r>
              <a:rPr lang="de-DE">
                <a:solidFill>
                  <a:prstClr val="black"/>
                </a:solidFill>
                <a:latin typeface="Consolas"/>
              </a:rPr>
              <a:t> employee_id </a:t>
            </a:r>
            <a:r>
              <a:rPr lang="de-DE">
                <a:solidFill>
                  <a:srgbClr val="808080"/>
                </a:solidFill>
                <a:latin typeface="Consolas"/>
              </a:rPr>
              <a:t>=</a:t>
            </a:r>
            <a:r>
              <a:rPr lang="de-DE">
                <a:solidFill>
                  <a:prstClr val="black"/>
                </a:solidFill>
                <a:latin typeface="Consolas"/>
              </a:rPr>
              <a:t> v_empno</a:t>
            </a:r>
            <a:r>
              <a:rPr lang="de-DE">
                <a:solidFill>
                  <a:srgbClr val="808080"/>
                </a:solidFill>
                <a:latin typeface="Consolas"/>
              </a:rPr>
              <a:t>;</a:t>
            </a:r>
            <a:endParaRPr lang="de-DE">
              <a:solidFill>
                <a:prstClr val="black"/>
              </a:solidFill>
              <a:latin typeface="Consolas"/>
            </a:endParaRPr>
          </a:p>
          <a:p>
            <a:endParaRPr lang="de-DE">
              <a:solidFill>
                <a:prstClr val="black"/>
              </a:solidFill>
              <a:latin typeface="Consolas"/>
            </a:endParaRPr>
          </a:p>
          <a:p>
            <a:r>
              <a:rPr lang="de-DE">
                <a:solidFill>
                  <a:prstClr val="black"/>
                </a:solidFill>
                <a:latin typeface="Consolas"/>
              </a:rPr>
              <a:t>  </a:t>
            </a:r>
            <a:r>
              <a:rPr lang="de-DE" b="1">
                <a:solidFill>
                  <a:srgbClr val="0000FF"/>
                </a:solidFill>
                <a:latin typeface="Consolas"/>
              </a:rPr>
              <a:t>IF</a:t>
            </a:r>
            <a:r>
              <a:rPr lang="de-DE">
                <a:solidFill>
                  <a:prstClr val="black"/>
                </a:solidFill>
                <a:latin typeface="Consolas"/>
              </a:rPr>
              <a:t> </a:t>
            </a:r>
            <a:r>
              <a:rPr lang="de-DE" b="1">
                <a:solidFill>
                  <a:srgbClr val="FF0000"/>
                </a:solidFill>
                <a:latin typeface="Consolas"/>
              </a:rPr>
              <a:t>SQL%FOUND</a:t>
            </a:r>
            <a:r>
              <a:rPr lang="de-DE">
                <a:solidFill>
                  <a:prstClr val="black"/>
                </a:solidFill>
                <a:latin typeface="Consolas"/>
              </a:rPr>
              <a:t> </a:t>
            </a:r>
            <a:r>
              <a:rPr lang="de-DE" b="1">
                <a:solidFill>
                  <a:srgbClr val="0000FF"/>
                </a:solidFill>
                <a:latin typeface="Consolas"/>
              </a:rPr>
              <a:t>THEN</a:t>
            </a:r>
          </a:p>
          <a:p>
            <a:r>
              <a:rPr lang="de-DE">
                <a:solidFill>
                  <a:prstClr val="black"/>
                </a:solidFill>
                <a:latin typeface="Consolas"/>
              </a:rPr>
              <a:t>    v_rows_deleted </a:t>
            </a:r>
            <a:r>
              <a:rPr lang="de-DE">
                <a:solidFill>
                  <a:srgbClr val="808080"/>
                </a:solidFill>
                <a:latin typeface="Consolas"/>
              </a:rPr>
              <a:t>:=</a:t>
            </a:r>
            <a:r>
              <a:rPr lang="de-DE">
                <a:solidFill>
                  <a:prstClr val="black"/>
                </a:solidFill>
                <a:latin typeface="Consolas"/>
              </a:rPr>
              <a:t> </a:t>
            </a:r>
            <a:r>
              <a:rPr lang="de-DE" b="1">
                <a:solidFill>
                  <a:srgbClr val="FF0000"/>
                </a:solidFill>
                <a:latin typeface="Consolas"/>
              </a:rPr>
              <a:t>SQL%ROWCOUNT</a:t>
            </a:r>
            <a:r>
              <a:rPr lang="de-DE">
                <a:solidFill>
                  <a:srgbClr val="808080"/>
                </a:solidFill>
                <a:latin typeface="Consolas"/>
              </a:rPr>
              <a:t>;</a:t>
            </a:r>
            <a:endParaRPr lang="de-DE">
              <a:solidFill>
                <a:prstClr val="black"/>
              </a:solidFill>
              <a:latin typeface="Consolas"/>
            </a:endParaRPr>
          </a:p>
          <a:p>
            <a:endParaRPr lang="de-DE">
              <a:solidFill>
                <a:prstClr val="black"/>
              </a:solidFill>
              <a:latin typeface="Consolas"/>
            </a:endParaRPr>
          </a:p>
          <a:p>
            <a:r>
              <a:rPr lang="de-DE" b="1">
                <a:solidFill>
                  <a:srgbClr val="0000FF"/>
                </a:solidFill>
                <a:latin typeface="Consolas"/>
              </a:rPr>
              <a:t>    INSERT</a:t>
            </a:r>
            <a:r>
              <a:rPr lang="de-DE">
                <a:solidFill>
                  <a:prstClr val="black"/>
                </a:solidFill>
                <a:latin typeface="Consolas"/>
              </a:rPr>
              <a:t> </a:t>
            </a:r>
            <a:r>
              <a:rPr lang="de-DE" b="1">
                <a:solidFill>
                  <a:srgbClr val="0000FF"/>
                </a:solidFill>
                <a:latin typeface="Consolas"/>
              </a:rPr>
              <a:t>INTO</a:t>
            </a:r>
            <a:r>
              <a:rPr lang="de-DE">
                <a:solidFill>
                  <a:prstClr val="black"/>
                </a:solidFill>
                <a:latin typeface="Consolas"/>
              </a:rPr>
              <a:t> delete_dept_log</a:t>
            </a:r>
            <a:r>
              <a:rPr lang="de-DE" b="1">
                <a:solidFill>
                  <a:srgbClr val="0000FF"/>
                </a:solidFill>
                <a:latin typeface="Consolas"/>
              </a:rPr>
              <a:t> </a:t>
            </a:r>
            <a:br>
              <a:rPr lang="de-DE" b="1">
                <a:solidFill>
                  <a:srgbClr val="0000FF"/>
                </a:solidFill>
                <a:latin typeface="Consolas"/>
              </a:rPr>
            </a:br>
            <a:r>
              <a:rPr lang="de-DE" b="1">
                <a:solidFill>
                  <a:srgbClr val="0000FF"/>
                </a:solidFill>
                <a:latin typeface="Consolas"/>
              </a:rPr>
              <a:t>      </a:t>
            </a:r>
            <a:r>
              <a:rPr lang="de-DE">
                <a:solidFill>
                  <a:srgbClr val="808080"/>
                </a:solidFill>
                <a:latin typeface="Consolas"/>
              </a:rPr>
              <a:t>(</a:t>
            </a:r>
            <a:r>
              <a:rPr lang="de-DE">
                <a:solidFill>
                  <a:prstClr val="black"/>
                </a:solidFill>
                <a:latin typeface="Consolas"/>
              </a:rPr>
              <a:t>department_id</a:t>
            </a:r>
            <a:r>
              <a:rPr lang="de-DE">
                <a:solidFill>
                  <a:srgbClr val="808080"/>
                </a:solidFill>
                <a:latin typeface="Consolas"/>
              </a:rPr>
              <a:t>,</a:t>
            </a:r>
            <a:r>
              <a:rPr lang="de-DE">
                <a:solidFill>
                  <a:prstClr val="black"/>
                </a:solidFill>
                <a:latin typeface="Consolas"/>
              </a:rPr>
              <a:t> deleted_rows</a:t>
            </a:r>
            <a:r>
              <a:rPr lang="de-DE">
                <a:solidFill>
                  <a:srgbClr val="808080"/>
                </a:solidFill>
                <a:latin typeface="Consolas"/>
              </a:rPr>
              <a:t>,</a:t>
            </a:r>
            <a:r>
              <a:rPr lang="de-DE">
                <a:solidFill>
                  <a:prstClr val="black"/>
                </a:solidFill>
                <a:latin typeface="Consolas"/>
              </a:rPr>
              <a:t> deleted_when</a:t>
            </a:r>
            <a:r>
              <a:rPr lang="de-DE">
                <a:solidFill>
                  <a:srgbClr val="808080"/>
                </a:solidFill>
                <a:latin typeface="Consolas"/>
              </a:rPr>
              <a:t>,</a:t>
            </a:r>
            <a:r>
              <a:rPr lang="de-DE">
                <a:solidFill>
                  <a:prstClr val="black"/>
                </a:solidFill>
                <a:latin typeface="Consolas"/>
              </a:rPr>
              <a:t> deleted_by</a:t>
            </a:r>
            <a:r>
              <a:rPr lang="de-DE">
                <a:solidFill>
                  <a:srgbClr val="808080"/>
                </a:solidFill>
                <a:latin typeface="Consolas"/>
              </a:rPr>
              <a:t>)</a:t>
            </a:r>
            <a:endParaRPr lang="de-DE">
              <a:solidFill>
                <a:prstClr val="black"/>
              </a:solidFill>
              <a:latin typeface="Consolas"/>
            </a:endParaRPr>
          </a:p>
          <a:p>
            <a:r>
              <a:rPr lang="de-DE">
                <a:solidFill>
                  <a:prstClr val="black"/>
                </a:solidFill>
                <a:latin typeface="Consolas"/>
              </a:rPr>
              <a:t>    </a:t>
            </a:r>
            <a:r>
              <a:rPr lang="de-DE" b="1">
                <a:solidFill>
                  <a:srgbClr val="0000FF"/>
                </a:solidFill>
                <a:latin typeface="Consolas"/>
              </a:rPr>
              <a:t>VALUES </a:t>
            </a:r>
            <a:r>
              <a:rPr lang="de-DE">
                <a:solidFill>
                  <a:srgbClr val="808080"/>
                </a:solidFill>
                <a:latin typeface="Consolas"/>
              </a:rPr>
              <a:t>(</a:t>
            </a:r>
            <a:r>
              <a:rPr lang="de-DE">
                <a:solidFill>
                  <a:prstClr val="black"/>
                </a:solidFill>
                <a:latin typeface="Consolas"/>
              </a:rPr>
              <a:t>p_deptno</a:t>
            </a:r>
            <a:r>
              <a:rPr lang="de-DE">
                <a:solidFill>
                  <a:srgbClr val="808080"/>
                </a:solidFill>
                <a:latin typeface="Consolas"/>
              </a:rPr>
              <a:t>,</a:t>
            </a:r>
            <a:r>
              <a:rPr lang="de-DE">
                <a:solidFill>
                  <a:prstClr val="black"/>
                </a:solidFill>
                <a:latin typeface="Consolas"/>
              </a:rPr>
              <a:t> v_rows_deleted</a:t>
            </a:r>
            <a:r>
              <a:rPr lang="de-DE">
                <a:solidFill>
                  <a:srgbClr val="808080"/>
                </a:solidFill>
                <a:latin typeface="Consolas"/>
              </a:rPr>
              <a:t>,</a:t>
            </a:r>
            <a:r>
              <a:rPr lang="de-DE">
                <a:solidFill>
                  <a:prstClr val="black"/>
                </a:solidFill>
                <a:latin typeface="Consolas"/>
              </a:rPr>
              <a:t> SYSDATE</a:t>
            </a:r>
            <a:r>
              <a:rPr lang="de-DE">
                <a:solidFill>
                  <a:srgbClr val="808080"/>
                </a:solidFill>
                <a:latin typeface="Consolas"/>
              </a:rPr>
              <a:t>,</a:t>
            </a:r>
            <a:r>
              <a:rPr lang="de-DE">
                <a:solidFill>
                  <a:prstClr val="black"/>
                </a:solidFill>
                <a:latin typeface="Consolas"/>
              </a:rPr>
              <a:t> </a:t>
            </a:r>
            <a:r>
              <a:rPr lang="de-DE" b="1">
                <a:solidFill>
                  <a:srgbClr val="0000FF"/>
                </a:solidFill>
                <a:latin typeface="Consolas"/>
              </a:rPr>
              <a:t>USER</a:t>
            </a:r>
            <a:r>
              <a:rPr lang="de-DE">
                <a:solidFill>
                  <a:srgbClr val="808080"/>
                </a:solidFill>
                <a:latin typeface="Consolas"/>
              </a:rPr>
              <a:t>);</a:t>
            </a:r>
            <a:endParaRPr lang="de-DE">
              <a:solidFill>
                <a:prstClr val="black"/>
              </a:solidFill>
              <a:latin typeface="Consolas"/>
            </a:endParaRPr>
          </a:p>
          <a:p>
            <a:endParaRPr lang="de-DE">
              <a:solidFill>
                <a:prstClr val="black"/>
              </a:solidFill>
              <a:latin typeface="Consolas"/>
            </a:endParaRPr>
          </a:p>
          <a:p>
            <a:r>
              <a:rPr lang="de-DE">
                <a:solidFill>
                  <a:prstClr val="black"/>
                </a:solidFill>
                <a:latin typeface="Consolas"/>
              </a:rPr>
              <a:t>  </a:t>
            </a:r>
            <a:r>
              <a:rPr lang="de-DE" b="1">
                <a:solidFill>
                  <a:srgbClr val="0000FF"/>
                </a:solidFill>
                <a:latin typeface="Consolas"/>
              </a:rPr>
              <a:t>END</a:t>
            </a:r>
            <a:r>
              <a:rPr lang="de-DE">
                <a:solidFill>
                  <a:prstClr val="black"/>
                </a:solidFill>
                <a:latin typeface="Consolas"/>
              </a:rPr>
              <a:t> </a:t>
            </a:r>
            <a:r>
              <a:rPr lang="de-DE" b="1">
                <a:solidFill>
                  <a:srgbClr val="0000FF"/>
                </a:solidFill>
                <a:latin typeface="Consolas"/>
              </a:rPr>
              <a:t>IF</a:t>
            </a:r>
            <a:r>
              <a:rPr lang="de-DE">
                <a:solidFill>
                  <a:prstClr val="black"/>
                </a:solidFill>
                <a:latin typeface="Consolas"/>
              </a:rPr>
              <a:t>;</a:t>
            </a:r>
          </a:p>
          <a:p>
            <a:endParaRPr lang="de-DE">
              <a:solidFill>
                <a:prstClr val="black"/>
              </a:solidFill>
              <a:latin typeface="Consolas"/>
            </a:endParaRPr>
          </a:p>
          <a:p>
            <a:r>
              <a:rPr lang="de-DE">
                <a:solidFill>
                  <a:prstClr val="black"/>
                </a:solidFill>
                <a:latin typeface="Consolas"/>
              </a:rPr>
              <a:t>  </a:t>
            </a:r>
            <a:r>
              <a:rPr lang="de-DE" b="1">
                <a:solidFill>
                  <a:srgbClr val="0000FF"/>
                </a:solidFill>
                <a:latin typeface="Consolas"/>
              </a:rPr>
              <a:t>COMMIT</a:t>
            </a:r>
            <a:r>
              <a:rPr lang="de-DE">
                <a:solidFill>
                  <a:srgbClr val="808080"/>
                </a:solidFill>
                <a:latin typeface="Consolas"/>
              </a:rPr>
              <a:t>;</a:t>
            </a:r>
            <a:endParaRPr lang="de-DE">
              <a:solidFill>
                <a:prstClr val="black"/>
              </a:solidFill>
              <a:latin typeface="Consolas"/>
            </a:endParaRPr>
          </a:p>
          <a:p>
            <a:r>
              <a:rPr lang="de-DE" b="1">
                <a:solidFill>
                  <a:srgbClr val="0000FF"/>
                </a:solidFill>
                <a:latin typeface="Consolas"/>
              </a:rPr>
              <a:t>END</a:t>
            </a:r>
            <a:r>
              <a:rPr lang="de-DE">
                <a:solidFill>
                  <a:srgbClr val="808080"/>
                </a:solidFill>
                <a:latin typeface="Consolas"/>
              </a:rPr>
              <a:t>;</a:t>
            </a:r>
            <a:endParaRPr lang="de-DE">
              <a:solidFill>
                <a:prstClr val="black"/>
              </a:solidFill>
              <a:latin typeface="Consolas"/>
            </a:endParaRPr>
          </a:p>
        </p:txBody>
      </p:sp>
    </p:spTree>
    <p:extLst>
      <p:ext uri="{BB962C8B-B14F-4D97-AF65-F5344CB8AC3E}">
        <p14:creationId xmlns:p14="http://schemas.microsoft.com/office/powerpoint/2010/main" val="806210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Explizite Cursor</a:t>
            </a:r>
          </a:p>
        </p:txBody>
      </p:sp>
      <p:sp>
        <p:nvSpPr>
          <p:cNvPr id="27" name="Inhaltsplatzhalter 26"/>
          <p:cNvSpPr>
            <a:spLocks noGrp="1"/>
          </p:cNvSpPr>
          <p:nvPr>
            <p:ph sz="quarter" idx="14"/>
          </p:nvPr>
        </p:nvSpPr>
        <p:spPr>
          <a:xfrm>
            <a:off x="285750" y="1016732"/>
            <a:ext cx="8572500" cy="2592288"/>
          </a:xfrm>
        </p:spPr>
        <p:txBody>
          <a:bodyPr>
            <a:normAutofit/>
          </a:bodyPr>
          <a:lstStyle/>
          <a:p>
            <a:r>
              <a:rPr lang="de-DE"/>
              <a:t>Varianten</a:t>
            </a:r>
          </a:p>
          <a:p>
            <a:pPr lvl="1"/>
            <a:r>
              <a:rPr lang="de-DE"/>
              <a:t>Cursor-Deklaration und Schleife</a:t>
            </a:r>
          </a:p>
          <a:p>
            <a:pPr lvl="1"/>
            <a:r>
              <a:rPr lang="de-DE"/>
              <a:t>Cursor-For-Loop mit deklariertem Cursor</a:t>
            </a:r>
          </a:p>
          <a:p>
            <a:pPr lvl="1"/>
            <a:r>
              <a:rPr lang="de-DE"/>
              <a:t>Cursor-For-Loop mit Subquery</a:t>
            </a:r>
          </a:p>
          <a:p>
            <a:r>
              <a:rPr lang="de-DE"/>
              <a:t>Abfolge der Operationen</a:t>
            </a:r>
          </a:p>
        </p:txBody>
      </p:sp>
      <p:sp>
        <p:nvSpPr>
          <p:cNvPr id="5" name="Textfeld 4"/>
          <p:cNvSpPr txBox="1"/>
          <p:nvPr/>
        </p:nvSpPr>
        <p:spPr>
          <a:xfrm>
            <a:off x="71500" y="6057292"/>
            <a:ext cx="2249334" cy="461665"/>
          </a:xfrm>
          <a:prstGeom prst="rect">
            <a:avLst/>
          </a:prstGeom>
          <a:noFill/>
        </p:spPr>
        <p:txBody>
          <a:bodyPr wrap="none" rtlCol="0">
            <a:spAutoFit/>
          </a:bodyPr>
          <a:lstStyle/>
          <a:p>
            <a:r>
              <a:rPr lang="de-DE" sz="1200" dirty="0" smtClean="0">
                <a:solidFill>
                  <a:srgbClr val="555555"/>
                </a:solidFill>
                <a:ea typeface="Tahoma" pitchFamily="34" charset="0"/>
                <a:cs typeface="Tahoma" pitchFamily="34" charset="0"/>
              </a:rPr>
              <a:t>Quelle: </a:t>
            </a:r>
          </a:p>
          <a:p>
            <a:r>
              <a:rPr lang="de-DE" sz="1200" dirty="0" smtClean="0">
                <a:solidFill>
                  <a:srgbClr val="555555"/>
                </a:solidFill>
                <a:ea typeface="Tahoma" pitchFamily="34" charset="0"/>
                <a:cs typeface="Tahoma" pitchFamily="34" charset="0"/>
              </a:rPr>
              <a:t>Trainingsunterlagen Oracle Corp.</a:t>
            </a:r>
          </a:p>
        </p:txBody>
      </p:sp>
      <p:sp>
        <p:nvSpPr>
          <p:cNvPr id="8" name="Rectangle 12"/>
          <p:cNvSpPr>
            <a:spLocks noChangeArrowheads="1"/>
          </p:cNvSpPr>
          <p:nvPr/>
        </p:nvSpPr>
        <p:spPr bwMode="auto">
          <a:xfrm>
            <a:off x="4924652" y="5685971"/>
            <a:ext cx="1494921"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227013" indent="-227013" algn="l" eaLnBrk="0" hangingPunct="0">
              <a:spcBef>
                <a:spcPct val="30000"/>
              </a:spcBef>
              <a:buClr>
                <a:schemeClr val="accent2"/>
              </a:buClr>
              <a:buSzPct val="120000"/>
              <a:buFont typeface="Arial" charset="0"/>
              <a:buChar char="•"/>
            </a:pPr>
            <a:r>
              <a:rPr lang="en-US" sz="1400"/>
              <a:t>Return to </a:t>
            </a:r>
            <a:r>
              <a:rPr lang="en-US" sz="1400">
                <a:latin typeface="Courier New" charset="0"/>
              </a:rPr>
              <a:t>FETCH</a:t>
            </a:r>
            <a:r>
              <a:rPr lang="en-US" sz="1400"/>
              <a:t> if rows are found.</a:t>
            </a:r>
          </a:p>
        </p:txBody>
      </p:sp>
      <p:grpSp>
        <p:nvGrpSpPr>
          <p:cNvPr id="29" name="Gruppierung 28"/>
          <p:cNvGrpSpPr/>
          <p:nvPr/>
        </p:nvGrpSpPr>
        <p:grpSpPr>
          <a:xfrm>
            <a:off x="1043608" y="3573016"/>
            <a:ext cx="6636792" cy="2714678"/>
            <a:chOff x="776288" y="2492896"/>
            <a:chExt cx="7696200" cy="3148013"/>
          </a:xfrm>
        </p:grpSpPr>
        <p:sp>
          <p:nvSpPr>
            <p:cNvPr id="6" name="Rectangle 6"/>
            <p:cNvSpPr>
              <a:spLocks noChangeArrowheads="1"/>
            </p:cNvSpPr>
            <p:nvPr/>
          </p:nvSpPr>
          <p:spPr bwMode="auto">
            <a:xfrm>
              <a:off x="3671888" y="4340746"/>
              <a:ext cx="1509712" cy="130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227013" indent="-227013" algn="l" eaLnBrk="0" hangingPunct="0">
                <a:spcBef>
                  <a:spcPct val="30000"/>
                </a:spcBef>
                <a:buClr>
                  <a:schemeClr val="accent2"/>
                </a:buClr>
                <a:buSzPct val="120000"/>
                <a:buFont typeface="Arial" charset="0"/>
                <a:buChar char="•"/>
              </a:pPr>
              <a:r>
                <a:rPr lang="en-US" sz="1400"/>
                <a:t>Load the current row into variables.</a:t>
              </a:r>
            </a:p>
          </p:txBody>
        </p:sp>
        <p:sp>
          <p:nvSpPr>
            <p:cNvPr id="7" name="Rectangle 9"/>
            <p:cNvSpPr>
              <a:spLocks noChangeArrowheads="1"/>
            </p:cNvSpPr>
            <p:nvPr/>
          </p:nvSpPr>
          <p:spPr bwMode="auto">
            <a:xfrm>
              <a:off x="5272088" y="4340746"/>
              <a:ext cx="1676400" cy="111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227013" indent="-227013" algn="l" eaLnBrk="0" hangingPunct="0">
                <a:spcBef>
                  <a:spcPct val="30000"/>
                </a:spcBef>
                <a:buClr>
                  <a:schemeClr val="accent2"/>
                </a:buClr>
                <a:buSzPct val="120000"/>
                <a:buFont typeface="Arial" charset="0"/>
                <a:buChar char="•"/>
              </a:pPr>
              <a:r>
                <a:rPr lang="en-US" sz="1400"/>
                <a:t>Test for existing rows.</a:t>
              </a:r>
            </a:p>
          </p:txBody>
        </p:sp>
        <p:sp>
          <p:nvSpPr>
            <p:cNvPr id="9" name="Rectangle 15"/>
            <p:cNvSpPr>
              <a:spLocks noChangeArrowheads="1"/>
            </p:cNvSpPr>
            <p:nvPr/>
          </p:nvSpPr>
          <p:spPr bwMode="auto">
            <a:xfrm>
              <a:off x="6732588" y="4340746"/>
              <a:ext cx="173990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227013" indent="-227013" algn="l" eaLnBrk="0" hangingPunct="0">
                <a:spcBef>
                  <a:spcPct val="30000"/>
                </a:spcBef>
                <a:buClr>
                  <a:schemeClr val="accent2"/>
                </a:buClr>
                <a:buSzPct val="120000"/>
                <a:buFont typeface="Arial" charset="0"/>
                <a:buChar char="•"/>
              </a:pPr>
              <a:r>
                <a:rPr lang="en-US" sz="1400"/>
                <a:t>Release the active set.</a:t>
              </a:r>
            </a:p>
          </p:txBody>
        </p:sp>
        <p:sp>
          <p:nvSpPr>
            <p:cNvPr id="10" name="Rectangle 18"/>
            <p:cNvSpPr>
              <a:spLocks noChangeArrowheads="1"/>
            </p:cNvSpPr>
            <p:nvPr/>
          </p:nvSpPr>
          <p:spPr bwMode="auto">
            <a:xfrm>
              <a:off x="776288" y="4340746"/>
              <a:ext cx="1541462"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227013" indent="-227013" algn="l" eaLnBrk="0" hangingPunct="0">
                <a:spcBef>
                  <a:spcPct val="30000"/>
                </a:spcBef>
                <a:buClr>
                  <a:schemeClr val="accent2"/>
                </a:buClr>
                <a:buSzPct val="120000"/>
                <a:buFont typeface="Arial" charset="0"/>
                <a:buChar char="•"/>
              </a:pPr>
              <a:r>
                <a:rPr lang="en-US" sz="1400"/>
                <a:t>Create a named SQL area.</a:t>
              </a:r>
            </a:p>
          </p:txBody>
        </p:sp>
        <p:sp>
          <p:nvSpPr>
            <p:cNvPr id="11" name="Rectangle 20"/>
            <p:cNvSpPr>
              <a:spLocks noChangeArrowheads="1"/>
            </p:cNvSpPr>
            <p:nvPr/>
          </p:nvSpPr>
          <p:spPr bwMode="auto">
            <a:xfrm>
              <a:off x="2084388" y="4340746"/>
              <a:ext cx="173990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227013" indent="-227013" algn="l" eaLnBrk="0" hangingPunct="0">
                <a:spcBef>
                  <a:spcPct val="30000"/>
                </a:spcBef>
                <a:buClr>
                  <a:schemeClr val="accent2"/>
                </a:buClr>
                <a:buSzPct val="120000"/>
                <a:buFont typeface="Arial" charset="0"/>
                <a:buChar char="•"/>
              </a:pPr>
              <a:r>
                <a:rPr lang="en-US" sz="1400"/>
                <a:t>Identify the active set.</a:t>
              </a:r>
            </a:p>
          </p:txBody>
        </p:sp>
        <p:sp>
          <p:nvSpPr>
            <p:cNvPr id="13" name="Line 2"/>
            <p:cNvSpPr>
              <a:spLocks noChangeShapeType="1"/>
            </p:cNvSpPr>
            <p:nvPr/>
          </p:nvSpPr>
          <p:spPr bwMode="auto">
            <a:xfrm>
              <a:off x="6518276" y="3735909"/>
              <a:ext cx="608013" cy="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de-DE" sz="1400"/>
            </a:p>
          </p:txBody>
        </p:sp>
        <p:sp>
          <p:nvSpPr>
            <p:cNvPr id="14" name="Line 3"/>
            <p:cNvSpPr>
              <a:spLocks noChangeShapeType="1"/>
            </p:cNvSpPr>
            <p:nvPr/>
          </p:nvSpPr>
          <p:spPr bwMode="auto">
            <a:xfrm>
              <a:off x="4749801" y="3735909"/>
              <a:ext cx="608013" cy="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de-DE" sz="1400"/>
            </a:p>
          </p:txBody>
        </p:sp>
        <p:sp>
          <p:nvSpPr>
            <p:cNvPr id="15" name="Line 5"/>
            <p:cNvSpPr>
              <a:spLocks noChangeShapeType="1"/>
            </p:cNvSpPr>
            <p:nvPr/>
          </p:nvSpPr>
          <p:spPr bwMode="auto">
            <a:xfrm>
              <a:off x="1857376" y="3735909"/>
              <a:ext cx="476250" cy="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de-DE" sz="1400"/>
            </a:p>
          </p:txBody>
        </p:sp>
        <p:sp>
          <p:nvSpPr>
            <p:cNvPr id="16" name="Line 7"/>
            <p:cNvSpPr>
              <a:spLocks noChangeShapeType="1"/>
            </p:cNvSpPr>
            <p:nvPr/>
          </p:nvSpPr>
          <p:spPr bwMode="auto">
            <a:xfrm>
              <a:off x="3311526" y="3735909"/>
              <a:ext cx="454025" cy="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de-DE" sz="1400"/>
            </a:p>
          </p:txBody>
        </p:sp>
        <p:sp>
          <p:nvSpPr>
            <p:cNvPr id="17" name="Rectangle 8"/>
            <p:cNvSpPr>
              <a:spLocks noChangeArrowheads="1"/>
            </p:cNvSpPr>
            <p:nvPr/>
          </p:nvSpPr>
          <p:spPr bwMode="blackWhite">
            <a:xfrm>
              <a:off x="3781426" y="3297759"/>
              <a:ext cx="1066800" cy="876300"/>
            </a:xfrm>
            <a:prstGeom prst="rect">
              <a:avLst/>
            </a:prstGeom>
            <a:solidFill>
              <a:srgbClr val="99CCFF"/>
            </a:solidFill>
            <a:ln w="28575">
              <a:solidFill>
                <a:schemeClr val="tx1"/>
              </a:solidFill>
              <a:miter lim="800000"/>
              <a:headEnd/>
              <a:tailEnd/>
            </a:ln>
          </p:spPr>
          <p:txBody>
            <a:bodyPr wrap="none" lIns="92075" tIns="46038" rIns="92075" bIns="46038" anchor="ctr"/>
            <a:lstStyle/>
            <a:p>
              <a:pPr eaLnBrk="0" hangingPunct="0">
                <a:spcBef>
                  <a:spcPct val="0"/>
                </a:spcBef>
                <a:buClrTx/>
                <a:buFontTx/>
                <a:buNone/>
              </a:pPr>
              <a:r>
                <a:rPr lang="en-US" sz="1400">
                  <a:solidFill>
                    <a:srgbClr val="000000"/>
                  </a:solidFill>
                  <a:latin typeface="Courier New" charset="0"/>
                </a:rPr>
                <a:t>FETCH</a:t>
              </a:r>
            </a:p>
          </p:txBody>
        </p:sp>
        <p:sp>
          <p:nvSpPr>
            <p:cNvPr id="18" name="Rectangle 10"/>
            <p:cNvSpPr>
              <a:spLocks noChangeArrowheads="1"/>
            </p:cNvSpPr>
            <p:nvPr/>
          </p:nvSpPr>
          <p:spPr bwMode="blackWhite">
            <a:xfrm rot="18900000">
              <a:off x="5540376" y="3316809"/>
              <a:ext cx="838200" cy="838200"/>
            </a:xfrm>
            <a:prstGeom prst="rect">
              <a:avLst/>
            </a:prstGeom>
            <a:solidFill>
              <a:srgbClr val="99CCFF"/>
            </a:solidFill>
            <a:ln w="28575">
              <a:solidFill>
                <a:schemeClr val="tx1"/>
              </a:solidFill>
              <a:miter lim="800000"/>
              <a:headEnd/>
              <a:tailEnd/>
            </a:ln>
          </p:spPr>
          <p:txBody>
            <a:bodyPr wrap="none" lIns="90488" tIns="44450" rIns="90488" bIns="44450" anchor="ctr"/>
            <a:lstStyle/>
            <a:p>
              <a:pPr algn="l" eaLnBrk="0" hangingPunct="0">
                <a:spcBef>
                  <a:spcPct val="50000"/>
                </a:spcBef>
                <a:buClrTx/>
                <a:buFontTx/>
                <a:buNone/>
              </a:pPr>
              <a:endParaRPr lang="de-DE">
                <a:latin typeface="Times New Roman" charset="0"/>
              </a:endParaRPr>
            </a:p>
          </p:txBody>
        </p:sp>
        <p:sp>
          <p:nvSpPr>
            <p:cNvPr id="19" name="Rectangle 11"/>
            <p:cNvSpPr>
              <a:spLocks noChangeArrowheads="1"/>
            </p:cNvSpPr>
            <p:nvPr/>
          </p:nvSpPr>
          <p:spPr bwMode="auto">
            <a:xfrm>
              <a:off x="5449888" y="3551759"/>
              <a:ext cx="965255" cy="357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spcBef>
                  <a:spcPct val="0"/>
                </a:spcBef>
                <a:buClrTx/>
                <a:buFontTx/>
                <a:buNone/>
              </a:pPr>
              <a:r>
                <a:rPr lang="en-US" sz="1400">
                  <a:solidFill>
                    <a:srgbClr val="000000"/>
                  </a:solidFill>
                  <a:latin typeface="Courier New" charset="0"/>
                </a:rPr>
                <a:t>EMPTY?</a:t>
              </a:r>
            </a:p>
          </p:txBody>
        </p:sp>
        <p:sp>
          <p:nvSpPr>
            <p:cNvPr id="20" name="Rectangle 13"/>
            <p:cNvSpPr>
              <a:spLocks noChangeArrowheads="1"/>
            </p:cNvSpPr>
            <p:nvPr/>
          </p:nvSpPr>
          <p:spPr bwMode="auto">
            <a:xfrm>
              <a:off x="4876800" y="2492896"/>
              <a:ext cx="459813" cy="357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eaLnBrk="0" hangingPunct="0">
                <a:spcBef>
                  <a:spcPct val="0"/>
                </a:spcBef>
                <a:buClrTx/>
                <a:buFontTx/>
                <a:buNone/>
              </a:pPr>
              <a:r>
                <a:rPr lang="en-US" sz="1400"/>
                <a:t>No</a:t>
              </a:r>
            </a:p>
          </p:txBody>
        </p:sp>
        <p:sp>
          <p:nvSpPr>
            <p:cNvPr id="21" name="Freeform 14"/>
            <p:cNvSpPr>
              <a:spLocks/>
            </p:cNvSpPr>
            <p:nvPr/>
          </p:nvSpPr>
          <p:spPr bwMode="auto">
            <a:xfrm>
              <a:off x="4316413" y="2823096"/>
              <a:ext cx="1635125" cy="304800"/>
            </a:xfrm>
            <a:custGeom>
              <a:avLst/>
              <a:gdLst>
                <a:gd name="T0" fmla="*/ 2266 w 903"/>
                <a:gd name="T1" fmla="*/ 8 h 323"/>
                <a:gd name="T2" fmla="*/ 2266 w 903"/>
                <a:gd name="T3" fmla="*/ 0 h 323"/>
                <a:gd name="T4" fmla="*/ 0 w 903"/>
                <a:gd name="T5" fmla="*/ 0 h 323"/>
                <a:gd name="T6" fmla="*/ 0 60000 65536"/>
                <a:gd name="T7" fmla="*/ 0 60000 65536"/>
                <a:gd name="T8" fmla="*/ 0 60000 65536"/>
                <a:gd name="T9" fmla="*/ 0 w 903"/>
                <a:gd name="T10" fmla="*/ 0 h 323"/>
                <a:gd name="T11" fmla="*/ 903 w 903"/>
                <a:gd name="T12" fmla="*/ 323 h 323"/>
              </a:gdLst>
              <a:ahLst/>
              <a:cxnLst>
                <a:cxn ang="T6">
                  <a:pos x="T0" y="T1"/>
                </a:cxn>
                <a:cxn ang="T7">
                  <a:pos x="T2" y="T3"/>
                </a:cxn>
                <a:cxn ang="T8">
                  <a:pos x="T4" y="T5"/>
                </a:cxn>
              </a:cxnLst>
              <a:rect l="T9" t="T10" r="T11" b="T12"/>
              <a:pathLst>
                <a:path w="903" h="323">
                  <a:moveTo>
                    <a:pt x="902" y="322"/>
                  </a:moveTo>
                  <a:lnTo>
                    <a:pt x="902" y="0"/>
                  </a:lnTo>
                  <a:lnTo>
                    <a:pt x="0" y="0"/>
                  </a:lnTo>
                </a:path>
              </a:pathLst>
            </a:custGeom>
            <a:noFill/>
            <a:ln w="28575" cap="rnd"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de-DE" sz="1400"/>
            </a:p>
          </p:txBody>
        </p:sp>
        <p:sp>
          <p:nvSpPr>
            <p:cNvPr id="22" name="Rectangle 16"/>
            <p:cNvSpPr>
              <a:spLocks noChangeArrowheads="1"/>
            </p:cNvSpPr>
            <p:nvPr/>
          </p:nvSpPr>
          <p:spPr bwMode="blackWhite">
            <a:xfrm>
              <a:off x="7145338" y="3297759"/>
              <a:ext cx="1066800" cy="876300"/>
            </a:xfrm>
            <a:prstGeom prst="rect">
              <a:avLst/>
            </a:prstGeom>
            <a:solidFill>
              <a:srgbClr val="99CCFF"/>
            </a:solidFill>
            <a:ln w="28575">
              <a:solidFill>
                <a:schemeClr val="tx1"/>
              </a:solidFill>
              <a:miter lim="800000"/>
              <a:headEnd/>
              <a:tailEnd/>
            </a:ln>
          </p:spPr>
          <p:txBody>
            <a:bodyPr wrap="none" lIns="92075" tIns="46038" rIns="92075" bIns="46038" anchor="ctr"/>
            <a:lstStyle/>
            <a:p>
              <a:pPr eaLnBrk="0" hangingPunct="0">
                <a:spcBef>
                  <a:spcPct val="0"/>
                </a:spcBef>
                <a:buClrTx/>
                <a:buFontTx/>
                <a:buNone/>
              </a:pPr>
              <a:r>
                <a:rPr lang="en-US" sz="1400">
                  <a:solidFill>
                    <a:srgbClr val="000000"/>
                  </a:solidFill>
                  <a:latin typeface="Courier New" charset="0"/>
                </a:rPr>
                <a:t>CLOSE</a:t>
              </a:r>
            </a:p>
          </p:txBody>
        </p:sp>
        <p:sp>
          <p:nvSpPr>
            <p:cNvPr id="23" name="Rectangle 17"/>
            <p:cNvSpPr>
              <a:spLocks noChangeArrowheads="1"/>
            </p:cNvSpPr>
            <p:nvPr/>
          </p:nvSpPr>
          <p:spPr bwMode="auto">
            <a:xfrm>
              <a:off x="6477002" y="3407296"/>
              <a:ext cx="502102" cy="357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eaLnBrk="0" hangingPunct="0">
                <a:spcBef>
                  <a:spcPct val="0"/>
                </a:spcBef>
                <a:buClrTx/>
                <a:buFontTx/>
                <a:buNone/>
              </a:pPr>
              <a:r>
                <a:rPr lang="en-US" sz="1400"/>
                <a:t>Yes</a:t>
              </a:r>
            </a:p>
          </p:txBody>
        </p:sp>
        <p:sp>
          <p:nvSpPr>
            <p:cNvPr id="24" name="Rectangle 19"/>
            <p:cNvSpPr>
              <a:spLocks noChangeArrowheads="1"/>
            </p:cNvSpPr>
            <p:nvPr/>
          </p:nvSpPr>
          <p:spPr bwMode="blackWhite">
            <a:xfrm>
              <a:off x="928688" y="3297759"/>
              <a:ext cx="1066800" cy="876300"/>
            </a:xfrm>
            <a:prstGeom prst="rect">
              <a:avLst/>
            </a:prstGeom>
            <a:solidFill>
              <a:srgbClr val="99CCFF"/>
            </a:solidFill>
            <a:ln w="28575">
              <a:solidFill>
                <a:schemeClr val="tx1"/>
              </a:solidFill>
              <a:miter lim="800000"/>
              <a:headEnd/>
              <a:tailEnd/>
            </a:ln>
          </p:spPr>
          <p:txBody>
            <a:bodyPr wrap="none" lIns="92075" tIns="46038" rIns="92075" bIns="46038" anchor="ctr"/>
            <a:lstStyle/>
            <a:p>
              <a:pPr eaLnBrk="0" hangingPunct="0">
                <a:spcBef>
                  <a:spcPct val="0"/>
                </a:spcBef>
                <a:buClrTx/>
                <a:buFontTx/>
                <a:buNone/>
              </a:pPr>
              <a:r>
                <a:rPr lang="en-US" sz="1400">
                  <a:solidFill>
                    <a:srgbClr val="000000"/>
                  </a:solidFill>
                  <a:latin typeface="Courier New" charset="0"/>
                </a:rPr>
                <a:t>DECLARE</a:t>
              </a:r>
            </a:p>
          </p:txBody>
        </p:sp>
        <p:sp>
          <p:nvSpPr>
            <p:cNvPr id="25" name="Rectangle 21"/>
            <p:cNvSpPr>
              <a:spLocks noChangeArrowheads="1"/>
            </p:cNvSpPr>
            <p:nvPr/>
          </p:nvSpPr>
          <p:spPr bwMode="blackWhite">
            <a:xfrm>
              <a:off x="2339752" y="3284984"/>
              <a:ext cx="1066800" cy="876300"/>
            </a:xfrm>
            <a:prstGeom prst="rect">
              <a:avLst/>
            </a:prstGeom>
            <a:solidFill>
              <a:srgbClr val="99CCFF"/>
            </a:solidFill>
            <a:ln w="28575">
              <a:solidFill>
                <a:schemeClr val="tx1"/>
              </a:solidFill>
              <a:miter lim="800000"/>
              <a:headEnd/>
              <a:tailEnd/>
            </a:ln>
          </p:spPr>
          <p:txBody>
            <a:bodyPr wrap="none" lIns="92075" tIns="46038" rIns="92075" bIns="46038" anchor="ctr"/>
            <a:lstStyle/>
            <a:p>
              <a:pPr eaLnBrk="0" hangingPunct="0">
                <a:spcBef>
                  <a:spcPct val="0"/>
                </a:spcBef>
                <a:buClrTx/>
                <a:buFontTx/>
                <a:buNone/>
              </a:pPr>
              <a:r>
                <a:rPr lang="en-US" sz="1400">
                  <a:solidFill>
                    <a:srgbClr val="000000"/>
                  </a:solidFill>
                  <a:latin typeface="Courier New" charset="0"/>
                </a:rPr>
                <a:t>OPEN</a:t>
              </a:r>
            </a:p>
          </p:txBody>
        </p:sp>
        <p:sp>
          <p:nvSpPr>
            <p:cNvPr id="26" name="Line 22"/>
            <p:cNvSpPr>
              <a:spLocks noChangeShapeType="1"/>
            </p:cNvSpPr>
            <p:nvPr/>
          </p:nvSpPr>
          <p:spPr bwMode="auto">
            <a:xfrm>
              <a:off x="4314826" y="2811984"/>
              <a:ext cx="0" cy="457200"/>
            </a:xfrm>
            <a:prstGeom prst="line">
              <a:avLst/>
            </a:prstGeom>
            <a:noFill/>
            <a:ln w="2857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de-DE" sz="1400"/>
            </a:p>
          </p:txBody>
        </p:sp>
      </p:grpSp>
    </p:spTree>
    <p:extLst>
      <p:ext uri="{BB962C8B-B14F-4D97-AF65-F5344CB8AC3E}">
        <p14:creationId xmlns:p14="http://schemas.microsoft.com/office/powerpoint/2010/main" val="363989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a:t>Expliziter Cursor mit Deklaration</a:t>
            </a:r>
          </a:p>
        </p:txBody>
      </p:sp>
      <p:sp>
        <p:nvSpPr>
          <p:cNvPr id="3" name="Inhaltsplatzhalter 2"/>
          <p:cNvSpPr>
            <a:spLocks noGrp="1"/>
          </p:cNvSpPr>
          <p:nvPr>
            <p:ph sz="quarter" idx="14"/>
          </p:nvPr>
        </p:nvSpPr>
        <p:spPr>
          <a:xfrm>
            <a:off x="285750" y="5697252"/>
            <a:ext cx="8572500" cy="648072"/>
          </a:xfrm>
        </p:spPr>
        <p:txBody>
          <a:bodyPr/>
          <a:lstStyle/>
          <a:p>
            <a:pPr lvl="3"/>
            <a:r>
              <a:rPr lang="de-DE"/>
              <a:t>Warum sollten Cursor immer geschlossen werden?</a:t>
            </a:r>
          </a:p>
        </p:txBody>
      </p:sp>
      <p:sp>
        <p:nvSpPr>
          <p:cNvPr id="4" name="Rectangle 81"/>
          <p:cNvSpPr>
            <a:spLocks noChangeArrowheads="1"/>
          </p:cNvSpPr>
          <p:nvPr/>
        </p:nvSpPr>
        <p:spPr bwMode="auto">
          <a:xfrm>
            <a:off x="323528" y="980728"/>
            <a:ext cx="8568952" cy="4608512"/>
          </a:xfrm>
          <a:prstGeom prst="rect">
            <a:avLst/>
          </a:prstGeom>
          <a:solidFill>
            <a:srgbClr val="FFFFCC"/>
          </a:solidFill>
          <a:ln w="9525">
            <a:solidFill>
              <a:schemeClr val="tx1"/>
            </a:solidFill>
            <a:miter lim="800000"/>
            <a:headEnd/>
            <a:tailEnd/>
          </a:ln>
        </p:spPr>
        <p:txBody>
          <a:bodyPr wrap="square" lIns="180000" tIns="93600" rIns="180000" bIns="93600" anchor="ctr">
            <a:noAutofit/>
          </a:bodyPr>
          <a:lstStyle/>
          <a:p>
            <a:r>
              <a:rPr lang="de-DE" sz="1400" b="1">
                <a:solidFill>
                  <a:srgbClr val="0000FF"/>
                </a:solidFill>
                <a:latin typeface="Consolas"/>
              </a:rPr>
              <a:t>DECLARE</a:t>
            </a:r>
            <a:r>
              <a:rPr lang="de-DE" sz="1400">
                <a:solidFill>
                  <a:prstClr val="black"/>
                </a:solidFill>
                <a:latin typeface="Consolas"/>
              </a:rPr>
              <a:t> </a:t>
            </a:r>
          </a:p>
          <a:p>
            <a:r>
              <a:rPr lang="de-DE" sz="1400">
                <a:solidFill>
                  <a:prstClr val="black"/>
                </a:solidFill>
                <a:latin typeface="Consolas"/>
              </a:rPr>
              <a:t>  </a:t>
            </a:r>
            <a:r>
              <a:rPr lang="de-DE" sz="1400" b="1">
                <a:solidFill>
                  <a:srgbClr val="0000FF"/>
                </a:solidFill>
                <a:latin typeface="Consolas"/>
              </a:rPr>
              <a:t>CURSOR</a:t>
            </a:r>
            <a:r>
              <a:rPr lang="de-DE" sz="1400">
                <a:solidFill>
                  <a:prstClr val="black"/>
                </a:solidFill>
                <a:latin typeface="Consolas"/>
              </a:rPr>
              <a:t> cur_emp</a:t>
            </a:r>
            <a:r>
              <a:rPr lang="de-DE" sz="1400">
                <a:solidFill>
                  <a:srgbClr val="808080"/>
                </a:solidFill>
                <a:latin typeface="Consolas"/>
              </a:rPr>
              <a:t>(</a:t>
            </a:r>
            <a:r>
              <a:rPr lang="de-DE" sz="1400">
                <a:solidFill>
                  <a:prstClr val="black"/>
                </a:solidFill>
                <a:latin typeface="Consolas"/>
              </a:rPr>
              <a:t>p_dept NUMBER</a:t>
            </a:r>
            <a:r>
              <a:rPr lang="de-DE" sz="1400">
                <a:solidFill>
                  <a:srgbClr val="808080"/>
                </a:solidFill>
                <a:latin typeface="Consolas"/>
              </a:rPr>
              <a:t>)</a:t>
            </a:r>
            <a:r>
              <a:rPr lang="de-DE" sz="1400">
                <a:solidFill>
                  <a:prstClr val="black"/>
                </a:solidFill>
                <a:latin typeface="Consolas"/>
              </a:rPr>
              <a:t> </a:t>
            </a:r>
            <a:r>
              <a:rPr lang="de-DE" sz="1400" b="1">
                <a:solidFill>
                  <a:srgbClr val="0000FF"/>
                </a:solidFill>
                <a:latin typeface="Consolas"/>
              </a:rPr>
              <a:t>IS</a:t>
            </a:r>
            <a:r>
              <a:rPr lang="de-DE" sz="1400">
                <a:solidFill>
                  <a:prstClr val="black"/>
                </a:solidFill>
                <a:latin typeface="Consolas"/>
              </a:rPr>
              <a:t> </a:t>
            </a:r>
            <a:r>
              <a:rPr lang="de-DE" sz="1400">
                <a:solidFill>
                  <a:srgbClr val="008000"/>
                </a:solidFill>
                <a:latin typeface="Consolas"/>
              </a:rPr>
              <a:t>-- Variante mit Cursor-Parameter</a:t>
            </a:r>
            <a:endParaRPr lang="de-DE" sz="1400">
              <a:solidFill>
                <a:prstClr val="black"/>
              </a:solidFill>
              <a:latin typeface="Consolas"/>
            </a:endParaRPr>
          </a:p>
          <a:p>
            <a:r>
              <a:rPr lang="de-DE" sz="1400">
                <a:solidFill>
                  <a:prstClr val="black"/>
                </a:solidFill>
                <a:latin typeface="Consolas"/>
              </a:rPr>
              <a:t>    </a:t>
            </a:r>
            <a:r>
              <a:rPr lang="de-DE" sz="1400" b="1">
                <a:solidFill>
                  <a:srgbClr val="0000FF"/>
                </a:solidFill>
                <a:latin typeface="Consolas"/>
              </a:rPr>
              <a:t>SELECT</a:t>
            </a:r>
            <a:r>
              <a:rPr lang="de-DE" sz="1400">
                <a:solidFill>
                  <a:prstClr val="black"/>
                </a:solidFill>
                <a:latin typeface="Consolas"/>
              </a:rPr>
              <a:t> employee_id</a:t>
            </a:r>
            <a:r>
              <a:rPr lang="de-DE" sz="1400">
                <a:solidFill>
                  <a:srgbClr val="808080"/>
                </a:solidFill>
                <a:latin typeface="Consolas"/>
              </a:rPr>
              <a:t>,</a:t>
            </a:r>
            <a:r>
              <a:rPr lang="de-DE" sz="1400">
                <a:solidFill>
                  <a:prstClr val="black"/>
                </a:solidFill>
                <a:latin typeface="Consolas"/>
              </a:rPr>
              <a:t> last_name </a:t>
            </a:r>
            <a:br>
              <a:rPr lang="de-DE" sz="1400">
                <a:solidFill>
                  <a:prstClr val="black"/>
                </a:solidFill>
                <a:latin typeface="Consolas"/>
              </a:rPr>
            </a:br>
            <a:r>
              <a:rPr lang="de-DE" sz="1400">
                <a:solidFill>
                  <a:prstClr val="black"/>
                </a:solidFill>
                <a:latin typeface="Consolas"/>
              </a:rPr>
              <a:t>    </a:t>
            </a:r>
            <a:r>
              <a:rPr lang="de-DE" sz="1400" b="1">
                <a:solidFill>
                  <a:srgbClr val="0000FF"/>
                </a:solidFill>
                <a:latin typeface="Consolas"/>
              </a:rPr>
              <a:t>FROM</a:t>
            </a:r>
            <a:r>
              <a:rPr lang="de-DE" sz="1400">
                <a:solidFill>
                  <a:prstClr val="black"/>
                </a:solidFill>
                <a:latin typeface="Consolas"/>
              </a:rPr>
              <a:t> employees</a:t>
            </a:r>
          </a:p>
          <a:p>
            <a:r>
              <a:rPr lang="de-DE" sz="1400">
                <a:solidFill>
                  <a:prstClr val="black"/>
                </a:solidFill>
                <a:latin typeface="Consolas"/>
              </a:rPr>
              <a:t>    </a:t>
            </a:r>
            <a:r>
              <a:rPr lang="de-DE" sz="1400" b="1">
                <a:solidFill>
                  <a:srgbClr val="0000FF"/>
                </a:solidFill>
                <a:latin typeface="Consolas"/>
              </a:rPr>
              <a:t>WHERE</a:t>
            </a:r>
            <a:r>
              <a:rPr lang="de-DE" sz="1400">
                <a:solidFill>
                  <a:prstClr val="black"/>
                </a:solidFill>
                <a:latin typeface="Consolas"/>
              </a:rPr>
              <a:t>  department_id </a:t>
            </a:r>
            <a:r>
              <a:rPr lang="de-DE" sz="1400">
                <a:solidFill>
                  <a:srgbClr val="808080"/>
                </a:solidFill>
                <a:latin typeface="Consolas"/>
              </a:rPr>
              <a:t>=</a:t>
            </a:r>
            <a:r>
              <a:rPr lang="de-DE" sz="1400">
                <a:solidFill>
                  <a:prstClr val="black"/>
                </a:solidFill>
                <a:latin typeface="Consolas"/>
              </a:rPr>
              <a:t> p_dept</a:t>
            </a:r>
            <a:r>
              <a:rPr lang="de-DE" sz="1400">
                <a:solidFill>
                  <a:srgbClr val="808080"/>
                </a:solidFill>
                <a:latin typeface="Consolas"/>
              </a:rPr>
              <a:t>;</a:t>
            </a:r>
            <a:endParaRPr lang="de-DE" sz="1400">
              <a:solidFill>
                <a:prstClr val="black"/>
              </a:solidFill>
              <a:latin typeface="Consolas"/>
            </a:endParaRPr>
          </a:p>
          <a:p>
            <a:r>
              <a:rPr lang="de-DE" sz="1400">
                <a:solidFill>
                  <a:prstClr val="black"/>
                </a:solidFill>
                <a:latin typeface="Consolas"/>
              </a:rPr>
              <a:t/>
            </a:r>
            <a:br>
              <a:rPr lang="de-DE" sz="1400">
                <a:solidFill>
                  <a:prstClr val="black"/>
                </a:solidFill>
                <a:latin typeface="Consolas"/>
              </a:rPr>
            </a:br>
            <a:r>
              <a:rPr lang="de-DE" sz="1400">
                <a:solidFill>
                  <a:prstClr val="black"/>
                </a:solidFill>
                <a:latin typeface="Consolas"/>
              </a:rPr>
              <a:t>  rec_emp cur_emp</a:t>
            </a:r>
            <a:r>
              <a:rPr lang="de-DE" sz="1400">
                <a:solidFill>
                  <a:srgbClr val="808080"/>
                </a:solidFill>
                <a:latin typeface="Consolas"/>
              </a:rPr>
              <a:t>%</a:t>
            </a:r>
            <a:r>
              <a:rPr lang="de-DE" sz="1400">
                <a:solidFill>
                  <a:prstClr val="black"/>
                </a:solidFill>
                <a:latin typeface="Consolas"/>
              </a:rPr>
              <a:t>ROWTYPE</a:t>
            </a:r>
            <a:r>
              <a:rPr lang="de-DE" sz="1400">
                <a:solidFill>
                  <a:srgbClr val="808080"/>
                </a:solidFill>
                <a:latin typeface="Consolas"/>
              </a:rPr>
              <a:t>;</a:t>
            </a:r>
          </a:p>
          <a:p>
            <a:endParaRPr lang="de-DE" sz="1400">
              <a:solidFill>
                <a:prstClr val="black"/>
              </a:solidFill>
              <a:latin typeface="Consolas"/>
            </a:endParaRPr>
          </a:p>
          <a:p>
            <a:r>
              <a:rPr lang="de-DE" sz="1400" b="1">
                <a:solidFill>
                  <a:srgbClr val="0000FF"/>
                </a:solidFill>
                <a:latin typeface="Consolas"/>
              </a:rPr>
              <a:t>BEGIN</a:t>
            </a:r>
            <a:endParaRPr lang="de-DE" sz="1400">
              <a:solidFill>
                <a:prstClr val="black"/>
              </a:solidFill>
              <a:latin typeface="Consolas"/>
            </a:endParaRPr>
          </a:p>
          <a:p>
            <a:r>
              <a:rPr lang="ro-RO" sz="1400">
                <a:solidFill>
                  <a:prstClr val="black"/>
                </a:solidFill>
                <a:latin typeface="Consolas"/>
              </a:rPr>
              <a:t>  </a:t>
            </a:r>
            <a:r>
              <a:rPr lang="ro-RO" sz="1400" b="1">
                <a:solidFill>
                  <a:srgbClr val="FF0000"/>
                </a:solidFill>
                <a:latin typeface="Consolas"/>
              </a:rPr>
              <a:t>OPEN</a:t>
            </a:r>
            <a:r>
              <a:rPr lang="ro-RO" sz="1400">
                <a:solidFill>
                  <a:srgbClr val="FF0000"/>
                </a:solidFill>
                <a:latin typeface="Consolas"/>
              </a:rPr>
              <a:t> cur_emp(10);</a:t>
            </a:r>
          </a:p>
          <a:p>
            <a:endParaRPr lang="ro-RO" sz="1400">
              <a:solidFill>
                <a:prstClr val="black"/>
              </a:solidFill>
              <a:latin typeface="Consolas"/>
            </a:endParaRPr>
          </a:p>
          <a:p>
            <a:r>
              <a:rPr lang="ro-RO" sz="1400">
                <a:solidFill>
                  <a:prstClr val="black"/>
                </a:solidFill>
                <a:latin typeface="Consolas"/>
              </a:rPr>
              <a:t>  </a:t>
            </a:r>
            <a:r>
              <a:rPr lang="ro-RO" sz="1400" b="1">
                <a:solidFill>
                  <a:srgbClr val="0000FF"/>
                </a:solidFill>
                <a:latin typeface="Consolas"/>
              </a:rPr>
              <a:t>LOOP</a:t>
            </a:r>
            <a:endParaRPr lang="ro-RO" sz="1400">
              <a:solidFill>
                <a:prstClr val="black"/>
              </a:solidFill>
              <a:latin typeface="Consolas"/>
            </a:endParaRPr>
          </a:p>
          <a:p>
            <a:r>
              <a:rPr lang="ro-RO" sz="1400">
                <a:solidFill>
                  <a:prstClr val="black"/>
                </a:solidFill>
                <a:latin typeface="Consolas"/>
              </a:rPr>
              <a:t>    </a:t>
            </a:r>
            <a:r>
              <a:rPr lang="ro-RO" sz="1400" b="1">
                <a:solidFill>
                  <a:srgbClr val="FF0000"/>
                </a:solidFill>
                <a:latin typeface="Consolas"/>
              </a:rPr>
              <a:t>FETCH</a:t>
            </a:r>
            <a:r>
              <a:rPr lang="ro-RO" sz="1400">
                <a:solidFill>
                  <a:srgbClr val="FF0000"/>
                </a:solidFill>
                <a:latin typeface="Consolas"/>
              </a:rPr>
              <a:t> cur_emp </a:t>
            </a:r>
            <a:r>
              <a:rPr lang="ro-RO" sz="1400" b="1">
                <a:solidFill>
                  <a:srgbClr val="FF0000"/>
                </a:solidFill>
                <a:latin typeface="Consolas"/>
              </a:rPr>
              <a:t>INTO</a:t>
            </a:r>
            <a:r>
              <a:rPr lang="ro-RO" sz="1400">
                <a:solidFill>
                  <a:srgbClr val="FF0000"/>
                </a:solidFill>
                <a:latin typeface="Consolas"/>
              </a:rPr>
              <a:t> rec_emp;</a:t>
            </a:r>
          </a:p>
          <a:p>
            <a:r>
              <a:rPr lang="ro-RO" sz="1400">
                <a:solidFill>
                  <a:prstClr val="black"/>
                </a:solidFill>
                <a:latin typeface="Consolas"/>
              </a:rPr>
              <a:t>    </a:t>
            </a:r>
            <a:r>
              <a:rPr lang="ro-RO" sz="1400" b="1">
                <a:solidFill>
                  <a:srgbClr val="0000FF"/>
                </a:solidFill>
                <a:latin typeface="Consolas"/>
              </a:rPr>
              <a:t>EXIT</a:t>
            </a:r>
            <a:r>
              <a:rPr lang="ro-RO" sz="1400">
                <a:solidFill>
                  <a:prstClr val="black"/>
                </a:solidFill>
                <a:latin typeface="Consolas"/>
              </a:rPr>
              <a:t> </a:t>
            </a:r>
            <a:r>
              <a:rPr lang="ro-RO" sz="1400" b="1">
                <a:solidFill>
                  <a:srgbClr val="0000FF"/>
                </a:solidFill>
                <a:latin typeface="Consolas"/>
              </a:rPr>
              <a:t>WHEN</a:t>
            </a:r>
            <a:r>
              <a:rPr lang="ro-RO" sz="1400">
                <a:solidFill>
                  <a:prstClr val="black"/>
                </a:solidFill>
                <a:latin typeface="Consolas"/>
              </a:rPr>
              <a:t> cur_emp</a:t>
            </a:r>
            <a:r>
              <a:rPr lang="ro-RO" sz="1400">
                <a:solidFill>
                  <a:srgbClr val="808080"/>
                </a:solidFill>
                <a:latin typeface="Consolas"/>
              </a:rPr>
              <a:t>%</a:t>
            </a:r>
            <a:r>
              <a:rPr lang="ro-RO" sz="1400">
                <a:solidFill>
                  <a:prstClr val="black"/>
                </a:solidFill>
                <a:latin typeface="Consolas"/>
              </a:rPr>
              <a:t>NOTFOUND</a:t>
            </a:r>
            <a:r>
              <a:rPr lang="ro-RO" sz="1400">
                <a:solidFill>
                  <a:srgbClr val="808080"/>
                </a:solidFill>
                <a:latin typeface="Consolas"/>
              </a:rPr>
              <a:t>;</a:t>
            </a:r>
          </a:p>
          <a:p>
            <a:endParaRPr lang="ro-RO" sz="1400">
              <a:solidFill>
                <a:prstClr val="black"/>
              </a:solidFill>
              <a:latin typeface="Consolas"/>
            </a:endParaRPr>
          </a:p>
          <a:p>
            <a:r>
              <a:rPr lang="ro-RO" sz="1400">
                <a:solidFill>
                  <a:prstClr val="black"/>
                </a:solidFill>
                <a:latin typeface="Consolas"/>
              </a:rPr>
              <a:t>    dbms_output</a:t>
            </a:r>
            <a:r>
              <a:rPr lang="ro-RO" sz="1400">
                <a:solidFill>
                  <a:srgbClr val="808080"/>
                </a:solidFill>
                <a:latin typeface="Consolas"/>
              </a:rPr>
              <a:t>.</a:t>
            </a:r>
            <a:r>
              <a:rPr lang="ro-RO" sz="1400">
                <a:solidFill>
                  <a:prstClr val="black"/>
                </a:solidFill>
                <a:latin typeface="Consolas"/>
              </a:rPr>
              <a:t>put_line</a:t>
            </a:r>
            <a:r>
              <a:rPr lang="ro-RO" sz="1400">
                <a:solidFill>
                  <a:srgbClr val="808080"/>
                </a:solidFill>
                <a:latin typeface="Consolas"/>
              </a:rPr>
              <a:t>(</a:t>
            </a:r>
            <a:r>
              <a:rPr lang="ro-RO" sz="1400">
                <a:solidFill>
                  <a:prstClr val="black"/>
                </a:solidFill>
                <a:latin typeface="Consolas"/>
              </a:rPr>
              <a:t>rec_emp</a:t>
            </a:r>
            <a:r>
              <a:rPr lang="ro-RO" sz="1400">
                <a:solidFill>
                  <a:srgbClr val="808080"/>
                </a:solidFill>
                <a:latin typeface="Consolas"/>
              </a:rPr>
              <a:t>.</a:t>
            </a:r>
            <a:r>
              <a:rPr lang="ro-RO" sz="1400">
                <a:solidFill>
                  <a:prstClr val="black"/>
                </a:solidFill>
                <a:latin typeface="Consolas"/>
              </a:rPr>
              <a:t>employee_id</a:t>
            </a:r>
            <a:r>
              <a:rPr lang="ro-RO" sz="1400">
                <a:solidFill>
                  <a:srgbClr val="808080"/>
                </a:solidFill>
                <a:latin typeface="Consolas"/>
              </a:rPr>
              <a:t>||</a:t>
            </a:r>
            <a:r>
              <a:rPr lang="ro-RO" sz="1400">
                <a:solidFill>
                  <a:srgbClr val="800000"/>
                </a:solidFill>
                <a:latin typeface="Consolas"/>
              </a:rPr>
              <a:t>': '</a:t>
            </a:r>
            <a:r>
              <a:rPr lang="ro-RO" sz="1400">
                <a:solidFill>
                  <a:srgbClr val="808080"/>
                </a:solidFill>
                <a:latin typeface="Consolas"/>
              </a:rPr>
              <a:t>||</a:t>
            </a:r>
            <a:r>
              <a:rPr lang="ro-RO" sz="1400">
                <a:solidFill>
                  <a:prstClr val="black"/>
                </a:solidFill>
                <a:latin typeface="Consolas"/>
              </a:rPr>
              <a:t>rec_emp</a:t>
            </a:r>
            <a:r>
              <a:rPr lang="ro-RO" sz="1400">
                <a:solidFill>
                  <a:srgbClr val="808080"/>
                </a:solidFill>
                <a:latin typeface="Consolas"/>
              </a:rPr>
              <a:t>.</a:t>
            </a:r>
            <a:r>
              <a:rPr lang="ro-RO" sz="1400">
                <a:solidFill>
                  <a:prstClr val="black"/>
                </a:solidFill>
                <a:latin typeface="Consolas"/>
              </a:rPr>
              <a:t>last_name</a:t>
            </a:r>
            <a:r>
              <a:rPr lang="ro-RO" sz="1400">
                <a:solidFill>
                  <a:srgbClr val="808080"/>
                </a:solidFill>
                <a:latin typeface="Consolas"/>
              </a:rPr>
              <a:t>);</a:t>
            </a:r>
            <a:r>
              <a:rPr lang="ro-RO" sz="1400">
                <a:solidFill>
                  <a:prstClr val="black"/>
                </a:solidFill>
                <a:latin typeface="Consolas"/>
              </a:rPr>
              <a:t>    </a:t>
            </a:r>
          </a:p>
          <a:p>
            <a:r>
              <a:rPr lang="ro-RO" sz="1400">
                <a:solidFill>
                  <a:prstClr val="black"/>
                </a:solidFill>
                <a:latin typeface="Consolas"/>
              </a:rPr>
              <a:t>  </a:t>
            </a:r>
            <a:r>
              <a:rPr lang="ro-RO" sz="1400" b="1">
                <a:solidFill>
                  <a:srgbClr val="0000FF"/>
                </a:solidFill>
                <a:latin typeface="Consolas"/>
              </a:rPr>
              <a:t>END</a:t>
            </a:r>
            <a:r>
              <a:rPr lang="ro-RO" sz="1400">
                <a:solidFill>
                  <a:prstClr val="black"/>
                </a:solidFill>
                <a:latin typeface="Consolas"/>
              </a:rPr>
              <a:t> </a:t>
            </a:r>
            <a:r>
              <a:rPr lang="ro-RO" sz="1400" b="1">
                <a:solidFill>
                  <a:srgbClr val="0000FF"/>
                </a:solidFill>
                <a:latin typeface="Consolas"/>
              </a:rPr>
              <a:t>LOOP</a:t>
            </a:r>
            <a:r>
              <a:rPr lang="ro-RO" sz="1400">
                <a:solidFill>
                  <a:srgbClr val="808080"/>
                </a:solidFill>
                <a:latin typeface="Consolas"/>
              </a:rPr>
              <a:t>;</a:t>
            </a:r>
            <a:endParaRPr lang="ro-RO" sz="1400">
              <a:solidFill>
                <a:prstClr val="black"/>
              </a:solidFill>
              <a:latin typeface="Consolas"/>
            </a:endParaRPr>
          </a:p>
          <a:p>
            <a:endParaRPr lang="ro-RO" sz="1400">
              <a:solidFill>
                <a:prstClr val="black"/>
              </a:solidFill>
              <a:latin typeface="Consolas"/>
            </a:endParaRPr>
          </a:p>
          <a:p>
            <a:r>
              <a:rPr lang="ro-RO" sz="1400">
                <a:solidFill>
                  <a:prstClr val="black"/>
                </a:solidFill>
                <a:latin typeface="Consolas"/>
              </a:rPr>
              <a:t>  </a:t>
            </a:r>
            <a:r>
              <a:rPr lang="ro-RO" sz="1400" b="1">
                <a:solidFill>
                  <a:srgbClr val="FF0000"/>
                </a:solidFill>
                <a:latin typeface="Consolas"/>
              </a:rPr>
              <a:t>CLOSE</a:t>
            </a:r>
            <a:r>
              <a:rPr lang="ro-RO" sz="1400">
                <a:solidFill>
                  <a:srgbClr val="FF0000"/>
                </a:solidFill>
                <a:latin typeface="Consolas"/>
              </a:rPr>
              <a:t> cur_emp;</a:t>
            </a:r>
          </a:p>
          <a:p>
            <a:r>
              <a:rPr lang="ro-RO" sz="1400" b="1">
                <a:solidFill>
                  <a:srgbClr val="0000FF"/>
                </a:solidFill>
                <a:latin typeface="Consolas"/>
              </a:rPr>
              <a:t>END</a:t>
            </a:r>
            <a:r>
              <a:rPr lang="ro-RO" sz="1400">
                <a:solidFill>
                  <a:srgbClr val="808080"/>
                </a:solidFill>
                <a:latin typeface="Consolas"/>
              </a:rPr>
              <a:t>;</a:t>
            </a:r>
          </a:p>
          <a:p>
            <a:r>
              <a:rPr lang="ro-RO" sz="1400">
                <a:solidFill>
                  <a:srgbClr val="808080"/>
                </a:solidFill>
                <a:latin typeface="Consolas"/>
              </a:rPr>
              <a:t>/</a:t>
            </a:r>
            <a:endParaRPr lang="ro-RO" sz="1400">
              <a:solidFill>
                <a:prstClr val="black"/>
              </a:solidFill>
              <a:latin typeface="Consolas"/>
            </a:endParaRPr>
          </a:p>
        </p:txBody>
      </p:sp>
    </p:spTree>
    <p:extLst>
      <p:ext uri="{BB962C8B-B14F-4D97-AF65-F5344CB8AC3E}">
        <p14:creationId xmlns:p14="http://schemas.microsoft.com/office/powerpoint/2010/main" val="1688597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a:t>Cursor-For-Loop mit deklariertem Cursor</a:t>
            </a:r>
          </a:p>
        </p:txBody>
      </p:sp>
      <p:sp>
        <p:nvSpPr>
          <p:cNvPr id="6" name="Inhaltsplatzhalter 5"/>
          <p:cNvSpPr>
            <a:spLocks noGrp="1"/>
          </p:cNvSpPr>
          <p:nvPr>
            <p:ph sz="quarter" idx="14"/>
          </p:nvPr>
        </p:nvSpPr>
        <p:spPr/>
        <p:txBody>
          <a:bodyPr/>
          <a:lstStyle/>
          <a:p>
            <a:r>
              <a:rPr lang="de-DE"/>
              <a:t>Abkürzung für explizite Cursor</a:t>
            </a:r>
          </a:p>
          <a:p>
            <a:pPr lvl="1"/>
            <a:r>
              <a:rPr lang="de-DE"/>
              <a:t>Automatisches OPEN-FETCH-EXIT-CLOSE</a:t>
            </a:r>
          </a:p>
          <a:p>
            <a:pPr lvl="1"/>
            <a:r>
              <a:rPr lang="de-DE"/>
              <a:t>Automatische Deklaration der Record-Variablen</a:t>
            </a:r>
          </a:p>
        </p:txBody>
      </p:sp>
      <p:sp>
        <p:nvSpPr>
          <p:cNvPr id="4" name="Rectangle 81"/>
          <p:cNvSpPr>
            <a:spLocks noChangeArrowheads="1"/>
          </p:cNvSpPr>
          <p:nvPr/>
        </p:nvSpPr>
        <p:spPr bwMode="auto">
          <a:xfrm>
            <a:off x="323528" y="2672916"/>
            <a:ext cx="8568952" cy="3204356"/>
          </a:xfrm>
          <a:prstGeom prst="rect">
            <a:avLst/>
          </a:prstGeom>
          <a:solidFill>
            <a:srgbClr val="FFFFCC"/>
          </a:solidFill>
          <a:ln w="9525">
            <a:solidFill>
              <a:schemeClr val="tx1"/>
            </a:solidFill>
            <a:miter lim="800000"/>
            <a:headEnd/>
            <a:tailEnd/>
          </a:ln>
        </p:spPr>
        <p:txBody>
          <a:bodyPr wrap="square" lIns="180000" tIns="93600" rIns="180000" bIns="93600" anchor="ctr">
            <a:noAutofit/>
          </a:bodyPr>
          <a:lstStyle/>
          <a:p>
            <a:r>
              <a:rPr lang="de-DE" sz="1600" b="1">
                <a:solidFill>
                  <a:srgbClr val="0000FF"/>
                </a:solidFill>
                <a:latin typeface="Consolas"/>
              </a:rPr>
              <a:t>DECLARE</a:t>
            </a:r>
            <a:r>
              <a:rPr lang="de-DE" sz="1600">
                <a:solidFill>
                  <a:prstClr val="black"/>
                </a:solidFill>
                <a:latin typeface="Consolas"/>
              </a:rPr>
              <a:t> </a:t>
            </a:r>
          </a:p>
          <a:p>
            <a:r>
              <a:rPr lang="de-DE" sz="1600">
                <a:solidFill>
                  <a:prstClr val="black"/>
                </a:solidFill>
                <a:latin typeface="Consolas"/>
              </a:rPr>
              <a:t>  </a:t>
            </a:r>
            <a:r>
              <a:rPr lang="de-DE" sz="1600" b="1">
                <a:solidFill>
                  <a:srgbClr val="0000FF"/>
                </a:solidFill>
                <a:latin typeface="Consolas"/>
              </a:rPr>
              <a:t>CURSOR</a:t>
            </a:r>
            <a:r>
              <a:rPr lang="de-DE" sz="1600">
                <a:solidFill>
                  <a:prstClr val="black"/>
                </a:solidFill>
                <a:latin typeface="Consolas"/>
              </a:rPr>
              <a:t> cur_emp </a:t>
            </a:r>
            <a:r>
              <a:rPr lang="de-DE" sz="1600" b="1">
                <a:solidFill>
                  <a:srgbClr val="0000FF"/>
                </a:solidFill>
                <a:latin typeface="Consolas"/>
              </a:rPr>
              <a:t>IS</a:t>
            </a:r>
            <a:r>
              <a:rPr lang="de-DE" sz="1600">
                <a:solidFill>
                  <a:prstClr val="black"/>
                </a:solidFill>
                <a:latin typeface="Consolas"/>
              </a:rPr>
              <a:t> </a:t>
            </a:r>
            <a:r>
              <a:rPr lang="de-DE" sz="1600">
                <a:solidFill>
                  <a:srgbClr val="008000"/>
                </a:solidFill>
                <a:latin typeface="Consolas"/>
              </a:rPr>
              <a:t>-- Variante ohne Parameter</a:t>
            </a:r>
          </a:p>
          <a:p>
            <a:r>
              <a:rPr lang="de-DE" sz="1600">
                <a:solidFill>
                  <a:prstClr val="black"/>
                </a:solidFill>
                <a:latin typeface="Consolas"/>
              </a:rPr>
              <a:t>    </a:t>
            </a:r>
            <a:r>
              <a:rPr lang="de-DE" sz="1600" b="1">
                <a:solidFill>
                  <a:srgbClr val="0000FF"/>
                </a:solidFill>
                <a:latin typeface="Consolas"/>
              </a:rPr>
              <a:t>SELECT</a:t>
            </a:r>
            <a:r>
              <a:rPr lang="de-DE" sz="1600">
                <a:solidFill>
                  <a:prstClr val="black"/>
                </a:solidFill>
                <a:latin typeface="Consolas"/>
              </a:rPr>
              <a:t> employee_id</a:t>
            </a:r>
            <a:r>
              <a:rPr lang="de-DE" sz="1600">
                <a:solidFill>
                  <a:srgbClr val="808080"/>
                </a:solidFill>
                <a:latin typeface="Consolas"/>
              </a:rPr>
              <a:t>,</a:t>
            </a:r>
            <a:r>
              <a:rPr lang="de-DE" sz="1600">
                <a:solidFill>
                  <a:prstClr val="black"/>
                </a:solidFill>
                <a:latin typeface="Consolas"/>
              </a:rPr>
              <a:t> last_name </a:t>
            </a:r>
            <a:br>
              <a:rPr lang="de-DE" sz="1600">
                <a:solidFill>
                  <a:prstClr val="black"/>
                </a:solidFill>
                <a:latin typeface="Consolas"/>
              </a:rPr>
            </a:br>
            <a:r>
              <a:rPr lang="de-DE" sz="1600">
                <a:solidFill>
                  <a:prstClr val="black"/>
                </a:solidFill>
                <a:latin typeface="Consolas"/>
              </a:rPr>
              <a:t>    </a:t>
            </a:r>
            <a:r>
              <a:rPr lang="de-DE" sz="1600" b="1">
                <a:solidFill>
                  <a:srgbClr val="0000FF"/>
                </a:solidFill>
                <a:latin typeface="Consolas"/>
              </a:rPr>
              <a:t>FROM</a:t>
            </a:r>
            <a:r>
              <a:rPr lang="de-DE" sz="1600">
                <a:solidFill>
                  <a:prstClr val="black"/>
                </a:solidFill>
                <a:latin typeface="Consolas"/>
              </a:rPr>
              <a:t> employees;</a:t>
            </a:r>
          </a:p>
          <a:p>
            <a:endParaRPr lang="de-DE" sz="1600" b="1">
              <a:solidFill>
                <a:srgbClr val="0000FF"/>
              </a:solidFill>
              <a:latin typeface="Consolas"/>
            </a:endParaRPr>
          </a:p>
          <a:p>
            <a:r>
              <a:rPr lang="de-DE" sz="1600" b="1">
                <a:solidFill>
                  <a:srgbClr val="0000FF"/>
                </a:solidFill>
                <a:latin typeface="Consolas"/>
              </a:rPr>
              <a:t>BEGIN</a:t>
            </a:r>
            <a:endParaRPr lang="de-DE" sz="1600">
              <a:solidFill>
                <a:prstClr val="black"/>
              </a:solidFill>
              <a:latin typeface="Consolas"/>
            </a:endParaRPr>
          </a:p>
          <a:p>
            <a:r>
              <a:rPr lang="ro-RO" sz="1600">
                <a:solidFill>
                  <a:prstClr val="black"/>
                </a:solidFill>
                <a:latin typeface="Consolas"/>
              </a:rPr>
              <a:t>  </a:t>
            </a:r>
            <a:r>
              <a:rPr lang="ro-RO" sz="1600" b="1">
                <a:solidFill>
                  <a:srgbClr val="FF0000"/>
                </a:solidFill>
                <a:latin typeface="Consolas"/>
              </a:rPr>
              <a:t>FOR</a:t>
            </a:r>
            <a:r>
              <a:rPr lang="ro-RO" sz="1600">
                <a:solidFill>
                  <a:srgbClr val="FF0000"/>
                </a:solidFill>
                <a:latin typeface="Consolas"/>
              </a:rPr>
              <a:t> rec_emp</a:t>
            </a:r>
            <a:r>
              <a:rPr lang="ro-RO" sz="1600" b="1">
                <a:solidFill>
                  <a:srgbClr val="FF0000"/>
                </a:solidFill>
                <a:latin typeface="Consolas"/>
              </a:rPr>
              <a:t> IN</a:t>
            </a:r>
            <a:r>
              <a:rPr lang="ro-RO" sz="1600">
                <a:solidFill>
                  <a:srgbClr val="FF0000"/>
                </a:solidFill>
                <a:latin typeface="Consolas"/>
              </a:rPr>
              <a:t> cur_emp;</a:t>
            </a:r>
          </a:p>
          <a:p>
            <a:r>
              <a:rPr lang="ro-RO" sz="1600">
                <a:solidFill>
                  <a:prstClr val="black"/>
                </a:solidFill>
                <a:latin typeface="Consolas"/>
              </a:rPr>
              <a:t>  </a:t>
            </a:r>
            <a:r>
              <a:rPr lang="ro-RO" sz="1600" b="1">
                <a:solidFill>
                  <a:srgbClr val="0000FF"/>
                </a:solidFill>
                <a:latin typeface="Consolas"/>
              </a:rPr>
              <a:t>LOOP</a:t>
            </a:r>
            <a:endParaRPr lang="ro-RO" sz="1600">
              <a:solidFill>
                <a:prstClr val="black"/>
              </a:solidFill>
              <a:latin typeface="Consolas"/>
            </a:endParaRPr>
          </a:p>
          <a:p>
            <a:r>
              <a:rPr lang="ro-RO" sz="1600">
                <a:solidFill>
                  <a:prstClr val="black"/>
                </a:solidFill>
                <a:latin typeface="Consolas"/>
              </a:rPr>
              <a:t>    dbms_output</a:t>
            </a:r>
            <a:r>
              <a:rPr lang="ro-RO" sz="1600">
                <a:solidFill>
                  <a:srgbClr val="808080"/>
                </a:solidFill>
                <a:latin typeface="Consolas"/>
              </a:rPr>
              <a:t>.</a:t>
            </a:r>
            <a:r>
              <a:rPr lang="ro-RO" sz="1600">
                <a:solidFill>
                  <a:prstClr val="black"/>
                </a:solidFill>
                <a:latin typeface="Consolas"/>
              </a:rPr>
              <a:t>put_line</a:t>
            </a:r>
            <a:r>
              <a:rPr lang="ro-RO" sz="1600">
                <a:solidFill>
                  <a:srgbClr val="808080"/>
                </a:solidFill>
                <a:latin typeface="Consolas"/>
              </a:rPr>
              <a:t>(</a:t>
            </a:r>
            <a:r>
              <a:rPr lang="ro-RO" sz="1600">
                <a:solidFill>
                  <a:prstClr val="black"/>
                </a:solidFill>
                <a:latin typeface="Consolas"/>
              </a:rPr>
              <a:t>rec_emp</a:t>
            </a:r>
            <a:r>
              <a:rPr lang="ro-RO" sz="1600">
                <a:solidFill>
                  <a:srgbClr val="808080"/>
                </a:solidFill>
                <a:latin typeface="Consolas"/>
              </a:rPr>
              <a:t>.</a:t>
            </a:r>
            <a:r>
              <a:rPr lang="ro-RO" sz="1600">
                <a:solidFill>
                  <a:prstClr val="black"/>
                </a:solidFill>
                <a:latin typeface="Consolas"/>
              </a:rPr>
              <a:t>employee_id</a:t>
            </a:r>
            <a:r>
              <a:rPr lang="ro-RO" sz="1600">
                <a:solidFill>
                  <a:srgbClr val="808080"/>
                </a:solidFill>
                <a:latin typeface="Consolas"/>
              </a:rPr>
              <a:t>||</a:t>
            </a:r>
            <a:r>
              <a:rPr lang="ro-RO" sz="1600">
                <a:solidFill>
                  <a:srgbClr val="800000"/>
                </a:solidFill>
                <a:latin typeface="Consolas"/>
              </a:rPr>
              <a:t>': '</a:t>
            </a:r>
            <a:r>
              <a:rPr lang="ro-RO" sz="1600">
                <a:solidFill>
                  <a:srgbClr val="808080"/>
                </a:solidFill>
                <a:latin typeface="Consolas"/>
              </a:rPr>
              <a:t>||</a:t>
            </a:r>
            <a:r>
              <a:rPr lang="ro-RO" sz="1600">
                <a:solidFill>
                  <a:prstClr val="black"/>
                </a:solidFill>
                <a:latin typeface="Consolas"/>
              </a:rPr>
              <a:t>rec_emp</a:t>
            </a:r>
            <a:r>
              <a:rPr lang="ro-RO" sz="1600">
                <a:solidFill>
                  <a:srgbClr val="808080"/>
                </a:solidFill>
                <a:latin typeface="Consolas"/>
              </a:rPr>
              <a:t>.</a:t>
            </a:r>
            <a:r>
              <a:rPr lang="ro-RO" sz="1600">
                <a:solidFill>
                  <a:prstClr val="black"/>
                </a:solidFill>
                <a:latin typeface="Consolas"/>
              </a:rPr>
              <a:t>last_name</a:t>
            </a:r>
            <a:r>
              <a:rPr lang="ro-RO" sz="1600">
                <a:solidFill>
                  <a:srgbClr val="808080"/>
                </a:solidFill>
                <a:latin typeface="Consolas"/>
              </a:rPr>
              <a:t>);</a:t>
            </a:r>
            <a:r>
              <a:rPr lang="ro-RO" sz="1600">
                <a:solidFill>
                  <a:prstClr val="black"/>
                </a:solidFill>
                <a:latin typeface="Consolas"/>
              </a:rPr>
              <a:t>    </a:t>
            </a:r>
          </a:p>
          <a:p>
            <a:r>
              <a:rPr lang="ro-RO" sz="1600">
                <a:solidFill>
                  <a:prstClr val="black"/>
                </a:solidFill>
                <a:latin typeface="Consolas"/>
              </a:rPr>
              <a:t>  </a:t>
            </a:r>
            <a:r>
              <a:rPr lang="ro-RO" sz="1600" b="1">
                <a:solidFill>
                  <a:srgbClr val="0000FF"/>
                </a:solidFill>
                <a:latin typeface="Consolas"/>
              </a:rPr>
              <a:t>END</a:t>
            </a:r>
            <a:r>
              <a:rPr lang="ro-RO" sz="1600">
                <a:solidFill>
                  <a:prstClr val="black"/>
                </a:solidFill>
                <a:latin typeface="Consolas"/>
              </a:rPr>
              <a:t> </a:t>
            </a:r>
            <a:r>
              <a:rPr lang="ro-RO" sz="1600" b="1">
                <a:solidFill>
                  <a:srgbClr val="0000FF"/>
                </a:solidFill>
                <a:latin typeface="Consolas"/>
              </a:rPr>
              <a:t>LOOP</a:t>
            </a:r>
            <a:r>
              <a:rPr lang="ro-RO" sz="1600">
                <a:solidFill>
                  <a:srgbClr val="808080"/>
                </a:solidFill>
                <a:latin typeface="Consolas"/>
              </a:rPr>
              <a:t>;</a:t>
            </a:r>
            <a:endParaRPr lang="ro-RO" sz="1600">
              <a:solidFill>
                <a:prstClr val="black"/>
              </a:solidFill>
              <a:latin typeface="Consolas"/>
            </a:endParaRPr>
          </a:p>
          <a:p>
            <a:r>
              <a:rPr lang="ro-RO" sz="1600" b="1">
                <a:solidFill>
                  <a:srgbClr val="0000FF"/>
                </a:solidFill>
                <a:latin typeface="Consolas"/>
              </a:rPr>
              <a:t>END</a:t>
            </a:r>
            <a:r>
              <a:rPr lang="ro-RO" sz="1600">
                <a:solidFill>
                  <a:srgbClr val="808080"/>
                </a:solidFill>
                <a:latin typeface="Consolas"/>
              </a:rPr>
              <a:t>;</a:t>
            </a:r>
          </a:p>
          <a:p>
            <a:r>
              <a:rPr lang="ro-RO" sz="1600">
                <a:solidFill>
                  <a:srgbClr val="808080"/>
                </a:solidFill>
                <a:latin typeface="Consolas"/>
              </a:rPr>
              <a:t>/</a:t>
            </a:r>
            <a:endParaRPr lang="ro-RO" sz="1600">
              <a:solidFill>
                <a:prstClr val="black"/>
              </a:solidFill>
              <a:latin typeface="Consolas"/>
            </a:endParaRPr>
          </a:p>
        </p:txBody>
      </p:sp>
      <p:sp>
        <p:nvSpPr>
          <p:cNvPr id="5" name="Textfeld 4"/>
          <p:cNvSpPr txBox="1"/>
          <p:nvPr/>
        </p:nvSpPr>
        <p:spPr>
          <a:xfrm>
            <a:off x="8528" y="-10869"/>
            <a:ext cx="603032" cy="707886"/>
          </a:xfrm>
          <a:prstGeom prst="rect">
            <a:avLst/>
          </a:prstGeom>
          <a:noFill/>
        </p:spPr>
        <p:txBody>
          <a:bodyPr wrap="square" rtlCol="0">
            <a:spAutoFit/>
          </a:bodyPr>
          <a:lstStyle/>
          <a:p>
            <a:r>
              <a:rPr lang="de-DE" sz="4000" dirty="0" smtClean="0">
                <a:solidFill>
                  <a:srgbClr val="FF0000"/>
                </a:solidFill>
                <a:ea typeface="Tahoma" pitchFamily="34" charset="0"/>
                <a:cs typeface="Tahoma" pitchFamily="34" charset="0"/>
              </a:rPr>
              <a:t>*</a:t>
            </a:r>
          </a:p>
        </p:txBody>
      </p:sp>
    </p:spTree>
    <p:extLst>
      <p:ext uri="{BB962C8B-B14F-4D97-AF65-F5344CB8AC3E}">
        <p14:creationId xmlns:p14="http://schemas.microsoft.com/office/powerpoint/2010/main" val="3381178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a:t>Cursor-For-Loop mit Subquery</a:t>
            </a:r>
          </a:p>
        </p:txBody>
      </p:sp>
      <p:sp>
        <p:nvSpPr>
          <p:cNvPr id="6" name="Inhaltsplatzhalter 5"/>
          <p:cNvSpPr>
            <a:spLocks noGrp="1"/>
          </p:cNvSpPr>
          <p:nvPr>
            <p:ph sz="quarter" idx="14"/>
          </p:nvPr>
        </p:nvSpPr>
        <p:spPr/>
        <p:txBody>
          <a:bodyPr/>
          <a:lstStyle/>
          <a:p>
            <a:r>
              <a:rPr lang="de-DE"/>
              <a:t>Automatisches Anlegen des Cursors</a:t>
            </a:r>
          </a:p>
        </p:txBody>
      </p:sp>
      <p:sp>
        <p:nvSpPr>
          <p:cNvPr id="4" name="Rectangle 81"/>
          <p:cNvSpPr>
            <a:spLocks noChangeArrowheads="1"/>
          </p:cNvSpPr>
          <p:nvPr/>
        </p:nvSpPr>
        <p:spPr bwMode="auto">
          <a:xfrm>
            <a:off x="323528" y="2168860"/>
            <a:ext cx="8568952" cy="3636404"/>
          </a:xfrm>
          <a:prstGeom prst="rect">
            <a:avLst/>
          </a:prstGeom>
          <a:solidFill>
            <a:srgbClr val="FFFFCC"/>
          </a:solidFill>
          <a:ln w="9525">
            <a:solidFill>
              <a:schemeClr val="tx1"/>
            </a:solidFill>
            <a:miter lim="800000"/>
            <a:headEnd/>
            <a:tailEnd/>
          </a:ln>
        </p:spPr>
        <p:txBody>
          <a:bodyPr wrap="square" lIns="180000" tIns="93600" rIns="180000" bIns="93600" anchor="ctr">
            <a:noAutofit/>
          </a:bodyPr>
          <a:lstStyle/>
          <a:p>
            <a:r>
              <a:rPr lang="de-DE" sz="1600" b="1">
                <a:solidFill>
                  <a:srgbClr val="0000FF"/>
                </a:solidFill>
                <a:latin typeface="Consolas"/>
              </a:rPr>
              <a:t>CREATE PROCEDURE </a:t>
            </a:r>
            <a:r>
              <a:rPr lang="de-DE" sz="1600">
                <a:solidFill>
                  <a:prstClr val="black"/>
                </a:solidFill>
                <a:latin typeface="Consolas"/>
              </a:rPr>
              <a:t>process_employees(p_dept employees.department_id%TYPE)</a:t>
            </a:r>
          </a:p>
          <a:p>
            <a:r>
              <a:rPr lang="de-DE" sz="1600" b="1">
                <a:solidFill>
                  <a:srgbClr val="0000FF"/>
                </a:solidFill>
                <a:latin typeface="Consolas"/>
              </a:rPr>
              <a:t>AS</a:t>
            </a:r>
          </a:p>
          <a:p>
            <a:r>
              <a:rPr lang="de-DE" sz="1600" b="1">
                <a:solidFill>
                  <a:srgbClr val="0000FF"/>
                </a:solidFill>
                <a:latin typeface="Consolas"/>
              </a:rPr>
              <a:t>BEGIN</a:t>
            </a:r>
          </a:p>
          <a:p>
            <a:endParaRPr lang="de-DE" sz="1600">
              <a:solidFill>
                <a:prstClr val="black"/>
              </a:solidFill>
              <a:latin typeface="Consolas"/>
            </a:endParaRPr>
          </a:p>
          <a:p>
            <a:r>
              <a:rPr lang="de-DE" sz="1600">
                <a:solidFill>
                  <a:srgbClr val="FF0000"/>
                </a:solidFill>
                <a:latin typeface="Consolas"/>
              </a:rPr>
              <a:t>  </a:t>
            </a:r>
            <a:r>
              <a:rPr lang="de-DE" sz="1600" b="1">
                <a:solidFill>
                  <a:srgbClr val="FF0000"/>
                </a:solidFill>
                <a:latin typeface="Consolas"/>
              </a:rPr>
              <a:t>FOR</a:t>
            </a:r>
            <a:r>
              <a:rPr lang="de-DE" sz="1600">
                <a:solidFill>
                  <a:srgbClr val="FF0000"/>
                </a:solidFill>
                <a:latin typeface="Consolas"/>
              </a:rPr>
              <a:t> rec_emp </a:t>
            </a:r>
            <a:r>
              <a:rPr lang="de-DE" sz="1600" b="1">
                <a:solidFill>
                  <a:srgbClr val="FF0000"/>
                </a:solidFill>
                <a:latin typeface="Consolas"/>
              </a:rPr>
              <a:t>IN </a:t>
            </a:r>
            <a:r>
              <a:rPr lang="de-DE" sz="1600">
                <a:solidFill>
                  <a:srgbClr val="FF0000"/>
                </a:solidFill>
                <a:latin typeface="Consolas"/>
              </a:rPr>
              <a:t>(</a:t>
            </a:r>
          </a:p>
          <a:p>
            <a:r>
              <a:rPr lang="de-DE" sz="1600" b="1">
                <a:solidFill>
                  <a:srgbClr val="FF0000"/>
                </a:solidFill>
                <a:latin typeface="Consolas"/>
              </a:rPr>
              <a:t>    SELECT</a:t>
            </a:r>
            <a:r>
              <a:rPr lang="de-DE" sz="1600">
                <a:solidFill>
                  <a:srgbClr val="FF0000"/>
                </a:solidFill>
                <a:latin typeface="Consolas"/>
              </a:rPr>
              <a:t> employee_id, last_name</a:t>
            </a:r>
          </a:p>
          <a:p>
            <a:r>
              <a:rPr lang="de-DE" sz="1600">
                <a:solidFill>
                  <a:srgbClr val="FF0000"/>
                </a:solidFill>
                <a:latin typeface="Consolas"/>
              </a:rPr>
              <a:t>    </a:t>
            </a:r>
            <a:r>
              <a:rPr lang="de-DE" sz="1600" b="1">
                <a:solidFill>
                  <a:srgbClr val="FF0000"/>
                </a:solidFill>
                <a:latin typeface="Consolas"/>
              </a:rPr>
              <a:t>FROM</a:t>
            </a:r>
            <a:r>
              <a:rPr lang="de-DE" sz="1600">
                <a:solidFill>
                  <a:srgbClr val="FF0000"/>
                </a:solidFill>
                <a:latin typeface="Consolas"/>
              </a:rPr>
              <a:t> employees </a:t>
            </a:r>
          </a:p>
          <a:p>
            <a:r>
              <a:rPr lang="de-DE" sz="1600" b="1">
                <a:solidFill>
                  <a:srgbClr val="FF0000"/>
                </a:solidFill>
                <a:latin typeface="Consolas"/>
              </a:rPr>
              <a:t>    WHERE</a:t>
            </a:r>
            <a:r>
              <a:rPr lang="de-DE" sz="1600">
                <a:solidFill>
                  <a:srgbClr val="FF0000"/>
                </a:solidFill>
                <a:latin typeface="Consolas"/>
              </a:rPr>
              <a:t> department_id = p_dept)</a:t>
            </a:r>
          </a:p>
          <a:p>
            <a:r>
              <a:rPr lang="de-DE" sz="1600">
                <a:solidFill>
                  <a:prstClr val="black"/>
                </a:solidFill>
                <a:latin typeface="Consolas"/>
              </a:rPr>
              <a:t>  </a:t>
            </a:r>
            <a:r>
              <a:rPr lang="de-DE" sz="1600" b="1">
                <a:solidFill>
                  <a:srgbClr val="0000FF"/>
                </a:solidFill>
                <a:latin typeface="Consolas"/>
              </a:rPr>
              <a:t>LOOP</a:t>
            </a:r>
            <a:endParaRPr lang="de-DE" sz="1600">
              <a:solidFill>
                <a:prstClr val="black"/>
              </a:solidFill>
              <a:latin typeface="Consolas"/>
            </a:endParaRPr>
          </a:p>
          <a:p>
            <a:r>
              <a:rPr lang="ro-RO" sz="1600">
                <a:solidFill>
                  <a:prstClr val="black"/>
                </a:solidFill>
                <a:latin typeface="Consolas"/>
              </a:rPr>
              <a:t>    dbms_output</a:t>
            </a:r>
            <a:r>
              <a:rPr lang="ro-RO" sz="1600">
                <a:solidFill>
                  <a:srgbClr val="808080"/>
                </a:solidFill>
                <a:latin typeface="Consolas"/>
              </a:rPr>
              <a:t>.</a:t>
            </a:r>
            <a:r>
              <a:rPr lang="ro-RO" sz="1600">
                <a:solidFill>
                  <a:prstClr val="black"/>
                </a:solidFill>
                <a:latin typeface="Consolas"/>
              </a:rPr>
              <a:t>put_line</a:t>
            </a:r>
            <a:r>
              <a:rPr lang="ro-RO" sz="1600">
                <a:solidFill>
                  <a:srgbClr val="808080"/>
                </a:solidFill>
                <a:latin typeface="Consolas"/>
              </a:rPr>
              <a:t>(</a:t>
            </a:r>
            <a:r>
              <a:rPr lang="ro-RO" sz="1600">
                <a:solidFill>
                  <a:prstClr val="black"/>
                </a:solidFill>
                <a:latin typeface="Consolas"/>
              </a:rPr>
              <a:t>rec_emp</a:t>
            </a:r>
            <a:r>
              <a:rPr lang="ro-RO" sz="1600">
                <a:solidFill>
                  <a:srgbClr val="808080"/>
                </a:solidFill>
                <a:latin typeface="Consolas"/>
              </a:rPr>
              <a:t>.</a:t>
            </a:r>
            <a:r>
              <a:rPr lang="ro-RO" sz="1600">
                <a:solidFill>
                  <a:prstClr val="black"/>
                </a:solidFill>
                <a:latin typeface="Consolas"/>
              </a:rPr>
              <a:t>employee_id</a:t>
            </a:r>
            <a:r>
              <a:rPr lang="ro-RO" sz="1600">
                <a:solidFill>
                  <a:srgbClr val="808080"/>
                </a:solidFill>
                <a:latin typeface="Consolas"/>
              </a:rPr>
              <a:t>||</a:t>
            </a:r>
            <a:r>
              <a:rPr lang="ro-RO" sz="1600">
                <a:solidFill>
                  <a:srgbClr val="800000"/>
                </a:solidFill>
                <a:latin typeface="Consolas"/>
              </a:rPr>
              <a:t>': '</a:t>
            </a:r>
            <a:r>
              <a:rPr lang="ro-RO" sz="1600">
                <a:solidFill>
                  <a:srgbClr val="808080"/>
                </a:solidFill>
                <a:latin typeface="Consolas"/>
              </a:rPr>
              <a:t>||</a:t>
            </a:r>
            <a:r>
              <a:rPr lang="ro-RO" sz="1600">
                <a:solidFill>
                  <a:prstClr val="black"/>
                </a:solidFill>
                <a:latin typeface="Consolas"/>
              </a:rPr>
              <a:t>rec_emp</a:t>
            </a:r>
            <a:r>
              <a:rPr lang="ro-RO" sz="1600">
                <a:solidFill>
                  <a:srgbClr val="808080"/>
                </a:solidFill>
                <a:latin typeface="Consolas"/>
              </a:rPr>
              <a:t>.</a:t>
            </a:r>
            <a:r>
              <a:rPr lang="ro-RO" sz="1600">
                <a:solidFill>
                  <a:prstClr val="black"/>
                </a:solidFill>
                <a:latin typeface="Consolas"/>
              </a:rPr>
              <a:t>last_name</a:t>
            </a:r>
            <a:r>
              <a:rPr lang="ro-RO" sz="1600">
                <a:solidFill>
                  <a:srgbClr val="808080"/>
                </a:solidFill>
                <a:latin typeface="Consolas"/>
              </a:rPr>
              <a:t>);</a:t>
            </a:r>
          </a:p>
          <a:p>
            <a:r>
              <a:rPr lang="ro-RO" sz="1600">
                <a:solidFill>
                  <a:prstClr val="black"/>
                </a:solidFill>
                <a:latin typeface="Consolas"/>
              </a:rPr>
              <a:t> </a:t>
            </a:r>
            <a:r>
              <a:rPr lang="en-US" sz="1600">
                <a:solidFill>
                  <a:prstClr val="black"/>
                </a:solidFill>
                <a:latin typeface="Consolas"/>
              </a:rPr>
              <a:t> </a:t>
            </a:r>
            <a:r>
              <a:rPr lang="en-US" sz="1600" b="1">
                <a:solidFill>
                  <a:srgbClr val="0000FF"/>
                </a:solidFill>
                <a:latin typeface="Consolas"/>
              </a:rPr>
              <a:t>END</a:t>
            </a:r>
            <a:r>
              <a:rPr lang="en-US" sz="1600">
                <a:solidFill>
                  <a:prstClr val="black"/>
                </a:solidFill>
                <a:latin typeface="Consolas"/>
              </a:rPr>
              <a:t> </a:t>
            </a:r>
            <a:r>
              <a:rPr lang="en-US" sz="1600" b="1">
                <a:solidFill>
                  <a:srgbClr val="0000FF"/>
                </a:solidFill>
                <a:latin typeface="Consolas"/>
              </a:rPr>
              <a:t>LOOP</a:t>
            </a:r>
            <a:r>
              <a:rPr lang="en-US" sz="1600">
                <a:solidFill>
                  <a:srgbClr val="808080"/>
                </a:solidFill>
                <a:latin typeface="Consolas"/>
              </a:rPr>
              <a:t>;</a:t>
            </a:r>
            <a:r>
              <a:rPr lang="en-US" sz="1600">
                <a:solidFill>
                  <a:prstClr val="black"/>
                </a:solidFill>
                <a:latin typeface="Consolas"/>
              </a:rPr>
              <a:t> </a:t>
            </a:r>
          </a:p>
          <a:p>
            <a:r>
              <a:rPr lang="en-US" sz="1600" b="1">
                <a:solidFill>
                  <a:srgbClr val="0000FF"/>
                </a:solidFill>
                <a:latin typeface="Consolas"/>
              </a:rPr>
              <a:t>END</a:t>
            </a:r>
            <a:r>
              <a:rPr lang="en-US" sz="1600">
                <a:solidFill>
                  <a:srgbClr val="808080"/>
                </a:solidFill>
                <a:latin typeface="Consolas"/>
              </a:rPr>
              <a:t>;</a:t>
            </a:r>
            <a:endParaRPr lang="en-US" sz="1600">
              <a:solidFill>
                <a:prstClr val="black"/>
              </a:solidFill>
              <a:latin typeface="Consolas"/>
            </a:endParaRPr>
          </a:p>
          <a:p>
            <a:r>
              <a:rPr lang="en-US" sz="1600">
                <a:solidFill>
                  <a:srgbClr val="808080"/>
                </a:solidFill>
                <a:latin typeface="Consolas"/>
              </a:rPr>
              <a:t>/</a:t>
            </a:r>
          </a:p>
        </p:txBody>
      </p:sp>
    </p:spTree>
    <p:extLst>
      <p:ext uri="{BB962C8B-B14F-4D97-AF65-F5344CB8AC3E}">
        <p14:creationId xmlns:p14="http://schemas.microsoft.com/office/powerpoint/2010/main" val="2255265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Attribute expliziter Cursor</a:t>
            </a:r>
          </a:p>
        </p:txBody>
      </p:sp>
      <p:graphicFrame>
        <p:nvGraphicFramePr>
          <p:cNvPr id="4" name="Inhaltsplatzhalter 3"/>
          <p:cNvGraphicFramePr>
            <a:graphicFrameLocks/>
          </p:cNvGraphicFramePr>
          <p:nvPr>
            <p:extLst>
              <p:ext uri="{D42A27DB-BD31-4B8C-83A1-F6EECF244321}">
                <p14:modId xmlns:p14="http://schemas.microsoft.com/office/powerpoint/2010/main" val="2844606071"/>
              </p:ext>
            </p:extLst>
          </p:nvPr>
        </p:nvGraphicFramePr>
        <p:xfrm>
          <a:off x="611560" y="1232756"/>
          <a:ext cx="7162800" cy="2497956"/>
        </p:xfrm>
        <a:graphic>
          <a:graphicData uri="http://schemas.openxmlformats.org/drawingml/2006/table">
            <a:tbl>
              <a:tblPr firstCol="1">
                <a:tableStyleId>{21E4AEA4-8DFA-4A89-87EB-49C32662AFE0}</a:tableStyleId>
              </a:tblPr>
              <a:tblGrid>
                <a:gridCol w="1989138"/>
                <a:gridCol w="5173662"/>
              </a:tblGrid>
              <a:tr h="639612">
                <a:tc>
                  <a:txBody>
                    <a:bodyPr/>
                    <a:lstStyle/>
                    <a:p>
                      <a:pPr marL="0" marR="0" lvl="0" indent="0" algn="l" defTabSz="822325"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smtClean="0">
                          <a:ln>
                            <a:noFill/>
                          </a:ln>
                          <a:effectLst/>
                        </a:rPr>
                        <a:t>cur%ISOPEN</a:t>
                      </a:r>
                      <a:endParaRPr kumimoji="0" lang="en-US" sz="1600" b="1" i="0" u="none" strike="noStrike" cap="none" normalizeH="0" baseline="0" dirty="0" smtClean="0">
                        <a:ln>
                          <a:noFill/>
                        </a:ln>
                        <a:solidFill>
                          <a:srgbClr val="000000"/>
                        </a:solidFill>
                        <a:effectLst/>
                        <a:latin typeface="Courier New" pitchFamily="49" charset="0"/>
                      </a:endParaRP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l" defTabSz="822325" rtl="0" eaLnBrk="0" fontAlgn="base" latinLnBrk="0" hangingPunct="0">
                        <a:lnSpc>
                          <a:spcPct val="100000"/>
                        </a:lnSpc>
                        <a:spcBef>
                          <a:spcPct val="20000"/>
                        </a:spcBef>
                        <a:spcAft>
                          <a:spcPct val="0"/>
                        </a:spcAft>
                        <a:buClrTx/>
                        <a:buSzTx/>
                        <a:buFontTx/>
                        <a:buNone/>
                        <a:tabLst/>
                      </a:pPr>
                      <a:r>
                        <a:rPr lang="de-DE" sz="1600"/>
                        <a:t>Boolescher Wert; wahr, wenn der Cursor</a:t>
                      </a:r>
                      <a:r>
                        <a:rPr lang="de-DE" sz="1600" baseline="0"/>
                        <a:t> offen ist</a:t>
                      </a:r>
                      <a:endParaRPr kumimoji="0" lang="en-US" sz="1600" b="0" i="0" u="none" strike="noStrike" cap="none" normalizeH="0" baseline="0" dirty="0" smtClean="0">
                        <a:ln>
                          <a:noFill/>
                        </a:ln>
                        <a:solidFill>
                          <a:srgbClr val="000000"/>
                        </a:solidFill>
                        <a:effectLst/>
                        <a:latin typeface="Arial" charset="0"/>
                      </a:endParaRP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639612">
                <a:tc>
                  <a:txBody>
                    <a:bodyPr/>
                    <a:lstStyle/>
                    <a:p>
                      <a:pPr marL="0" marR="0" lvl="0" indent="0" algn="l" defTabSz="822325"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smtClean="0">
                          <a:ln>
                            <a:noFill/>
                          </a:ln>
                          <a:effectLst/>
                        </a:rPr>
                        <a:t>cur%FOUND</a:t>
                      </a:r>
                      <a:endParaRPr kumimoji="0" lang="en-US" sz="1600" b="1" i="0" u="none" strike="noStrike" cap="none" normalizeH="0" baseline="0" dirty="0" smtClean="0">
                        <a:ln>
                          <a:noFill/>
                        </a:ln>
                        <a:solidFill>
                          <a:srgbClr val="000000"/>
                        </a:solidFill>
                        <a:effectLst/>
                        <a:latin typeface="Courier New" pitchFamily="49" charset="0"/>
                      </a:endParaRP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l" defTabSz="822325" rtl="0" eaLnBrk="0" fontAlgn="base" latinLnBrk="0" hangingPunct="0">
                        <a:lnSpc>
                          <a:spcPct val="100000"/>
                        </a:lnSpc>
                        <a:spcBef>
                          <a:spcPct val="20000"/>
                        </a:spcBef>
                        <a:spcAft>
                          <a:spcPct val="0"/>
                        </a:spcAft>
                        <a:buClrTx/>
                        <a:buSzTx/>
                        <a:buFontTx/>
                        <a:buNone/>
                        <a:tabLst/>
                      </a:pPr>
                      <a:r>
                        <a:rPr lang="de-DE" sz="1600"/>
                        <a:t>Boolescher Wert; wahr, wenn das letzte SQL-Kommande mindestens einen Datensatz gefunden oder geändert hat</a:t>
                      </a:r>
                      <a:endParaRPr kumimoji="0" lang="en-US" sz="1600" b="0" i="0" u="none" strike="noStrike" cap="none" normalizeH="0" baseline="0" dirty="0" smtClean="0">
                        <a:ln>
                          <a:noFill/>
                        </a:ln>
                        <a:solidFill>
                          <a:srgbClr val="000000"/>
                        </a:solidFill>
                        <a:effectLst/>
                        <a:latin typeface="Arial" charset="0"/>
                      </a:endParaRP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639612">
                <a:tc>
                  <a:txBody>
                    <a:bodyPr/>
                    <a:lstStyle/>
                    <a:p>
                      <a:pPr marL="0" marR="0" lvl="0" indent="0" algn="l" defTabSz="822325"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smtClean="0">
                          <a:ln>
                            <a:noFill/>
                          </a:ln>
                          <a:effectLst/>
                        </a:rPr>
                        <a:t>cur%NOTFOUND</a:t>
                      </a:r>
                      <a:endParaRPr kumimoji="0" lang="en-US" sz="1600" b="1" i="0" u="none" strike="noStrike" cap="none" normalizeH="0" baseline="0" dirty="0" smtClean="0">
                        <a:ln>
                          <a:noFill/>
                        </a:ln>
                        <a:solidFill>
                          <a:srgbClr val="000000"/>
                        </a:solidFill>
                        <a:effectLst/>
                        <a:latin typeface="Courier New" pitchFamily="49" charset="0"/>
                      </a:endParaRP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l" defTabSz="822325" rtl="0" eaLnBrk="0" fontAlgn="base" latinLnBrk="0" hangingPunct="0">
                        <a:lnSpc>
                          <a:spcPct val="100000"/>
                        </a:lnSpc>
                        <a:spcBef>
                          <a:spcPct val="20000"/>
                        </a:spcBef>
                        <a:spcAft>
                          <a:spcPct val="0"/>
                        </a:spcAft>
                        <a:buClrTx/>
                        <a:buSzTx/>
                        <a:buFontTx/>
                        <a:buNone/>
                        <a:tabLst/>
                      </a:pPr>
                      <a:r>
                        <a:rPr lang="de-DE" sz="1600"/>
                        <a:t>Boolescher Wert; wahr, wenn das letzte SQL-Kommande keinen Datensatz gefunden oder geändert hat</a:t>
                      </a:r>
                      <a:endParaRPr kumimoji="0" lang="en-US" sz="1600" b="0" i="0" u="none" strike="noStrike" cap="none" normalizeH="0" baseline="0" dirty="0" smtClean="0">
                        <a:ln>
                          <a:noFill/>
                        </a:ln>
                        <a:solidFill>
                          <a:srgbClr val="000000"/>
                        </a:solidFill>
                        <a:effectLst/>
                        <a:latin typeface="Arial" charset="0"/>
                      </a:endParaRP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89449">
                <a:tc>
                  <a:txBody>
                    <a:bodyPr/>
                    <a:lstStyle/>
                    <a:p>
                      <a:pPr marL="0" marR="0" lvl="0" indent="0" algn="l" defTabSz="822325"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smtClean="0">
                          <a:ln>
                            <a:noFill/>
                          </a:ln>
                          <a:effectLst/>
                        </a:rPr>
                        <a:t>cur%ROWCOUNT</a:t>
                      </a:r>
                      <a:endParaRPr kumimoji="0" lang="en-US" sz="1600" b="1" i="0" u="none" strike="noStrike" cap="none" normalizeH="0" baseline="0" dirty="0" smtClean="0">
                        <a:ln>
                          <a:noFill/>
                        </a:ln>
                        <a:solidFill>
                          <a:srgbClr val="000000"/>
                        </a:solidFill>
                        <a:effectLst/>
                        <a:latin typeface="Courier New" pitchFamily="49" charset="0"/>
                      </a:endParaRP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l" defTabSz="822325"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smtClean="0">
                          <a:ln>
                            <a:noFill/>
                          </a:ln>
                          <a:effectLst/>
                        </a:rPr>
                        <a:t>Integer Wert; gibt die Anzahl der beim letzten SQL-Kommando gefundenen oder geänderten Werte an</a:t>
                      </a:r>
                      <a:endParaRPr kumimoji="0" lang="en-US" sz="1600" b="0" i="0" u="none" strike="noStrike" cap="none" normalizeH="0" baseline="0" dirty="0" smtClean="0">
                        <a:ln>
                          <a:noFill/>
                        </a:ln>
                        <a:solidFill>
                          <a:srgbClr val="000000"/>
                        </a:solidFill>
                        <a:effectLst/>
                        <a:latin typeface="Arial" charset="0"/>
                      </a:endParaRP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5" name="Rectangle 81"/>
          <p:cNvSpPr>
            <a:spLocks noChangeArrowheads="1"/>
          </p:cNvSpPr>
          <p:nvPr/>
        </p:nvSpPr>
        <p:spPr bwMode="auto">
          <a:xfrm>
            <a:off x="2555776" y="4077072"/>
            <a:ext cx="4932548" cy="2196244"/>
          </a:xfrm>
          <a:prstGeom prst="rect">
            <a:avLst/>
          </a:prstGeom>
          <a:solidFill>
            <a:srgbClr val="FFFFCC"/>
          </a:solidFill>
          <a:ln w="9525">
            <a:solidFill>
              <a:schemeClr val="tx1"/>
            </a:solidFill>
            <a:miter lim="800000"/>
            <a:headEnd/>
            <a:tailEnd/>
          </a:ln>
        </p:spPr>
        <p:txBody>
          <a:bodyPr wrap="square" lIns="180000" tIns="93600" rIns="180000" bIns="93600" anchor="ctr">
            <a:noAutofit/>
          </a:bodyPr>
          <a:lstStyle/>
          <a:p>
            <a:r>
              <a:rPr lang="de-DE" sz="1600" b="1">
                <a:solidFill>
                  <a:srgbClr val="0000FF"/>
                </a:solidFill>
                <a:latin typeface="Consolas"/>
              </a:rPr>
              <a:t>IF</a:t>
            </a:r>
            <a:r>
              <a:rPr lang="de-DE" sz="1600">
                <a:solidFill>
                  <a:prstClr val="black"/>
                </a:solidFill>
                <a:latin typeface="Consolas"/>
              </a:rPr>
              <a:t> </a:t>
            </a:r>
            <a:r>
              <a:rPr lang="de-DE" sz="1600" b="1">
                <a:solidFill>
                  <a:srgbClr val="0000FF"/>
                </a:solidFill>
                <a:latin typeface="Consolas"/>
              </a:rPr>
              <a:t>NOT</a:t>
            </a:r>
            <a:r>
              <a:rPr lang="de-DE" sz="1600">
                <a:solidFill>
                  <a:prstClr val="black"/>
                </a:solidFill>
                <a:latin typeface="Consolas"/>
              </a:rPr>
              <a:t> cur_emp</a:t>
            </a:r>
            <a:r>
              <a:rPr lang="de-DE" sz="1600">
                <a:solidFill>
                  <a:srgbClr val="808080"/>
                </a:solidFill>
                <a:latin typeface="Consolas"/>
              </a:rPr>
              <a:t>%</a:t>
            </a:r>
            <a:r>
              <a:rPr lang="de-DE" sz="1600">
                <a:solidFill>
                  <a:prstClr val="black"/>
                </a:solidFill>
                <a:latin typeface="Consolas"/>
              </a:rPr>
              <a:t>ISOPEN </a:t>
            </a:r>
            <a:r>
              <a:rPr lang="de-DE" sz="1600" b="1">
                <a:solidFill>
                  <a:srgbClr val="0000FF"/>
                </a:solidFill>
                <a:latin typeface="Consolas"/>
              </a:rPr>
              <a:t>THEN</a:t>
            </a:r>
            <a:endParaRPr lang="de-DE" sz="1600">
              <a:solidFill>
                <a:prstClr val="black"/>
              </a:solidFill>
              <a:latin typeface="Consolas"/>
            </a:endParaRPr>
          </a:p>
          <a:p>
            <a:r>
              <a:rPr lang="de-DE" sz="1600" b="1">
                <a:solidFill>
                  <a:srgbClr val="0000FF"/>
                </a:solidFill>
                <a:latin typeface="Consolas"/>
              </a:rPr>
              <a:t>  OPEN</a:t>
            </a:r>
            <a:r>
              <a:rPr lang="de-DE" sz="1600">
                <a:solidFill>
                  <a:prstClr val="black"/>
                </a:solidFill>
                <a:latin typeface="Consolas"/>
              </a:rPr>
              <a:t> cur_emp</a:t>
            </a:r>
            <a:r>
              <a:rPr lang="de-DE" sz="1600">
                <a:solidFill>
                  <a:srgbClr val="808080"/>
                </a:solidFill>
                <a:latin typeface="Consolas"/>
              </a:rPr>
              <a:t>;</a:t>
            </a:r>
            <a:endParaRPr lang="de-DE" sz="1600">
              <a:solidFill>
                <a:prstClr val="black"/>
              </a:solidFill>
              <a:latin typeface="Consolas"/>
            </a:endParaRPr>
          </a:p>
          <a:p>
            <a:r>
              <a:rPr lang="de-DE" sz="1600" b="1">
                <a:solidFill>
                  <a:srgbClr val="0000FF"/>
                </a:solidFill>
                <a:latin typeface="Consolas"/>
              </a:rPr>
              <a:t>END</a:t>
            </a:r>
            <a:r>
              <a:rPr lang="de-DE" sz="1600">
                <a:solidFill>
                  <a:prstClr val="black"/>
                </a:solidFill>
                <a:latin typeface="Consolas"/>
              </a:rPr>
              <a:t> </a:t>
            </a:r>
            <a:r>
              <a:rPr lang="de-DE" sz="1600" b="1">
                <a:solidFill>
                  <a:srgbClr val="0000FF"/>
                </a:solidFill>
                <a:latin typeface="Consolas"/>
              </a:rPr>
              <a:t>IF</a:t>
            </a:r>
            <a:r>
              <a:rPr lang="de-DE" sz="1600">
                <a:solidFill>
                  <a:srgbClr val="808080"/>
                </a:solidFill>
                <a:latin typeface="Consolas"/>
              </a:rPr>
              <a:t>;</a:t>
            </a:r>
            <a:endParaRPr lang="de-DE" sz="1600">
              <a:solidFill>
                <a:prstClr val="black"/>
              </a:solidFill>
              <a:latin typeface="Consolas"/>
            </a:endParaRPr>
          </a:p>
          <a:p>
            <a:endParaRPr lang="de-DE" sz="1600" b="1">
              <a:solidFill>
                <a:srgbClr val="0000FF"/>
              </a:solidFill>
              <a:latin typeface="Consolas"/>
            </a:endParaRPr>
          </a:p>
          <a:p>
            <a:r>
              <a:rPr lang="de-DE" sz="1600" b="1">
                <a:solidFill>
                  <a:srgbClr val="0000FF"/>
                </a:solidFill>
                <a:latin typeface="Consolas"/>
              </a:rPr>
              <a:t>LOOP</a:t>
            </a:r>
            <a:endParaRPr lang="de-DE" sz="1600">
              <a:solidFill>
                <a:prstClr val="black"/>
              </a:solidFill>
              <a:latin typeface="Consolas"/>
            </a:endParaRPr>
          </a:p>
          <a:p>
            <a:r>
              <a:rPr lang="de-DE" sz="1600">
                <a:solidFill>
                  <a:prstClr val="black"/>
                </a:solidFill>
                <a:latin typeface="Consolas"/>
              </a:rPr>
              <a:t>  </a:t>
            </a:r>
            <a:r>
              <a:rPr lang="de-DE" sz="1600" b="1">
                <a:solidFill>
                  <a:srgbClr val="0000FF"/>
                </a:solidFill>
                <a:latin typeface="Consolas"/>
              </a:rPr>
              <a:t>FETCH</a:t>
            </a:r>
            <a:r>
              <a:rPr lang="de-DE" sz="1600">
                <a:solidFill>
                  <a:prstClr val="black"/>
                </a:solidFill>
                <a:latin typeface="Consolas"/>
              </a:rPr>
              <a:t> cur_emp </a:t>
            </a:r>
            <a:r>
              <a:rPr lang="de-DE" sz="1600">
                <a:solidFill>
                  <a:srgbClr val="808080"/>
                </a:solidFill>
                <a:latin typeface="Consolas"/>
              </a:rPr>
              <a:t>...</a:t>
            </a:r>
            <a:endParaRPr lang="de-DE" sz="1600">
              <a:solidFill>
                <a:prstClr val="black"/>
              </a:solidFill>
              <a:latin typeface="Consolas"/>
            </a:endParaRPr>
          </a:p>
          <a:p>
            <a:r>
              <a:rPr lang="de-DE" sz="1600" b="1">
                <a:solidFill>
                  <a:srgbClr val="0000FF"/>
                </a:solidFill>
                <a:latin typeface="Consolas"/>
              </a:rPr>
              <a:t>END LOOP;</a:t>
            </a:r>
            <a:endParaRPr lang="de-DE" sz="1600">
              <a:solidFill>
                <a:prstClr val="black"/>
              </a:solidFill>
              <a:latin typeface="Consolas"/>
            </a:endParaRPr>
          </a:p>
        </p:txBody>
      </p:sp>
      <p:sp>
        <p:nvSpPr>
          <p:cNvPr id="6" name="Textfeld 5"/>
          <p:cNvSpPr txBox="1"/>
          <p:nvPr/>
        </p:nvSpPr>
        <p:spPr>
          <a:xfrm>
            <a:off x="575556" y="4041068"/>
            <a:ext cx="1586542" cy="400110"/>
          </a:xfrm>
          <a:prstGeom prst="rect">
            <a:avLst/>
          </a:prstGeom>
          <a:noFill/>
        </p:spPr>
        <p:txBody>
          <a:bodyPr wrap="none" rtlCol="0">
            <a:spAutoFit/>
          </a:bodyPr>
          <a:lstStyle/>
          <a:p>
            <a:r>
              <a:rPr lang="de-DE" sz="2000" dirty="0" smtClean="0">
                <a:solidFill>
                  <a:srgbClr val="555555"/>
                </a:solidFill>
                <a:ea typeface="Tahoma" pitchFamily="34" charset="0"/>
                <a:cs typeface="Tahoma" pitchFamily="34" charset="0"/>
              </a:rPr>
              <a:t>Verwendung:</a:t>
            </a:r>
          </a:p>
        </p:txBody>
      </p:sp>
      <p:sp>
        <p:nvSpPr>
          <p:cNvPr id="7" name="Textfeld 6"/>
          <p:cNvSpPr txBox="1"/>
          <p:nvPr/>
        </p:nvSpPr>
        <p:spPr>
          <a:xfrm>
            <a:off x="8528" y="-10869"/>
            <a:ext cx="603032" cy="707886"/>
          </a:xfrm>
          <a:prstGeom prst="rect">
            <a:avLst/>
          </a:prstGeom>
          <a:noFill/>
        </p:spPr>
        <p:txBody>
          <a:bodyPr wrap="square" rtlCol="0">
            <a:spAutoFit/>
          </a:bodyPr>
          <a:lstStyle/>
          <a:p>
            <a:r>
              <a:rPr lang="de-DE" sz="4000" dirty="0" smtClean="0">
                <a:solidFill>
                  <a:srgbClr val="FF0000"/>
                </a:solidFill>
                <a:ea typeface="Tahoma" pitchFamily="34" charset="0"/>
                <a:cs typeface="Tahoma" pitchFamily="34" charset="0"/>
              </a:rPr>
              <a:t>*</a:t>
            </a:r>
          </a:p>
        </p:txBody>
      </p:sp>
    </p:spTree>
    <p:extLst>
      <p:ext uri="{BB962C8B-B14F-4D97-AF65-F5344CB8AC3E}">
        <p14:creationId xmlns:p14="http://schemas.microsoft.com/office/powerpoint/2010/main" val="24318102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a:t>Aufgabe</a:t>
            </a:r>
          </a:p>
        </p:txBody>
      </p:sp>
      <p:sp>
        <p:nvSpPr>
          <p:cNvPr id="6" name="Inhaltsplatzhalter 5"/>
          <p:cNvSpPr>
            <a:spLocks noGrp="1"/>
          </p:cNvSpPr>
          <p:nvPr>
            <p:ph sz="quarter" idx="14"/>
          </p:nvPr>
        </p:nvSpPr>
        <p:spPr/>
        <p:txBody>
          <a:bodyPr/>
          <a:lstStyle/>
          <a:p>
            <a:pPr marL="288000" lvl="1" indent="0">
              <a:buNone/>
            </a:pPr>
            <a:r>
              <a:rPr lang="de-DE"/>
              <a:t>Erstellen Sie einen anonymen PL/SQL-Block, der zu einer gegebenen Region-ID die Namen der zugehörigen Countries sortiert nach Namen ausgibt.</a:t>
            </a:r>
          </a:p>
          <a:p>
            <a:pPr marL="288000" lvl="1" indent="0">
              <a:buNone/>
            </a:pPr>
            <a:r>
              <a:rPr lang="de-DE"/>
              <a:t>Verwenden Sie eine For-Loop.</a:t>
            </a:r>
          </a:p>
        </p:txBody>
      </p:sp>
      <p:sp>
        <p:nvSpPr>
          <p:cNvPr id="4" name="Rectangle 81"/>
          <p:cNvSpPr>
            <a:spLocks noChangeArrowheads="1"/>
          </p:cNvSpPr>
          <p:nvPr/>
        </p:nvSpPr>
        <p:spPr bwMode="auto">
          <a:xfrm>
            <a:off x="683568" y="3028888"/>
            <a:ext cx="4104456" cy="2304256"/>
          </a:xfrm>
          <a:prstGeom prst="rect">
            <a:avLst/>
          </a:prstGeom>
          <a:solidFill>
            <a:srgbClr val="FFFFCC"/>
          </a:solidFill>
          <a:ln w="9525">
            <a:solidFill>
              <a:schemeClr val="tx1"/>
            </a:solidFill>
            <a:miter lim="800000"/>
            <a:headEnd/>
            <a:tailEnd/>
          </a:ln>
        </p:spPr>
        <p:txBody>
          <a:bodyPr wrap="square" lIns="180000" tIns="93600" rIns="180000" bIns="93600" anchor="ctr">
            <a:noAutofit/>
          </a:bodyPr>
          <a:lstStyle/>
          <a:p>
            <a:r>
              <a:rPr lang="de-DE" sz="1600" b="1">
                <a:solidFill>
                  <a:srgbClr val="0000FF"/>
                </a:solidFill>
                <a:latin typeface="Consolas"/>
              </a:rPr>
              <a:t>DECLARE</a:t>
            </a:r>
            <a:endParaRPr lang="de-DE" sz="1600">
              <a:solidFill>
                <a:prstClr val="black"/>
              </a:solidFill>
              <a:latin typeface="Consolas"/>
            </a:endParaRPr>
          </a:p>
          <a:p>
            <a:r>
              <a:rPr lang="de-DE" sz="1600">
                <a:solidFill>
                  <a:prstClr val="black"/>
                </a:solidFill>
                <a:latin typeface="Consolas"/>
              </a:rPr>
              <a:t>  v_region_id NUMBER </a:t>
            </a:r>
            <a:r>
              <a:rPr lang="de-DE" sz="1600">
                <a:solidFill>
                  <a:srgbClr val="808080"/>
                </a:solidFill>
                <a:latin typeface="Consolas"/>
              </a:rPr>
              <a:t>:=</a:t>
            </a:r>
            <a:r>
              <a:rPr lang="de-DE" sz="1600">
                <a:solidFill>
                  <a:prstClr val="black"/>
                </a:solidFill>
                <a:latin typeface="Consolas"/>
              </a:rPr>
              <a:t> 1</a:t>
            </a:r>
            <a:r>
              <a:rPr lang="de-DE" sz="1600">
                <a:solidFill>
                  <a:srgbClr val="808080"/>
                </a:solidFill>
                <a:latin typeface="Consolas"/>
              </a:rPr>
              <a:t>;</a:t>
            </a:r>
          </a:p>
          <a:p>
            <a:endParaRPr lang="de-DE" sz="1600">
              <a:solidFill>
                <a:srgbClr val="808080"/>
              </a:solidFill>
              <a:latin typeface="Consolas"/>
            </a:endParaRPr>
          </a:p>
          <a:p>
            <a:r>
              <a:rPr lang="de-DE" sz="1600">
                <a:solidFill>
                  <a:srgbClr val="808080"/>
                </a:solidFill>
                <a:latin typeface="Consolas"/>
              </a:rPr>
              <a:t>  ...</a:t>
            </a:r>
            <a:endParaRPr lang="de-DE" sz="1600">
              <a:solidFill>
                <a:prstClr val="black"/>
              </a:solidFill>
              <a:latin typeface="Consolas"/>
            </a:endParaRPr>
          </a:p>
          <a:p>
            <a:r>
              <a:rPr lang="de-DE" sz="1600">
                <a:solidFill>
                  <a:prstClr val="black"/>
                </a:solidFill>
                <a:latin typeface="Consolas"/>
              </a:rPr>
              <a:t>  </a:t>
            </a:r>
          </a:p>
          <a:p>
            <a:r>
              <a:rPr lang="de-DE" sz="1600" b="1">
                <a:solidFill>
                  <a:srgbClr val="0000FF"/>
                </a:solidFill>
                <a:latin typeface="Consolas"/>
              </a:rPr>
              <a:t>BEGIN</a:t>
            </a:r>
            <a:endParaRPr lang="de-DE" sz="1600">
              <a:solidFill>
                <a:prstClr val="black"/>
              </a:solidFill>
              <a:latin typeface="Consolas"/>
            </a:endParaRPr>
          </a:p>
          <a:p>
            <a:r>
              <a:rPr lang="de-DE" sz="1600" b="1">
                <a:solidFill>
                  <a:srgbClr val="0000FF"/>
                </a:solidFill>
                <a:latin typeface="Consolas"/>
              </a:rPr>
              <a:t>  </a:t>
            </a:r>
            <a:r>
              <a:rPr lang="de-DE" sz="1600">
                <a:solidFill>
                  <a:prstClr val="black"/>
                </a:solidFill>
                <a:latin typeface="Consolas"/>
              </a:rPr>
              <a:t>&lt;TODO: Ländernamen ausgeben&gt;</a:t>
            </a:r>
          </a:p>
          <a:p>
            <a:r>
              <a:rPr lang="de-DE" sz="1600" b="1">
                <a:solidFill>
                  <a:srgbClr val="0000FF"/>
                </a:solidFill>
                <a:latin typeface="Consolas"/>
              </a:rPr>
              <a:t>END</a:t>
            </a:r>
            <a:r>
              <a:rPr lang="de-DE" sz="1600">
                <a:solidFill>
                  <a:srgbClr val="808080"/>
                </a:solidFill>
                <a:latin typeface="Consolas"/>
              </a:rPr>
              <a:t>;</a:t>
            </a:r>
            <a:endParaRPr lang="de-DE" sz="1600">
              <a:solidFill>
                <a:prstClr val="black"/>
              </a:solidFill>
              <a:latin typeface="Consolas"/>
            </a:endParaRPr>
          </a:p>
          <a:p>
            <a:r>
              <a:rPr lang="de-DE" sz="1600">
                <a:solidFill>
                  <a:srgbClr val="808080"/>
                </a:solidFill>
                <a:latin typeface="Consolas"/>
              </a:rPr>
              <a:t>/</a:t>
            </a:r>
            <a:endParaRPr lang="de-DE" sz="1600">
              <a:solidFill>
                <a:prstClr val="black"/>
              </a:solidFill>
              <a:latin typeface="Consolas"/>
            </a:endParaRPr>
          </a:p>
        </p:txBody>
      </p:sp>
      <p:sp>
        <p:nvSpPr>
          <p:cNvPr id="5" name="Rechteck 4"/>
          <p:cNvSpPr/>
          <p:nvPr/>
        </p:nvSpPr>
        <p:spPr>
          <a:xfrm>
            <a:off x="5796136" y="3028888"/>
            <a:ext cx="2033972" cy="230832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de-DE">
                <a:latin typeface="Consolas"/>
                <a:cs typeface="Consolas"/>
              </a:rPr>
              <a:t>Belgium</a:t>
            </a:r>
          </a:p>
          <a:p>
            <a:r>
              <a:rPr lang="de-DE">
                <a:latin typeface="Consolas"/>
                <a:cs typeface="Consolas"/>
              </a:rPr>
              <a:t>Denmark</a:t>
            </a:r>
          </a:p>
          <a:p>
            <a:r>
              <a:rPr lang="de-DE">
                <a:latin typeface="Consolas"/>
                <a:cs typeface="Consolas"/>
              </a:rPr>
              <a:t>France</a:t>
            </a:r>
          </a:p>
          <a:p>
            <a:r>
              <a:rPr lang="de-DE">
                <a:latin typeface="Consolas"/>
                <a:cs typeface="Consolas"/>
              </a:rPr>
              <a:t>Germany</a:t>
            </a:r>
          </a:p>
          <a:p>
            <a:r>
              <a:rPr lang="de-DE">
                <a:latin typeface="Consolas"/>
                <a:cs typeface="Consolas"/>
              </a:rPr>
              <a:t>Italy</a:t>
            </a:r>
          </a:p>
          <a:p>
            <a:r>
              <a:rPr lang="de-DE">
                <a:latin typeface="Consolas"/>
                <a:cs typeface="Consolas"/>
              </a:rPr>
              <a:t>Netherlands</a:t>
            </a:r>
          </a:p>
          <a:p>
            <a:r>
              <a:rPr lang="de-DE">
                <a:latin typeface="Consolas"/>
                <a:cs typeface="Consolas"/>
              </a:rPr>
              <a:t>Switzerland</a:t>
            </a:r>
          </a:p>
          <a:p>
            <a:r>
              <a:rPr lang="de-DE">
                <a:latin typeface="Consolas"/>
                <a:cs typeface="Consolas"/>
              </a:rPr>
              <a:t>United Kingdom</a:t>
            </a:r>
          </a:p>
        </p:txBody>
      </p:sp>
    </p:spTree>
    <p:extLst>
      <p:ext uri="{BB962C8B-B14F-4D97-AF65-F5344CB8AC3E}">
        <p14:creationId xmlns:p14="http://schemas.microsoft.com/office/powerpoint/2010/main" val="4032486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a:t>Lösungen</a:t>
            </a:r>
          </a:p>
        </p:txBody>
      </p:sp>
      <p:sp>
        <p:nvSpPr>
          <p:cNvPr id="4" name="Rectangle 81"/>
          <p:cNvSpPr>
            <a:spLocks noChangeArrowheads="1"/>
          </p:cNvSpPr>
          <p:nvPr/>
        </p:nvSpPr>
        <p:spPr bwMode="auto">
          <a:xfrm>
            <a:off x="143508" y="1484784"/>
            <a:ext cx="4428492" cy="4248472"/>
          </a:xfrm>
          <a:prstGeom prst="rect">
            <a:avLst/>
          </a:prstGeom>
          <a:solidFill>
            <a:srgbClr val="FFFFCC"/>
          </a:solidFill>
          <a:ln w="9525">
            <a:solidFill>
              <a:schemeClr val="tx1"/>
            </a:solidFill>
            <a:miter lim="800000"/>
            <a:headEnd/>
            <a:tailEnd/>
          </a:ln>
        </p:spPr>
        <p:txBody>
          <a:bodyPr wrap="square" lIns="180000" tIns="93600" rIns="180000" bIns="93600" anchor="ctr">
            <a:noAutofit/>
          </a:bodyPr>
          <a:lstStyle/>
          <a:p>
            <a:r>
              <a:rPr lang="de-DE" sz="1400" b="1">
                <a:solidFill>
                  <a:srgbClr val="0000FF"/>
                </a:solidFill>
                <a:latin typeface="Consolas"/>
              </a:rPr>
              <a:t>DECLARE</a:t>
            </a:r>
            <a:endParaRPr lang="de-DE" sz="1400">
              <a:solidFill>
                <a:prstClr val="black"/>
              </a:solidFill>
              <a:latin typeface="Consolas"/>
            </a:endParaRPr>
          </a:p>
          <a:p>
            <a:r>
              <a:rPr lang="de-DE" sz="1400">
                <a:solidFill>
                  <a:prstClr val="black"/>
                </a:solidFill>
                <a:latin typeface="Consolas"/>
              </a:rPr>
              <a:t>  v_region_id NUMBER </a:t>
            </a:r>
            <a:r>
              <a:rPr lang="de-DE" sz="1400">
                <a:solidFill>
                  <a:srgbClr val="808080"/>
                </a:solidFill>
                <a:latin typeface="Consolas"/>
              </a:rPr>
              <a:t>:=</a:t>
            </a:r>
            <a:r>
              <a:rPr lang="de-DE" sz="1400">
                <a:solidFill>
                  <a:prstClr val="black"/>
                </a:solidFill>
                <a:latin typeface="Consolas"/>
              </a:rPr>
              <a:t> 1</a:t>
            </a:r>
            <a:r>
              <a:rPr lang="de-DE" sz="1400">
                <a:solidFill>
                  <a:srgbClr val="808080"/>
                </a:solidFill>
                <a:latin typeface="Consolas"/>
              </a:rPr>
              <a:t>;</a:t>
            </a:r>
            <a:endParaRPr lang="de-DE" sz="1400">
              <a:solidFill>
                <a:prstClr val="black"/>
              </a:solidFill>
              <a:latin typeface="Consolas"/>
            </a:endParaRPr>
          </a:p>
          <a:p>
            <a:r>
              <a:rPr lang="de-DE" sz="1400">
                <a:solidFill>
                  <a:prstClr val="black"/>
                </a:solidFill>
                <a:latin typeface="Consolas"/>
              </a:rPr>
              <a:t>  </a:t>
            </a:r>
          </a:p>
          <a:p>
            <a:r>
              <a:rPr lang="de-DE" sz="1400" b="1">
                <a:solidFill>
                  <a:srgbClr val="0000FF"/>
                </a:solidFill>
                <a:latin typeface="Consolas"/>
              </a:rPr>
              <a:t>BEGIN</a:t>
            </a:r>
            <a:endParaRPr lang="de-DE" sz="1400">
              <a:solidFill>
                <a:prstClr val="black"/>
              </a:solidFill>
              <a:latin typeface="Consolas"/>
            </a:endParaRPr>
          </a:p>
          <a:p>
            <a:r>
              <a:rPr lang="de-DE" sz="1400">
                <a:solidFill>
                  <a:prstClr val="black"/>
                </a:solidFill>
                <a:latin typeface="Consolas"/>
              </a:rPr>
              <a:t>  </a:t>
            </a:r>
            <a:r>
              <a:rPr lang="de-DE" sz="1400" b="1">
                <a:solidFill>
                  <a:srgbClr val="0000FF"/>
                </a:solidFill>
                <a:latin typeface="Consolas"/>
              </a:rPr>
              <a:t>FOR</a:t>
            </a:r>
            <a:r>
              <a:rPr lang="de-DE" sz="1400">
                <a:solidFill>
                  <a:prstClr val="black"/>
                </a:solidFill>
                <a:latin typeface="Consolas"/>
              </a:rPr>
              <a:t> r </a:t>
            </a:r>
            <a:r>
              <a:rPr lang="de-DE" sz="1400">
                <a:solidFill>
                  <a:srgbClr val="808080"/>
                </a:solidFill>
                <a:latin typeface="Consolas"/>
              </a:rPr>
              <a:t>IN</a:t>
            </a:r>
            <a:r>
              <a:rPr lang="de-DE" sz="1400" b="1">
                <a:solidFill>
                  <a:srgbClr val="0000FF"/>
                </a:solidFill>
                <a:latin typeface="Consolas"/>
              </a:rPr>
              <a:t> </a:t>
            </a:r>
            <a:r>
              <a:rPr lang="de-DE" sz="1400">
                <a:solidFill>
                  <a:srgbClr val="808080"/>
                </a:solidFill>
                <a:latin typeface="Consolas"/>
              </a:rPr>
              <a:t>(</a:t>
            </a:r>
            <a:endParaRPr lang="de-DE" sz="1400">
              <a:solidFill>
                <a:prstClr val="black"/>
              </a:solidFill>
              <a:latin typeface="Consolas"/>
            </a:endParaRPr>
          </a:p>
          <a:p>
            <a:r>
              <a:rPr lang="de-DE" sz="1400">
                <a:solidFill>
                  <a:prstClr val="black"/>
                </a:solidFill>
                <a:latin typeface="Consolas"/>
              </a:rPr>
              <a:t>    </a:t>
            </a:r>
            <a:r>
              <a:rPr lang="de-DE" sz="1400" b="1">
                <a:solidFill>
                  <a:srgbClr val="0000FF"/>
                </a:solidFill>
                <a:latin typeface="Consolas"/>
              </a:rPr>
              <a:t>SELECT</a:t>
            </a:r>
            <a:r>
              <a:rPr lang="de-DE" sz="1400">
                <a:solidFill>
                  <a:prstClr val="black"/>
                </a:solidFill>
                <a:latin typeface="Consolas"/>
              </a:rPr>
              <a:t> </a:t>
            </a:r>
            <a:r>
              <a:rPr lang="de-DE" sz="1400">
                <a:solidFill>
                  <a:srgbClr val="808080"/>
                </a:solidFill>
                <a:latin typeface="Consolas"/>
              </a:rPr>
              <a:t>*</a:t>
            </a:r>
            <a:endParaRPr lang="de-DE" sz="1400">
              <a:solidFill>
                <a:prstClr val="black"/>
              </a:solidFill>
              <a:latin typeface="Consolas"/>
            </a:endParaRPr>
          </a:p>
          <a:p>
            <a:r>
              <a:rPr lang="de-DE" sz="1400">
                <a:solidFill>
                  <a:prstClr val="black"/>
                </a:solidFill>
                <a:latin typeface="Consolas"/>
              </a:rPr>
              <a:t>    </a:t>
            </a:r>
            <a:r>
              <a:rPr lang="de-DE" sz="1400" b="1">
                <a:solidFill>
                  <a:srgbClr val="0000FF"/>
                </a:solidFill>
                <a:latin typeface="Consolas"/>
              </a:rPr>
              <a:t>FROM</a:t>
            </a:r>
            <a:r>
              <a:rPr lang="de-DE" sz="1400">
                <a:solidFill>
                  <a:prstClr val="black"/>
                </a:solidFill>
                <a:latin typeface="Consolas"/>
              </a:rPr>
              <a:t> countries </a:t>
            </a:r>
          </a:p>
          <a:p>
            <a:r>
              <a:rPr lang="de-DE" sz="1400">
                <a:solidFill>
                  <a:prstClr val="black"/>
                </a:solidFill>
                <a:latin typeface="Consolas"/>
              </a:rPr>
              <a:t>    </a:t>
            </a:r>
            <a:r>
              <a:rPr lang="de-DE" sz="1400" b="1">
                <a:solidFill>
                  <a:srgbClr val="0000FF"/>
                </a:solidFill>
                <a:latin typeface="Consolas"/>
              </a:rPr>
              <a:t>WHERE</a:t>
            </a:r>
            <a:r>
              <a:rPr lang="de-DE" sz="1400">
                <a:solidFill>
                  <a:prstClr val="black"/>
                </a:solidFill>
                <a:latin typeface="Consolas"/>
              </a:rPr>
              <a:t> region_id </a:t>
            </a:r>
            <a:r>
              <a:rPr lang="de-DE" sz="1400">
                <a:solidFill>
                  <a:srgbClr val="808080"/>
                </a:solidFill>
                <a:latin typeface="Consolas"/>
              </a:rPr>
              <a:t>=</a:t>
            </a:r>
            <a:r>
              <a:rPr lang="de-DE" sz="1400">
                <a:solidFill>
                  <a:prstClr val="black"/>
                </a:solidFill>
                <a:latin typeface="Consolas"/>
              </a:rPr>
              <a:t> v_region_id</a:t>
            </a:r>
            <a:br>
              <a:rPr lang="de-DE" sz="1400">
                <a:solidFill>
                  <a:prstClr val="black"/>
                </a:solidFill>
                <a:latin typeface="Consolas"/>
              </a:rPr>
            </a:br>
            <a:r>
              <a:rPr lang="de-DE" sz="1400">
                <a:solidFill>
                  <a:prstClr val="black"/>
                </a:solidFill>
                <a:latin typeface="Consolas"/>
              </a:rPr>
              <a:t> </a:t>
            </a:r>
            <a:r>
              <a:rPr lang="de-DE" sz="1400" b="1">
                <a:solidFill>
                  <a:srgbClr val="0000FF"/>
                </a:solidFill>
                <a:latin typeface="Consolas"/>
              </a:rPr>
              <a:t>   ORDER BY</a:t>
            </a:r>
            <a:r>
              <a:rPr lang="de-DE" sz="1400">
                <a:solidFill>
                  <a:prstClr val="black"/>
                </a:solidFill>
                <a:latin typeface="Consolas"/>
              </a:rPr>
              <a:t> country_name </a:t>
            </a:r>
            <a:r>
              <a:rPr lang="de-DE" sz="1400">
                <a:solidFill>
                  <a:srgbClr val="808080"/>
                </a:solidFill>
                <a:latin typeface="Consolas"/>
              </a:rPr>
              <a:t>)</a:t>
            </a:r>
            <a:endParaRPr lang="de-DE" sz="1400">
              <a:solidFill>
                <a:prstClr val="black"/>
              </a:solidFill>
              <a:latin typeface="Consolas"/>
            </a:endParaRPr>
          </a:p>
          <a:p>
            <a:r>
              <a:rPr lang="de-DE" sz="1400">
                <a:solidFill>
                  <a:prstClr val="black"/>
                </a:solidFill>
                <a:latin typeface="Consolas"/>
              </a:rPr>
              <a:t>  </a:t>
            </a:r>
            <a:r>
              <a:rPr lang="de-DE" sz="1400" b="1">
                <a:solidFill>
                  <a:srgbClr val="0000FF"/>
                </a:solidFill>
                <a:latin typeface="Consolas"/>
              </a:rPr>
              <a:t>LOOP</a:t>
            </a:r>
            <a:endParaRPr lang="de-DE" sz="1400">
              <a:solidFill>
                <a:prstClr val="black"/>
              </a:solidFill>
              <a:latin typeface="Consolas"/>
            </a:endParaRPr>
          </a:p>
          <a:p>
            <a:r>
              <a:rPr lang="de-DE" sz="1400">
                <a:solidFill>
                  <a:prstClr val="black"/>
                </a:solidFill>
                <a:latin typeface="Consolas"/>
              </a:rPr>
              <a:t>    dbms_output</a:t>
            </a:r>
            <a:r>
              <a:rPr lang="de-DE" sz="1400">
                <a:solidFill>
                  <a:srgbClr val="808080"/>
                </a:solidFill>
                <a:latin typeface="Consolas"/>
              </a:rPr>
              <a:t>.</a:t>
            </a:r>
            <a:r>
              <a:rPr lang="de-DE" sz="1400">
                <a:solidFill>
                  <a:prstClr val="black"/>
                </a:solidFill>
                <a:latin typeface="Consolas"/>
              </a:rPr>
              <a:t>put_line</a:t>
            </a:r>
            <a:r>
              <a:rPr lang="de-DE" sz="1400">
                <a:solidFill>
                  <a:srgbClr val="808080"/>
                </a:solidFill>
                <a:latin typeface="Consolas"/>
              </a:rPr>
              <a:t>(</a:t>
            </a:r>
            <a:r>
              <a:rPr lang="de-DE" sz="1400">
                <a:solidFill>
                  <a:prstClr val="black"/>
                </a:solidFill>
                <a:latin typeface="Consolas"/>
              </a:rPr>
              <a:t>r</a:t>
            </a:r>
            <a:r>
              <a:rPr lang="de-DE" sz="1400">
                <a:solidFill>
                  <a:srgbClr val="808080"/>
                </a:solidFill>
                <a:latin typeface="Consolas"/>
              </a:rPr>
              <a:t>.</a:t>
            </a:r>
            <a:r>
              <a:rPr lang="de-DE" sz="1400">
                <a:solidFill>
                  <a:prstClr val="black"/>
                </a:solidFill>
                <a:latin typeface="Consolas"/>
              </a:rPr>
              <a:t>country_name</a:t>
            </a:r>
            <a:r>
              <a:rPr lang="de-DE" sz="1400">
                <a:solidFill>
                  <a:srgbClr val="808080"/>
                </a:solidFill>
                <a:latin typeface="Consolas"/>
              </a:rPr>
              <a:t>);</a:t>
            </a:r>
            <a:endParaRPr lang="de-DE" sz="1400">
              <a:solidFill>
                <a:prstClr val="black"/>
              </a:solidFill>
              <a:latin typeface="Consolas"/>
            </a:endParaRPr>
          </a:p>
          <a:p>
            <a:r>
              <a:rPr lang="de-DE" sz="1400">
                <a:solidFill>
                  <a:prstClr val="black"/>
                </a:solidFill>
                <a:latin typeface="Consolas"/>
              </a:rPr>
              <a:t>  </a:t>
            </a:r>
            <a:r>
              <a:rPr lang="de-DE" sz="1400" b="1">
                <a:solidFill>
                  <a:srgbClr val="0000FF"/>
                </a:solidFill>
                <a:latin typeface="Consolas"/>
              </a:rPr>
              <a:t>END</a:t>
            </a:r>
            <a:r>
              <a:rPr lang="de-DE" sz="1400">
                <a:solidFill>
                  <a:prstClr val="black"/>
                </a:solidFill>
                <a:latin typeface="Consolas"/>
              </a:rPr>
              <a:t> </a:t>
            </a:r>
            <a:r>
              <a:rPr lang="de-DE" sz="1400" b="1">
                <a:solidFill>
                  <a:srgbClr val="0000FF"/>
                </a:solidFill>
                <a:latin typeface="Consolas"/>
              </a:rPr>
              <a:t>LOOP</a:t>
            </a:r>
            <a:r>
              <a:rPr lang="de-DE" sz="1400">
                <a:solidFill>
                  <a:srgbClr val="808080"/>
                </a:solidFill>
                <a:latin typeface="Consolas"/>
              </a:rPr>
              <a:t>;</a:t>
            </a:r>
            <a:r>
              <a:rPr lang="de-DE" sz="1400">
                <a:solidFill>
                  <a:prstClr val="black"/>
                </a:solidFill>
                <a:latin typeface="Consolas"/>
              </a:rPr>
              <a:t> </a:t>
            </a:r>
          </a:p>
          <a:p>
            <a:r>
              <a:rPr lang="de-DE" sz="1400" b="1">
                <a:solidFill>
                  <a:srgbClr val="0000FF"/>
                </a:solidFill>
                <a:latin typeface="Consolas"/>
              </a:rPr>
              <a:t>END</a:t>
            </a:r>
            <a:r>
              <a:rPr lang="de-DE" sz="1400">
                <a:solidFill>
                  <a:srgbClr val="808080"/>
                </a:solidFill>
                <a:latin typeface="Consolas"/>
              </a:rPr>
              <a:t>;</a:t>
            </a:r>
            <a:endParaRPr lang="de-DE" sz="1400">
              <a:solidFill>
                <a:prstClr val="black"/>
              </a:solidFill>
              <a:latin typeface="Consolas"/>
            </a:endParaRPr>
          </a:p>
          <a:p>
            <a:r>
              <a:rPr lang="de-DE" sz="1400">
                <a:solidFill>
                  <a:srgbClr val="808080"/>
                </a:solidFill>
                <a:latin typeface="Consolas"/>
              </a:rPr>
              <a:t>/</a:t>
            </a:r>
            <a:endParaRPr lang="de-DE" sz="1400">
              <a:solidFill>
                <a:prstClr val="black"/>
              </a:solidFill>
              <a:latin typeface="Consolas"/>
            </a:endParaRPr>
          </a:p>
        </p:txBody>
      </p:sp>
      <p:sp>
        <p:nvSpPr>
          <p:cNvPr id="5" name="Rectangle 81"/>
          <p:cNvSpPr>
            <a:spLocks noChangeArrowheads="1"/>
          </p:cNvSpPr>
          <p:nvPr/>
        </p:nvSpPr>
        <p:spPr bwMode="auto">
          <a:xfrm>
            <a:off x="4644008" y="1484784"/>
            <a:ext cx="4428492" cy="4240088"/>
          </a:xfrm>
          <a:prstGeom prst="rect">
            <a:avLst/>
          </a:prstGeom>
          <a:solidFill>
            <a:srgbClr val="FFFFCC"/>
          </a:solidFill>
          <a:ln w="9525">
            <a:solidFill>
              <a:schemeClr val="tx1"/>
            </a:solidFill>
            <a:miter lim="800000"/>
            <a:headEnd/>
            <a:tailEnd/>
          </a:ln>
        </p:spPr>
        <p:txBody>
          <a:bodyPr wrap="square" lIns="180000" tIns="93600" rIns="180000" bIns="93600" anchor="ctr">
            <a:noAutofit/>
          </a:bodyPr>
          <a:lstStyle/>
          <a:p>
            <a:r>
              <a:rPr lang="de-DE" sz="1400" b="1">
                <a:solidFill>
                  <a:srgbClr val="0000FF"/>
                </a:solidFill>
                <a:latin typeface="Consolas"/>
              </a:rPr>
              <a:t>DECLARE</a:t>
            </a:r>
            <a:endParaRPr lang="de-DE" sz="1400">
              <a:solidFill>
                <a:prstClr val="black"/>
              </a:solidFill>
              <a:latin typeface="Consolas"/>
            </a:endParaRPr>
          </a:p>
          <a:p>
            <a:r>
              <a:rPr lang="de-DE" sz="1400">
                <a:solidFill>
                  <a:prstClr val="black"/>
                </a:solidFill>
                <a:latin typeface="Consolas"/>
              </a:rPr>
              <a:t>  v_region_id NUMBER </a:t>
            </a:r>
            <a:r>
              <a:rPr lang="de-DE" sz="1400">
                <a:solidFill>
                  <a:srgbClr val="808080"/>
                </a:solidFill>
                <a:latin typeface="Consolas"/>
              </a:rPr>
              <a:t>:=</a:t>
            </a:r>
            <a:r>
              <a:rPr lang="de-DE" sz="1400">
                <a:solidFill>
                  <a:prstClr val="black"/>
                </a:solidFill>
                <a:latin typeface="Consolas"/>
              </a:rPr>
              <a:t> 1</a:t>
            </a:r>
            <a:r>
              <a:rPr lang="de-DE" sz="1400">
                <a:solidFill>
                  <a:srgbClr val="808080"/>
                </a:solidFill>
                <a:latin typeface="Consolas"/>
              </a:rPr>
              <a:t>;</a:t>
            </a:r>
            <a:endParaRPr lang="de-DE" sz="1400">
              <a:solidFill>
                <a:prstClr val="black"/>
              </a:solidFill>
              <a:latin typeface="Consolas"/>
            </a:endParaRPr>
          </a:p>
          <a:p>
            <a:endParaRPr lang="de-DE" sz="1400">
              <a:solidFill>
                <a:prstClr val="black"/>
              </a:solidFill>
              <a:latin typeface="Consolas"/>
            </a:endParaRPr>
          </a:p>
          <a:p>
            <a:r>
              <a:rPr lang="de-DE" sz="1400">
                <a:solidFill>
                  <a:prstClr val="black"/>
                </a:solidFill>
                <a:latin typeface="Consolas"/>
              </a:rPr>
              <a:t>  </a:t>
            </a:r>
            <a:r>
              <a:rPr lang="de-DE" sz="1400" b="1">
                <a:solidFill>
                  <a:srgbClr val="0000FF"/>
                </a:solidFill>
                <a:latin typeface="Consolas"/>
              </a:rPr>
              <a:t>CURSOR</a:t>
            </a:r>
            <a:r>
              <a:rPr lang="de-DE" sz="1400">
                <a:solidFill>
                  <a:prstClr val="black"/>
                </a:solidFill>
                <a:latin typeface="Consolas"/>
              </a:rPr>
              <a:t> cur_country </a:t>
            </a:r>
            <a:r>
              <a:rPr lang="de-DE" sz="1400">
                <a:solidFill>
                  <a:srgbClr val="808080"/>
                </a:solidFill>
                <a:latin typeface="Consolas"/>
              </a:rPr>
              <a:t>IS</a:t>
            </a:r>
            <a:r>
              <a:rPr lang="de-DE" sz="1400">
                <a:solidFill>
                  <a:prstClr val="black"/>
                </a:solidFill>
                <a:latin typeface="Consolas"/>
              </a:rPr>
              <a:t> </a:t>
            </a:r>
          </a:p>
          <a:p>
            <a:r>
              <a:rPr lang="de-DE" sz="1400">
                <a:solidFill>
                  <a:prstClr val="black"/>
                </a:solidFill>
                <a:latin typeface="Consolas"/>
              </a:rPr>
              <a:t>    </a:t>
            </a:r>
            <a:r>
              <a:rPr lang="de-DE" sz="1400" b="1">
                <a:solidFill>
                  <a:srgbClr val="0000FF"/>
                </a:solidFill>
                <a:latin typeface="Consolas"/>
              </a:rPr>
              <a:t>SELECT</a:t>
            </a:r>
            <a:r>
              <a:rPr lang="de-DE" sz="1400">
                <a:solidFill>
                  <a:prstClr val="black"/>
                </a:solidFill>
                <a:latin typeface="Consolas"/>
              </a:rPr>
              <a:t> </a:t>
            </a:r>
            <a:r>
              <a:rPr lang="de-DE" sz="1400">
                <a:solidFill>
                  <a:srgbClr val="808080"/>
                </a:solidFill>
                <a:latin typeface="Consolas"/>
              </a:rPr>
              <a:t>*</a:t>
            </a:r>
            <a:endParaRPr lang="de-DE" sz="1400">
              <a:solidFill>
                <a:prstClr val="black"/>
              </a:solidFill>
              <a:latin typeface="Consolas"/>
            </a:endParaRPr>
          </a:p>
          <a:p>
            <a:r>
              <a:rPr lang="de-DE" sz="1400">
                <a:solidFill>
                  <a:prstClr val="black"/>
                </a:solidFill>
                <a:latin typeface="Consolas"/>
              </a:rPr>
              <a:t>    </a:t>
            </a:r>
            <a:r>
              <a:rPr lang="de-DE" sz="1400" b="1">
                <a:solidFill>
                  <a:srgbClr val="0000FF"/>
                </a:solidFill>
                <a:latin typeface="Consolas"/>
              </a:rPr>
              <a:t>FROM</a:t>
            </a:r>
            <a:r>
              <a:rPr lang="de-DE" sz="1400">
                <a:solidFill>
                  <a:prstClr val="black"/>
                </a:solidFill>
                <a:latin typeface="Consolas"/>
              </a:rPr>
              <a:t> countries </a:t>
            </a:r>
          </a:p>
          <a:p>
            <a:r>
              <a:rPr lang="de-DE" sz="1400">
                <a:solidFill>
                  <a:prstClr val="black"/>
                </a:solidFill>
                <a:latin typeface="Consolas"/>
              </a:rPr>
              <a:t>    </a:t>
            </a:r>
            <a:r>
              <a:rPr lang="de-DE" sz="1400" b="1">
                <a:solidFill>
                  <a:srgbClr val="0000FF"/>
                </a:solidFill>
                <a:latin typeface="Consolas"/>
              </a:rPr>
              <a:t>WHERE</a:t>
            </a:r>
            <a:r>
              <a:rPr lang="de-DE" sz="1400">
                <a:solidFill>
                  <a:prstClr val="black"/>
                </a:solidFill>
                <a:latin typeface="Consolas"/>
              </a:rPr>
              <a:t> region_id </a:t>
            </a:r>
            <a:r>
              <a:rPr lang="de-DE" sz="1400">
                <a:solidFill>
                  <a:srgbClr val="808080"/>
                </a:solidFill>
                <a:latin typeface="Consolas"/>
              </a:rPr>
              <a:t>=</a:t>
            </a:r>
            <a:r>
              <a:rPr lang="de-DE" sz="1400">
                <a:solidFill>
                  <a:prstClr val="black"/>
                </a:solidFill>
                <a:latin typeface="Consolas"/>
              </a:rPr>
              <a:t> v_region_id</a:t>
            </a:r>
          </a:p>
          <a:p>
            <a:r>
              <a:rPr lang="de-DE" sz="1400" b="1">
                <a:solidFill>
                  <a:prstClr val="black"/>
                </a:solidFill>
                <a:latin typeface="Consolas"/>
              </a:rPr>
              <a:t>    </a:t>
            </a:r>
            <a:r>
              <a:rPr lang="de-DE" sz="1400" b="1">
                <a:solidFill>
                  <a:srgbClr val="0000FF"/>
                </a:solidFill>
                <a:latin typeface="Consolas"/>
              </a:rPr>
              <a:t>ORDER BY</a:t>
            </a:r>
            <a:r>
              <a:rPr lang="de-DE" sz="1400">
                <a:solidFill>
                  <a:prstClr val="black"/>
                </a:solidFill>
                <a:latin typeface="Consolas"/>
              </a:rPr>
              <a:t> country_name</a:t>
            </a:r>
            <a:r>
              <a:rPr lang="de-DE" sz="1400">
                <a:solidFill>
                  <a:srgbClr val="808080"/>
                </a:solidFill>
                <a:latin typeface="Consolas"/>
              </a:rPr>
              <a:t>;</a:t>
            </a:r>
          </a:p>
          <a:p>
            <a:endParaRPr lang="de-DE" sz="1400">
              <a:solidFill>
                <a:prstClr val="black"/>
              </a:solidFill>
              <a:latin typeface="Consolas"/>
            </a:endParaRPr>
          </a:p>
          <a:p>
            <a:r>
              <a:rPr lang="de-DE" sz="1400" b="1">
                <a:solidFill>
                  <a:srgbClr val="0000FF"/>
                </a:solidFill>
                <a:latin typeface="Consolas"/>
              </a:rPr>
              <a:t>BEGIN</a:t>
            </a:r>
            <a:endParaRPr lang="de-DE" sz="1400">
              <a:solidFill>
                <a:prstClr val="black"/>
              </a:solidFill>
              <a:latin typeface="Consolas"/>
            </a:endParaRPr>
          </a:p>
          <a:p>
            <a:r>
              <a:rPr lang="de-DE" sz="1400">
                <a:solidFill>
                  <a:prstClr val="black"/>
                </a:solidFill>
                <a:latin typeface="Consolas"/>
              </a:rPr>
              <a:t>  </a:t>
            </a:r>
            <a:r>
              <a:rPr lang="de-DE" sz="1400" b="1">
                <a:solidFill>
                  <a:srgbClr val="0000FF"/>
                </a:solidFill>
                <a:latin typeface="Consolas"/>
              </a:rPr>
              <a:t>FOR</a:t>
            </a:r>
            <a:r>
              <a:rPr lang="de-DE" sz="1400">
                <a:solidFill>
                  <a:prstClr val="black"/>
                </a:solidFill>
                <a:latin typeface="Consolas"/>
              </a:rPr>
              <a:t> r </a:t>
            </a:r>
            <a:r>
              <a:rPr lang="de-DE" sz="1400">
                <a:solidFill>
                  <a:srgbClr val="808080"/>
                </a:solidFill>
                <a:latin typeface="Consolas"/>
              </a:rPr>
              <a:t>IN</a:t>
            </a:r>
            <a:r>
              <a:rPr lang="de-DE" sz="1400">
                <a:solidFill>
                  <a:prstClr val="black"/>
                </a:solidFill>
                <a:latin typeface="Consolas"/>
              </a:rPr>
              <a:t> cur_country</a:t>
            </a:r>
          </a:p>
          <a:p>
            <a:r>
              <a:rPr lang="de-DE" sz="1400">
                <a:solidFill>
                  <a:prstClr val="black"/>
                </a:solidFill>
                <a:latin typeface="Consolas"/>
              </a:rPr>
              <a:t>  </a:t>
            </a:r>
            <a:r>
              <a:rPr lang="de-DE" sz="1400" b="1">
                <a:solidFill>
                  <a:srgbClr val="0000FF"/>
                </a:solidFill>
                <a:latin typeface="Consolas"/>
              </a:rPr>
              <a:t>LOOP</a:t>
            </a:r>
            <a:endParaRPr lang="de-DE" sz="1400">
              <a:solidFill>
                <a:prstClr val="black"/>
              </a:solidFill>
              <a:latin typeface="Consolas"/>
            </a:endParaRPr>
          </a:p>
          <a:p>
            <a:r>
              <a:rPr lang="de-DE" sz="1400">
                <a:solidFill>
                  <a:prstClr val="black"/>
                </a:solidFill>
                <a:latin typeface="Consolas"/>
              </a:rPr>
              <a:t>    dbms_output</a:t>
            </a:r>
            <a:r>
              <a:rPr lang="de-DE" sz="1400">
                <a:solidFill>
                  <a:srgbClr val="808080"/>
                </a:solidFill>
                <a:latin typeface="Consolas"/>
              </a:rPr>
              <a:t>.</a:t>
            </a:r>
            <a:r>
              <a:rPr lang="de-DE" sz="1400">
                <a:solidFill>
                  <a:prstClr val="black"/>
                </a:solidFill>
                <a:latin typeface="Consolas"/>
              </a:rPr>
              <a:t>put_line</a:t>
            </a:r>
            <a:r>
              <a:rPr lang="de-DE" sz="1400">
                <a:solidFill>
                  <a:srgbClr val="808080"/>
                </a:solidFill>
                <a:latin typeface="Consolas"/>
              </a:rPr>
              <a:t>(</a:t>
            </a:r>
            <a:r>
              <a:rPr lang="de-DE" sz="1400">
                <a:solidFill>
                  <a:prstClr val="black"/>
                </a:solidFill>
                <a:latin typeface="Consolas"/>
              </a:rPr>
              <a:t>r</a:t>
            </a:r>
            <a:r>
              <a:rPr lang="de-DE" sz="1400">
                <a:solidFill>
                  <a:srgbClr val="808080"/>
                </a:solidFill>
                <a:latin typeface="Consolas"/>
              </a:rPr>
              <a:t>.</a:t>
            </a:r>
            <a:r>
              <a:rPr lang="de-DE" sz="1400">
                <a:solidFill>
                  <a:prstClr val="black"/>
                </a:solidFill>
                <a:latin typeface="Consolas"/>
              </a:rPr>
              <a:t>country_name</a:t>
            </a:r>
            <a:r>
              <a:rPr lang="de-DE" sz="1400">
                <a:solidFill>
                  <a:srgbClr val="808080"/>
                </a:solidFill>
                <a:latin typeface="Consolas"/>
              </a:rPr>
              <a:t>);</a:t>
            </a:r>
            <a:endParaRPr lang="de-DE" sz="1400">
              <a:solidFill>
                <a:prstClr val="black"/>
              </a:solidFill>
              <a:latin typeface="Consolas"/>
            </a:endParaRPr>
          </a:p>
          <a:p>
            <a:r>
              <a:rPr lang="de-DE" sz="1400">
                <a:solidFill>
                  <a:prstClr val="black"/>
                </a:solidFill>
                <a:latin typeface="Consolas"/>
              </a:rPr>
              <a:t>  </a:t>
            </a:r>
            <a:r>
              <a:rPr lang="de-DE" sz="1400" b="1">
                <a:solidFill>
                  <a:srgbClr val="0000FF"/>
                </a:solidFill>
                <a:latin typeface="Consolas"/>
              </a:rPr>
              <a:t>END</a:t>
            </a:r>
            <a:r>
              <a:rPr lang="de-DE" sz="1400">
                <a:solidFill>
                  <a:prstClr val="black"/>
                </a:solidFill>
                <a:latin typeface="Consolas"/>
              </a:rPr>
              <a:t> </a:t>
            </a:r>
            <a:r>
              <a:rPr lang="de-DE" sz="1400" b="1">
                <a:solidFill>
                  <a:srgbClr val="0000FF"/>
                </a:solidFill>
                <a:latin typeface="Consolas"/>
              </a:rPr>
              <a:t>LOOP</a:t>
            </a:r>
            <a:r>
              <a:rPr lang="de-DE" sz="1400">
                <a:solidFill>
                  <a:srgbClr val="808080"/>
                </a:solidFill>
                <a:latin typeface="Consolas"/>
              </a:rPr>
              <a:t>;</a:t>
            </a:r>
            <a:r>
              <a:rPr lang="de-DE" sz="1400">
                <a:solidFill>
                  <a:prstClr val="black"/>
                </a:solidFill>
                <a:latin typeface="Consolas"/>
              </a:rPr>
              <a:t> </a:t>
            </a:r>
          </a:p>
          <a:p>
            <a:r>
              <a:rPr lang="de-DE" sz="1400" b="1">
                <a:solidFill>
                  <a:srgbClr val="0000FF"/>
                </a:solidFill>
                <a:latin typeface="Consolas"/>
              </a:rPr>
              <a:t>END</a:t>
            </a:r>
            <a:r>
              <a:rPr lang="de-DE" sz="1400">
                <a:solidFill>
                  <a:srgbClr val="808080"/>
                </a:solidFill>
                <a:latin typeface="Consolas"/>
              </a:rPr>
              <a:t>;</a:t>
            </a:r>
            <a:endParaRPr lang="de-DE" sz="1400">
              <a:solidFill>
                <a:prstClr val="black"/>
              </a:solidFill>
              <a:latin typeface="Consolas"/>
            </a:endParaRPr>
          </a:p>
          <a:p>
            <a:r>
              <a:rPr lang="de-DE" sz="1400">
                <a:solidFill>
                  <a:srgbClr val="808080"/>
                </a:solidFill>
                <a:latin typeface="Consolas"/>
              </a:rPr>
              <a:t>/</a:t>
            </a:r>
          </a:p>
        </p:txBody>
      </p:sp>
    </p:spTree>
    <p:extLst>
      <p:ext uri="{BB962C8B-B14F-4D97-AF65-F5344CB8AC3E}">
        <p14:creationId xmlns:p14="http://schemas.microsoft.com/office/powerpoint/2010/main" val="9768596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Hinweis</a:t>
            </a:r>
          </a:p>
        </p:txBody>
      </p:sp>
      <p:sp>
        <p:nvSpPr>
          <p:cNvPr id="3" name="Inhaltsplatzhalter 2"/>
          <p:cNvSpPr>
            <a:spLocks noGrp="1"/>
          </p:cNvSpPr>
          <p:nvPr>
            <p:ph sz="quarter" idx="14"/>
          </p:nvPr>
        </p:nvSpPr>
        <p:spPr/>
        <p:txBody>
          <a:bodyPr/>
          <a:lstStyle/>
          <a:p>
            <a:r>
              <a:rPr lang="de-DE"/>
              <a:t>Mit      markierte Folien sind nicht klausurrelevant</a:t>
            </a:r>
          </a:p>
          <a:p>
            <a:r>
              <a:rPr lang="de-DE"/>
              <a:t>Z.T. in Übungen aufgegriffen</a:t>
            </a:r>
          </a:p>
        </p:txBody>
      </p:sp>
      <p:sp>
        <p:nvSpPr>
          <p:cNvPr id="5" name="Textfeld 4"/>
          <p:cNvSpPr txBox="1"/>
          <p:nvPr/>
        </p:nvSpPr>
        <p:spPr>
          <a:xfrm>
            <a:off x="8528" y="-10869"/>
            <a:ext cx="603032" cy="707886"/>
          </a:xfrm>
          <a:prstGeom prst="rect">
            <a:avLst/>
          </a:prstGeom>
          <a:noFill/>
        </p:spPr>
        <p:txBody>
          <a:bodyPr wrap="square" rtlCol="0">
            <a:spAutoFit/>
          </a:bodyPr>
          <a:lstStyle/>
          <a:p>
            <a:r>
              <a:rPr lang="de-DE" sz="4000" dirty="0" smtClean="0">
                <a:solidFill>
                  <a:srgbClr val="FF0000"/>
                </a:solidFill>
                <a:ea typeface="Tahoma" pitchFamily="34" charset="0"/>
                <a:cs typeface="Tahoma" pitchFamily="34" charset="0"/>
              </a:rPr>
              <a:t>*</a:t>
            </a:r>
          </a:p>
        </p:txBody>
      </p:sp>
      <p:sp>
        <p:nvSpPr>
          <p:cNvPr id="6" name="Textfeld 5"/>
          <p:cNvSpPr txBox="1"/>
          <p:nvPr/>
        </p:nvSpPr>
        <p:spPr>
          <a:xfrm>
            <a:off x="1079612" y="980728"/>
            <a:ext cx="603032" cy="707886"/>
          </a:xfrm>
          <a:prstGeom prst="rect">
            <a:avLst/>
          </a:prstGeom>
          <a:noFill/>
        </p:spPr>
        <p:txBody>
          <a:bodyPr wrap="square" rtlCol="0">
            <a:spAutoFit/>
          </a:bodyPr>
          <a:lstStyle/>
          <a:p>
            <a:r>
              <a:rPr lang="de-DE" sz="4000" dirty="0" smtClean="0">
                <a:solidFill>
                  <a:srgbClr val="FF0000"/>
                </a:solidFill>
                <a:ea typeface="Tahoma" pitchFamily="34" charset="0"/>
                <a:cs typeface="Tahoma" pitchFamily="34" charset="0"/>
              </a:rPr>
              <a:t>*</a:t>
            </a:r>
          </a:p>
        </p:txBody>
      </p:sp>
    </p:spTree>
    <p:extLst>
      <p:ext uri="{BB962C8B-B14F-4D97-AF65-F5344CB8AC3E}">
        <p14:creationId xmlns:p14="http://schemas.microsoft.com/office/powerpoint/2010/main" val="1083781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Anforderung</a:t>
            </a:r>
          </a:p>
        </p:txBody>
      </p:sp>
      <p:sp>
        <p:nvSpPr>
          <p:cNvPr id="3" name="Inhaltsplatzhalter 2"/>
          <p:cNvSpPr>
            <a:spLocks noGrp="1"/>
          </p:cNvSpPr>
          <p:nvPr>
            <p:ph sz="quarter" idx="14"/>
          </p:nvPr>
        </p:nvSpPr>
        <p:spPr/>
        <p:txBody>
          <a:bodyPr/>
          <a:lstStyle/>
          <a:p>
            <a:pPr lvl="3"/>
            <a:r>
              <a:rPr lang="de-DE"/>
              <a:t>Was ist das Problem bei dieser Anforderung:</a:t>
            </a:r>
          </a:p>
          <a:p>
            <a:pPr marL="288000" lvl="1" indent="0">
              <a:buNone/>
            </a:pPr>
            <a:r>
              <a:rPr lang="de-DE"/>
              <a:t>"Schreiben Sie eine UDF, welche den Wert eines als Parameter übergebenen Spaltennamen für einen Angestellten zurück gibt."</a:t>
            </a:r>
          </a:p>
        </p:txBody>
      </p:sp>
      <p:sp>
        <p:nvSpPr>
          <p:cNvPr id="4" name="Rectangle 81"/>
          <p:cNvSpPr>
            <a:spLocks noChangeArrowheads="1"/>
          </p:cNvSpPr>
          <p:nvPr/>
        </p:nvSpPr>
        <p:spPr bwMode="auto">
          <a:xfrm>
            <a:off x="683568" y="2384884"/>
            <a:ext cx="4932548" cy="1476164"/>
          </a:xfrm>
          <a:prstGeom prst="rect">
            <a:avLst/>
          </a:prstGeom>
          <a:solidFill>
            <a:srgbClr val="FFFFCC"/>
          </a:solidFill>
          <a:ln w="9525">
            <a:solidFill>
              <a:schemeClr val="tx1"/>
            </a:solidFill>
            <a:miter lim="800000"/>
            <a:headEnd/>
            <a:tailEnd/>
          </a:ln>
        </p:spPr>
        <p:txBody>
          <a:bodyPr wrap="square" lIns="180000" tIns="93600" rIns="180000" bIns="93600" anchor="ctr">
            <a:noAutofit/>
          </a:bodyPr>
          <a:lstStyle/>
          <a:p>
            <a:r>
              <a:rPr lang="de-DE" sz="1600" b="1">
                <a:solidFill>
                  <a:srgbClr val="0000FF"/>
                </a:solidFill>
                <a:latin typeface="Consolas"/>
              </a:rPr>
              <a:t>CREATE</a:t>
            </a:r>
            <a:r>
              <a:rPr lang="de-DE" sz="1600">
                <a:solidFill>
                  <a:prstClr val="black"/>
                </a:solidFill>
                <a:latin typeface="Consolas"/>
              </a:rPr>
              <a:t> </a:t>
            </a:r>
            <a:r>
              <a:rPr lang="de-DE" sz="1600" b="1">
                <a:solidFill>
                  <a:srgbClr val="0000FF"/>
                </a:solidFill>
                <a:latin typeface="Consolas"/>
              </a:rPr>
              <a:t>FUNCTION</a:t>
            </a:r>
            <a:r>
              <a:rPr lang="de-DE" sz="1600">
                <a:solidFill>
                  <a:prstClr val="black"/>
                </a:solidFill>
                <a:latin typeface="Consolas"/>
              </a:rPr>
              <a:t> emp_value_for_column (</a:t>
            </a:r>
          </a:p>
          <a:p>
            <a:r>
              <a:rPr lang="de-DE" sz="1600">
                <a:solidFill>
                  <a:prstClr val="black"/>
                </a:solidFill>
                <a:latin typeface="Consolas"/>
              </a:rPr>
              <a:t>  p_column VARCHAR2, </a:t>
            </a:r>
          </a:p>
          <a:p>
            <a:r>
              <a:rPr lang="de-DE" sz="1600">
                <a:solidFill>
                  <a:prstClr val="black"/>
                </a:solidFill>
                <a:latin typeface="Consolas"/>
              </a:rPr>
              <a:t>  p_emp_id NUMBER )</a:t>
            </a:r>
          </a:p>
          <a:p>
            <a:r>
              <a:rPr lang="de-DE" sz="1600" b="1">
                <a:solidFill>
                  <a:srgbClr val="0000FF"/>
                </a:solidFill>
                <a:latin typeface="Consolas"/>
              </a:rPr>
              <a:t>RETURN</a:t>
            </a:r>
            <a:r>
              <a:rPr lang="de-DE" sz="1600">
                <a:solidFill>
                  <a:prstClr val="black"/>
                </a:solidFill>
                <a:latin typeface="Consolas"/>
              </a:rPr>
              <a:t> VARCHAR2</a:t>
            </a:r>
          </a:p>
          <a:p>
            <a:r>
              <a:rPr lang="de-DE" sz="1600">
                <a:solidFill>
                  <a:prstClr val="black"/>
                </a:solidFill>
                <a:latin typeface="Consolas"/>
              </a:rPr>
              <a:t>...</a:t>
            </a:r>
          </a:p>
        </p:txBody>
      </p:sp>
      <p:sp>
        <p:nvSpPr>
          <p:cNvPr id="6" name="Rectangle 81"/>
          <p:cNvSpPr>
            <a:spLocks noChangeArrowheads="1"/>
          </p:cNvSpPr>
          <p:nvPr/>
        </p:nvSpPr>
        <p:spPr bwMode="auto">
          <a:xfrm>
            <a:off x="683568" y="4329100"/>
            <a:ext cx="6552728" cy="1944216"/>
          </a:xfrm>
          <a:prstGeom prst="rect">
            <a:avLst/>
          </a:prstGeom>
          <a:solidFill>
            <a:srgbClr val="FFFFCC"/>
          </a:solidFill>
          <a:ln w="9525">
            <a:solidFill>
              <a:schemeClr val="tx1"/>
            </a:solidFill>
            <a:miter lim="800000"/>
            <a:headEnd/>
            <a:tailEnd/>
          </a:ln>
        </p:spPr>
        <p:txBody>
          <a:bodyPr wrap="square" lIns="180000" tIns="93600" rIns="180000" bIns="93600" anchor="ctr">
            <a:noAutofit/>
          </a:bodyPr>
          <a:lstStyle/>
          <a:p>
            <a:r>
              <a:rPr lang="de-DE" sz="1600">
                <a:solidFill>
                  <a:srgbClr val="008000"/>
                </a:solidFill>
                <a:latin typeface="Consolas"/>
              </a:rPr>
              <a:t>-- Aufruf</a:t>
            </a:r>
            <a:endParaRPr lang="de-DE" sz="1600">
              <a:solidFill>
                <a:prstClr val="black"/>
              </a:solidFill>
              <a:latin typeface="Consolas"/>
            </a:endParaRPr>
          </a:p>
          <a:p>
            <a:r>
              <a:rPr lang="de-DE" sz="1600" b="1">
                <a:solidFill>
                  <a:srgbClr val="0000FF"/>
                </a:solidFill>
                <a:latin typeface="Consolas"/>
              </a:rPr>
              <a:t>SELECT</a:t>
            </a:r>
            <a:r>
              <a:rPr lang="de-DE" sz="1600">
                <a:solidFill>
                  <a:prstClr val="black"/>
                </a:solidFill>
                <a:latin typeface="Consolas"/>
              </a:rPr>
              <a:t> emp_value_for_column('first_name', 100) AS name</a:t>
            </a:r>
          </a:p>
          <a:p>
            <a:r>
              <a:rPr lang="de-DE" sz="1600" b="1">
                <a:solidFill>
                  <a:srgbClr val="0000FF"/>
                </a:solidFill>
                <a:latin typeface="Consolas"/>
              </a:rPr>
              <a:t>FROM</a:t>
            </a:r>
            <a:r>
              <a:rPr lang="de-DE" sz="1600">
                <a:solidFill>
                  <a:prstClr val="black"/>
                </a:solidFill>
                <a:latin typeface="Consolas"/>
              </a:rPr>
              <a:t> dual</a:t>
            </a:r>
            <a:r>
              <a:rPr lang="de-DE" sz="1600">
                <a:solidFill>
                  <a:srgbClr val="808080"/>
                </a:solidFill>
                <a:latin typeface="Consolas"/>
              </a:rPr>
              <a:t>;</a:t>
            </a:r>
          </a:p>
          <a:p>
            <a:endParaRPr lang="de-DE" sz="1600">
              <a:solidFill>
                <a:srgbClr val="808080"/>
              </a:solidFill>
              <a:latin typeface="Consolas"/>
            </a:endParaRPr>
          </a:p>
          <a:p>
            <a:r>
              <a:rPr lang="de-DE" sz="1600">
                <a:solidFill>
                  <a:prstClr val="black"/>
                </a:solidFill>
                <a:latin typeface="Consolas"/>
              </a:rPr>
              <a:t>NAME</a:t>
            </a:r>
          </a:p>
          <a:p>
            <a:r>
              <a:rPr lang="de-DE" sz="1600">
                <a:solidFill>
                  <a:prstClr val="black"/>
                </a:solidFill>
                <a:latin typeface="Consolas"/>
              </a:rPr>
              <a:t>----------</a:t>
            </a:r>
            <a:br>
              <a:rPr lang="de-DE" sz="1600">
                <a:solidFill>
                  <a:prstClr val="black"/>
                </a:solidFill>
                <a:latin typeface="Consolas"/>
              </a:rPr>
            </a:br>
            <a:r>
              <a:rPr lang="de-DE" sz="1600">
                <a:solidFill>
                  <a:prstClr val="black"/>
                </a:solidFill>
                <a:latin typeface="Consolas"/>
              </a:rPr>
              <a:t>Steven</a:t>
            </a:r>
          </a:p>
        </p:txBody>
      </p:sp>
    </p:spTree>
    <p:extLst>
      <p:ext uri="{BB962C8B-B14F-4D97-AF65-F5344CB8AC3E}">
        <p14:creationId xmlns:p14="http://schemas.microsoft.com/office/powerpoint/2010/main" val="2031756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DE"/>
              <a:t>Dynamisches SQL</a:t>
            </a:r>
          </a:p>
        </p:txBody>
      </p:sp>
      <p:sp>
        <p:nvSpPr>
          <p:cNvPr id="3" name="Inhaltsplatzhalter 2"/>
          <p:cNvSpPr>
            <a:spLocks noGrp="1"/>
          </p:cNvSpPr>
          <p:nvPr>
            <p:ph sz="quarter" idx="14"/>
          </p:nvPr>
        </p:nvSpPr>
        <p:spPr/>
        <p:txBody>
          <a:bodyPr>
            <a:normAutofit fontScale="92500" lnSpcReduction="20000"/>
          </a:bodyPr>
          <a:lstStyle/>
          <a:p>
            <a:r>
              <a:rPr lang="en-US"/>
              <a:t>Zweck</a:t>
            </a:r>
          </a:p>
          <a:p>
            <a:pPr lvl="1"/>
            <a:r>
              <a:rPr lang="en-US"/>
              <a:t>Dynamisches SQL ermöglicht die Ausführung von SQL-Anfragen, die erst zur Laufzeit konstruiert werden</a:t>
            </a:r>
          </a:p>
          <a:p>
            <a:pPr lvl="1"/>
            <a:r>
              <a:rPr lang="en-US"/>
              <a:t>SELECT-Anfragen, bei den Spalten- oder Tabellen-Namen variieren können</a:t>
            </a:r>
          </a:p>
          <a:p>
            <a:pPr lvl="1"/>
            <a:r>
              <a:rPr lang="en-US"/>
              <a:t>DDL- oder DCL-Anweisungen (CREATE/DROP, GRANT/REVOKE)</a:t>
            </a:r>
          </a:p>
          <a:p>
            <a:r>
              <a:rPr lang="en-US"/>
              <a:t>Arbeitsweise</a:t>
            </a:r>
          </a:p>
          <a:p>
            <a:pPr lvl="1"/>
            <a:r>
              <a:rPr lang="en-US"/>
              <a:t>SQL-Anweisungen werden als Zeichenkette aufgebaut</a:t>
            </a:r>
          </a:p>
          <a:p>
            <a:pPr lvl="1"/>
            <a:r>
              <a:rPr lang="en-US"/>
              <a:t>Können Platzhalter (Bind-Variablen) enthalten</a:t>
            </a:r>
          </a:p>
          <a:p>
            <a:pPr lvl="1"/>
            <a:r>
              <a:rPr lang="en-US"/>
              <a:t>SQL-Text wird erst zur Laufzeit kompiliert (anders als bisher)</a:t>
            </a:r>
          </a:p>
          <a:p>
            <a:r>
              <a:rPr lang="en-US"/>
              <a:t>Verwendung in Oracle</a:t>
            </a:r>
          </a:p>
          <a:p>
            <a:pPr lvl="1"/>
            <a:r>
              <a:rPr lang="en-US"/>
              <a:t>Natives Dynamisches SQL (folgt)</a:t>
            </a:r>
          </a:p>
          <a:p>
            <a:pPr lvl="1"/>
            <a:r>
              <a:rPr lang="en-US"/>
              <a:t>DBMS_SQL-Package (etwas mehr Möglichkeiten, nicht behandelt)</a:t>
            </a:r>
          </a:p>
          <a:p>
            <a:endParaRPr lang="de-DE"/>
          </a:p>
        </p:txBody>
      </p:sp>
    </p:spTree>
    <p:extLst>
      <p:ext uri="{BB962C8B-B14F-4D97-AF65-F5344CB8AC3E}">
        <p14:creationId xmlns:p14="http://schemas.microsoft.com/office/powerpoint/2010/main" val="1313436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Execute Immediate</a:t>
            </a:r>
          </a:p>
        </p:txBody>
      </p:sp>
      <p:sp>
        <p:nvSpPr>
          <p:cNvPr id="6" name="Inhaltsplatzhalter 5"/>
          <p:cNvSpPr>
            <a:spLocks noGrp="1"/>
          </p:cNvSpPr>
          <p:nvPr>
            <p:ph sz="quarter" idx="14"/>
          </p:nvPr>
        </p:nvSpPr>
        <p:spPr/>
        <p:txBody>
          <a:bodyPr/>
          <a:lstStyle/>
          <a:p>
            <a:r>
              <a:rPr lang="de-DE"/>
              <a:t>Ausführung dynamischer SQL-Anweisungen</a:t>
            </a:r>
          </a:p>
          <a:p>
            <a:r>
              <a:rPr lang="de-DE"/>
              <a:t>Beispiel für DDL-Operation</a:t>
            </a:r>
          </a:p>
        </p:txBody>
      </p:sp>
      <p:sp>
        <p:nvSpPr>
          <p:cNvPr id="4" name="Rectangle 81"/>
          <p:cNvSpPr>
            <a:spLocks noChangeArrowheads="1"/>
          </p:cNvSpPr>
          <p:nvPr/>
        </p:nvSpPr>
        <p:spPr bwMode="auto">
          <a:xfrm>
            <a:off x="575556" y="2456892"/>
            <a:ext cx="7020780" cy="3384376"/>
          </a:xfrm>
          <a:prstGeom prst="rect">
            <a:avLst/>
          </a:prstGeom>
          <a:solidFill>
            <a:srgbClr val="FFFFCC"/>
          </a:solidFill>
          <a:ln w="9525">
            <a:solidFill>
              <a:schemeClr val="tx1"/>
            </a:solidFill>
            <a:miter lim="800000"/>
            <a:headEnd/>
            <a:tailEnd/>
          </a:ln>
        </p:spPr>
        <p:txBody>
          <a:bodyPr wrap="square" lIns="180000" tIns="93600" rIns="180000" bIns="93600" anchor="ctr">
            <a:noAutofit/>
          </a:bodyPr>
          <a:lstStyle/>
          <a:p>
            <a:r>
              <a:rPr lang="de-DE" b="1">
                <a:solidFill>
                  <a:srgbClr val="0000FF"/>
                </a:solidFill>
                <a:latin typeface="Consolas"/>
              </a:rPr>
              <a:t>CREATE</a:t>
            </a:r>
            <a:r>
              <a:rPr lang="de-DE">
                <a:solidFill>
                  <a:prstClr val="black"/>
                </a:solidFill>
                <a:latin typeface="Consolas"/>
              </a:rPr>
              <a:t> </a:t>
            </a:r>
            <a:r>
              <a:rPr lang="de-DE" b="1">
                <a:solidFill>
                  <a:srgbClr val="0000FF"/>
                </a:solidFill>
                <a:latin typeface="Consolas"/>
              </a:rPr>
              <a:t>PROCEDURE</a:t>
            </a:r>
            <a:r>
              <a:rPr lang="de-DE">
                <a:solidFill>
                  <a:prstClr val="black"/>
                </a:solidFill>
                <a:latin typeface="Consolas"/>
              </a:rPr>
              <a:t> drop_table</a:t>
            </a:r>
            <a:r>
              <a:rPr lang="de-DE">
                <a:solidFill>
                  <a:srgbClr val="808080"/>
                </a:solidFill>
                <a:latin typeface="Consolas"/>
              </a:rPr>
              <a:t>(</a:t>
            </a:r>
            <a:r>
              <a:rPr lang="de-DE">
                <a:solidFill>
                  <a:prstClr val="black"/>
                </a:solidFill>
                <a:latin typeface="Consolas"/>
              </a:rPr>
              <a:t>p_table VARCHAR2</a:t>
            </a:r>
            <a:r>
              <a:rPr lang="de-DE">
                <a:solidFill>
                  <a:srgbClr val="808080"/>
                </a:solidFill>
                <a:latin typeface="Consolas"/>
              </a:rPr>
              <a:t>)</a:t>
            </a:r>
            <a:endParaRPr lang="de-DE">
              <a:solidFill>
                <a:prstClr val="black"/>
              </a:solidFill>
              <a:latin typeface="Consolas"/>
            </a:endParaRPr>
          </a:p>
          <a:p>
            <a:r>
              <a:rPr lang="de-DE" b="1">
                <a:solidFill>
                  <a:srgbClr val="0000FF"/>
                </a:solidFill>
                <a:latin typeface="Consolas"/>
              </a:rPr>
              <a:t>AS</a:t>
            </a:r>
            <a:endParaRPr lang="de-DE">
              <a:solidFill>
                <a:prstClr val="black"/>
              </a:solidFill>
              <a:latin typeface="Consolas"/>
            </a:endParaRPr>
          </a:p>
          <a:p>
            <a:r>
              <a:rPr lang="de-DE">
                <a:solidFill>
                  <a:prstClr val="black"/>
                </a:solidFill>
                <a:latin typeface="Consolas"/>
              </a:rPr>
              <a:t>  v_stmt VARCHAR2</a:t>
            </a:r>
            <a:r>
              <a:rPr lang="de-DE">
                <a:solidFill>
                  <a:srgbClr val="808080"/>
                </a:solidFill>
                <a:latin typeface="Consolas"/>
              </a:rPr>
              <a:t>(</a:t>
            </a:r>
            <a:r>
              <a:rPr lang="de-DE">
                <a:solidFill>
                  <a:prstClr val="black"/>
                </a:solidFill>
                <a:latin typeface="Consolas"/>
              </a:rPr>
              <a:t>100</a:t>
            </a:r>
            <a:r>
              <a:rPr lang="de-DE">
                <a:solidFill>
                  <a:srgbClr val="808080"/>
                </a:solidFill>
                <a:latin typeface="Consolas"/>
              </a:rPr>
              <a:t>);</a:t>
            </a:r>
            <a:endParaRPr lang="de-DE">
              <a:solidFill>
                <a:prstClr val="black"/>
              </a:solidFill>
              <a:latin typeface="Consolas"/>
            </a:endParaRPr>
          </a:p>
          <a:p>
            <a:r>
              <a:rPr lang="de-DE" b="1">
                <a:solidFill>
                  <a:srgbClr val="0000FF"/>
                </a:solidFill>
                <a:latin typeface="Consolas"/>
              </a:rPr>
              <a:t>BEGIN</a:t>
            </a:r>
            <a:endParaRPr lang="de-DE">
              <a:solidFill>
                <a:prstClr val="black"/>
              </a:solidFill>
              <a:latin typeface="Consolas"/>
            </a:endParaRPr>
          </a:p>
          <a:p>
            <a:r>
              <a:rPr lang="de-DE">
                <a:solidFill>
                  <a:prstClr val="black"/>
                </a:solidFill>
                <a:latin typeface="Consolas"/>
              </a:rPr>
              <a:t>  v_stmt </a:t>
            </a:r>
            <a:r>
              <a:rPr lang="de-DE">
                <a:solidFill>
                  <a:srgbClr val="808080"/>
                </a:solidFill>
                <a:latin typeface="Consolas"/>
              </a:rPr>
              <a:t>:=</a:t>
            </a:r>
            <a:r>
              <a:rPr lang="de-DE">
                <a:solidFill>
                  <a:prstClr val="black"/>
                </a:solidFill>
                <a:latin typeface="Consolas"/>
              </a:rPr>
              <a:t> </a:t>
            </a:r>
            <a:r>
              <a:rPr lang="de-DE">
                <a:solidFill>
                  <a:srgbClr val="800000"/>
                </a:solidFill>
                <a:latin typeface="Consolas"/>
              </a:rPr>
              <a:t>'DROP TABLE '</a:t>
            </a:r>
            <a:r>
              <a:rPr lang="de-DE">
                <a:solidFill>
                  <a:prstClr val="black"/>
                </a:solidFill>
                <a:latin typeface="Consolas"/>
              </a:rPr>
              <a:t> </a:t>
            </a:r>
            <a:r>
              <a:rPr lang="de-DE">
                <a:solidFill>
                  <a:srgbClr val="808080"/>
                </a:solidFill>
                <a:latin typeface="Consolas"/>
              </a:rPr>
              <a:t>||</a:t>
            </a:r>
            <a:r>
              <a:rPr lang="de-DE">
                <a:solidFill>
                  <a:prstClr val="black"/>
                </a:solidFill>
                <a:latin typeface="Consolas"/>
              </a:rPr>
              <a:t> p_table</a:t>
            </a:r>
            <a:r>
              <a:rPr lang="de-DE">
                <a:solidFill>
                  <a:srgbClr val="808080"/>
                </a:solidFill>
                <a:latin typeface="Consolas"/>
              </a:rPr>
              <a:t>;</a:t>
            </a:r>
            <a:r>
              <a:rPr lang="de-DE">
                <a:solidFill>
                  <a:prstClr val="black"/>
                </a:solidFill>
                <a:latin typeface="Consolas"/>
              </a:rPr>
              <a:t> </a:t>
            </a:r>
          </a:p>
          <a:p>
            <a:endParaRPr lang="de-DE">
              <a:solidFill>
                <a:prstClr val="black"/>
              </a:solidFill>
              <a:latin typeface="Consolas"/>
            </a:endParaRPr>
          </a:p>
          <a:p>
            <a:r>
              <a:rPr lang="de-DE">
                <a:solidFill>
                  <a:srgbClr val="FF0000"/>
                </a:solidFill>
                <a:latin typeface="Consolas"/>
              </a:rPr>
              <a:t>  </a:t>
            </a:r>
            <a:r>
              <a:rPr lang="de-DE" b="1">
                <a:solidFill>
                  <a:srgbClr val="FF0000"/>
                </a:solidFill>
                <a:latin typeface="Consolas"/>
              </a:rPr>
              <a:t>EXECUTE</a:t>
            </a:r>
            <a:r>
              <a:rPr lang="de-DE">
                <a:solidFill>
                  <a:srgbClr val="FF0000"/>
                </a:solidFill>
                <a:latin typeface="Consolas"/>
              </a:rPr>
              <a:t> </a:t>
            </a:r>
            <a:r>
              <a:rPr lang="de-DE" b="1">
                <a:solidFill>
                  <a:srgbClr val="FF0000"/>
                </a:solidFill>
                <a:latin typeface="Consolas"/>
              </a:rPr>
              <a:t>IMMEDIATE </a:t>
            </a:r>
            <a:r>
              <a:rPr lang="de-DE">
                <a:solidFill>
                  <a:srgbClr val="FF0000"/>
                </a:solidFill>
                <a:latin typeface="Consolas"/>
              </a:rPr>
              <a:t>v_stmt;</a:t>
            </a:r>
          </a:p>
          <a:p>
            <a:endParaRPr lang="de-DE">
              <a:solidFill>
                <a:prstClr val="black"/>
              </a:solidFill>
              <a:latin typeface="Consolas"/>
            </a:endParaRPr>
          </a:p>
          <a:p>
            <a:r>
              <a:rPr lang="de-DE" b="1">
                <a:solidFill>
                  <a:srgbClr val="0000FF"/>
                </a:solidFill>
                <a:latin typeface="Consolas"/>
              </a:rPr>
              <a:t>END</a:t>
            </a:r>
            <a:r>
              <a:rPr lang="de-DE">
                <a:solidFill>
                  <a:srgbClr val="808080"/>
                </a:solidFill>
                <a:latin typeface="Consolas"/>
              </a:rPr>
              <a:t>;</a:t>
            </a:r>
            <a:endParaRPr lang="de-DE">
              <a:solidFill>
                <a:prstClr val="black"/>
              </a:solidFill>
              <a:latin typeface="Consolas"/>
            </a:endParaRPr>
          </a:p>
          <a:p>
            <a:r>
              <a:rPr lang="de-DE">
                <a:solidFill>
                  <a:srgbClr val="808080"/>
                </a:solidFill>
                <a:latin typeface="Consolas"/>
              </a:rPr>
              <a:t>/</a:t>
            </a:r>
            <a:endParaRPr lang="de-DE">
              <a:solidFill>
                <a:prstClr val="black"/>
              </a:solidFill>
              <a:latin typeface="Consolas"/>
            </a:endParaRPr>
          </a:p>
        </p:txBody>
      </p:sp>
    </p:spTree>
    <p:extLst>
      <p:ext uri="{BB962C8B-B14F-4D97-AF65-F5344CB8AC3E}">
        <p14:creationId xmlns:p14="http://schemas.microsoft.com/office/powerpoint/2010/main" val="1690260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Execute Immediate: Single-Row-Select</a:t>
            </a:r>
          </a:p>
        </p:txBody>
      </p:sp>
      <p:sp>
        <p:nvSpPr>
          <p:cNvPr id="4" name="Rectangle 81"/>
          <p:cNvSpPr>
            <a:spLocks noChangeArrowheads="1"/>
          </p:cNvSpPr>
          <p:nvPr/>
        </p:nvSpPr>
        <p:spPr bwMode="auto">
          <a:xfrm>
            <a:off x="251520" y="1088740"/>
            <a:ext cx="8640960" cy="4464496"/>
          </a:xfrm>
          <a:prstGeom prst="rect">
            <a:avLst/>
          </a:prstGeom>
          <a:solidFill>
            <a:srgbClr val="FFFFCC"/>
          </a:solidFill>
          <a:ln w="9525">
            <a:solidFill>
              <a:schemeClr val="tx1"/>
            </a:solidFill>
            <a:miter lim="800000"/>
            <a:headEnd/>
            <a:tailEnd/>
          </a:ln>
        </p:spPr>
        <p:txBody>
          <a:bodyPr wrap="square" lIns="180000" tIns="93600" rIns="180000" bIns="93600" anchor="ctr">
            <a:noAutofit/>
          </a:bodyPr>
          <a:lstStyle/>
          <a:p>
            <a:r>
              <a:rPr lang="de-DE" sz="1600" b="1">
                <a:solidFill>
                  <a:srgbClr val="0000FF"/>
                </a:solidFill>
                <a:latin typeface="Consolas"/>
              </a:rPr>
              <a:t>DECLARE</a:t>
            </a:r>
            <a:endParaRPr lang="de-DE" sz="1600">
              <a:solidFill>
                <a:prstClr val="black"/>
              </a:solidFill>
              <a:latin typeface="Consolas"/>
            </a:endParaRPr>
          </a:p>
          <a:p>
            <a:r>
              <a:rPr lang="de-DE" sz="1600">
                <a:solidFill>
                  <a:prstClr val="black"/>
                </a:solidFill>
                <a:latin typeface="Consolas"/>
              </a:rPr>
              <a:t>  v_stmt VARCHAR2</a:t>
            </a:r>
            <a:r>
              <a:rPr lang="de-DE" sz="1600">
                <a:solidFill>
                  <a:srgbClr val="808080"/>
                </a:solidFill>
                <a:latin typeface="Consolas"/>
              </a:rPr>
              <a:t>(</a:t>
            </a:r>
            <a:r>
              <a:rPr lang="de-DE" sz="1600">
                <a:solidFill>
                  <a:prstClr val="black"/>
                </a:solidFill>
                <a:latin typeface="Consolas"/>
              </a:rPr>
              <a:t>200</a:t>
            </a:r>
            <a:r>
              <a:rPr lang="de-DE" sz="1600">
                <a:solidFill>
                  <a:srgbClr val="808080"/>
                </a:solidFill>
                <a:latin typeface="Consolas"/>
              </a:rPr>
              <a:t>);</a:t>
            </a:r>
            <a:endParaRPr lang="de-DE" sz="1600">
              <a:solidFill>
                <a:prstClr val="black"/>
              </a:solidFill>
              <a:latin typeface="Consolas"/>
            </a:endParaRPr>
          </a:p>
          <a:p>
            <a:r>
              <a:rPr lang="de-DE" sz="1600">
                <a:solidFill>
                  <a:prstClr val="black"/>
                </a:solidFill>
                <a:latin typeface="Consolas"/>
              </a:rPr>
              <a:t>  v_mgr_name VARCHAR2</a:t>
            </a:r>
            <a:r>
              <a:rPr lang="de-DE" sz="1600">
                <a:solidFill>
                  <a:srgbClr val="808080"/>
                </a:solidFill>
                <a:latin typeface="Consolas"/>
              </a:rPr>
              <a:t>(</a:t>
            </a:r>
            <a:r>
              <a:rPr lang="de-DE" sz="1600">
                <a:solidFill>
                  <a:prstClr val="black"/>
                </a:solidFill>
                <a:latin typeface="Consolas"/>
              </a:rPr>
              <a:t>100</a:t>
            </a:r>
            <a:r>
              <a:rPr lang="de-DE" sz="1600">
                <a:solidFill>
                  <a:srgbClr val="808080"/>
                </a:solidFill>
                <a:latin typeface="Consolas"/>
              </a:rPr>
              <a:t>);</a:t>
            </a:r>
            <a:endParaRPr lang="de-DE" sz="1600">
              <a:solidFill>
                <a:prstClr val="black"/>
              </a:solidFill>
              <a:latin typeface="Consolas"/>
            </a:endParaRPr>
          </a:p>
          <a:p>
            <a:r>
              <a:rPr lang="de-DE" sz="1600">
                <a:solidFill>
                  <a:prstClr val="black"/>
                </a:solidFill>
                <a:latin typeface="Consolas"/>
              </a:rPr>
              <a:t>  v_dept_name VARCHAR2</a:t>
            </a:r>
            <a:r>
              <a:rPr lang="de-DE" sz="1600">
                <a:solidFill>
                  <a:srgbClr val="808080"/>
                </a:solidFill>
                <a:latin typeface="Consolas"/>
              </a:rPr>
              <a:t>(</a:t>
            </a:r>
            <a:r>
              <a:rPr lang="de-DE" sz="1600">
                <a:solidFill>
                  <a:prstClr val="black"/>
                </a:solidFill>
                <a:latin typeface="Consolas"/>
              </a:rPr>
              <a:t>100</a:t>
            </a:r>
            <a:r>
              <a:rPr lang="de-DE" sz="1600">
                <a:solidFill>
                  <a:srgbClr val="808080"/>
                </a:solidFill>
                <a:latin typeface="Consolas"/>
              </a:rPr>
              <a:t>);</a:t>
            </a:r>
            <a:endParaRPr lang="de-DE" sz="1600">
              <a:solidFill>
                <a:prstClr val="black"/>
              </a:solidFill>
              <a:latin typeface="Consolas"/>
            </a:endParaRPr>
          </a:p>
          <a:p>
            <a:r>
              <a:rPr lang="de-DE" sz="1600">
                <a:solidFill>
                  <a:prstClr val="black"/>
                </a:solidFill>
                <a:latin typeface="Consolas"/>
              </a:rPr>
              <a:t>  v_dept_id NUMBER </a:t>
            </a:r>
            <a:r>
              <a:rPr lang="de-DE" sz="1600">
                <a:solidFill>
                  <a:srgbClr val="808080"/>
                </a:solidFill>
                <a:latin typeface="Consolas"/>
              </a:rPr>
              <a:t>:=</a:t>
            </a:r>
            <a:r>
              <a:rPr lang="de-DE" sz="1600">
                <a:solidFill>
                  <a:prstClr val="black"/>
                </a:solidFill>
                <a:latin typeface="Consolas"/>
              </a:rPr>
              <a:t> 10</a:t>
            </a:r>
            <a:r>
              <a:rPr lang="de-DE" sz="1600">
                <a:solidFill>
                  <a:srgbClr val="808080"/>
                </a:solidFill>
                <a:latin typeface="Consolas"/>
              </a:rPr>
              <a:t>;</a:t>
            </a:r>
            <a:endParaRPr lang="de-DE" sz="1600">
              <a:solidFill>
                <a:prstClr val="black"/>
              </a:solidFill>
              <a:latin typeface="Consolas"/>
            </a:endParaRPr>
          </a:p>
          <a:p>
            <a:r>
              <a:rPr lang="de-DE" sz="1600" b="1">
                <a:solidFill>
                  <a:srgbClr val="0000FF"/>
                </a:solidFill>
                <a:latin typeface="Consolas"/>
              </a:rPr>
              <a:t>BEGIN</a:t>
            </a:r>
            <a:endParaRPr lang="de-DE" sz="1600">
              <a:solidFill>
                <a:prstClr val="black"/>
              </a:solidFill>
              <a:latin typeface="Consolas"/>
            </a:endParaRPr>
          </a:p>
          <a:p>
            <a:r>
              <a:rPr lang="de-DE" sz="1600">
                <a:solidFill>
                  <a:prstClr val="black"/>
                </a:solidFill>
                <a:latin typeface="Consolas"/>
              </a:rPr>
              <a:t>  v_stmt </a:t>
            </a:r>
            <a:r>
              <a:rPr lang="de-DE" sz="1600">
                <a:solidFill>
                  <a:srgbClr val="808080"/>
                </a:solidFill>
                <a:latin typeface="Consolas"/>
              </a:rPr>
              <a:t>:=</a:t>
            </a:r>
            <a:r>
              <a:rPr lang="de-DE" sz="1600">
                <a:solidFill>
                  <a:prstClr val="black"/>
                </a:solidFill>
                <a:latin typeface="Consolas"/>
              </a:rPr>
              <a:t> </a:t>
            </a:r>
            <a:r>
              <a:rPr lang="de-DE" sz="1600">
                <a:solidFill>
                  <a:srgbClr val="800000"/>
                </a:solidFill>
                <a:latin typeface="Consolas"/>
              </a:rPr>
              <a:t>'SELECT d.department_name, e.last_name '</a:t>
            </a:r>
            <a:r>
              <a:rPr lang="de-DE" sz="1600">
                <a:solidFill>
                  <a:prstClr val="black"/>
                </a:solidFill>
                <a:latin typeface="Consolas"/>
              </a:rPr>
              <a:t> </a:t>
            </a:r>
            <a:r>
              <a:rPr lang="de-DE" sz="1600">
                <a:solidFill>
                  <a:srgbClr val="808080"/>
                </a:solidFill>
                <a:latin typeface="Consolas"/>
              </a:rPr>
              <a:t>||</a:t>
            </a:r>
            <a:endParaRPr lang="de-DE" sz="1600">
              <a:solidFill>
                <a:prstClr val="black"/>
              </a:solidFill>
              <a:latin typeface="Consolas"/>
            </a:endParaRPr>
          </a:p>
          <a:p>
            <a:r>
              <a:rPr lang="de-DE" sz="1600">
                <a:solidFill>
                  <a:prstClr val="black"/>
                </a:solidFill>
                <a:latin typeface="Consolas"/>
              </a:rPr>
              <a:t>            </a:t>
            </a:r>
            <a:r>
              <a:rPr lang="de-DE" sz="1600">
                <a:solidFill>
                  <a:srgbClr val="800000"/>
                </a:solidFill>
                <a:latin typeface="Consolas"/>
              </a:rPr>
              <a:t>'FROM departments d JOIN employees e ' </a:t>
            </a:r>
            <a:r>
              <a:rPr lang="de-DE" sz="1600">
                <a:solidFill>
                  <a:prstClr val="black"/>
                </a:solidFill>
                <a:latin typeface="Consolas"/>
              </a:rPr>
              <a:t> </a:t>
            </a:r>
            <a:r>
              <a:rPr lang="de-DE" sz="1600">
                <a:solidFill>
                  <a:srgbClr val="808080"/>
                </a:solidFill>
                <a:latin typeface="Consolas"/>
              </a:rPr>
              <a:t>||</a:t>
            </a:r>
          </a:p>
          <a:p>
            <a:r>
              <a:rPr lang="de-DE" sz="1600">
                <a:solidFill>
                  <a:srgbClr val="808080"/>
                </a:solidFill>
                <a:latin typeface="Consolas"/>
              </a:rPr>
              <a:t>            </a:t>
            </a:r>
            <a:r>
              <a:rPr lang="de-DE" sz="1600">
                <a:solidFill>
                  <a:srgbClr val="800000"/>
                </a:solidFill>
                <a:latin typeface="Consolas"/>
              </a:rPr>
              <a:t>'  ON (d.manager_id = e.employee_id) '</a:t>
            </a:r>
            <a:r>
              <a:rPr lang="de-DE" sz="1600">
                <a:solidFill>
                  <a:prstClr val="black"/>
                </a:solidFill>
                <a:latin typeface="Consolas"/>
              </a:rPr>
              <a:t> </a:t>
            </a:r>
            <a:r>
              <a:rPr lang="de-DE" sz="1600">
                <a:solidFill>
                  <a:srgbClr val="808080"/>
                </a:solidFill>
                <a:latin typeface="Consolas"/>
              </a:rPr>
              <a:t>||</a:t>
            </a:r>
            <a:r>
              <a:rPr lang="de-DE" sz="1600">
                <a:solidFill>
                  <a:prstClr val="black"/>
                </a:solidFill>
                <a:latin typeface="Consolas"/>
              </a:rPr>
              <a:t> </a:t>
            </a:r>
          </a:p>
          <a:p>
            <a:r>
              <a:rPr lang="en-US" sz="1600">
                <a:solidFill>
                  <a:prstClr val="black"/>
                </a:solidFill>
                <a:latin typeface="Consolas"/>
              </a:rPr>
              <a:t>            </a:t>
            </a:r>
            <a:r>
              <a:rPr lang="en-US" sz="1600">
                <a:solidFill>
                  <a:srgbClr val="800000"/>
                </a:solidFill>
                <a:latin typeface="Consolas"/>
              </a:rPr>
              <a:t>'WHERE d.department_id = :1'</a:t>
            </a:r>
            <a:r>
              <a:rPr lang="en-US" sz="1600">
                <a:solidFill>
                  <a:srgbClr val="808080"/>
                </a:solidFill>
                <a:latin typeface="Consolas"/>
              </a:rPr>
              <a:t>;</a:t>
            </a:r>
            <a:endParaRPr lang="en-US" sz="1600">
              <a:solidFill>
                <a:prstClr val="black"/>
              </a:solidFill>
              <a:latin typeface="Consolas"/>
            </a:endParaRPr>
          </a:p>
          <a:p>
            <a:endParaRPr lang="en-US" sz="1600">
              <a:solidFill>
                <a:prstClr val="black"/>
              </a:solidFill>
              <a:latin typeface="Consolas"/>
            </a:endParaRPr>
          </a:p>
          <a:p>
            <a:r>
              <a:rPr lang="en-US" sz="1600">
                <a:solidFill>
                  <a:srgbClr val="FF0000"/>
                </a:solidFill>
                <a:latin typeface="Consolas"/>
              </a:rPr>
              <a:t>  </a:t>
            </a:r>
            <a:r>
              <a:rPr lang="en-US" sz="1600" b="1">
                <a:solidFill>
                  <a:srgbClr val="FF0000"/>
                </a:solidFill>
                <a:latin typeface="Consolas"/>
              </a:rPr>
              <a:t>EXECUTE</a:t>
            </a:r>
            <a:r>
              <a:rPr lang="en-US" sz="1600">
                <a:solidFill>
                  <a:srgbClr val="FF0000"/>
                </a:solidFill>
                <a:latin typeface="Consolas"/>
              </a:rPr>
              <a:t> </a:t>
            </a:r>
            <a:r>
              <a:rPr lang="en-US" sz="1600" b="1">
                <a:solidFill>
                  <a:srgbClr val="FF0000"/>
                </a:solidFill>
                <a:latin typeface="Consolas"/>
              </a:rPr>
              <a:t>IMMEDIATE </a:t>
            </a:r>
            <a:r>
              <a:rPr lang="en-US" sz="1600">
                <a:solidFill>
                  <a:srgbClr val="FF0000"/>
                </a:solidFill>
                <a:latin typeface="Consolas"/>
              </a:rPr>
              <a:t>v_stmt </a:t>
            </a:r>
            <a:r>
              <a:rPr lang="en-US" sz="1600" b="1">
                <a:solidFill>
                  <a:srgbClr val="FF0000"/>
                </a:solidFill>
                <a:latin typeface="Consolas"/>
              </a:rPr>
              <a:t>INTO</a:t>
            </a:r>
            <a:r>
              <a:rPr lang="en-US" sz="1600">
                <a:solidFill>
                  <a:srgbClr val="FF0000"/>
                </a:solidFill>
                <a:latin typeface="Consolas"/>
              </a:rPr>
              <a:t> v_dept_name, v_mgr_name </a:t>
            </a:r>
            <a:r>
              <a:rPr lang="en-US" sz="1600" b="1">
                <a:solidFill>
                  <a:srgbClr val="FF0000"/>
                </a:solidFill>
                <a:latin typeface="Consolas"/>
              </a:rPr>
              <a:t>USING</a:t>
            </a:r>
            <a:r>
              <a:rPr lang="en-US" sz="1600">
                <a:solidFill>
                  <a:srgbClr val="FF0000"/>
                </a:solidFill>
                <a:latin typeface="Consolas"/>
              </a:rPr>
              <a:t> v_dept_id;</a:t>
            </a:r>
          </a:p>
          <a:p>
            <a:endParaRPr lang="en-US" sz="1600">
              <a:solidFill>
                <a:prstClr val="black"/>
              </a:solidFill>
              <a:latin typeface="Consolas"/>
            </a:endParaRPr>
          </a:p>
          <a:p>
            <a:r>
              <a:rPr lang="en-US" sz="1600">
                <a:solidFill>
                  <a:prstClr val="black"/>
                </a:solidFill>
                <a:latin typeface="Consolas"/>
              </a:rPr>
              <a:t>  dbms_output</a:t>
            </a:r>
            <a:r>
              <a:rPr lang="en-US" sz="1600">
                <a:solidFill>
                  <a:srgbClr val="808080"/>
                </a:solidFill>
                <a:latin typeface="Consolas"/>
              </a:rPr>
              <a:t>.</a:t>
            </a:r>
            <a:r>
              <a:rPr lang="en-US" sz="1600">
                <a:solidFill>
                  <a:prstClr val="black"/>
                </a:solidFill>
                <a:latin typeface="Consolas"/>
              </a:rPr>
              <a:t>put_line</a:t>
            </a:r>
            <a:r>
              <a:rPr lang="en-US" sz="1600">
                <a:solidFill>
                  <a:srgbClr val="808080"/>
                </a:solidFill>
                <a:latin typeface="Consolas"/>
              </a:rPr>
              <a:t>(</a:t>
            </a:r>
            <a:br>
              <a:rPr lang="en-US" sz="1600">
                <a:solidFill>
                  <a:srgbClr val="808080"/>
                </a:solidFill>
                <a:latin typeface="Consolas"/>
              </a:rPr>
            </a:br>
            <a:r>
              <a:rPr lang="en-US" sz="1600">
                <a:solidFill>
                  <a:srgbClr val="808080"/>
                </a:solidFill>
                <a:latin typeface="Consolas"/>
              </a:rPr>
              <a:t>    </a:t>
            </a:r>
            <a:r>
              <a:rPr lang="en-US" sz="1600">
                <a:solidFill>
                  <a:srgbClr val="800000"/>
                </a:solidFill>
                <a:latin typeface="Consolas"/>
              </a:rPr>
              <a:t>'Manager of Department '</a:t>
            </a:r>
            <a:r>
              <a:rPr lang="en-US" sz="1600">
                <a:solidFill>
                  <a:prstClr val="black"/>
                </a:solidFill>
                <a:latin typeface="Consolas"/>
              </a:rPr>
              <a:t> </a:t>
            </a:r>
            <a:r>
              <a:rPr lang="en-US" sz="1600">
                <a:solidFill>
                  <a:srgbClr val="808080"/>
                </a:solidFill>
                <a:latin typeface="Consolas"/>
              </a:rPr>
              <a:t>||</a:t>
            </a:r>
            <a:r>
              <a:rPr lang="en-US" sz="1600">
                <a:solidFill>
                  <a:prstClr val="black"/>
                </a:solidFill>
                <a:latin typeface="Consolas"/>
              </a:rPr>
              <a:t> v_dept_name </a:t>
            </a:r>
            <a:r>
              <a:rPr lang="en-US" sz="1600">
                <a:solidFill>
                  <a:srgbClr val="808080"/>
                </a:solidFill>
                <a:latin typeface="Consolas"/>
              </a:rPr>
              <a:t>||</a:t>
            </a:r>
            <a:r>
              <a:rPr lang="en-US" sz="1600">
                <a:solidFill>
                  <a:prstClr val="black"/>
                </a:solidFill>
                <a:latin typeface="Consolas"/>
              </a:rPr>
              <a:t> </a:t>
            </a:r>
            <a:r>
              <a:rPr lang="en-US" sz="1600">
                <a:solidFill>
                  <a:srgbClr val="800000"/>
                </a:solidFill>
                <a:latin typeface="Consolas"/>
              </a:rPr>
              <a:t>' is '</a:t>
            </a:r>
            <a:r>
              <a:rPr lang="en-US" sz="1600">
                <a:solidFill>
                  <a:prstClr val="black"/>
                </a:solidFill>
                <a:latin typeface="Consolas"/>
              </a:rPr>
              <a:t> </a:t>
            </a:r>
            <a:r>
              <a:rPr lang="en-US" sz="1600">
                <a:solidFill>
                  <a:srgbClr val="808080"/>
                </a:solidFill>
                <a:latin typeface="Consolas"/>
              </a:rPr>
              <a:t>||</a:t>
            </a:r>
            <a:r>
              <a:rPr lang="en-US" sz="1600">
                <a:solidFill>
                  <a:prstClr val="black"/>
                </a:solidFill>
                <a:latin typeface="Consolas"/>
              </a:rPr>
              <a:t> v_mgr_name</a:t>
            </a:r>
            <a:r>
              <a:rPr lang="en-US" sz="1600">
                <a:solidFill>
                  <a:srgbClr val="808080"/>
                </a:solidFill>
                <a:latin typeface="Consolas"/>
              </a:rPr>
              <a:t>);</a:t>
            </a:r>
            <a:endParaRPr lang="en-US" sz="1600">
              <a:solidFill>
                <a:prstClr val="black"/>
              </a:solidFill>
              <a:latin typeface="Consolas"/>
            </a:endParaRPr>
          </a:p>
          <a:p>
            <a:r>
              <a:rPr lang="en-US" sz="1600" b="1">
                <a:solidFill>
                  <a:srgbClr val="0000FF"/>
                </a:solidFill>
                <a:latin typeface="Consolas"/>
              </a:rPr>
              <a:t>END</a:t>
            </a:r>
            <a:r>
              <a:rPr lang="en-US" sz="1600">
                <a:solidFill>
                  <a:srgbClr val="808080"/>
                </a:solidFill>
                <a:latin typeface="Consolas"/>
              </a:rPr>
              <a:t>;</a:t>
            </a:r>
            <a:endParaRPr lang="en-US" sz="1600">
              <a:solidFill>
                <a:prstClr val="black"/>
              </a:solidFill>
              <a:latin typeface="Consolas"/>
            </a:endParaRPr>
          </a:p>
          <a:p>
            <a:r>
              <a:rPr lang="en-US" sz="1600">
                <a:solidFill>
                  <a:srgbClr val="808080"/>
                </a:solidFill>
                <a:latin typeface="Consolas"/>
              </a:rPr>
              <a:t>/</a:t>
            </a:r>
            <a:endParaRPr lang="en-US" sz="1600">
              <a:solidFill>
                <a:prstClr val="black"/>
              </a:solidFill>
              <a:latin typeface="Consolas"/>
            </a:endParaRPr>
          </a:p>
        </p:txBody>
      </p:sp>
      <p:sp>
        <p:nvSpPr>
          <p:cNvPr id="5" name="Rectangle 81"/>
          <p:cNvSpPr>
            <a:spLocks noChangeArrowheads="1"/>
          </p:cNvSpPr>
          <p:nvPr/>
        </p:nvSpPr>
        <p:spPr bwMode="auto">
          <a:xfrm>
            <a:off x="251520" y="5949280"/>
            <a:ext cx="8640960" cy="432048"/>
          </a:xfrm>
          <a:prstGeom prst="rect">
            <a:avLst/>
          </a:prstGeom>
          <a:solidFill>
            <a:srgbClr val="FFFFCC"/>
          </a:solidFill>
          <a:ln w="9525">
            <a:solidFill>
              <a:schemeClr val="tx1"/>
            </a:solidFill>
            <a:miter lim="800000"/>
            <a:headEnd/>
            <a:tailEnd/>
          </a:ln>
        </p:spPr>
        <p:txBody>
          <a:bodyPr wrap="square" lIns="180000" tIns="93600" rIns="180000" bIns="93600" anchor="ctr">
            <a:noAutofit/>
          </a:bodyPr>
          <a:lstStyle/>
          <a:p>
            <a:r>
              <a:rPr lang="de-DE">
                <a:solidFill>
                  <a:srgbClr val="000000"/>
                </a:solidFill>
                <a:latin typeface="Consolas"/>
              </a:rPr>
              <a:t>Manager of Department Administration is Whalen</a:t>
            </a:r>
          </a:p>
        </p:txBody>
      </p:sp>
    </p:spTree>
    <p:extLst>
      <p:ext uri="{BB962C8B-B14F-4D97-AF65-F5344CB8AC3E}">
        <p14:creationId xmlns:p14="http://schemas.microsoft.com/office/powerpoint/2010/main" val="713715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Aufgabe</a:t>
            </a:r>
          </a:p>
        </p:txBody>
      </p:sp>
      <p:sp>
        <p:nvSpPr>
          <p:cNvPr id="3" name="Inhaltsplatzhalter 2"/>
          <p:cNvSpPr>
            <a:spLocks noGrp="1"/>
          </p:cNvSpPr>
          <p:nvPr>
            <p:ph sz="quarter" idx="14"/>
          </p:nvPr>
        </p:nvSpPr>
        <p:spPr>
          <a:xfrm>
            <a:off x="285750" y="1016732"/>
            <a:ext cx="8572500" cy="5328592"/>
          </a:xfrm>
        </p:spPr>
        <p:txBody>
          <a:bodyPr/>
          <a:lstStyle/>
          <a:p>
            <a:pPr marL="399950" indent="-342900"/>
            <a:r>
              <a:rPr lang="de-DE"/>
              <a:t>Ursprüngliche Anforderung</a:t>
            </a:r>
          </a:p>
          <a:p>
            <a:pPr marL="288000" lvl="1" indent="0">
              <a:buNone/>
            </a:pPr>
            <a:r>
              <a:rPr lang="de-DE"/>
              <a:t>"Schreiben Sie eine UDF, welche den Wert eines als Parameter übergebenen Spaltennamen für einen Angestellten zurück gibt."</a:t>
            </a:r>
          </a:p>
          <a:p>
            <a:r>
              <a:rPr lang="de-DE"/>
              <a:t>Alternativ zum Ausprobieren als anonymer Block:</a:t>
            </a:r>
          </a:p>
        </p:txBody>
      </p:sp>
      <p:sp>
        <p:nvSpPr>
          <p:cNvPr id="4" name="Rectangle 81"/>
          <p:cNvSpPr>
            <a:spLocks noChangeArrowheads="1"/>
          </p:cNvSpPr>
          <p:nvPr/>
        </p:nvSpPr>
        <p:spPr bwMode="auto">
          <a:xfrm>
            <a:off x="611560" y="3104964"/>
            <a:ext cx="7596844" cy="3132348"/>
          </a:xfrm>
          <a:prstGeom prst="rect">
            <a:avLst/>
          </a:prstGeom>
          <a:solidFill>
            <a:srgbClr val="FFFFCC"/>
          </a:solidFill>
          <a:ln w="9525">
            <a:solidFill>
              <a:schemeClr val="tx1"/>
            </a:solidFill>
            <a:miter lim="800000"/>
            <a:headEnd/>
            <a:tailEnd/>
          </a:ln>
        </p:spPr>
        <p:txBody>
          <a:bodyPr wrap="square" lIns="180000" tIns="93600" rIns="180000" bIns="93600" anchor="ctr">
            <a:noAutofit/>
          </a:bodyPr>
          <a:lstStyle/>
          <a:p>
            <a:r>
              <a:rPr lang="de-DE" sz="1600" b="1">
                <a:solidFill>
                  <a:srgbClr val="0000FF"/>
                </a:solidFill>
                <a:latin typeface="Consolas"/>
              </a:rPr>
              <a:t>DECLARE</a:t>
            </a:r>
            <a:endParaRPr lang="de-DE" sz="1600">
              <a:solidFill>
                <a:prstClr val="black"/>
              </a:solidFill>
              <a:latin typeface="Consolas"/>
            </a:endParaRPr>
          </a:p>
          <a:p>
            <a:r>
              <a:rPr lang="de-DE" sz="1600">
                <a:solidFill>
                  <a:prstClr val="black"/>
                </a:solidFill>
                <a:latin typeface="Consolas"/>
              </a:rPr>
              <a:t>  p_column VARCHAR2</a:t>
            </a:r>
            <a:r>
              <a:rPr lang="de-DE" sz="1600">
                <a:solidFill>
                  <a:srgbClr val="808080"/>
                </a:solidFill>
                <a:latin typeface="Consolas"/>
              </a:rPr>
              <a:t>(</a:t>
            </a:r>
            <a:r>
              <a:rPr lang="de-DE" sz="1600">
                <a:solidFill>
                  <a:prstClr val="black"/>
                </a:solidFill>
                <a:latin typeface="Consolas"/>
              </a:rPr>
              <a:t>10</a:t>
            </a:r>
            <a:r>
              <a:rPr lang="de-DE" sz="1600">
                <a:solidFill>
                  <a:srgbClr val="808080"/>
                </a:solidFill>
                <a:latin typeface="Consolas"/>
              </a:rPr>
              <a:t>)</a:t>
            </a:r>
            <a:r>
              <a:rPr lang="de-DE" sz="1600">
                <a:solidFill>
                  <a:prstClr val="black"/>
                </a:solidFill>
                <a:latin typeface="Consolas"/>
              </a:rPr>
              <a:t> </a:t>
            </a:r>
            <a:r>
              <a:rPr lang="de-DE" sz="1600">
                <a:solidFill>
                  <a:srgbClr val="808080"/>
                </a:solidFill>
                <a:latin typeface="Consolas"/>
              </a:rPr>
              <a:t>:=</a:t>
            </a:r>
            <a:r>
              <a:rPr lang="de-DE" sz="1600">
                <a:solidFill>
                  <a:prstClr val="black"/>
                </a:solidFill>
                <a:latin typeface="Consolas"/>
              </a:rPr>
              <a:t> </a:t>
            </a:r>
            <a:r>
              <a:rPr lang="de-DE" sz="1600">
                <a:solidFill>
                  <a:srgbClr val="800000"/>
                </a:solidFill>
                <a:latin typeface="Consolas"/>
              </a:rPr>
              <a:t>'first_name'</a:t>
            </a:r>
            <a:r>
              <a:rPr lang="de-DE" sz="1600">
                <a:solidFill>
                  <a:srgbClr val="808080"/>
                </a:solidFill>
                <a:latin typeface="Consolas"/>
              </a:rPr>
              <a:t>;</a:t>
            </a:r>
            <a:r>
              <a:rPr lang="de-DE" sz="1600">
                <a:solidFill>
                  <a:prstClr val="black"/>
                </a:solidFill>
                <a:latin typeface="Consolas"/>
              </a:rPr>
              <a:t> </a:t>
            </a:r>
          </a:p>
          <a:p>
            <a:r>
              <a:rPr lang="de-DE" sz="1600">
                <a:solidFill>
                  <a:prstClr val="black"/>
                </a:solidFill>
                <a:latin typeface="Consolas"/>
              </a:rPr>
              <a:t>  p_emp_id NUMBER </a:t>
            </a:r>
            <a:r>
              <a:rPr lang="de-DE" sz="1600">
                <a:solidFill>
                  <a:srgbClr val="808080"/>
                </a:solidFill>
                <a:latin typeface="Consolas"/>
              </a:rPr>
              <a:t>:=</a:t>
            </a:r>
            <a:r>
              <a:rPr lang="de-DE" sz="1600">
                <a:solidFill>
                  <a:prstClr val="black"/>
                </a:solidFill>
                <a:latin typeface="Consolas"/>
              </a:rPr>
              <a:t> 100</a:t>
            </a:r>
            <a:r>
              <a:rPr lang="de-DE" sz="1600">
                <a:solidFill>
                  <a:srgbClr val="808080"/>
                </a:solidFill>
                <a:latin typeface="Consolas"/>
              </a:rPr>
              <a:t>;</a:t>
            </a:r>
            <a:endParaRPr lang="de-DE" sz="1600">
              <a:solidFill>
                <a:prstClr val="black"/>
              </a:solidFill>
              <a:latin typeface="Consolas"/>
            </a:endParaRPr>
          </a:p>
          <a:p>
            <a:endParaRPr lang="de-DE" sz="1600">
              <a:solidFill>
                <a:prstClr val="black"/>
              </a:solidFill>
              <a:latin typeface="Consolas"/>
            </a:endParaRPr>
          </a:p>
          <a:p>
            <a:r>
              <a:rPr lang="de-DE" sz="1600">
                <a:solidFill>
                  <a:prstClr val="black"/>
                </a:solidFill>
                <a:latin typeface="Consolas"/>
              </a:rPr>
              <a:t>  v_stmt VARCHAR2</a:t>
            </a:r>
            <a:r>
              <a:rPr lang="de-DE" sz="1600">
                <a:solidFill>
                  <a:srgbClr val="808080"/>
                </a:solidFill>
                <a:latin typeface="Consolas"/>
              </a:rPr>
              <a:t>(</a:t>
            </a:r>
            <a:r>
              <a:rPr lang="de-DE" sz="1600">
                <a:solidFill>
                  <a:prstClr val="black"/>
                </a:solidFill>
                <a:latin typeface="Consolas"/>
              </a:rPr>
              <a:t>200</a:t>
            </a:r>
            <a:r>
              <a:rPr lang="de-DE" sz="1600">
                <a:solidFill>
                  <a:srgbClr val="808080"/>
                </a:solidFill>
                <a:latin typeface="Consolas"/>
              </a:rPr>
              <a:t>);</a:t>
            </a:r>
            <a:endParaRPr lang="de-DE" sz="1600">
              <a:solidFill>
                <a:prstClr val="black"/>
              </a:solidFill>
              <a:latin typeface="Consolas"/>
            </a:endParaRPr>
          </a:p>
          <a:p>
            <a:r>
              <a:rPr lang="de-DE" sz="1600">
                <a:solidFill>
                  <a:prstClr val="black"/>
                </a:solidFill>
                <a:latin typeface="Consolas"/>
              </a:rPr>
              <a:t>  v_value VARCHAR2</a:t>
            </a:r>
            <a:r>
              <a:rPr lang="de-DE" sz="1600">
                <a:solidFill>
                  <a:srgbClr val="808080"/>
                </a:solidFill>
                <a:latin typeface="Consolas"/>
              </a:rPr>
              <a:t>(</a:t>
            </a:r>
            <a:r>
              <a:rPr lang="de-DE" sz="1600">
                <a:solidFill>
                  <a:prstClr val="black"/>
                </a:solidFill>
                <a:latin typeface="Consolas"/>
              </a:rPr>
              <a:t>100</a:t>
            </a:r>
            <a:r>
              <a:rPr lang="de-DE" sz="1600">
                <a:solidFill>
                  <a:srgbClr val="808080"/>
                </a:solidFill>
                <a:latin typeface="Consolas"/>
              </a:rPr>
              <a:t>);</a:t>
            </a:r>
            <a:endParaRPr lang="de-DE" sz="1600">
              <a:solidFill>
                <a:prstClr val="black"/>
              </a:solidFill>
              <a:latin typeface="Consolas"/>
            </a:endParaRPr>
          </a:p>
          <a:p>
            <a:r>
              <a:rPr lang="de-DE" sz="1600" b="1">
                <a:solidFill>
                  <a:srgbClr val="0000FF"/>
                </a:solidFill>
                <a:latin typeface="Consolas"/>
              </a:rPr>
              <a:t>BEGIN</a:t>
            </a:r>
            <a:r>
              <a:rPr lang="de-DE" sz="1600">
                <a:solidFill>
                  <a:prstClr val="black"/>
                </a:solidFill>
                <a:latin typeface="Consolas"/>
              </a:rPr>
              <a:t> </a:t>
            </a:r>
          </a:p>
          <a:p>
            <a:r>
              <a:rPr lang="de-DE" sz="1600">
                <a:solidFill>
                  <a:srgbClr val="FF0000"/>
                </a:solidFill>
                <a:latin typeface="Consolas"/>
              </a:rPr>
              <a:t>  &lt;TODO&gt;</a:t>
            </a:r>
          </a:p>
          <a:p>
            <a:r>
              <a:rPr lang="de-DE" sz="1600">
                <a:solidFill>
                  <a:prstClr val="black"/>
                </a:solidFill>
                <a:latin typeface="Consolas"/>
              </a:rPr>
              <a:t>   </a:t>
            </a:r>
          </a:p>
          <a:p>
            <a:r>
              <a:rPr lang="de-DE" sz="1600">
                <a:solidFill>
                  <a:prstClr val="black"/>
                </a:solidFill>
                <a:latin typeface="Consolas"/>
              </a:rPr>
              <a:t>  dbms_output</a:t>
            </a:r>
            <a:r>
              <a:rPr lang="de-DE" sz="1600">
                <a:solidFill>
                  <a:srgbClr val="808080"/>
                </a:solidFill>
                <a:latin typeface="Consolas"/>
              </a:rPr>
              <a:t>.</a:t>
            </a:r>
            <a:r>
              <a:rPr lang="de-DE" sz="1600">
                <a:solidFill>
                  <a:prstClr val="black"/>
                </a:solidFill>
                <a:latin typeface="Consolas"/>
              </a:rPr>
              <a:t>put_line</a:t>
            </a:r>
            <a:r>
              <a:rPr lang="de-DE" sz="1600">
                <a:solidFill>
                  <a:srgbClr val="808080"/>
                </a:solidFill>
                <a:latin typeface="Consolas"/>
              </a:rPr>
              <a:t>(</a:t>
            </a:r>
            <a:r>
              <a:rPr lang="de-DE" sz="1600">
                <a:solidFill>
                  <a:prstClr val="black"/>
                </a:solidFill>
                <a:latin typeface="Consolas"/>
              </a:rPr>
              <a:t>v_value</a:t>
            </a:r>
            <a:r>
              <a:rPr lang="de-DE" sz="1600">
                <a:solidFill>
                  <a:srgbClr val="808080"/>
                </a:solidFill>
                <a:latin typeface="Consolas"/>
              </a:rPr>
              <a:t>);</a:t>
            </a:r>
            <a:endParaRPr lang="de-DE" sz="1600">
              <a:solidFill>
                <a:prstClr val="black"/>
              </a:solidFill>
              <a:latin typeface="Consolas"/>
            </a:endParaRPr>
          </a:p>
          <a:p>
            <a:r>
              <a:rPr lang="de-DE" sz="1600" b="1">
                <a:solidFill>
                  <a:srgbClr val="0000FF"/>
                </a:solidFill>
                <a:latin typeface="Consolas"/>
              </a:rPr>
              <a:t>END</a:t>
            </a:r>
            <a:r>
              <a:rPr lang="de-DE" sz="1600">
                <a:solidFill>
                  <a:srgbClr val="808080"/>
                </a:solidFill>
                <a:latin typeface="Consolas"/>
              </a:rPr>
              <a:t>;</a:t>
            </a:r>
          </a:p>
          <a:p>
            <a:r>
              <a:rPr lang="de-DE" sz="1600">
                <a:solidFill>
                  <a:srgbClr val="808080"/>
                </a:solidFill>
                <a:latin typeface="Consolas"/>
              </a:rPr>
              <a:t>/</a:t>
            </a:r>
          </a:p>
        </p:txBody>
      </p:sp>
    </p:spTree>
    <p:extLst>
      <p:ext uri="{BB962C8B-B14F-4D97-AF65-F5344CB8AC3E}">
        <p14:creationId xmlns:p14="http://schemas.microsoft.com/office/powerpoint/2010/main" val="218990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Lösung</a:t>
            </a:r>
          </a:p>
        </p:txBody>
      </p:sp>
      <p:sp>
        <p:nvSpPr>
          <p:cNvPr id="4" name="Rectangle 81"/>
          <p:cNvSpPr>
            <a:spLocks noChangeArrowheads="1"/>
          </p:cNvSpPr>
          <p:nvPr/>
        </p:nvSpPr>
        <p:spPr bwMode="auto">
          <a:xfrm>
            <a:off x="611560" y="1412776"/>
            <a:ext cx="7596844" cy="4032448"/>
          </a:xfrm>
          <a:prstGeom prst="rect">
            <a:avLst/>
          </a:prstGeom>
          <a:solidFill>
            <a:srgbClr val="FFFFCC"/>
          </a:solidFill>
          <a:ln w="9525">
            <a:solidFill>
              <a:schemeClr val="tx1"/>
            </a:solidFill>
            <a:miter lim="800000"/>
            <a:headEnd/>
            <a:tailEnd/>
          </a:ln>
        </p:spPr>
        <p:txBody>
          <a:bodyPr wrap="square" lIns="180000" tIns="93600" rIns="180000" bIns="93600" anchor="ctr">
            <a:noAutofit/>
          </a:bodyPr>
          <a:lstStyle/>
          <a:p>
            <a:r>
              <a:rPr lang="de-DE" sz="1600" b="1">
                <a:solidFill>
                  <a:srgbClr val="0000FF"/>
                </a:solidFill>
                <a:latin typeface="Consolas"/>
              </a:rPr>
              <a:t>CREATE OR REPLACE FUNCTION</a:t>
            </a:r>
            <a:r>
              <a:rPr lang="de-DE" sz="1600">
                <a:solidFill>
                  <a:prstClr val="black"/>
                </a:solidFill>
                <a:latin typeface="Consolas"/>
              </a:rPr>
              <a:t> emp_value_for_column</a:t>
            </a:r>
            <a:r>
              <a:rPr lang="de-DE" sz="1600" b="1">
                <a:solidFill>
                  <a:srgbClr val="0000FF"/>
                </a:solidFill>
                <a:latin typeface="Consolas"/>
              </a:rPr>
              <a:t> </a:t>
            </a:r>
            <a:r>
              <a:rPr lang="de-DE" sz="1600">
                <a:solidFill>
                  <a:srgbClr val="808080"/>
                </a:solidFill>
                <a:latin typeface="Consolas"/>
              </a:rPr>
              <a:t>(</a:t>
            </a:r>
            <a:endParaRPr lang="de-DE" sz="1600">
              <a:solidFill>
                <a:prstClr val="black"/>
              </a:solidFill>
              <a:latin typeface="Consolas"/>
            </a:endParaRPr>
          </a:p>
          <a:p>
            <a:r>
              <a:rPr lang="de-DE" sz="1600">
                <a:solidFill>
                  <a:prstClr val="black"/>
                </a:solidFill>
                <a:latin typeface="Consolas"/>
              </a:rPr>
              <a:t>  p_column VARCHAR2</a:t>
            </a:r>
            <a:r>
              <a:rPr lang="de-DE" sz="1600">
                <a:solidFill>
                  <a:srgbClr val="808080"/>
                </a:solidFill>
                <a:latin typeface="Consolas"/>
              </a:rPr>
              <a:t>,</a:t>
            </a:r>
            <a:r>
              <a:rPr lang="de-DE" sz="1600">
                <a:solidFill>
                  <a:prstClr val="black"/>
                </a:solidFill>
                <a:latin typeface="Consolas"/>
              </a:rPr>
              <a:t> </a:t>
            </a:r>
          </a:p>
          <a:p>
            <a:r>
              <a:rPr lang="de-DE" sz="1600">
                <a:solidFill>
                  <a:prstClr val="black"/>
                </a:solidFill>
                <a:latin typeface="Consolas"/>
              </a:rPr>
              <a:t>  p_emp_id NUMBER</a:t>
            </a:r>
            <a:r>
              <a:rPr lang="de-DE" sz="1600">
                <a:solidFill>
                  <a:srgbClr val="808080"/>
                </a:solidFill>
                <a:latin typeface="Consolas"/>
              </a:rPr>
              <a:t>)</a:t>
            </a:r>
            <a:r>
              <a:rPr lang="de-DE" sz="1600">
                <a:solidFill>
                  <a:prstClr val="black"/>
                </a:solidFill>
                <a:latin typeface="Consolas"/>
              </a:rPr>
              <a:t> </a:t>
            </a:r>
          </a:p>
          <a:p>
            <a:r>
              <a:rPr lang="de-DE" sz="1600" b="1">
                <a:solidFill>
                  <a:srgbClr val="0000FF"/>
                </a:solidFill>
                <a:latin typeface="Consolas"/>
              </a:rPr>
              <a:t>RETURN</a:t>
            </a:r>
            <a:r>
              <a:rPr lang="de-DE" sz="1600">
                <a:solidFill>
                  <a:prstClr val="black"/>
                </a:solidFill>
                <a:latin typeface="Consolas"/>
              </a:rPr>
              <a:t> VARCHAR2</a:t>
            </a:r>
          </a:p>
          <a:p>
            <a:r>
              <a:rPr lang="de-DE" sz="1600" b="1">
                <a:solidFill>
                  <a:srgbClr val="0000FF"/>
                </a:solidFill>
                <a:latin typeface="Consolas"/>
              </a:rPr>
              <a:t>AS</a:t>
            </a:r>
            <a:r>
              <a:rPr lang="de-DE" sz="1600">
                <a:solidFill>
                  <a:prstClr val="black"/>
                </a:solidFill>
                <a:latin typeface="Consolas"/>
              </a:rPr>
              <a:t> </a:t>
            </a:r>
          </a:p>
          <a:p>
            <a:r>
              <a:rPr lang="de-DE" sz="1600">
                <a:solidFill>
                  <a:prstClr val="black"/>
                </a:solidFill>
                <a:latin typeface="Consolas"/>
              </a:rPr>
              <a:t>  v_stmt VARCHAR2</a:t>
            </a:r>
            <a:r>
              <a:rPr lang="de-DE" sz="1600">
                <a:solidFill>
                  <a:srgbClr val="808080"/>
                </a:solidFill>
                <a:latin typeface="Consolas"/>
              </a:rPr>
              <a:t>(</a:t>
            </a:r>
            <a:r>
              <a:rPr lang="de-DE" sz="1600">
                <a:solidFill>
                  <a:prstClr val="black"/>
                </a:solidFill>
                <a:latin typeface="Consolas"/>
              </a:rPr>
              <a:t>200</a:t>
            </a:r>
            <a:r>
              <a:rPr lang="de-DE" sz="1600">
                <a:solidFill>
                  <a:srgbClr val="808080"/>
                </a:solidFill>
                <a:latin typeface="Consolas"/>
              </a:rPr>
              <a:t>);</a:t>
            </a:r>
            <a:endParaRPr lang="de-DE" sz="1600">
              <a:solidFill>
                <a:prstClr val="black"/>
              </a:solidFill>
              <a:latin typeface="Consolas"/>
            </a:endParaRPr>
          </a:p>
          <a:p>
            <a:r>
              <a:rPr lang="de-DE" sz="1600">
                <a:solidFill>
                  <a:prstClr val="black"/>
                </a:solidFill>
                <a:latin typeface="Consolas"/>
              </a:rPr>
              <a:t>  v_value VARCHAR2</a:t>
            </a:r>
            <a:r>
              <a:rPr lang="de-DE" sz="1600">
                <a:solidFill>
                  <a:srgbClr val="808080"/>
                </a:solidFill>
                <a:latin typeface="Consolas"/>
              </a:rPr>
              <a:t>(</a:t>
            </a:r>
            <a:r>
              <a:rPr lang="de-DE" sz="1600">
                <a:solidFill>
                  <a:prstClr val="black"/>
                </a:solidFill>
                <a:latin typeface="Consolas"/>
              </a:rPr>
              <a:t>100</a:t>
            </a:r>
            <a:r>
              <a:rPr lang="de-DE" sz="1600">
                <a:solidFill>
                  <a:srgbClr val="808080"/>
                </a:solidFill>
                <a:latin typeface="Consolas"/>
              </a:rPr>
              <a:t>);</a:t>
            </a:r>
            <a:endParaRPr lang="de-DE" sz="1600">
              <a:solidFill>
                <a:prstClr val="black"/>
              </a:solidFill>
              <a:latin typeface="Consolas"/>
            </a:endParaRPr>
          </a:p>
          <a:p>
            <a:r>
              <a:rPr lang="de-DE" sz="1600" b="1">
                <a:solidFill>
                  <a:srgbClr val="0000FF"/>
                </a:solidFill>
                <a:latin typeface="Consolas"/>
              </a:rPr>
              <a:t>BEGIN</a:t>
            </a:r>
            <a:r>
              <a:rPr lang="de-DE" sz="1600">
                <a:solidFill>
                  <a:prstClr val="black"/>
                </a:solidFill>
                <a:latin typeface="Consolas"/>
              </a:rPr>
              <a:t> </a:t>
            </a:r>
          </a:p>
          <a:p>
            <a:r>
              <a:rPr lang="de-DE" sz="1600">
                <a:solidFill>
                  <a:prstClr val="black"/>
                </a:solidFill>
                <a:latin typeface="Consolas"/>
              </a:rPr>
              <a:t>  v_stmt </a:t>
            </a:r>
            <a:r>
              <a:rPr lang="de-DE" sz="1600">
                <a:solidFill>
                  <a:srgbClr val="808080"/>
                </a:solidFill>
                <a:latin typeface="Consolas"/>
              </a:rPr>
              <a:t>:=</a:t>
            </a:r>
            <a:r>
              <a:rPr lang="de-DE" sz="1600">
                <a:solidFill>
                  <a:prstClr val="black"/>
                </a:solidFill>
                <a:latin typeface="Consolas"/>
              </a:rPr>
              <a:t> </a:t>
            </a:r>
            <a:r>
              <a:rPr lang="de-DE" sz="1600">
                <a:solidFill>
                  <a:srgbClr val="800000"/>
                </a:solidFill>
                <a:latin typeface="Consolas"/>
              </a:rPr>
              <a:t>'SELECT '</a:t>
            </a:r>
            <a:r>
              <a:rPr lang="de-DE" sz="1600">
                <a:solidFill>
                  <a:prstClr val="black"/>
                </a:solidFill>
                <a:latin typeface="Consolas"/>
              </a:rPr>
              <a:t> </a:t>
            </a:r>
            <a:r>
              <a:rPr lang="de-DE" sz="1600">
                <a:solidFill>
                  <a:srgbClr val="808080"/>
                </a:solidFill>
                <a:latin typeface="Consolas"/>
              </a:rPr>
              <a:t>||</a:t>
            </a:r>
            <a:r>
              <a:rPr lang="de-DE" sz="1600">
                <a:solidFill>
                  <a:prstClr val="black"/>
                </a:solidFill>
                <a:latin typeface="Consolas"/>
              </a:rPr>
              <a:t> p_column </a:t>
            </a:r>
            <a:r>
              <a:rPr lang="de-DE" sz="1600">
                <a:solidFill>
                  <a:srgbClr val="808080"/>
                </a:solidFill>
                <a:latin typeface="Consolas"/>
              </a:rPr>
              <a:t>||</a:t>
            </a:r>
            <a:r>
              <a:rPr lang="de-DE" sz="1600">
                <a:solidFill>
                  <a:prstClr val="black"/>
                </a:solidFill>
                <a:latin typeface="Consolas"/>
              </a:rPr>
              <a:t> </a:t>
            </a:r>
          </a:p>
          <a:p>
            <a:r>
              <a:rPr lang="de-DE" sz="1600">
                <a:solidFill>
                  <a:prstClr val="black"/>
                </a:solidFill>
                <a:latin typeface="Consolas"/>
              </a:rPr>
              <a:t>    </a:t>
            </a:r>
            <a:r>
              <a:rPr lang="de-DE" sz="1600">
                <a:solidFill>
                  <a:srgbClr val="800000"/>
                </a:solidFill>
                <a:latin typeface="Consolas"/>
              </a:rPr>
              <a:t>' FROM employees WHERE employee_id = :1'</a:t>
            </a:r>
            <a:r>
              <a:rPr lang="de-DE" sz="1600">
                <a:solidFill>
                  <a:srgbClr val="808080"/>
                </a:solidFill>
                <a:latin typeface="Consolas"/>
              </a:rPr>
              <a:t>;</a:t>
            </a:r>
            <a:endParaRPr lang="de-DE" sz="1600">
              <a:solidFill>
                <a:prstClr val="black"/>
              </a:solidFill>
              <a:latin typeface="Consolas"/>
            </a:endParaRPr>
          </a:p>
          <a:p>
            <a:r>
              <a:rPr lang="de-DE" sz="1600">
                <a:solidFill>
                  <a:prstClr val="black"/>
                </a:solidFill>
                <a:latin typeface="Consolas"/>
              </a:rPr>
              <a:t>  </a:t>
            </a:r>
          </a:p>
          <a:p>
            <a:r>
              <a:rPr lang="de-DE" sz="1600">
                <a:solidFill>
                  <a:prstClr val="black"/>
                </a:solidFill>
                <a:latin typeface="Consolas"/>
              </a:rPr>
              <a:t>  </a:t>
            </a:r>
            <a:r>
              <a:rPr lang="de-DE" sz="1600" b="1">
                <a:solidFill>
                  <a:srgbClr val="0000FF"/>
                </a:solidFill>
                <a:latin typeface="Consolas"/>
              </a:rPr>
              <a:t>EXECUTE</a:t>
            </a:r>
            <a:r>
              <a:rPr lang="de-DE" sz="1600">
                <a:solidFill>
                  <a:prstClr val="black"/>
                </a:solidFill>
                <a:latin typeface="Consolas"/>
              </a:rPr>
              <a:t> </a:t>
            </a:r>
            <a:r>
              <a:rPr lang="de-DE" sz="1600" b="1">
                <a:solidFill>
                  <a:srgbClr val="0000FF"/>
                </a:solidFill>
                <a:latin typeface="Consolas"/>
              </a:rPr>
              <a:t>IMMEDIATE </a:t>
            </a:r>
            <a:r>
              <a:rPr lang="de-DE" sz="1600">
                <a:solidFill>
                  <a:prstClr val="black"/>
                </a:solidFill>
                <a:latin typeface="Consolas"/>
              </a:rPr>
              <a:t>v_stmt </a:t>
            </a:r>
            <a:r>
              <a:rPr lang="de-DE" sz="1600" b="1">
                <a:solidFill>
                  <a:srgbClr val="0000FF"/>
                </a:solidFill>
                <a:latin typeface="Consolas"/>
              </a:rPr>
              <a:t>INTO</a:t>
            </a:r>
            <a:r>
              <a:rPr lang="de-DE" sz="1600">
                <a:solidFill>
                  <a:prstClr val="black"/>
                </a:solidFill>
                <a:latin typeface="Consolas"/>
              </a:rPr>
              <a:t> v_value </a:t>
            </a:r>
            <a:r>
              <a:rPr lang="de-DE" sz="1600" b="1">
                <a:solidFill>
                  <a:srgbClr val="0000FF"/>
                </a:solidFill>
                <a:latin typeface="Consolas"/>
              </a:rPr>
              <a:t>USING</a:t>
            </a:r>
            <a:r>
              <a:rPr lang="de-DE" sz="1600">
                <a:solidFill>
                  <a:prstClr val="black"/>
                </a:solidFill>
                <a:latin typeface="Consolas"/>
              </a:rPr>
              <a:t> p_emp_id</a:t>
            </a:r>
            <a:r>
              <a:rPr lang="de-DE" sz="1600">
                <a:solidFill>
                  <a:srgbClr val="808080"/>
                </a:solidFill>
                <a:latin typeface="Consolas"/>
              </a:rPr>
              <a:t>;</a:t>
            </a:r>
            <a:endParaRPr lang="de-DE" sz="1600">
              <a:solidFill>
                <a:prstClr val="black"/>
              </a:solidFill>
              <a:latin typeface="Consolas"/>
            </a:endParaRPr>
          </a:p>
          <a:p>
            <a:r>
              <a:rPr lang="de-DE" sz="1600">
                <a:solidFill>
                  <a:prstClr val="black"/>
                </a:solidFill>
                <a:latin typeface="Consolas"/>
              </a:rPr>
              <a:t>  </a:t>
            </a:r>
          </a:p>
          <a:p>
            <a:r>
              <a:rPr lang="de-DE" sz="1600">
                <a:solidFill>
                  <a:prstClr val="black"/>
                </a:solidFill>
                <a:latin typeface="Consolas"/>
              </a:rPr>
              <a:t>  </a:t>
            </a:r>
            <a:r>
              <a:rPr lang="de-DE" sz="1600" b="1">
                <a:solidFill>
                  <a:srgbClr val="0000FF"/>
                </a:solidFill>
                <a:latin typeface="Consolas"/>
              </a:rPr>
              <a:t>RETURN</a:t>
            </a:r>
            <a:r>
              <a:rPr lang="de-DE" sz="1600">
                <a:solidFill>
                  <a:prstClr val="black"/>
                </a:solidFill>
                <a:latin typeface="Consolas"/>
              </a:rPr>
              <a:t> v_value</a:t>
            </a:r>
            <a:r>
              <a:rPr lang="de-DE" sz="1600">
                <a:solidFill>
                  <a:srgbClr val="808080"/>
                </a:solidFill>
                <a:latin typeface="Consolas"/>
              </a:rPr>
              <a:t>;</a:t>
            </a:r>
            <a:endParaRPr lang="de-DE" sz="1600">
              <a:solidFill>
                <a:prstClr val="black"/>
              </a:solidFill>
              <a:latin typeface="Consolas"/>
            </a:endParaRPr>
          </a:p>
          <a:p>
            <a:r>
              <a:rPr lang="de-DE" sz="1600" b="1">
                <a:solidFill>
                  <a:srgbClr val="0000FF"/>
                </a:solidFill>
                <a:latin typeface="Consolas"/>
              </a:rPr>
              <a:t>END</a:t>
            </a:r>
            <a:r>
              <a:rPr lang="de-DE" sz="1600">
                <a:solidFill>
                  <a:srgbClr val="808080"/>
                </a:solidFill>
                <a:latin typeface="Consolas"/>
              </a:rPr>
              <a:t>;</a:t>
            </a:r>
          </a:p>
        </p:txBody>
      </p:sp>
      <p:sp>
        <p:nvSpPr>
          <p:cNvPr id="6" name="Textfeld 5"/>
          <p:cNvSpPr txBox="1"/>
          <p:nvPr/>
        </p:nvSpPr>
        <p:spPr>
          <a:xfrm>
            <a:off x="539552" y="5733256"/>
            <a:ext cx="8081459" cy="400110"/>
          </a:xfrm>
          <a:prstGeom prst="rect">
            <a:avLst/>
          </a:prstGeom>
          <a:noFill/>
        </p:spPr>
        <p:txBody>
          <a:bodyPr wrap="none" rtlCol="0">
            <a:spAutoFit/>
          </a:bodyPr>
          <a:lstStyle/>
          <a:p>
            <a:r>
              <a:rPr lang="de-DE" sz="2000" dirty="0" smtClean="0">
                <a:solidFill>
                  <a:srgbClr val="555555"/>
                </a:solidFill>
                <a:latin typeface="Consolas"/>
                <a:ea typeface="Tahoma" pitchFamily="34" charset="0"/>
                <a:cs typeface="Consolas"/>
              </a:rPr>
              <a:t>SELECT emp_value_for_column('first_name', 100) FROM dual</a:t>
            </a:r>
          </a:p>
        </p:txBody>
      </p:sp>
    </p:spTree>
    <p:extLst>
      <p:ext uri="{BB962C8B-B14F-4D97-AF65-F5344CB8AC3E}">
        <p14:creationId xmlns:p14="http://schemas.microsoft.com/office/powerpoint/2010/main" val="39606498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Execute Immediate: Multi-Row-Select</a:t>
            </a:r>
          </a:p>
        </p:txBody>
      </p:sp>
      <p:sp>
        <p:nvSpPr>
          <p:cNvPr id="4" name="Rectangle 81"/>
          <p:cNvSpPr>
            <a:spLocks noChangeArrowheads="1"/>
          </p:cNvSpPr>
          <p:nvPr/>
        </p:nvSpPr>
        <p:spPr bwMode="auto">
          <a:xfrm>
            <a:off x="251520" y="1088740"/>
            <a:ext cx="8640960" cy="5112568"/>
          </a:xfrm>
          <a:prstGeom prst="rect">
            <a:avLst/>
          </a:prstGeom>
          <a:solidFill>
            <a:srgbClr val="FFFFCC"/>
          </a:solidFill>
          <a:ln w="9525">
            <a:solidFill>
              <a:schemeClr val="tx1"/>
            </a:solidFill>
            <a:miter lim="800000"/>
            <a:headEnd/>
            <a:tailEnd/>
          </a:ln>
        </p:spPr>
        <p:txBody>
          <a:bodyPr wrap="square" lIns="180000" tIns="93600" rIns="180000" bIns="93600" anchor="ctr">
            <a:noAutofit/>
          </a:bodyPr>
          <a:lstStyle/>
          <a:p>
            <a:r>
              <a:rPr lang="de-DE" sz="1400" b="1">
                <a:solidFill>
                  <a:srgbClr val="0000FF"/>
                </a:solidFill>
                <a:latin typeface="Consolas"/>
              </a:rPr>
              <a:t>CREATE OR REPLACE PROCEDURE </a:t>
            </a:r>
            <a:r>
              <a:rPr lang="de-DE" sz="1400">
                <a:solidFill>
                  <a:prstClr val="black"/>
                </a:solidFill>
                <a:latin typeface="Consolas"/>
              </a:rPr>
              <a:t>list_employees</a:t>
            </a:r>
            <a:r>
              <a:rPr lang="de-DE" sz="1400">
                <a:solidFill>
                  <a:srgbClr val="808080"/>
                </a:solidFill>
                <a:latin typeface="Consolas"/>
              </a:rPr>
              <a:t>(</a:t>
            </a:r>
            <a:r>
              <a:rPr lang="de-DE" sz="1400">
                <a:solidFill>
                  <a:prstClr val="black"/>
                </a:solidFill>
                <a:latin typeface="Consolas"/>
              </a:rPr>
              <a:t> p_deptid NUMBER </a:t>
            </a:r>
            <a:r>
              <a:rPr lang="de-DE" sz="1400">
                <a:solidFill>
                  <a:srgbClr val="808080"/>
                </a:solidFill>
                <a:latin typeface="Consolas"/>
              </a:rPr>
              <a:t>)</a:t>
            </a:r>
            <a:r>
              <a:rPr lang="de-DE" sz="1400">
                <a:solidFill>
                  <a:prstClr val="black"/>
                </a:solidFill>
                <a:latin typeface="Consolas"/>
              </a:rPr>
              <a:t> </a:t>
            </a:r>
          </a:p>
          <a:p>
            <a:r>
              <a:rPr lang="de-DE" sz="1400" b="1">
                <a:solidFill>
                  <a:srgbClr val="0000FF"/>
                </a:solidFill>
                <a:latin typeface="Consolas"/>
              </a:rPr>
              <a:t>AS</a:t>
            </a:r>
            <a:r>
              <a:rPr lang="de-DE" sz="1400">
                <a:solidFill>
                  <a:prstClr val="black"/>
                </a:solidFill>
                <a:latin typeface="Consolas"/>
              </a:rPr>
              <a:t> </a:t>
            </a:r>
          </a:p>
          <a:p>
            <a:r>
              <a:rPr lang="de-DE" sz="1400">
                <a:solidFill>
                  <a:srgbClr val="FF0000"/>
                </a:solidFill>
                <a:latin typeface="Consolas"/>
              </a:rPr>
              <a:t>  </a:t>
            </a:r>
            <a:r>
              <a:rPr lang="de-DE" sz="1400" b="1">
                <a:solidFill>
                  <a:srgbClr val="FF0000"/>
                </a:solidFill>
                <a:latin typeface="Consolas"/>
              </a:rPr>
              <a:t>TYPE</a:t>
            </a:r>
            <a:r>
              <a:rPr lang="de-DE" sz="1400">
                <a:solidFill>
                  <a:srgbClr val="FF0000"/>
                </a:solidFill>
                <a:latin typeface="Consolas"/>
              </a:rPr>
              <a:t> emp_refcsr_type </a:t>
            </a:r>
            <a:r>
              <a:rPr lang="de-DE" sz="1400" b="1">
                <a:solidFill>
                  <a:srgbClr val="FF0000"/>
                </a:solidFill>
                <a:latin typeface="Consolas"/>
              </a:rPr>
              <a:t>IS REF CURSOR</a:t>
            </a:r>
            <a:r>
              <a:rPr lang="de-DE" sz="1400">
                <a:solidFill>
                  <a:srgbClr val="FF0000"/>
                </a:solidFill>
                <a:latin typeface="Consolas"/>
              </a:rPr>
              <a:t>; </a:t>
            </a:r>
            <a:r>
              <a:rPr lang="de-DE" sz="1400">
                <a:solidFill>
                  <a:srgbClr val="008000"/>
                </a:solidFill>
                <a:latin typeface="Consolas"/>
              </a:rPr>
              <a:t>-- Dynamischer ROWTYPE abhängig von Cursor</a:t>
            </a:r>
          </a:p>
          <a:p>
            <a:endParaRPr lang="de-DE" sz="1400">
              <a:solidFill>
                <a:prstClr val="black"/>
              </a:solidFill>
              <a:latin typeface="Consolas"/>
            </a:endParaRPr>
          </a:p>
          <a:p>
            <a:r>
              <a:rPr lang="de-DE" sz="1400">
                <a:solidFill>
                  <a:prstClr val="black"/>
                </a:solidFill>
                <a:latin typeface="Consolas"/>
              </a:rPr>
              <a:t>  cur_emp  emp_refcsr_type</a:t>
            </a:r>
            <a:r>
              <a:rPr lang="de-DE" sz="1400">
                <a:solidFill>
                  <a:srgbClr val="808080"/>
                </a:solidFill>
                <a:latin typeface="Consolas"/>
              </a:rPr>
              <a:t>;</a:t>
            </a:r>
            <a:r>
              <a:rPr lang="de-DE" sz="1400">
                <a:solidFill>
                  <a:prstClr val="black"/>
                </a:solidFill>
                <a:latin typeface="Consolas"/>
              </a:rPr>
              <a:t> </a:t>
            </a:r>
          </a:p>
          <a:p>
            <a:r>
              <a:rPr lang="de-DE" sz="1400">
                <a:solidFill>
                  <a:prstClr val="black"/>
                </a:solidFill>
                <a:latin typeface="Consolas"/>
              </a:rPr>
              <a:t>  rec_emp  employees</a:t>
            </a:r>
            <a:r>
              <a:rPr lang="de-DE" sz="1400">
                <a:solidFill>
                  <a:srgbClr val="808080"/>
                </a:solidFill>
                <a:latin typeface="Consolas"/>
              </a:rPr>
              <a:t>%</a:t>
            </a:r>
            <a:r>
              <a:rPr lang="de-DE" sz="1400">
                <a:solidFill>
                  <a:prstClr val="black"/>
                </a:solidFill>
                <a:latin typeface="Consolas"/>
              </a:rPr>
              <a:t>ROWTYPE</a:t>
            </a:r>
            <a:r>
              <a:rPr lang="de-DE" sz="1400">
                <a:solidFill>
                  <a:srgbClr val="808080"/>
                </a:solidFill>
                <a:latin typeface="Consolas"/>
              </a:rPr>
              <a:t>;</a:t>
            </a:r>
            <a:r>
              <a:rPr lang="de-DE" sz="1400">
                <a:solidFill>
                  <a:prstClr val="black"/>
                </a:solidFill>
                <a:latin typeface="Consolas"/>
              </a:rPr>
              <a:t> </a:t>
            </a:r>
          </a:p>
          <a:p>
            <a:r>
              <a:rPr lang="da-DK" sz="1400">
                <a:solidFill>
                  <a:prstClr val="black"/>
                </a:solidFill>
                <a:latin typeface="Consolas"/>
              </a:rPr>
              <a:t>  v_stmt   varchar2</a:t>
            </a:r>
            <a:r>
              <a:rPr lang="da-DK" sz="1400">
                <a:solidFill>
                  <a:srgbClr val="808080"/>
                </a:solidFill>
                <a:latin typeface="Consolas"/>
              </a:rPr>
              <a:t>(</a:t>
            </a:r>
            <a:r>
              <a:rPr lang="da-DK" sz="1400">
                <a:solidFill>
                  <a:prstClr val="black"/>
                </a:solidFill>
                <a:latin typeface="Consolas"/>
              </a:rPr>
              <a:t>200</a:t>
            </a:r>
            <a:r>
              <a:rPr lang="da-DK" sz="1400">
                <a:solidFill>
                  <a:srgbClr val="808080"/>
                </a:solidFill>
                <a:latin typeface="Consolas"/>
              </a:rPr>
              <a:t>);</a:t>
            </a:r>
            <a:r>
              <a:rPr lang="da-DK" sz="1400">
                <a:solidFill>
                  <a:prstClr val="black"/>
                </a:solidFill>
                <a:latin typeface="Consolas"/>
              </a:rPr>
              <a:t> </a:t>
            </a:r>
          </a:p>
          <a:p>
            <a:endParaRPr lang="da-DK" sz="1400" b="1">
              <a:solidFill>
                <a:srgbClr val="0000FF"/>
              </a:solidFill>
              <a:latin typeface="Consolas"/>
            </a:endParaRPr>
          </a:p>
          <a:p>
            <a:r>
              <a:rPr lang="da-DK" sz="1400" b="1">
                <a:solidFill>
                  <a:srgbClr val="0000FF"/>
                </a:solidFill>
                <a:latin typeface="Consolas"/>
              </a:rPr>
              <a:t>BEGIN</a:t>
            </a:r>
            <a:r>
              <a:rPr lang="da-DK" sz="1400">
                <a:solidFill>
                  <a:prstClr val="black"/>
                </a:solidFill>
                <a:latin typeface="Consolas"/>
              </a:rPr>
              <a:t> </a:t>
            </a:r>
          </a:p>
          <a:p>
            <a:r>
              <a:rPr lang="da-DK" sz="1400">
                <a:solidFill>
                  <a:prstClr val="black"/>
                </a:solidFill>
                <a:latin typeface="Consolas"/>
              </a:rPr>
              <a:t>  v_stmt </a:t>
            </a:r>
            <a:r>
              <a:rPr lang="da-DK" sz="1400">
                <a:solidFill>
                  <a:srgbClr val="808080"/>
                </a:solidFill>
                <a:latin typeface="Consolas"/>
              </a:rPr>
              <a:t>:=</a:t>
            </a:r>
            <a:r>
              <a:rPr lang="da-DK" sz="1400">
                <a:solidFill>
                  <a:prstClr val="black"/>
                </a:solidFill>
                <a:latin typeface="Consolas"/>
              </a:rPr>
              <a:t> </a:t>
            </a:r>
            <a:r>
              <a:rPr lang="da-DK" sz="1400">
                <a:solidFill>
                  <a:srgbClr val="800000"/>
                </a:solidFill>
                <a:latin typeface="Consolas"/>
              </a:rPr>
              <a:t>'SELECT * FROM employees'</a:t>
            </a:r>
            <a:r>
              <a:rPr lang="da-DK" sz="1400">
                <a:solidFill>
                  <a:prstClr val="black"/>
                </a:solidFill>
                <a:latin typeface="Consolas"/>
              </a:rPr>
              <a:t> </a:t>
            </a:r>
            <a:r>
              <a:rPr lang="da-DK" sz="1400">
                <a:solidFill>
                  <a:srgbClr val="808080"/>
                </a:solidFill>
                <a:latin typeface="Consolas"/>
              </a:rPr>
              <a:t>||</a:t>
            </a:r>
            <a:r>
              <a:rPr lang="da-DK" sz="1400">
                <a:solidFill>
                  <a:prstClr val="black"/>
                </a:solidFill>
                <a:latin typeface="Consolas"/>
              </a:rPr>
              <a:t> </a:t>
            </a:r>
            <a:r>
              <a:rPr lang="da-DK" sz="1400">
                <a:solidFill>
                  <a:srgbClr val="800000"/>
                </a:solidFill>
                <a:latin typeface="Consolas"/>
              </a:rPr>
              <a:t>' WHERE department_id = :id'</a:t>
            </a:r>
            <a:r>
              <a:rPr lang="da-DK" sz="1400">
                <a:solidFill>
                  <a:srgbClr val="808080"/>
                </a:solidFill>
                <a:latin typeface="Consolas"/>
              </a:rPr>
              <a:t>;</a:t>
            </a:r>
            <a:r>
              <a:rPr lang="da-DK" sz="1400">
                <a:solidFill>
                  <a:prstClr val="black"/>
                </a:solidFill>
                <a:latin typeface="Consolas"/>
              </a:rPr>
              <a:t> </a:t>
            </a:r>
          </a:p>
          <a:p>
            <a:endParaRPr lang="da-DK" sz="1400">
              <a:solidFill>
                <a:prstClr val="black"/>
              </a:solidFill>
              <a:latin typeface="Consolas"/>
            </a:endParaRPr>
          </a:p>
          <a:p>
            <a:r>
              <a:rPr lang="da-DK" sz="1400">
                <a:solidFill>
                  <a:srgbClr val="FF0000"/>
                </a:solidFill>
                <a:latin typeface="Consolas"/>
              </a:rPr>
              <a:t>  </a:t>
            </a:r>
            <a:r>
              <a:rPr lang="da-DK" sz="1400" b="1">
                <a:solidFill>
                  <a:srgbClr val="FF0000"/>
                </a:solidFill>
                <a:latin typeface="Consolas"/>
              </a:rPr>
              <a:t>OPEN</a:t>
            </a:r>
            <a:r>
              <a:rPr lang="da-DK" sz="1400">
                <a:solidFill>
                  <a:srgbClr val="FF0000"/>
                </a:solidFill>
                <a:latin typeface="Consolas"/>
              </a:rPr>
              <a:t> cur_emp </a:t>
            </a:r>
            <a:r>
              <a:rPr lang="da-DK" sz="1400" b="1">
                <a:solidFill>
                  <a:srgbClr val="FF0000"/>
                </a:solidFill>
                <a:latin typeface="Consolas"/>
              </a:rPr>
              <a:t>FOR</a:t>
            </a:r>
            <a:r>
              <a:rPr lang="da-DK" sz="1400">
                <a:solidFill>
                  <a:srgbClr val="FF0000"/>
                </a:solidFill>
                <a:latin typeface="Consolas"/>
              </a:rPr>
              <a:t> v_stmt </a:t>
            </a:r>
            <a:r>
              <a:rPr lang="da-DK" sz="1400" b="1">
                <a:solidFill>
                  <a:srgbClr val="FF0000"/>
                </a:solidFill>
                <a:latin typeface="Consolas"/>
              </a:rPr>
              <a:t>USING</a:t>
            </a:r>
            <a:r>
              <a:rPr lang="da-DK" sz="1400">
                <a:solidFill>
                  <a:srgbClr val="FF0000"/>
                </a:solidFill>
                <a:latin typeface="Consolas"/>
              </a:rPr>
              <a:t> p_deptid; </a:t>
            </a:r>
            <a:r>
              <a:rPr lang="de-DE" sz="1400">
                <a:solidFill>
                  <a:srgbClr val="008000"/>
                </a:solidFill>
                <a:latin typeface="Consolas"/>
              </a:rPr>
              <a:t>-- Cursor für dynamisches Statement</a:t>
            </a:r>
            <a:endParaRPr lang="da-DK" sz="1400">
              <a:solidFill>
                <a:srgbClr val="FF0000"/>
              </a:solidFill>
              <a:latin typeface="Consolas"/>
            </a:endParaRPr>
          </a:p>
          <a:p>
            <a:endParaRPr lang="da-DK" sz="1400">
              <a:solidFill>
                <a:prstClr val="black"/>
              </a:solidFill>
              <a:latin typeface="Consolas"/>
            </a:endParaRPr>
          </a:p>
          <a:p>
            <a:r>
              <a:rPr lang="da-DK" sz="1400">
                <a:solidFill>
                  <a:prstClr val="black"/>
                </a:solidFill>
                <a:latin typeface="Consolas"/>
              </a:rPr>
              <a:t>  </a:t>
            </a:r>
            <a:r>
              <a:rPr lang="da-DK" sz="1400" b="1">
                <a:solidFill>
                  <a:srgbClr val="0000FF"/>
                </a:solidFill>
                <a:latin typeface="Consolas"/>
              </a:rPr>
              <a:t>LOOP</a:t>
            </a:r>
            <a:r>
              <a:rPr lang="da-DK" sz="1400">
                <a:solidFill>
                  <a:prstClr val="black"/>
                </a:solidFill>
                <a:latin typeface="Consolas"/>
              </a:rPr>
              <a:t> </a:t>
            </a:r>
          </a:p>
          <a:p>
            <a:r>
              <a:rPr lang="da-DK" sz="1400">
                <a:solidFill>
                  <a:prstClr val="black"/>
                </a:solidFill>
                <a:latin typeface="Consolas"/>
              </a:rPr>
              <a:t>    </a:t>
            </a:r>
            <a:r>
              <a:rPr lang="da-DK" sz="1400" b="1">
                <a:solidFill>
                  <a:srgbClr val="0000FF"/>
                </a:solidFill>
                <a:latin typeface="Consolas"/>
              </a:rPr>
              <a:t>FETCH</a:t>
            </a:r>
            <a:r>
              <a:rPr lang="da-DK" sz="1400">
                <a:solidFill>
                  <a:prstClr val="black"/>
                </a:solidFill>
                <a:latin typeface="Consolas"/>
              </a:rPr>
              <a:t> cur_emp </a:t>
            </a:r>
            <a:r>
              <a:rPr lang="da-DK" sz="1400" b="1">
                <a:solidFill>
                  <a:srgbClr val="0000FF"/>
                </a:solidFill>
                <a:latin typeface="Consolas"/>
              </a:rPr>
              <a:t>INTO</a:t>
            </a:r>
            <a:r>
              <a:rPr lang="da-DK" sz="1400">
                <a:solidFill>
                  <a:prstClr val="black"/>
                </a:solidFill>
                <a:latin typeface="Consolas"/>
              </a:rPr>
              <a:t> rec_emp</a:t>
            </a:r>
            <a:r>
              <a:rPr lang="da-DK" sz="1400">
                <a:solidFill>
                  <a:srgbClr val="808080"/>
                </a:solidFill>
                <a:latin typeface="Consolas"/>
              </a:rPr>
              <a:t>;</a:t>
            </a:r>
            <a:r>
              <a:rPr lang="da-DK" sz="1400">
                <a:solidFill>
                  <a:prstClr val="black"/>
                </a:solidFill>
                <a:latin typeface="Consolas"/>
              </a:rPr>
              <a:t> </a:t>
            </a:r>
          </a:p>
          <a:p>
            <a:r>
              <a:rPr lang="da-DK" sz="1400">
                <a:solidFill>
                  <a:prstClr val="black"/>
                </a:solidFill>
                <a:latin typeface="Consolas"/>
              </a:rPr>
              <a:t>    </a:t>
            </a:r>
          </a:p>
          <a:p>
            <a:r>
              <a:rPr lang="da-DK" sz="1400" b="1">
                <a:solidFill>
                  <a:prstClr val="black"/>
                </a:solidFill>
                <a:latin typeface="Consolas"/>
              </a:rPr>
              <a:t>    </a:t>
            </a:r>
            <a:r>
              <a:rPr lang="da-DK" sz="1400" b="1">
                <a:solidFill>
                  <a:srgbClr val="0000FF"/>
                </a:solidFill>
                <a:latin typeface="Consolas"/>
              </a:rPr>
              <a:t>EXIT</a:t>
            </a:r>
            <a:r>
              <a:rPr lang="da-DK" sz="1400">
                <a:solidFill>
                  <a:prstClr val="black"/>
                </a:solidFill>
                <a:latin typeface="Consolas"/>
              </a:rPr>
              <a:t> </a:t>
            </a:r>
            <a:r>
              <a:rPr lang="da-DK" sz="1400" b="1">
                <a:solidFill>
                  <a:srgbClr val="0000FF"/>
                </a:solidFill>
                <a:latin typeface="Consolas"/>
              </a:rPr>
              <a:t>WHEN</a:t>
            </a:r>
            <a:r>
              <a:rPr lang="da-DK" sz="1400">
                <a:solidFill>
                  <a:prstClr val="black"/>
                </a:solidFill>
                <a:latin typeface="Consolas"/>
              </a:rPr>
              <a:t> cur_emp</a:t>
            </a:r>
            <a:r>
              <a:rPr lang="da-DK" sz="1400">
                <a:solidFill>
                  <a:srgbClr val="808080"/>
                </a:solidFill>
                <a:latin typeface="Consolas"/>
              </a:rPr>
              <a:t>%</a:t>
            </a:r>
            <a:r>
              <a:rPr lang="da-DK" sz="1400">
                <a:solidFill>
                  <a:prstClr val="black"/>
                </a:solidFill>
                <a:latin typeface="Consolas"/>
              </a:rPr>
              <a:t>NOTFOUND</a:t>
            </a:r>
            <a:r>
              <a:rPr lang="da-DK" sz="1400">
                <a:solidFill>
                  <a:srgbClr val="808080"/>
                </a:solidFill>
                <a:latin typeface="Consolas"/>
              </a:rPr>
              <a:t>;</a:t>
            </a:r>
            <a:r>
              <a:rPr lang="da-DK" sz="1400">
                <a:solidFill>
                  <a:prstClr val="black"/>
                </a:solidFill>
                <a:latin typeface="Consolas"/>
              </a:rPr>
              <a:t> </a:t>
            </a:r>
          </a:p>
          <a:p>
            <a:r>
              <a:rPr lang="da-DK" sz="1400">
                <a:solidFill>
                  <a:prstClr val="black"/>
                </a:solidFill>
                <a:latin typeface="Consolas"/>
              </a:rPr>
              <a:t>    dbms_output</a:t>
            </a:r>
            <a:r>
              <a:rPr lang="da-DK" sz="1400">
                <a:solidFill>
                  <a:srgbClr val="808080"/>
                </a:solidFill>
                <a:latin typeface="Consolas"/>
              </a:rPr>
              <a:t>.</a:t>
            </a:r>
            <a:r>
              <a:rPr lang="da-DK" sz="1400">
                <a:solidFill>
                  <a:prstClr val="black"/>
                </a:solidFill>
                <a:latin typeface="Consolas"/>
              </a:rPr>
              <a:t>put_line</a:t>
            </a:r>
            <a:r>
              <a:rPr lang="da-DK" sz="1400">
                <a:solidFill>
                  <a:srgbClr val="808080"/>
                </a:solidFill>
                <a:latin typeface="Consolas"/>
              </a:rPr>
              <a:t>(</a:t>
            </a:r>
            <a:r>
              <a:rPr lang="da-DK" sz="1400">
                <a:solidFill>
                  <a:prstClr val="black"/>
                </a:solidFill>
                <a:latin typeface="Consolas"/>
              </a:rPr>
              <a:t>rec_emp</a:t>
            </a:r>
            <a:r>
              <a:rPr lang="da-DK" sz="1400">
                <a:solidFill>
                  <a:srgbClr val="808080"/>
                </a:solidFill>
                <a:latin typeface="Consolas"/>
              </a:rPr>
              <a:t>.</a:t>
            </a:r>
            <a:r>
              <a:rPr lang="da-DK" sz="1400">
                <a:solidFill>
                  <a:prstClr val="black"/>
                </a:solidFill>
                <a:latin typeface="Consolas"/>
              </a:rPr>
              <a:t>department_id </a:t>
            </a:r>
            <a:r>
              <a:rPr lang="da-DK" sz="1400">
                <a:solidFill>
                  <a:srgbClr val="808080"/>
                </a:solidFill>
                <a:latin typeface="Consolas"/>
              </a:rPr>
              <a:t>||</a:t>
            </a:r>
            <a:r>
              <a:rPr lang="da-DK" sz="1400">
                <a:solidFill>
                  <a:prstClr val="black"/>
                </a:solidFill>
                <a:latin typeface="Consolas"/>
              </a:rPr>
              <a:t> </a:t>
            </a:r>
            <a:r>
              <a:rPr lang="da-DK" sz="1400">
                <a:solidFill>
                  <a:srgbClr val="800000"/>
                </a:solidFill>
                <a:latin typeface="Consolas"/>
              </a:rPr>
              <a:t>' '</a:t>
            </a:r>
            <a:r>
              <a:rPr lang="da-DK" sz="1400">
                <a:solidFill>
                  <a:prstClr val="black"/>
                </a:solidFill>
                <a:latin typeface="Consolas"/>
              </a:rPr>
              <a:t> </a:t>
            </a:r>
            <a:r>
              <a:rPr lang="da-DK" sz="1400">
                <a:solidFill>
                  <a:srgbClr val="808080"/>
                </a:solidFill>
                <a:latin typeface="Consolas"/>
              </a:rPr>
              <a:t>||</a:t>
            </a:r>
            <a:r>
              <a:rPr lang="da-DK" sz="1400">
                <a:solidFill>
                  <a:prstClr val="black"/>
                </a:solidFill>
                <a:latin typeface="Consolas"/>
              </a:rPr>
              <a:t> rec_emp</a:t>
            </a:r>
            <a:r>
              <a:rPr lang="da-DK" sz="1400">
                <a:solidFill>
                  <a:srgbClr val="808080"/>
                </a:solidFill>
                <a:latin typeface="Consolas"/>
              </a:rPr>
              <a:t>.</a:t>
            </a:r>
            <a:r>
              <a:rPr lang="da-DK" sz="1400">
                <a:solidFill>
                  <a:prstClr val="black"/>
                </a:solidFill>
                <a:latin typeface="Consolas"/>
              </a:rPr>
              <a:t>last_name</a:t>
            </a:r>
            <a:r>
              <a:rPr lang="da-DK" sz="1400">
                <a:solidFill>
                  <a:srgbClr val="808080"/>
                </a:solidFill>
                <a:latin typeface="Consolas"/>
              </a:rPr>
              <a:t>);</a:t>
            </a:r>
            <a:r>
              <a:rPr lang="da-DK" sz="1400">
                <a:solidFill>
                  <a:prstClr val="black"/>
                </a:solidFill>
                <a:latin typeface="Consolas"/>
              </a:rPr>
              <a:t> </a:t>
            </a:r>
          </a:p>
          <a:p>
            <a:r>
              <a:rPr lang="da-DK" sz="1400">
                <a:solidFill>
                  <a:prstClr val="black"/>
                </a:solidFill>
                <a:latin typeface="Consolas"/>
              </a:rPr>
              <a:t>  </a:t>
            </a:r>
            <a:r>
              <a:rPr lang="da-DK" sz="1400" b="1">
                <a:solidFill>
                  <a:srgbClr val="0000FF"/>
                </a:solidFill>
                <a:latin typeface="Consolas"/>
              </a:rPr>
              <a:t>END</a:t>
            </a:r>
            <a:r>
              <a:rPr lang="da-DK" sz="1400">
                <a:solidFill>
                  <a:prstClr val="black"/>
                </a:solidFill>
                <a:latin typeface="Consolas"/>
              </a:rPr>
              <a:t> </a:t>
            </a:r>
            <a:r>
              <a:rPr lang="da-DK" sz="1400" b="1">
                <a:solidFill>
                  <a:srgbClr val="0000FF"/>
                </a:solidFill>
                <a:latin typeface="Consolas"/>
              </a:rPr>
              <a:t>LOOP</a:t>
            </a:r>
            <a:r>
              <a:rPr lang="da-DK" sz="1400">
                <a:solidFill>
                  <a:srgbClr val="808080"/>
                </a:solidFill>
                <a:latin typeface="Consolas"/>
              </a:rPr>
              <a:t>;</a:t>
            </a:r>
            <a:r>
              <a:rPr lang="da-DK" sz="1400">
                <a:solidFill>
                  <a:prstClr val="black"/>
                </a:solidFill>
                <a:latin typeface="Consolas"/>
              </a:rPr>
              <a:t> </a:t>
            </a:r>
          </a:p>
          <a:p>
            <a:r>
              <a:rPr lang="da-DK" sz="1400">
                <a:solidFill>
                  <a:prstClr val="black"/>
                </a:solidFill>
                <a:latin typeface="Consolas"/>
              </a:rPr>
              <a:t>  </a:t>
            </a:r>
          </a:p>
          <a:p>
            <a:r>
              <a:rPr lang="da-DK" sz="1400">
                <a:solidFill>
                  <a:prstClr val="black"/>
                </a:solidFill>
                <a:latin typeface="Consolas"/>
              </a:rPr>
              <a:t>  </a:t>
            </a:r>
            <a:r>
              <a:rPr lang="da-DK" sz="1400" b="1">
                <a:solidFill>
                  <a:srgbClr val="0000FF"/>
                </a:solidFill>
                <a:latin typeface="Consolas"/>
              </a:rPr>
              <a:t>CLOSE</a:t>
            </a:r>
            <a:r>
              <a:rPr lang="da-DK" sz="1400">
                <a:solidFill>
                  <a:prstClr val="black"/>
                </a:solidFill>
                <a:latin typeface="Consolas"/>
              </a:rPr>
              <a:t> cur_emp</a:t>
            </a:r>
            <a:r>
              <a:rPr lang="da-DK" sz="1400">
                <a:solidFill>
                  <a:srgbClr val="808080"/>
                </a:solidFill>
                <a:latin typeface="Consolas"/>
              </a:rPr>
              <a:t>;</a:t>
            </a:r>
            <a:r>
              <a:rPr lang="da-DK" sz="1400">
                <a:solidFill>
                  <a:prstClr val="black"/>
                </a:solidFill>
                <a:latin typeface="Consolas"/>
              </a:rPr>
              <a:t> </a:t>
            </a:r>
          </a:p>
          <a:p>
            <a:r>
              <a:rPr lang="da-DK" sz="1400" b="1">
                <a:solidFill>
                  <a:srgbClr val="0000FF"/>
                </a:solidFill>
                <a:latin typeface="Consolas"/>
              </a:rPr>
              <a:t>END</a:t>
            </a:r>
            <a:r>
              <a:rPr lang="da-DK" sz="1400">
                <a:solidFill>
                  <a:srgbClr val="808080"/>
                </a:solidFill>
                <a:latin typeface="Consolas"/>
              </a:rPr>
              <a:t>;</a:t>
            </a:r>
          </a:p>
          <a:p>
            <a:r>
              <a:rPr lang="da-DK" sz="1400">
                <a:solidFill>
                  <a:srgbClr val="808080"/>
                </a:solidFill>
                <a:latin typeface="Consolas"/>
              </a:rPr>
              <a:t>/</a:t>
            </a:r>
            <a:r>
              <a:rPr lang="da-DK" sz="1400">
                <a:solidFill>
                  <a:prstClr val="black"/>
                </a:solidFill>
                <a:latin typeface="Consolas"/>
              </a:rPr>
              <a:t> </a:t>
            </a:r>
          </a:p>
        </p:txBody>
      </p:sp>
      <p:sp>
        <p:nvSpPr>
          <p:cNvPr id="5" name="Textfeld 4"/>
          <p:cNvSpPr txBox="1"/>
          <p:nvPr/>
        </p:nvSpPr>
        <p:spPr>
          <a:xfrm>
            <a:off x="8528" y="-10869"/>
            <a:ext cx="603032" cy="707886"/>
          </a:xfrm>
          <a:prstGeom prst="rect">
            <a:avLst/>
          </a:prstGeom>
          <a:noFill/>
        </p:spPr>
        <p:txBody>
          <a:bodyPr wrap="square" rtlCol="0">
            <a:spAutoFit/>
          </a:bodyPr>
          <a:lstStyle/>
          <a:p>
            <a:r>
              <a:rPr lang="de-DE" sz="4000" dirty="0" smtClean="0">
                <a:solidFill>
                  <a:srgbClr val="FF0000"/>
                </a:solidFill>
                <a:ea typeface="Tahoma" pitchFamily="34" charset="0"/>
                <a:cs typeface="Tahoma" pitchFamily="34" charset="0"/>
              </a:rPr>
              <a:t>*</a:t>
            </a:r>
          </a:p>
        </p:txBody>
      </p:sp>
    </p:spTree>
    <p:extLst>
      <p:ext uri="{BB962C8B-B14F-4D97-AF65-F5344CB8AC3E}">
        <p14:creationId xmlns:p14="http://schemas.microsoft.com/office/powerpoint/2010/main" val="2556182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Einschub: Oracle Dual Table</a:t>
            </a:r>
          </a:p>
        </p:txBody>
      </p:sp>
      <p:sp>
        <p:nvSpPr>
          <p:cNvPr id="3" name="Inhaltsplatzhalter 2"/>
          <p:cNvSpPr>
            <a:spLocks noGrp="1"/>
          </p:cNvSpPr>
          <p:nvPr>
            <p:ph sz="quarter" idx="14"/>
          </p:nvPr>
        </p:nvSpPr>
        <p:spPr/>
        <p:txBody>
          <a:bodyPr/>
          <a:lstStyle/>
          <a:p>
            <a:r>
              <a:rPr lang="de-DE"/>
              <a:t>Dual</a:t>
            </a:r>
          </a:p>
          <a:p>
            <a:pPr lvl="1"/>
            <a:r>
              <a:rPr lang="de-DE"/>
              <a:t>Dummy-Tabelle mit einem Satz</a:t>
            </a:r>
          </a:p>
          <a:p>
            <a:pPr lvl="1"/>
            <a:r>
              <a:rPr lang="de-DE"/>
              <a:t>Oftmals nützlich, um Funktionen auszuwerten</a:t>
            </a:r>
          </a:p>
        </p:txBody>
      </p:sp>
      <p:sp>
        <p:nvSpPr>
          <p:cNvPr id="4" name="Rectangle 81"/>
          <p:cNvSpPr>
            <a:spLocks noChangeArrowheads="1"/>
          </p:cNvSpPr>
          <p:nvPr/>
        </p:nvSpPr>
        <p:spPr bwMode="auto">
          <a:xfrm>
            <a:off x="683568" y="2564904"/>
            <a:ext cx="5904656" cy="3780420"/>
          </a:xfrm>
          <a:prstGeom prst="rect">
            <a:avLst/>
          </a:prstGeom>
          <a:solidFill>
            <a:srgbClr val="FFFFCC"/>
          </a:solidFill>
          <a:ln w="9525">
            <a:solidFill>
              <a:schemeClr val="tx1"/>
            </a:solidFill>
            <a:miter lim="800000"/>
            <a:headEnd/>
            <a:tailEnd/>
          </a:ln>
        </p:spPr>
        <p:txBody>
          <a:bodyPr wrap="square" lIns="180000" tIns="93600" rIns="180000" bIns="93600" anchor="ctr">
            <a:noAutofit/>
          </a:bodyPr>
          <a:lstStyle/>
          <a:p>
            <a:r>
              <a:rPr lang="de-DE" b="1">
                <a:solidFill>
                  <a:srgbClr val="0000FF"/>
                </a:solidFill>
                <a:latin typeface="Consolas"/>
              </a:rPr>
              <a:t>SELECT</a:t>
            </a:r>
            <a:r>
              <a:rPr lang="de-DE">
                <a:solidFill>
                  <a:prstClr val="black"/>
                </a:solidFill>
                <a:latin typeface="Consolas"/>
              </a:rPr>
              <a:t> </a:t>
            </a:r>
            <a:r>
              <a:rPr lang="de-DE">
                <a:solidFill>
                  <a:srgbClr val="808080"/>
                </a:solidFill>
                <a:latin typeface="Consolas"/>
              </a:rPr>
              <a:t>*</a:t>
            </a:r>
            <a:endParaRPr lang="de-DE">
              <a:solidFill>
                <a:prstClr val="black"/>
              </a:solidFill>
              <a:latin typeface="Consolas"/>
            </a:endParaRPr>
          </a:p>
          <a:p>
            <a:r>
              <a:rPr lang="de-DE" b="1">
                <a:solidFill>
                  <a:srgbClr val="0000FF"/>
                </a:solidFill>
                <a:latin typeface="Consolas"/>
              </a:rPr>
              <a:t>FROM</a:t>
            </a:r>
            <a:r>
              <a:rPr lang="de-DE">
                <a:solidFill>
                  <a:prstClr val="black"/>
                </a:solidFill>
                <a:latin typeface="Consolas"/>
              </a:rPr>
              <a:t> dual</a:t>
            </a:r>
            <a:r>
              <a:rPr lang="de-DE">
                <a:solidFill>
                  <a:srgbClr val="808080"/>
                </a:solidFill>
                <a:latin typeface="Consolas"/>
              </a:rPr>
              <a:t>;</a:t>
            </a:r>
            <a:endParaRPr lang="de-DE">
              <a:solidFill>
                <a:prstClr val="black"/>
              </a:solidFill>
              <a:latin typeface="Consolas"/>
            </a:endParaRPr>
          </a:p>
          <a:p>
            <a:endParaRPr lang="de-DE">
              <a:solidFill>
                <a:prstClr val="black"/>
              </a:solidFill>
              <a:latin typeface="Consolas"/>
            </a:endParaRPr>
          </a:p>
          <a:p>
            <a:r>
              <a:rPr lang="de-DE">
                <a:solidFill>
                  <a:srgbClr val="008000"/>
                </a:solidFill>
                <a:latin typeface="Consolas"/>
              </a:rPr>
              <a:t>-- Auswertung von Funktionen und Ausdrücken</a:t>
            </a:r>
            <a:endParaRPr lang="de-DE">
              <a:solidFill>
                <a:prstClr val="black"/>
              </a:solidFill>
              <a:latin typeface="Consolas"/>
            </a:endParaRPr>
          </a:p>
          <a:p>
            <a:r>
              <a:rPr lang="de-DE" b="1">
                <a:solidFill>
                  <a:srgbClr val="0000FF"/>
                </a:solidFill>
                <a:latin typeface="Consolas"/>
              </a:rPr>
              <a:t>SELECT</a:t>
            </a:r>
            <a:r>
              <a:rPr lang="de-DE">
                <a:solidFill>
                  <a:prstClr val="black"/>
                </a:solidFill>
                <a:latin typeface="Consolas"/>
              </a:rPr>
              <a:t> 5</a:t>
            </a:r>
            <a:r>
              <a:rPr lang="de-DE">
                <a:solidFill>
                  <a:srgbClr val="808080"/>
                </a:solidFill>
                <a:latin typeface="Consolas"/>
              </a:rPr>
              <a:t>+</a:t>
            </a:r>
            <a:r>
              <a:rPr lang="de-DE">
                <a:solidFill>
                  <a:prstClr val="black"/>
                </a:solidFill>
                <a:latin typeface="Consolas"/>
              </a:rPr>
              <a:t>SQRT</a:t>
            </a:r>
            <a:r>
              <a:rPr lang="de-DE">
                <a:solidFill>
                  <a:srgbClr val="808080"/>
                </a:solidFill>
                <a:latin typeface="Consolas"/>
              </a:rPr>
              <a:t>(</a:t>
            </a:r>
            <a:r>
              <a:rPr lang="de-DE">
                <a:solidFill>
                  <a:prstClr val="black"/>
                </a:solidFill>
                <a:latin typeface="Consolas"/>
              </a:rPr>
              <a:t>25</a:t>
            </a:r>
            <a:r>
              <a:rPr lang="de-DE">
                <a:solidFill>
                  <a:srgbClr val="808080"/>
                </a:solidFill>
                <a:latin typeface="Consolas"/>
              </a:rPr>
              <a:t>)</a:t>
            </a:r>
            <a:endParaRPr lang="de-DE">
              <a:solidFill>
                <a:prstClr val="black"/>
              </a:solidFill>
              <a:latin typeface="Consolas"/>
            </a:endParaRPr>
          </a:p>
          <a:p>
            <a:r>
              <a:rPr lang="de-DE" b="1">
                <a:solidFill>
                  <a:srgbClr val="0000FF"/>
                </a:solidFill>
                <a:latin typeface="Consolas"/>
              </a:rPr>
              <a:t>FROM</a:t>
            </a:r>
            <a:r>
              <a:rPr lang="de-DE">
                <a:solidFill>
                  <a:prstClr val="black"/>
                </a:solidFill>
                <a:latin typeface="Consolas"/>
              </a:rPr>
              <a:t> dual</a:t>
            </a:r>
            <a:r>
              <a:rPr lang="de-DE">
                <a:solidFill>
                  <a:srgbClr val="808080"/>
                </a:solidFill>
                <a:latin typeface="Consolas"/>
              </a:rPr>
              <a:t>;</a:t>
            </a:r>
            <a:endParaRPr lang="de-DE">
              <a:solidFill>
                <a:prstClr val="black"/>
              </a:solidFill>
              <a:latin typeface="Consolas"/>
            </a:endParaRPr>
          </a:p>
          <a:p>
            <a:r>
              <a:rPr lang="de-DE">
                <a:solidFill>
                  <a:prstClr val="black"/>
                </a:solidFill>
                <a:latin typeface="Consolas"/>
              </a:rPr>
              <a:t> </a:t>
            </a:r>
          </a:p>
          <a:p>
            <a:r>
              <a:rPr lang="de-DE">
                <a:solidFill>
                  <a:srgbClr val="008000"/>
                </a:solidFill>
                <a:latin typeface="Consolas"/>
              </a:rPr>
              <a:t>-- Pseudo Columns</a:t>
            </a:r>
            <a:endParaRPr lang="de-DE">
              <a:solidFill>
                <a:prstClr val="black"/>
              </a:solidFill>
              <a:latin typeface="Consolas"/>
            </a:endParaRPr>
          </a:p>
          <a:p>
            <a:r>
              <a:rPr lang="de-DE" b="1">
                <a:solidFill>
                  <a:srgbClr val="0000FF"/>
                </a:solidFill>
                <a:latin typeface="Consolas"/>
              </a:rPr>
              <a:t>SELECT</a:t>
            </a:r>
            <a:r>
              <a:rPr lang="de-DE">
                <a:solidFill>
                  <a:prstClr val="black"/>
                </a:solidFill>
                <a:latin typeface="Consolas"/>
              </a:rPr>
              <a:t> USER, SYSDATE, SYSTIMESTAMP</a:t>
            </a:r>
          </a:p>
          <a:p>
            <a:r>
              <a:rPr lang="de-DE" b="1">
                <a:solidFill>
                  <a:srgbClr val="0000FF"/>
                </a:solidFill>
                <a:latin typeface="Consolas"/>
              </a:rPr>
              <a:t>FROM</a:t>
            </a:r>
            <a:r>
              <a:rPr lang="de-DE">
                <a:solidFill>
                  <a:prstClr val="black"/>
                </a:solidFill>
                <a:latin typeface="Consolas"/>
              </a:rPr>
              <a:t>   dual</a:t>
            </a:r>
            <a:r>
              <a:rPr lang="de-DE">
                <a:solidFill>
                  <a:srgbClr val="808080"/>
                </a:solidFill>
                <a:latin typeface="Consolas"/>
              </a:rPr>
              <a:t>;</a:t>
            </a:r>
            <a:endParaRPr lang="de-DE">
              <a:solidFill>
                <a:prstClr val="black"/>
              </a:solidFill>
              <a:latin typeface="Consolas"/>
            </a:endParaRPr>
          </a:p>
          <a:p>
            <a:r>
              <a:rPr lang="de-DE">
                <a:solidFill>
                  <a:prstClr val="black"/>
                </a:solidFill>
                <a:latin typeface="Consolas"/>
              </a:rPr>
              <a:t> </a:t>
            </a:r>
          </a:p>
          <a:p>
            <a:r>
              <a:rPr lang="de-DE" b="1">
                <a:solidFill>
                  <a:srgbClr val="0000FF"/>
                </a:solidFill>
                <a:latin typeface="Consolas"/>
              </a:rPr>
              <a:t>SELECT</a:t>
            </a:r>
            <a:r>
              <a:rPr lang="de-DE">
                <a:solidFill>
                  <a:prstClr val="black"/>
                </a:solidFill>
                <a:latin typeface="Consolas"/>
              </a:rPr>
              <a:t> TO_CHAR</a:t>
            </a:r>
            <a:r>
              <a:rPr lang="de-DE">
                <a:solidFill>
                  <a:srgbClr val="808080"/>
                </a:solidFill>
                <a:latin typeface="Consolas"/>
              </a:rPr>
              <a:t>(</a:t>
            </a:r>
            <a:r>
              <a:rPr lang="de-DE">
                <a:solidFill>
                  <a:prstClr val="black"/>
                </a:solidFill>
                <a:latin typeface="Consolas"/>
              </a:rPr>
              <a:t>SYSDATE</a:t>
            </a:r>
            <a:r>
              <a:rPr lang="de-DE">
                <a:solidFill>
                  <a:srgbClr val="808080"/>
                </a:solidFill>
                <a:latin typeface="Consolas"/>
              </a:rPr>
              <a:t>+</a:t>
            </a:r>
            <a:r>
              <a:rPr lang="de-DE">
                <a:solidFill>
                  <a:prstClr val="black"/>
                </a:solidFill>
                <a:latin typeface="Consolas"/>
              </a:rPr>
              <a:t>7</a:t>
            </a:r>
            <a:r>
              <a:rPr lang="de-DE">
                <a:solidFill>
                  <a:srgbClr val="808080"/>
                </a:solidFill>
                <a:latin typeface="Consolas"/>
              </a:rPr>
              <a:t>,</a:t>
            </a:r>
            <a:r>
              <a:rPr lang="de-DE">
                <a:solidFill>
                  <a:prstClr val="black"/>
                </a:solidFill>
                <a:latin typeface="Consolas"/>
              </a:rPr>
              <a:t> </a:t>
            </a:r>
            <a:r>
              <a:rPr lang="de-DE">
                <a:solidFill>
                  <a:srgbClr val="800000"/>
                </a:solidFill>
                <a:latin typeface="Consolas"/>
              </a:rPr>
              <a:t>'YYYY-MM-DD'</a:t>
            </a:r>
            <a:r>
              <a:rPr lang="de-DE">
                <a:solidFill>
                  <a:srgbClr val="808080"/>
                </a:solidFill>
                <a:latin typeface="Consolas"/>
              </a:rPr>
              <a:t>)</a:t>
            </a:r>
            <a:endParaRPr lang="de-DE">
              <a:solidFill>
                <a:prstClr val="black"/>
              </a:solidFill>
              <a:latin typeface="Consolas"/>
            </a:endParaRPr>
          </a:p>
          <a:p>
            <a:r>
              <a:rPr lang="de-DE" b="1">
                <a:solidFill>
                  <a:srgbClr val="0000FF"/>
                </a:solidFill>
                <a:latin typeface="Consolas"/>
              </a:rPr>
              <a:t>FROM</a:t>
            </a:r>
            <a:r>
              <a:rPr lang="de-DE">
                <a:solidFill>
                  <a:prstClr val="black"/>
                </a:solidFill>
                <a:latin typeface="Consolas"/>
              </a:rPr>
              <a:t> dual</a:t>
            </a:r>
            <a:r>
              <a:rPr lang="de-DE">
                <a:solidFill>
                  <a:srgbClr val="808080"/>
                </a:solidFill>
                <a:latin typeface="Consolas"/>
              </a:rPr>
              <a:t>;</a:t>
            </a:r>
            <a:endParaRPr lang="de-DE">
              <a:solidFill>
                <a:prstClr val="black"/>
              </a:solidFill>
              <a:latin typeface="Consolas"/>
            </a:endParaRPr>
          </a:p>
        </p:txBody>
      </p:sp>
      <p:graphicFrame>
        <p:nvGraphicFramePr>
          <p:cNvPr id="5" name="Tabelle 4"/>
          <p:cNvGraphicFramePr>
            <a:graphicFrameLocks noGrp="1"/>
          </p:cNvGraphicFramePr>
          <p:nvPr>
            <p:extLst>
              <p:ext uri="{D42A27DB-BD31-4B8C-83A1-F6EECF244321}">
                <p14:modId xmlns:p14="http://schemas.microsoft.com/office/powerpoint/2010/main" val="3380808983"/>
              </p:ext>
            </p:extLst>
          </p:nvPr>
        </p:nvGraphicFramePr>
        <p:xfrm>
          <a:off x="7236296" y="1232756"/>
          <a:ext cx="1067780" cy="741680"/>
        </p:xfrm>
        <a:graphic>
          <a:graphicData uri="http://schemas.openxmlformats.org/drawingml/2006/table">
            <a:tbl>
              <a:tblPr firstRow="1" bandRow="1">
                <a:tableStyleId>{FABFCF23-3B69-468F-B69F-88F6DE6A72F2}</a:tableStyleId>
              </a:tblPr>
              <a:tblGrid>
                <a:gridCol w="1067780"/>
              </a:tblGrid>
              <a:tr h="370840">
                <a:tc>
                  <a:txBody>
                    <a:bodyPr/>
                    <a:lstStyle/>
                    <a:p>
                      <a:r>
                        <a:rPr lang="de-DE">
                          <a:solidFill>
                            <a:schemeClr val="tx1"/>
                          </a:solidFill>
                        </a:rPr>
                        <a:t>DUMMY</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de-DE">
                          <a:solidFill>
                            <a:schemeClr val="tx1"/>
                          </a:solidFill>
                        </a:rPr>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6" name="Textfeld 5"/>
          <p:cNvSpPr txBox="1"/>
          <p:nvPr/>
        </p:nvSpPr>
        <p:spPr>
          <a:xfrm>
            <a:off x="8528" y="-10869"/>
            <a:ext cx="603032" cy="707886"/>
          </a:xfrm>
          <a:prstGeom prst="rect">
            <a:avLst/>
          </a:prstGeom>
          <a:noFill/>
        </p:spPr>
        <p:txBody>
          <a:bodyPr wrap="square" rtlCol="0">
            <a:spAutoFit/>
          </a:bodyPr>
          <a:lstStyle/>
          <a:p>
            <a:r>
              <a:rPr lang="de-DE" sz="4000" dirty="0" smtClean="0">
                <a:solidFill>
                  <a:srgbClr val="FF0000"/>
                </a:solidFill>
                <a:ea typeface="Tahoma" pitchFamily="34" charset="0"/>
                <a:cs typeface="Tahoma" pitchFamily="34" charset="0"/>
              </a:rPr>
              <a:t>*</a:t>
            </a:r>
          </a:p>
        </p:txBody>
      </p:sp>
    </p:spTree>
    <p:extLst>
      <p:ext uri="{BB962C8B-B14F-4D97-AF65-F5344CB8AC3E}">
        <p14:creationId xmlns:p14="http://schemas.microsoft.com/office/powerpoint/2010/main" val="2425243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PL/SQL Collections und Bulk Verarbeitung</a:t>
            </a:r>
          </a:p>
        </p:txBody>
      </p:sp>
    </p:spTree>
    <p:extLst>
      <p:ext uri="{BB962C8B-B14F-4D97-AF65-F5344CB8AC3E}">
        <p14:creationId xmlns:p14="http://schemas.microsoft.com/office/powerpoint/2010/main" val="81931566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Collections</a:t>
            </a:r>
          </a:p>
        </p:txBody>
      </p:sp>
      <p:sp>
        <p:nvSpPr>
          <p:cNvPr id="3" name="Inhaltsplatzhalter 2"/>
          <p:cNvSpPr>
            <a:spLocks noGrp="1"/>
          </p:cNvSpPr>
          <p:nvPr>
            <p:ph sz="quarter" idx="14"/>
          </p:nvPr>
        </p:nvSpPr>
        <p:spPr/>
        <p:txBody>
          <a:bodyPr>
            <a:normAutofit fontScale="92500" lnSpcReduction="20000"/>
          </a:bodyPr>
          <a:lstStyle/>
          <a:p>
            <a:r>
              <a:rPr lang="de-DE"/>
              <a:t>Collection: Geordnete Menge von Elementen desselben Typs</a:t>
            </a:r>
          </a:p>
          <a:p>
            <a:r>
              <a:rPr lang="de-DE"/>
              <a:t>Index-by tables</a:t>
            </a:r>
          </a:p>
          <a:p>
            <a:pPr lvl="1"/>
            <a:r>
              <a:rPr lang="de-DE"/>
              <a:t>Assoziative Arrays / Hash Maps in anderen Programmiersprachen</a:t>
            </a:r>
          </a:p>
          <a:p>
            <a:pPr lvl="1"/>
            <a:r>
              <a:rPr lang="de-DE"/>
              <a:t>Indizierung durch beliebige Zahlen oder Zeichenketten</a:t>
            </a:r>
          </a:p>
          <a:p>
            <a:pPr lvl="1"/>
            <a:r>
              <a:rPr lang="de-DE"/>
              <a:t>Beliebige Anzahl von Elementen</a:t>
            </a:r>
          </a:p>
          <a:p>
            <a:r>
              <a:rPr lang="de-DE"/>
              <a:t>Varray</a:t>
            </a:r>
          </a:p>
          <a:p>
            <a:pPr lvl="1"/>
            <a:r>
              <a:rPr lang="de-DE"/>
              <a:t>Entspricht Array in anderen Programmiersprachen</a:t>
            </a:r>
          </a:p>
          <a:p>
            <a:pPr lvl="1"/>
            <a:r>
              <a:rPr lang="de-DE"/>
              <a:t>Feste Anzahl von Elementen, aber dynamisch vergrößer- oder verkleinerbar</a:t>
            </a:r>
          </a:p>
          <a:p>
            <a:pPr lvl="1"/>
            <a:r>
              <a:rPr lang="de-DE"/>
              <a:t>Indizierung durch fortlaufende Nummerierung</a:t>
            </a:r>
          </a:p>
          <a:p>
            <a:r>
              <a:rPr lang="de-DE"/>
              <a:t>Nested Tables</a:t>
            </a:r>
          </a:p>
          <a:p>
            <a:pPr lvl="1"/>
            <a:r>
              <a:rPr lang="de-DE"/>
              <a:t>Tabellen-Datentyp, der auch für Spalten in SQL verwendet werden kann </a:t>
            </a:r>
            <a:r>
              <a:rPr lang="de-DE">
                <a:sym typeface="Wingdings"/>
              </a:rPr>
              <a:t> erlaubt Tabellen nicht in 1 NF</a:t>
            </a:r>
          </a:p>
          <a:p>
            <a:pPr lvl="1"/>
            <a:endParaRPr lang="de-DE"/>
          </a:p>
        </p:txBody>
      </p:sp>
      <p:sp>
        <p:nvSpPr>
          <p:cNvPr id="4" name="Textfeld 3"/>
          <p:cNvSpPr txBox="1"/>
          <p:nvPr/>
        </p:nvSpPr>
        <p:spPr>
          <a:xfrm>
            <a:off x="8528" y="-10869"/>
            <a:ext cx="603032" cy="707886"/>
          </a:xfrm>
          <a:prstGeom prst="rect">
            <a:avLst/>
          </a:prstGeom>
          <a:noFill/>
        </p:spPr>
        <p:txBody>
          <a:bodyPr wrap="square" rtlCol="0">
            <a:spAutoFit/>
          </a:bodyPr>
          <a:lstStyle/>
          <a:p>
            <a:r>
              <a:rPr lang="de-DE" sz="4000" dirty="0" smtClean="0">
                <a:solidFill>
                  <a:srgbClr val="FF0000"/>
                </a:solidFill>
                <a:ea typeface="Tahoma" pitchFamily="34" charset="0"/>
                <a:cs typeface="Tahoma" pitchFamily="34" charset="0"/>
              </a:rPr>
              <a:t>*</a:t>
            </a:r>
          </a:p>
        </p:txBody>
      </p:sp>
    </p:spTree>
    <p:extLst>
      <p:ext uri="{BB962C8B-B14F-4D97-AF65-F5344CB8AC3E}">
        <p14:creationId xmlns:p14="http://schemas.microsoft.com/office/powerpoint/2010/main" val="42488825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Prozedurale Programmierung und SQL</a:t>
            </a:r>
          </a:p>
        </p:txBody>
      </p:sp>
      <p:sp>
        <p:nvSpPr>
          <p:cNvPr id="3" name="Inhaltsplatzhalter 2"/>
          <p:cNvSpPr>
            <a:spLocks noGrp="1"/>
          </p:cNvSpPr>
          <p:nvPr>
            <p:ph sz="quarter" idx="14"/>
          </p:nvPr>
        </p:nvSpPr>
        <p:spPr/>
        <p:txBody>
          <a:bodyPr>
            <a:normAutofit fontScale="85000" lnSpcReduction="20000"/>
          </a:bodyPr>
          <a:lstStyle/>
          <a:p>
            <a:r>
              <a:rPr lang="de-DE"/>
              <a:t>Einbettung von SQL in Programmiersprachen</a:t>
            </a:r>
          </a:p>
          <a:p>
            <a:pPr lvl="1"/>
            <a:r>
              <a:rPr lang="de-DE"/>
              <a:t>Standard APIs: JDBC, ODBC, ASP.NET</a:t>
            </a:r>
          </a:p>
          <a:p>
            <a:pPr lvl="1"/>
            <a:r>
              <a:rPr lang="de-DE"/>
              <a:t>Proprietäre APIs: Plattformspezifische Treiber in Abhängigkeit von Wirtssprache und DB-System</a:t>
            </a:r>
          </a:p>
          <a:p>
            <a:r>
              <a:rPr lang="de-DE"/>
              <a:t>PL/SQL (Procedural language extensions to SQL)</a:t>
            </a:r>
          </a:p>
          <a:p>
            <a:pPr lvl="1"/>
            <a:r>
              <a:rPr lang="de-DE"/>
              <a:t>Erweiterung von SQL um prozedurale Elemente </a:t>
            </a:r>
            <a:r>
              <a:rPr lang="de-DE" i="1"/>
              <a:t>innerhalb </a:t>
            </a:r>
            <a:r>
              <a:rPr lang="de-DE"/>
              <a:t>der SQL-Umgebung</a:t>
            </a:r>
          </a:p>
          <a:p>
            <a:pPr lvl="1"/>
            <a:r>
              <a:rPr lang="de-DE"/>
              <a:t>Schleifen, Verzweigungen</a:t>
            </a:r>
          </a:p>
          <a:p>
            <a:pPr lvl="1"/>
            <a:r>
              <a:rPr lang="de-DE"/>
              <a:t>Prozeduren, Funktionen, Packages, Trigger</a:t>
            </a:r>
          </a:p>
          <a:p>
            <a:r>
              <a:rPr lang="de-DE"/>
              <a:t>Beispiele</a:t>
            </a:r>
          </a:p>
          <a:p>
            <a:pPr lvl="1"/>
            <a:r>
              <a:rPr lang="de-DE"/>
              <a:t>PL/SQL: Oracle</a:t>
            </a:r>
          </a:p>
          <a:p>
            <a:pPr lvl="1"/>
            <a:r>
              <a:rPr lang="de-DE"/>
              <a:t>PL/pgSQL: PostgreSQL</a:t>
            </a:r>
          </a:p>
          <a:p>
            <a:pPr lvl="1"/>
            <a:r>
              <a:rPr lang="de-DE"/>
              <a:t>T-SQL: Microsoft SQL Server</a:t>
            </a:r>
          </a:p>
          <a:p>
            <a:pPr lvl="1"/>
            <a:r>
              <a:rPr lang="de-DE"/>
              <a:t>SQL PL: IBM DB2</a:t>
            </a:r>
          </a:p>
          <a:p>
            <a:pPr lvl="1"/>
            <a:r>
              <a:rPr lang="de-DE"/>
              <a:t>MySQL</a:t>
            </a:r>
          </a:p>
        </p:txBody>
      </p:sp>
    </p:spTree>
    <p:extLst>
      <p:ext uri="{BB962C8B-B14F-4D97-AF65-F5344CB8AC3E}">
        <p14:creationId xmlns:p14="http://schemas.microsoft.com/office/powerpoint/2010/main" val="1731279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Arbeiten mit Collections</a:t>
            </a:r>
          </a:p>
        </p:txBody>
      </p:sp>
      <p:sp>
        <p:nvSpPr>
          <p:cNvPr id="3" name="Inhaltsplatzhalter 2"/>
          <p:cNvSpPr>
            <a:spLocks noGrp="1"/>
          </p:cNvSpPr>
          <p:nvPr>
            <p:ph sz="quarter" idx="14"/>
          </p:nvPr>
        </p:nvSpPr>
        <p:spPr/>
        <p:txBody>
          <a:bodyPr>
            <a:normAutofit fontScale="92500" lnSpcReduction="10000"/>
          </a:bodyPr>
          <a:lstStyle/>
          <a:p>
            <a:r>
              <a:rPr lang="de-DE"/>
              <a:t>Verwendung in zwei Schritten</a:t>
            </a:r>
          </a:p>
          <a:p>
            <a:endParaRPr lang="de-DE"/>
          </a:p>
          <a:p>
            <a:endParaRPr lang="de-DE"/>
          </a:p>
          <a:p>
            <a:endParaRPr lang="de-DE"/>
          </a:p>
          <a:p>
            <a:r>
              <a:rPr lang="de-DE"/>
              <a:t>Funktionen auf Tabellentypen:</a:t>
            </a:r>
          </a:p>
          <a:p>
            <a:pPr lvl="1"/>
            <a:r>
              <a:rPr lang="de-DE"/>
              <a:t>COUNT: Anzahl der Einträge</a:t>
            </a:r>
          </a:p>
          <a:p>
            <a:pPr lvl="1"/>
            <a:r>
              <a:rPr lang="de-DE"/>
              <a:t>EXISTS(i): TRUE falls Eintrag i der Tabelle nicht leer</a:t>
            </a:r>
          </a:p>
          <a:p>
            <a:pPr lvl="1"/>
            <a:r>
              <a:rPr lang="de-DE"/>
              <a:t>DELETE(i): Löscht Eintrag i einer Tabelle</a:t>
            </a:r>
          </a:p>
          <a:p>
            <a:pPr lvl="1"/>
            <a:r>
              <a:rPr lang="de-DE"/>
              <a:t>FIRST/LAST: Erster/letzter belegter Indexwert</a:t>
            </a:r>
          </a:p>
          <a:p>
            <a:pPr lvl="1"/>
            <a:r>
              <a:rPr lang="de-DE"/>
              <a:t>NEXT/PRIOR(i): Ausgehend von i den nächsthöhere/niederen  belegten Indexwert. </a:t>
            </a:r>
          </a:p>
          <a:p>
            <a:pPr lvl="1"/>
            <a:endParaRPr lang="de-DE"/>
          </a:p>
        </p:txBody>
      </p:sp>
      <p:sp>
        <p:nvSpPr>
          <p:cNvPr id="4" name="Rectangle 81"/>
          <p:cNvSpPr>
            <a:spLocks noChangeArrowheads="1"/>
          </p:cNvSpPr>
          <p:nvPr/>
        </p:nvSpPr>
        <p:spPr bwMode="auto">
          <a:xfrm>
            <a:off x="503548" y="1664804"/>
            <a:ext cx="7956884" cy="1368152"/>
          </a:xfrm>
          <a:prstGeom prst="rect">
            <a:avLst/>
          </a:prstGeom>
          <a:solidFill>
            <a:srgbClr val="FFFFCC"/>
          </a:solidFill>
          <a:ln w="9525">
            <a:solidFill>
              <a:schemeClr val="tx1"/>
            </a:solidFill>
            <a:miter lim="800000"/>
            <a:headEnd/>
            <a:tailEnd/>
          </a:ln>
        </p:spPr>
        <p:txBody>
          <a:bodyPr wrap="square" lIns="180000" tIns="93600" rIns="180000" bIns="93600" anchor="ctr">
            <a:noAutofit/>
          </a:bodyPr>
          <a:lstStyle/>
          <a:p>
            <a:r>
              <a:rPr lang="de-DE" b="1">
                <a:solidFill>
                  <a:srgbClr val="0000FF"/>
                </a:solidFill>
                <a:latin typeface="Consolas"/>
              </a:rPr>
              <a:t>TYPE</a:t>
            </a:r>
            <a:r>
              <a:rPr lang="de-DE">
                <a:solidFill>
                  <a:prstClr val="black"/>
                </a:solidFill>
                <a:latin typeface="Consolas"/>
              </a:rPr>
              <a:t> &lt;tabletype&gt; </a:t>
            </a:r>
            <a:r>
              <a:rPr lang="de-DE" b="1">
                <a:solidFill>
                  <a:srgbClr val="0000FF"/>
                </a:solidFill>
                <a:latin typeface="Consolas"/>
              </a:rPr>
              <a:t>IS TABLE OF </a:t>
            </a:r>
            <a:r>
              <a:rPr lang="de-DE">
                <a:solidFill>
                  <a:prstClr val="black"/>
                </a:solidFill>
                <a:latin typeface="Consolas"/>
              </a:rPr>
              <a:t>&lt;datatype&gt;</a:t>
            </a:r>
            <a:r>
              <a:rPr lang="de-DE">
                <a:solidFill>
                  <a:srgbClr val="808080"/>
                </a:solidFill>
                <a:latin typeface="Consolas"/>
              </a:rPr>
              <a:t>;</a:t>
            </a:r>
            <a:r>
              <a:rPr lang="de-DE">
                <a:solidFill>
                  <a:srgbClr val="008000"/>
                </a:solidFill>
                <a:latin typeface="Consolas"/>
              </a:rPr>
              <a:t> -- Typdeklaration</a:t>
            </a:r>
          </a:p>
          <a:p>
            <a:endParaRPr lang="de-DE">
              <a:solidFill>
                <a:prstClr val="black"/>
              </a:solidFill>
              <a:latin typeface="Consolas"/>
            </a:endParaRPr>
          </a:p>
          <a:p>
            <a:r>
              <a:rPr lang="de-DE">
                <a:solidFill>
                  <a:prstClr val="black"/>
                </a:solidFill>
                <a:latin typeface="Consolas"/>
              </a:rPr>
              <a:t>&lt;tabvariable&gt; &lt;tabletype&gt;; </a:t>
            </a:r>
            <a:r>
              <a:rPr lang="de-DE">
                <a:solidFill>
                  <a:srgbClr val="008000"/>
                </a:solidFill>
                <a:latin typeface="Consolas"/>
              </a:rPr>
              <a:t>-- Verwendung des Tabellentyps</a:t>
            </a:r>
          </a:p>
        </p:txBody>
      </p:sp>
      <p:sp>
        <p:nvSpPr>
          <p:cNvPr id="5" name="Textfeld 4"/>
          <p:cNvSpPr txBox="1"/>
          <p:nvPr/>
        </p:nvSpPr>
        <p:spPr>
          <a:xfrm>
            <a:off x="8528" y="-10869"/>
            <a:ext cx="603032" cy="707886"/>
          </a:xfrm>
          <a:prstGeom prst="rect">
            <a:avLst/>
          </a:prstGeom>
          <a:noFill/>
        </p:spPr>
        <p:txBody>
          <a:bodyPr wrap="square" rtlCol="0">
            <a:spAutoFit/>
          </a:bodyPr>
          <a:lstStyle/>
          <a:p>
            <a:r>
              <a:rPr lang="de-DE" sz="4000" dirty="0" smtClean="0">
                <a:solidFill>
                  <a:srgbClr val="FF0000"/>
                </a:solidFill>
                <a:ea typeface="Tahoma" pitchFamily="34" charset="0"/>
                <a:cs typeface="Tahoma" pitchFamily="34" charset="0"/>
              </a:rPr>
              <a:t>*</a:t>
            </a:r>
          </a:p>
        </p:txBody>
      </p:sp>
    </p:spTree>
    <p:extLst>
      <p:ext uri="{BB962C8B-B14F-4D97-AF65-F5344CB8AC3E}">
        <p14:creationId xmlns:p14="http://schemas.microsoft.com/office/powerpoint/2010/main" val="36549383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Collections: Beispiel</a:t>
            </a:r>
          </a:p>
        </p:txBody>
      </p:sp>
      <p:sp>
        <p:nvSpPr>
          <p:cNvPr id="3" name="Inhaltsplatzhalter 2"/>
          <p:cNvSpPr>
            <a:spLocks noGrp="1"/>
          </p:cNvSpPr>
          <p:nvPr>
            <p:ph sz="quarter" idx="14"/>
          </p:nvPr>
        </p:nvSpPr>
        <p:spPr/>
        <p:txBody>
          <a:bodyPr/>
          <a:lstStyle/>
          <a:p>
            <a:endParaRPr lang="de-DE"/>
          </a:p>
          <a:p>
            <a:endParaRPr lang="de-DE"/>
          </a:p>
        </p:txBody>
      </p:sp>
      <p:sp>
        <p:nvSpPr>
          <p:cNvPr id="4" name="Rectangle 81"/>
          <p:cNvSpPr>
            <a:spLocks noChangeArrowheads="1"/>
          </p:cNvSpPr>
          <p:nvPr/>
        </p:nvSpPr>
        <p:spPr bwMode="auto">
          <a:xfrm>
            <a:off x="611560" y="1016732"/>
            <a:ext cx="8028892" cy="5220580"/>
          </a:xfrm>
          <a:prstGeom prst="rect">
            <a:avLst/>
          </a:prstGeom>
          <a:solidFill>
            <a:srgbClr val="FFFFCC"/>
          </a:solidFill>
          <a:ln w="9525">
            <a:solidFill>
              <a:schemeClr val="tx1"/>
            </a:solidFill>
            <a:miter lim="800000"/>
            <a:headEnd/>
            <a:tailEnd/>
          </a:ln>
        </p:spPr>
        <p:txBody>
          <a:bodyPr wrap="square" lIns="180000" tIns="93600" rIns="180000" bIns="93600" anchor="ctr">
            <a:noAutofit/>
          </a:bodyPr>
          <a:lstStyle/>
          <a:p>
            <a:r>
              <a:rPr lang="de-DE" sz="1600" b="1">
                <a:solidFill>
                  <a:srgbClr val="0000FF"/>
                </a:solidFill>
                <a:latin typeface="Consolas"/>
              </a:rPr>
              <a:t>DECLARE</a:t>
            </a:r>
            <a:endParaRPr lang="de-DE" sz="1600">
              <a:solidFill>
                <a:prstClr val="black"/>
              </a:solidFill>
              <a:latin typeface="Consolas"/>
            </a:endParaRPr>
          </a:p>
          <a:p>
            <a:r>
              <a:rPr lang="de-DE" sz="1600">
                <a:solidFill>
                  <a:srgbClr val="FF0000"/>
                </a:solidFill>
                <a:latin typeface="Consolas"/>
              </a:rPr>
              <a:t>  </a:t>
            </a:r>
            <a:r>
              <a:rPr lang="de-DE" sz="1600" b="1">
                <a:solidFill>
                  <a:srgbClr val="FF0000"/>
                </a:solidFill>
                <a:latin typeface="Consolas"/>
              </a:rPr>
              <a:t>TYPE</a:t>
            </a:r>
            <a:r>
              <a:rPr lang="de-DE" sz="1600">
                <a:solidFill>
                  <a:srgbClr val="FF0000"/>
                </a:solidFill>
                <a:latin typeface="Consolas"/>
              </a:rPr>
              <a:t> emp_table_type IS </a:t>
            </a:r>
            <a:r>
              <a:rPr lang="de-DE" sz="1600" b="1">
                <a:solidFill>
                  <a:srgbClr val="FF0000"/>
                </a:solidFill>
                <a:latin typeface="Consolas"/>
              </a:rPr>
              <a:t>TABLE</a:t>
            </a:r>
            <a:r>
              <a:rPr lang="de-DE" sz="1600">
                <a:solidFill>
                  <a:srgbClr val="FF0000"/>
                </a:solidFill>
                <a:latin typeface="Consolas"/>
              </a:rPr>
              <a:t> </a:t>
            </a:r>
            <a:r>
              <a:rPr lang="de-DE" sz="1600" b="1">
                <a:solidFill>
                  <a:srgbClr val="FF0000"/>
                </a:solidFill>
                <a:latin typeface="Consolas"/>
              </a:rPr>
              <a:t>OF</a:t>
            </a:r>
            <a:r>
              <a:rPr lang="de-DE" sz="1600">
                <a:solidFill>
                  <a:srgbClr val="FF0000"/>
                </a:solidFill>
                <a:latin typeface="Consolas"/>
              </a:rPr>
              <a:t> employees%ROWTYPE </a:t>
            </a:r>
            <a:br>
              <a:rPr lang="de-DE" sz="1600">
                <a:solidFill>
                  <a:srgbClr val="FF0000"/>
                </a:solidFill>
                <a:latin typeface="Consolas"/>
              </a:rPr>
            </a:br>
            <a:r>
              <a:rPr lang="de-DE" sz="1600">
                <a:solidFill>
                  <a:srgbClr val="FF0000"/>
                </a:solidFill>
                <a:latin typeface="Consolas"/>
              </a:rPr>
              <a:t>                                  </a:t>
            </a:r>
            <a:r>
              <a:rPr lang="de-DE" sz="1600" b="1">
                <a:solidFill>
                  <a:srgbClr val="FF0000"/>
                </a:solidFill>
                <a:latin typeface="Consolas"/>
              </a:rPr>
              <a:t>INDEX</a:t>
            </a:r>
            <a:r>
              <a:rPr lang="de-DE" sz="1600">
                <a:solidFill>
                  <a:srgbClr val="FF0000"/>
                </a:solidFill>
                <a:latin typeface="Consolas"/>
              </a:rPr>
              <a:t> </a:t>
            </a:r>
            <a:r>
              <a:rPr lang="de-DE" sz="1600" b="1">
                <a:solidFill>
                  <a:srgbClr val="FF0000"/>
                </a:solidFill>
                <a:latin typeface="Consolas"/>
              </a:rPr>
              <a:t>BY</a:t>
            </a:r>
            <a:r>
              <a:rPr lang="de-DE" sz="1600">
                <a:solidFill>
                  <a:srgbClr val="FF0000"/>
                </a:solidFill>
                <a:latin typeface="Consolas"/>
              </a:rPr>
              <a:t> </a:t>
            </a:r>
            <a:r>
              <a:rPr lang="de-DE" sz="1600" b="1">
                <a:solidFill>
                  <a:srgbClr val="FF0000"/>
                </a:solidFill>
                <a:latin typeface="Consolas"/>
              </a:rPr>
              <a:t>BINARY_INTEGER</a:t>
            </a:r>
            <a:r>
              <a:rPr lang="de-DE" sz="1600">
                <a:solidFill>
                  <a:srgbClr val="FF0000"/>
                </a:solidFill>
                <a:latin typeface="Consolas"/>
              </a:rPr>
              <a:t>;</a:t>
            </a:r>
          </a:p>
          <a:p>
            <a:r>
              <a:rPr lang="de-DE" sz="1600">
                <a:solidFill>
                  <a:srgbClr val="FF0000"/>
                </a:solidFill>
                <a:latin typeface="Consolas"/>
              </a:rPr>
              <a:t>  v_emp_tab emp_table_type;</a:t>
            </a:r>
          </a:p>
          <a:p>
            <a:endParaRPr lang="de-DE" sz="1600">
              <a:solidFill>
                <a:prstClr val="black"/>
              </a:solidFill>
              <a:latin typeface="Consolas"/>
            </a:endParaRPr>
          </a:p>
          <a:p>
            <a:r>
              <a:rPr lang="de-DE" sz="1600" b="1">
                <a:solidFill>
                  <a:srgbClr val="0000FF"/>
                </a:solidFill>
                <a:latin typeface="Consolas"/>
              </a:rPr>
              <a:t>BEGIN</a:t>
            </a:r>
            <a:endParaRPr lang="de-DE" sz="1600">
              <a:solidFill>
                <a:prstClr val="black"/>
              </a:solidFill>
              <a:latin typeface="Consolas"/>
            </a:endParaRPr>
          </a:p>
          <a:p>
            <a:r>
              <a:rPr lang="de-DE" sz="1600">
                <a:solidFill>
                  <a:prstClr val="black"/>
                </a:solidFill>
                <a:latin typeface="Consolas"/>
              </a:rPr>
              <a:t/>
            </a:r>
            <a:br>
              <a:rPr lang="de-DE" sz="1600">
                <a:solidFill>
                  <a:prstClr val="black"/>
                </a:solidFill>
                <a:latin typeface="Consolas"/>
              </a:rPr>
            </a:br>
            <a:r>
              <a:rPr lang="de-DE" sz="1600">
                <a:solidFill>
                  <a:prstClr val="black"/>
                </a:solidFill>
                <a:latin typeface="Consolas"/>
              </a:rPr>
              <a:t>  </a:t>
            </a:r>
            <a:r>
              <a:rPr lang="de-DE" sz="1600" b="1">
                <a:solidFill>
                  <a:srgbClr val="0000FF"/>
                </a:solidFill>
                <a:latin typeface="Consolas"/>
              </a:rPr>
              <a:t>FOR</a:t>
            </a:r>
            <a:r>
              <a:rPr lang="de-DE" sz="1600">
                <a:solidFill>
                  <a:prstClr val="black"/>
                </a:solidFill>
                <a:latin typeface="Consolas"/>
              </a:rPr>
              <a:t> cur_emp </a:t>
            </a:r>
            <a:r>
              <a:rPr lang="de-DE" sz="1600" b="1">
                <a:solidFill>
                  <a:srgbClr val="0000FF"/>
                </a:solidFill>
                <a:latin typeface="Consolas"/>
              </a:rPr>
              <a:t>IN </a:t>
            </a:r>
            <a:r>
              <a:rPr lang="de-DE" sz="1600">
                <a:solidFill>
                  <a:srgbClr val="808080"/>
                </a:solidFill>
                <a:latin typeface="Consolas"/>
              </a:rPr>
              <a:t>(</a:t>
            </a:r>
            <a:r>
              <a:rPr lang="de-DE" sz="1600" b="1">
                <a:solidFill>
                  <a:srgbClr val="0000FF"/>
                </a:solidFill>
                <a:latin typeface="Consolas"/>
              </a:rPr>
              <a:t>SELECT</a:t>
            </a:r>
            <a:r>
              <a:rPr lang="de-DE" sz="1600">
                <a:solidFill>
                  <a:prstClr val="black"/>
                </a:solidFill>
                <a:latin typeface="Consolas"/>
              </a:rPr>
              <a:t> </a:t>
            </a:r>
            <a:r>
              <a:rPr lang="de-DE" sz="1600">
                <a:solidFill>
                  <a:srgbClr val="808080"/>
                </a:solidFill>
                <a:latin typeface="Consolas"/>
              </a:rPr>
              <a:t>* </a:t>
            </a:r>
            <a:r>
              <a:rPr lang="de-DE" sz="1600" b="1">
                <a:solidFill>
                  <a:srgbClr val="0000FF"/>
                </a:solidFill>
                <a:latin typeface="Consolas"/>
              </a:rPr>
              <a:t>FROM</a:t>
            </a:r>
            <a:r>
              <a:rPr lang="de-DE" sz="1600">
                <a:solidFill>
                  <a:prstClr val="black"/>
                </a:solidFill>
                <a:latin typeface="Consolas"/>
              </a:rPr>
              <a:t> employees</a:t>
            </a:r>
            <a:r>
              <a:rPr lang="de-DE" sz="1600">
                <a:solidFill>
                  <a:srgbClr val="808080"/>
                </a:solidFill>
                <a:latin typeface="Consolas"/>
              </a:rPr>
              <a:t>)</a:t>
            </a:r>
            <a:endParaRPr lang="de-DE" sz="1600">
              <a:solidFill>
                <a:prstClr val="black"/>
              </a:solidFill>
              <a:latin typeface="Consolas"/>
            </a:endParaRPr>
          </a:p>
          <a:p>
            <a:r>
              <a:rPr lang="de-DE" sz="1600">
                <a:solidFill>
                  <a:prstClr val="black"/>
                </a:solidFill>
                <a:latin typeface="Consolas"/>
              </a:rPr>
              <a:t>  </a:t>
            </a:r>
            <a:r>
              <a:rPr lang="de-DE" sz="1600" b="1">
                <a:solidFill>
                  <a:srgbClr val="0000FF"/>
                </a:solidFill>
                <a:latin typeface="Consolas"/>
              </a:rPr>
              <a:t>LOOP</a:t>
            </a:r>
            <a:endParaRPr lang="de-DE" sz="1600">
              <a:solidFill>
                <a:prstClr val="black"/>
              </a:solidFill>
              <a:latin typeface="Consolas"/>
            </a:endParaRPr>
          </a:p>
          <a:p>
            <a:r>
              <a:rPr lang="de-DE" sz="1600">
                <a:solidFill>
                  <a:srgbClr val="FF0000"/>
                </a:solidFill>
                <a:latin typeface="Consolas"/>
              </a:rPr>
              <a:t>      v_emp_tab(cur_emp.employee_id) := cur_emp;</a:t>
            </a:r>
          </a:p>
          <a:p>
            <a:r>
              <a:rPr lang="de-DE" sz="1600">
                <a:solidFill>
                  <a:prstClr val="black"/>
                </a:solidFill>
                <a:latin typeface="Consolas"/>
              </a:rPr>
              <a:t>  </a:t>
            </a:r>
            <a:r>
              <a:rPr lang="de-DE" sz="1600" b="1">
                <a:solidFill>
                  <a:srgbClr val="0000FF"/>
                </a:solidFill>
                <a:latin typeface="Consolas"/>
              </a:rPr>
              <a:t>END</a:t>
            </a:r>
            <a:r>
              <a:rPr lang="de-DE" sz="1600">
                <a:solidFill>
                  <a:prstClr val="black"/>
                </a:solidFill>
                <a:latin typeface="Consolas"/>
              </a:rPr>
              <a:t> </a:t>
            </a:r>
            <a:r>
              <a:rPr lang="de-DE" sz="1600" b="1">
                <a:solidFill>
                  <a:srgbClr val="0000FF"/>
                </a:solidFill>
                <a:latin typeface="Consolas"/>
              </a:rPr>
              <a:t>LOOP</a:t>
            </a:r>
            <a:r>
              <a:rPr lang="de-DE" sz="1600">
                <a:solidFill>
                  <a:srgbClr val="808080"/>
                </a:solidFill>
                <a:latin typeface="Consolas"/>
              </a:rPr>
              <a:t>;</a:t>
            </a:r>
            <a:endParaRPr lang="de-DE" sz="1600">
              <a:solidFill>
                <a:prstClr val="black"/>
              </a:solidFill>
              <a:latin typeface="Consolas"/>
            </a:endParaRPr>
          </a:p>
          <a:p>
            <a:r>
              <a:rPr lang="de-DE" sz="1600">
                <a:solidFill>
                  <a:prstClr val="black"/>
                </a:solidFill>
                <a:latin typeface="Consolas"/>
              </a:rPr>
              <a:t>  </a:t>
            </a:r>
          </a:p>
          <a:p>
            <a:r>
              <a:rPr lang="de-DE" sz="1600">
                <a:solidFill>
                  <a:prstClr val="black"/>
                </a:solidFill>
                <a:latin typeface="Consolas"/>
              </a:rPr>
              <a:t>  dbms_output</a:t>
            </a:r>
            <a:r>
              <a:rPr lang="de-DE" sz="1600">
                <a:solidFill>
                  <a:srgbClr val="808080"/>
                </a:solidFill>
                <a:latin typeface="Consolas"/>
              </a:rPr>
              <a:t>.</a:t>
            </a:r>
            <a:r>
              <a:rPr lang="de-DE" sz="1600">
                <a:solidFill>
                  <a:prstClr val="black"/>
                </a:solidFill>
                <a:latin typeface="Consolas"/>
              </a:rPr>
              <a:t>put_line</a:t>
            </a:r>
            <a:r>
              <a:rPr lang="de-DE" sz="1600">
                <a:solidFill>
                  <a:srgbClr val="808080"/>
                </a:solidFill>
                <a:latin typeface="Consolas"/>
              </a:rPr>
              <a:t>(</a:t>
            </a:r>
            <a:r>
              <a:rPr lang="de-DE" sz="1600">
                <a:solidFill>
                  <a:srgbClr val="800000"/>
                </a:solidFill>
                <a:latin typeface="Consolas"/>
              </a:rPr>
              <a:t>'Employee with ID 200 is '</a:t>
            </a:r>
            <a:r>
              <a:rPr lang="de-DE" sz="1600">
                <a:solidFill>
                  <a:prstClr val="black"/>
                </a:solidFill>
                <a:latin typeface="Consolas"/>
              </a:rPr>
              <a:t> </a:t>
            </a:r>
            <a:r>
              <a:rPr lang="de-DE" sz="1600">
                <a:solidFill>
                  <a:srgbClr val="808080"/>
                </a:solidFill>
                <a:latin typeface="Consolas"/>
              </a:rPr>
              <a:t>||</a:t>
            </a:r>
            <a:r>
              <a:rPr lang="de-DE" sz="1600">
                <a:solidFill>
                  <a:prstClr val="black"/>
                </a:solidFill>
                <a:latin typeface="Consolas"/>
              </a:rPr>
              <a:t> </a:t>
            </a:r>
            <a:br>
              <a:rPr lang="de-DE" sz="1600">
                <a:solidFill>
                  <a:prstClr val="black"/>
                </a:solidFill>
                <a:latin typeface="Consolas"/>
              </a:rPr>
            </a:br>
            <a:r>
              <a:rPr lang="de-DE" sz="1600">
                <a:solidFill>
                  <a:prstClr val="black"/>
                </a:solidFill>
                <a:latin typeface="Consolas"/>
              </a:rPr>
              <a:t>    v_emp_tab</a:t>
            </a:r>
            <a:r>
              <a:rPr lang="de-DE" sz="1600">
                <a:solidFill>
                  <a:srgbClr val="808080"/>
                </a:solidFill>
                <a:latin typeface="Consolas"/>
              </a:rPr>
              <a:t>(</a:t>
            </a:r>
            <a:r>
              <a:rPr lang="de-DE" sz="1600">
                <a:solidFill>
                  <a:prstClr val="black"/>
                </a:solidFill>
                <a:latin typeface="Consolas"/>
              </a:rPr>
              <a:t>200</a:t>
            </a:r>
            <a:r>
              <a:rPr lang="de-DE" sz="1600">
                <a:solidFill>
                  <a:srgbClr val="808080"/>
                </a:solidFill>
                <a:latin typeface="Consolas"/>
              </a:rPr>
              <a:t>).</a:t>
            </a:r>
            <a:r>
              <a:rPr lang="de-DE" sz="1600">
                <a:solidFill>
                  <a:prstClr val="black"/>
                </a:solidFill>
                <a:latin typeface="Consolas"/>
              </a:rPr>
              <a:t>last_name</a:t>
            </a:r>
            <a:r>
              <a:rPr lang="de-DE" sz="1600">
                <a:solidFill>
                  <a:srgbClr val="808080"/>
                </a:solidFill>
                <a:latin typeface="Consolas"/>
              </a:rPr>
              <a:t>);</a:t>
            </a:r>
            <a:endParaRPr lang="de-DE" sz="1600">
              <a:solidFill>
                <a:prstClr val="black"/>
              </a:solidFill>
              <a:latin typeface="Consolas"/>
            </a:endParaRPr>
          </a:p>
          <a:p>
            <a:r>
              <a:rPr lang="de-DE" sz="1600" b="1">
                <a:solidFill>
                  <a:srgbClr val="0000FF"/>
                </a:solidFill>
                <a:latin typeface="Consolas"/>
              </a:rPr>
              <a:t/>
            </a:r>
            <a:br>
              <a:rPr lang="de-DE" sz="1600" b="1">
                <a:solidFill>
                  <a:srgbClr val="0000FF"/>
                </a:solidFill>
                <a:latin typeface="Consolas"/>
              </a:rPr>
            </a:br>
            <a:r>
              <a:rPr lang="de-DE" sz="1600" b="1">
                <a:solidFill>
                  <a:srgbClr val="0000FF"/>
                </a:solidFill>
                <a:latin typeface="Consolas"/>
              </a:rPr>
              <a:t>END</a:t>
            </a:r>
            <a:r>
              <a:rPr lang="de-DE" sz="1600">
                <a:solidFill>
                  <a:srgbClr val="808080"/>
                </a:solidFill>
                <a:latin typeface="Consolas"/>
              </a:rPr>
              <a:t>;</a:t>
            </a:r>
            <a:endParaRPr lang="de-DE" sz="1600">
              <a:solidFill>
                <a:prstClr val="black"/>
              </a:solidFill>
              <a:latin typeface="Consolas"/>
            </a:endParaRPr>
          </a:p>
          <a:p>
            <a:r>
              <a:rPr lang="de-DE" sz="1600">
                <a:solidFill>
                  <a:srgbClr val="808080"/>
                </a:solidFill>
                <a:latin typeface="Consolas"/>
              </a:rPr>
              <a:t>/</a:t>
            </a:r>
            <a:endParaRPr lang="de-DE" sz="1600">
              <a:solidFill>
                <a:prstClr val="black"/>
              </a:solidFill>
              <a:latin typeface="Consolas"/>
            </a:endParaRPr>
          </a:p>
          <a:p>
            <a:endParaRPr lang="de-DE" sz="1600">
              <a:solidFill>
                <a:prstClr val="black"/>
              </a:solidFill>
              <a:latin typeface="Consolas"/>
            </a:endParaRPr>
          </a:p>
        </p:txBody>
      </p:sp>
      <p:sp>
        <p:nvSpPr>
          <p:cNvPr id="5" name="Textfeld 4"/>
          <p:cNvSpPr txBox="1"/>
          <p:nvPr/>
        </p:nvSpPr>
        <p:spPr>
          <a:xfrm>
            <a:off x="8528" y="-10869"/>
            <a:ext cx="603032" cy="707886"/>
          </a:xfrm>
          <a:prstGeom prst="rect">
            <a:avLst/>
          </a:prstGeom>
          <a:noFill/>
        </p:spPr>
        <p:txBody>
          <a:bodyPr wrap="square" rtlCol="0">
            <a:spAutoFit/>
          </a:bodyPr>
          <a:lstStyle/>
          <a:p>
            <a:r>
              <a:rPr lang="de-DE" sz="4000" dirty="0" smtClean="0">
                <a:solidFill>
                  <a:srgbClr val="FF0000"/>
                </a:solidFill>
                <a:ea typeface="Tahoma" pitchFamily="34" charset="0"/>
                <a:cs typeface="Tahoma" pitchFamily="34" charset="0"/>
              </a:rPr>
              <a:t>*</a:t>
            </a:r>
          </a:p>
        </p:txBody>
      </p:sp>
    </p:spTree>
    <p:extLst>
      <p:ext uri="{BB962C8B-B14F-4D97-AF65-F5344CB8AC3E}">
        <p14:creationId xmlns:p14="http://schemas.microsoft.com/office/powerpoint/2010/main" val="3141961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a:t>Kontextwechsel bei SQL-Aufrufen</a:t>
            </a:r>
          </a:p>
        </p:txBody>
      </p:sp>
      <p:sp>
        <p:nvSpPr>
          <p:cNvPr id="3" name="Inhaltsplatzhalter 2"/>
          <p:cNvSpPr>
            <a:spLocks noGrp="1"/>
          </p:cNvSpPr>
          <p:nvPr>
            <p:ph sz="quarter" idx="14"/>
          </p:nvPr>
        </p:nvSpPr>
        <p:spPr/>
        <p:txBody>
          <a:bodyPr/>
          <a:lstStyle/>
          <a:p>
            <a:r>
              <a:rPr lang="de-DE"/>
              <a:t>Problem</a:t>
            </a:r>
          </a:p>
          <a:p>
            <a:pPr lvl="1"/>
            <a:r>
              <a:rPr lang="de-DE"/>
              <a:t>Für SQL-Ausführung muss DB Kontext von PL/SQL-Execution-Engine auf SQL-Execution-Engine wechseln</a:t>
            </a:r>
          </a:p>
          <a:p>
            <a:pPr lvl="1"/>
            <a:r>
              <a:rPr lang="de-DE"/>
              <a:t>PL/SQL-Verarbeitung hält an und gibt Kontrolle an SQL-Engine</a:t>
            </a:r>
          </a:p>
          <a:p>
            <a:pPr lvl="4"/>
            <a:r>
              <a:rPr lang="de-DE"/>
              <a:t>Performance-Problem bei häufigem Wechsel!</a:t>
            </a:r>
          </a:p>
        </p:txBody>
      </p:sp>
      <p:pic>
        <p:nvPicPr>
          <p:cNvPr id="5" name="Bild 4"/>
          <p:cNvPicPr>
            <a:picLocks noChangeAspect="1"/>
          </p:cNvPicPr>
          <p:nvPr/>
        </p:nvPicPr>
        <p:blipFill>
          <a:blip r:embed="rId2"/>
          <a:stretch>
            <a:fillRect/>
          </a:stretch>
        </p:blipFill>
        <p:spPr>
          <a:xfrm>
            <a:off x="1835696" y="3681028"/>
            <a:ext cx="3439042" cy="2377852"/>
          </a:xfrm>
          <a:prstGeom prst="rect">
            <a:avLst/>
          </a:prstGeom>
        </p:spPr>
      </p:pic>
      <p:sp>
        <p:nvSpPr>
          <p:cNvPr id="6" name="Textfeld 5"/>
          <p:cNvSpPr txBox="1"/>
          <p:nvPr/>
        </p:nvSpPr>
        <p:spPr>
          <a:xfrm>
            <a:off x="107504" y="6201308"/>
            <a:ext cx="6245294" cy="276999"/>
          </a:xfrm>
          <a:prstGeom prst="rect">
            <a:avLst/>
          </a:prstGeom>
          <a:noFill/>
        </p:spPr>
        <p:txBody>
          <a:bodyPr wrap="none" rtlCol="0">
            <a:spAutoFit/>
          </a:bodyPr>
          <a:lstStyle/>
          <a:p>
            <a:r>
              <a:rPr lang="de-DE" sz="1200" dirty="0">
                <a:solidFill>
                  <a:srgbClr val="555555"/>
                </a:solidFill>
                <a:ea typeface="Tahoma" pitchFamily="34" charset="0"/>
                <a:cs typeface="Tahoma" pitchFamily="34" charset="0"/>
              </a:rPr>
              <a:t>Quelle: http://www.oracle.com/technetwork/issue-archive/2012/12-sep/o52plsql-1709862.html</a:t>
            </a:r>
          </a:p>
        </p:txBody>
      </p:sp>
    </p:spTree>
    <p:extLst>
      <p:ext uri="{BB962C8B-B14F-4D97-AF65-F5344CB8AC3E}">
        <p14:creationId xmlns:p14="http://schemas.microsoft.com/office/powerpoint/2010/main" val="238909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Bulk-Verarbeitung</a:t>
            </a:r>
          </a:p>
        </p:txBody>
      </p:sp>
      <p:sp>
        <p:nvSpPr>
          <p:cNvPr id="3" name="Inhaltsplatzhalter 2"/>
          <p:cNvSpPr>
            <a:spLocks noGrp="1"/>
          </p:cNvSpPr>
          <p:nvPr>
            <p:ph sz="quarter" idx="14"/>
          </p:nvPr>
        </p:nvSpPr>
        <p:spPr/>
        <p:txBody>
          <a:bodyPr>
            <a:normAutofit/>
          </a:bodyPr>
          <a:lstStyle/>
          <a:p>
            <a:r>
              <a:rPr lang="de-DE"/>
              <a:t>Bulk-Verarbeitung allgemein (bei JDBC: Batch-Verarbeitung)</a:t>
            </a:r>
          </a:p>
          <a:p>
            <a:pPr lvl="1"/>
            <a:r>
              <a:rPr lang="de-DE"/>
              <a:t>Einmaliger Aufruf einer SQL-Anweisung mit Array/Tabelle als Parameter</a:t>
            </a:r>
          </a:p>
          <a:p>
            <a:pPr lvl="1"/>
            <a:r>
              <a:rPr lang="de-DE"/>
              <a:t>Anweisung wird nur einmal geparst</a:t>
            </a:r>
          </a:p>
          <a:p>
            <a:pPr lvl="1"/>
            <a:r>
              <a:rPr lang="de-DE"/>
              <a:t>Alle Datensätze werden mit einem Call (Kontextwechsel) verarbeitet</a:t>
            </a:r>
          </a:p>
          <a:p>
            <a:r>
              <a:rPr lang="de-DE"/>
              <a:t>Bulk-Verarbeitung in PL/SQL</a:t>
            </a:r>
          </a:p>
          <a:p>
            <a:pPr lvl="1"/>
            <a:r>
              <a:rPr lang="de-DE"/>
              <a:t>BULK COLLECT: Lesen mehrerer (vieler) Datensätze in einer einzigen Operation in eine Collection (oder mehrere)</a:t>
            </a:r>
          </a:p>
          <a:p>
            <a:pPr lvl="1"/>
            <a:r>
              <a:rPr lang="de-DE"/>
              <a:t>FORALL: Ausführung der gleichen DML-Operation (INSERT, UPDATE, DELETE) für viele Werte in einer Collection</a:t>
            </a:r>
          </a:p>
        </p:txBody>
      </p:sp>
    </p:spTree>
    <p:extLst>
      <p:ext uri="{BB962C8B-B14F-4D97-AF65-F5344CB8AC3E}">
        <p14:creationId xmlns:p14="http://schemas.microsoft.com/office/powerpoint/2010/main" val="2259235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Bulk-Verarbeitung: BULK COLLECT</a:t>
            </a:r>
          </a:p>
        </p:txBody>
      </p:sp>
      <p:sp>
        <p:nvSpPr>
          <p:cNvPr id="3" name="Inhaltsplatzhalter 2"/>
          <p:cNvSpPr>
            <a:spLocks noGrp="1"/>
          </p:cNvSpPr>
          <p:nvPr>
            <p:ph sz="quarter" idx="14"/>
          </p:nvPr>
        </p:nvSpPr>
        <p:spPr/>
        <p:txBody>
          <a:bodyPr/>
          <a:lstStyle/>
          <a:p>
            <a:endParaRPr lang="de-DE"/>
          </a:p>
          <a:p>
            <a:endParaRPr lang="de-DE"/>
          </a:p>
        </p:txBody>
      </p:sp>
      <p:sp>
        <p:nvSpPr>
          <p:cNvPr id="4" name="Rectangle 81"/>
          <p:cNvSpPr>
            <a:spLocks noChangeArrowheads="1"/>
          </p:cNvSpPr>
          <p:nvPr/>
        </p:nvSpPr>
        <p:spPr bwMode="auto">
          <a:xfrm>
            <a:off x="611560" y="1016732"/>
            <a:ext cx="8028892" cy="5220580"/>
          </a:xfrm>
          <a:prstGeom prst="rect">
            <a:avLst/>
          </a:prstGeom>
          <a:solidFill>
            <a:srgbClr val="FFFFCC"/>
          </a:solidFill>
          <a:ln w="9525">
            <a:solidFill>
              <a:schemeClr val="tx1"/>
            </a:solidFill>
            <a:miter lim="800000"/>
            <a:headEnd/>
            <a:tailEnd/>
          </a:ln>
        </p:spPr>
        <p:txBody>
          <a:bodyPr wrap="square" lIns="180000" tIns="93600" rIns="180000" bIns="93600" anchor="ctr">
            <a:noAutofit/>
          </a:bodyPr>
          <a:lstStyle/>
          <a:p>
            <a:r>
              <a:rPr lang="de-DE" sz="1600" b="1">
                <a:solidFill>
                  <a:srgbClr val="0000FF"/>
                </a:solidFill>
                <a:latin typeface="Consolas"/>
              </a:rPr>
              <a:t>DECLARE</a:t>
            </a:r>
            <a:endParaRPr lang="de-DE" sz="1600">
              <a:solidFill>
                <a:prstClr val="black"/>
              </a:solidFill>
              <a:latin typeface="Consolas"/>
            </a:endParaRPr>
          </a:p>
          <a:p>
            <a:r>
              <a:rPr lang="de-DE" sz="1600">
                <a:solidFill>
                  <a:srgbClr val="FF0000"/>
                </a:solidFill>
                <a:latin typeface="Consolas"/>
              </a:rPr>
              <a:t>  </a:t>
            </a:r>
            <a:r>
              <a:rPr lang="de-DE" sz="1600" b="1">
                <a:solidFill>
                  <a:srgbClr val="0000FF"/>
                </a:solidFill>
                <a:latin typeface="Consolas"/>
              </a:rPr>
              <a:t>TYPE</a:t>
            </a:r>
            <a:r>
              <a:rPr lang="de-DE" sz="1600" b="1">
                <a:solidFill>
                  <a:srgbClr val="FF0000"/>
                </a:solidFill>
                <a:latin typeface="Consolas"/>
              </a:rPr>
              <a:t> </a:t>
            </a:r>
            <a:r>
              <a:rPr lang="de-DE" sz="1600">
                <a:solidFill>
                  <a:prstClr val="black"/>
                </a:solidFill>
                <a:latin typeface="Consolas"/>
              </a:rPr>
              <a:t>emp_table_type</a:t>
            </a:r>
            <a:r>
              <a:rPr lang="de-DE" sz="1600">
                <a:solidFill>
                  <a:srgbClr val="FF0000"/>
                </a:solidFill>
                <a:latin typeface="Consolas"/>
              </a:rPr>
              <a:t> </a:t>
            </a:r>
            <a:r>
              <a:rPr lang="de-DE" sz="1600" b="1">
                <a:solidFill>
                  <a:srgbClr val="0000FF"/>
                </a:solidFill>
                <a:latin typeface="Consolas"/>
              </a:rPr>
              <a:t>IS TABLE OF</a:t>
            </a:r>
            <a:r>
              <a:rPr lang="de-DE" sz="1600">
                <a:solidFill>
                  <a:prstClr val="black"/>
                </a:solidFill>
                <a:latin typeface="Consolas"/>
              </a:rPr>
              <a:t> employees%ROWTYPE;</a:t>
            </a:r>
          </a:p>
          <a:p>
            <a:r>
              <a:rPr lang="de-DE" sz="1600">
                <a:solidFill>
                  <a:prstClr val="black"/>
                </a:solidFill>
                <a:latin typeface="Consolas"/>
              </a:rPr>
              <a:t>  v_emp_tab emp_table_type;</a:t>
            </a:r>
          </a:p>
          <a:p>
            <a:r>
              <a:rPr lang="de-DE" sz="1600" b="1">
                <a:solidFill>
                  <a:srgbClr val="0000FF"/>
                </a:solidFill>
                <a:latin typeface="Consolas"/>
              </a:rPr>
              <a:t>BEGIN</a:t>
            </a:r>
          </a:p>
          <a:p>
            <a:endParaRPr lang="de-DE" sz="1600">
              <a:solidFill>
                <a:prstClr val="black"/>
              </a:solidFill>
              <a:latin typeface="Consolas"/>
            </a:endParaRPr>
          </a:p>
          <a:p>
            <a:r>
              <a:rPr lang="de-DE" sz="1600">
                <a:solidFill>
                  <a:prstClr val="black"/>
                </a:solidFill>
                <a:latin typeface="Consolas"/>
              </a:rPr>
              <a:t>  </a:t>
            </a:r>
            <a:r>
              <a:rPr lang="de-DE" sz="1600" b="1">
                <a:solidFill>
                  <a:srgbClr val="0000FF"/>
                </a:solidFill>
                <a:latin typeface="Consolas"/>
              </a:rPr>
              <a:t>SELECT</a:t>
            </a:r>
            <a:r>
              <a:rPr lang="de-DE" sz="1600">
                <a:solidFill>
                  <a:prstClr val="black"/>
                </a:solidFill>
                <a:latin typeface="Consolas"/>
              </a:rPr>
              <a:t> </a:t>
            </a:r>
            <a:r>
              <a:rPr lang="de-DE" sz="1600">
                <a:solidFill>
                  <a:srgbClr val="808080"/>
                </a:solidFill>
                <a:latin typeface="Consolas"/>
              </a:rPr>
              <a:t>*</a:t>
            </a:r>
            <a:endParaRPr lang="de-DE" sz="1600">
              <a:solidFill>
                <a:prstClr val="black"/>
              </a:solidFill>
              <a:latin typeface="Consolas"/>
            </a:endParaRPr>
          </a:p>
          <a:p>
            <a:r>
              <a:rPr lang="de-DE" sz="1600">
                <a:solidFill>
                  <a:srgbClr val="FF0000"/>
                </a:solidFill>
                <a:latin typeface="Consolas"/>
              </a:rPr>
              <a:t>  </a:t>
            </a:r>
            <a:r>
              <a:rPr lang="de-DE" sz="1600" b="1">
                <a:solidFill>
                  <a:srgbClr val="FF0000"/>
                </a:solidFill>
                <a:latin typeface="Consolas"/>
              </a:rPr>
              <a:t>BULK</a:t>
            </a:r>
            <a:r>
              <a:rPr lang="de-DE" sz="1600">
                <a:solidFill>
                  <a:srgbClr val="FF0000"/>
                </a:solidFill>
                <a:latin typeface="Consolas"/>
              </a:rPr>
              <a:t> </a:t>
            </a:r>
            <a:r>
              <a:rPr lang="de-DE" sz="1600" b="1">
                <a:solidFill>
                  <a:srgbClr val="FF0000"/>
                </a:solidFill>
                <a:latin typeface="Consolas"/>
              </a:rPr>
              <a:t>COLLECT</a:t>
            </a:r>
            <a:r>
              <a:rPr lang="de-DE" sz="1600">
                <a:solidFill>
                  <a:srgbClr val="FF0000"/>
                </a:solidFill>
                <a:latin typeface="Consolas"/>
              </a:rPr>
              <a:t> </a:t>
            </a:r>
            <a:r>
              <a:rPr lang="de-DE" sz="1600" b="1">
                <a:solidFill>
                  <a:srgbClr val="FF0000"/>
                </a:solidFill>
                <a:latin typeface="Consolas"/>
              </a:rPr>
              <a:t>INTO</a:t>
            </a:r>
            <a:r>
              <a:rPr lang="de-DE" sz="1600">
                <a:solidFill>
                  <a:srgbClr val="FF0000"/>
                </a:solidFill>
                <a:latin typeface="Consolas"/>
              </a:rPr>
              <a:t> v_emp_tab</a:t>
            </a:r>
          </a:p>
          <a:p>
            <a:r>
              <a:rPr lang="de-DE" sz="1600">
                <a:solidFill>
                  <a:prstClr val="black"/>
                </a:solidFill>
                <a:latin typeface="Consolas"/>
              </a:rPr>
              <a:t>  </a:t>
            </a:r>
            <a:r>
              <a:rPr lang="de-DE" sz="1600" b="1">
                <a:solidFill>
                  <a:srgbClr val="0000FF"/>
                </a:solidFill>
                <a:latin typeface="Consolas"/>
              </a:rPr>
              <a:t>FROM</a:t>
            </a:r>
            <a:r>
              <a:rPr lang="de-DE" sz="1600">
                <a:solidFill>
                  <a:prstClr val="black"/>
                </a:solidFill>
                <a:latin typeface="Consolas"/>
              </a:rPr>
              <a:t> employees</a:t>
            </a:r>
            <a:r>
              <a:rPr lang="de-DE" sz="1600">
                <a:solidFill>
                  <a:srgbClr val="808080"/>
                </a:solidFill>
                <a:latin typeface="Consolas"/>
              </a:rPr>
              <a:t>;</a:t>
            </a:r>
            <a:endParaRPr lang="de-DE" sz="1600">
              <a:solidFill>
                <a:prstClr val="black"/>
              </a:solidFill>
              <a:latin typeface="Consolas"/>
            </a:endParaRPr>
          </a:p>
          <a:p>
            <a:endParaRPr lang="de-DE" sz="1600">
              <a:solidFill>
                <a:prstClr val="black"/>
              </a:solidFill>
              <a:latin typeface="Consolas"/>
            </a:endParaRPr>
          </a:p>
          <a:p>
            <a:r>
              <a:rPr lang="de-DE" sz="1600">
                <a:solidFill>
                  <a:prstClr val="black"/>
                </a:solidFill>
                <a:latin typeface="Consolas"/>
              </a:rPr>
              <a:t>  </a:t>
            </a:r>
            <a:r>
              <a:rPr lang="de-DE" sz="1600" b="1">
                <a:solidFill>
                  <a:srgbClr val="0000FF"/>
                </a:solidFill>
                <a:latin typeface="Consolas"/>
              </a:rPr>
              <a:t>FOR</a:t>
            </a:r>
            <a:r>
              <a:rPr lang="de-DE" sz="1600">
                <a:solidFill>
                  <a:prstClr val="black"/>
                </a:solidFill>
                <a:latin typeface="Consolas"/>
              </a:rPr>
              <a:t> i </a:t>
            </a:r>
            <a:r>
              <a:rPr lang="de-DE" sz="1600" b="1">
                <a:solidFill>
                  <a:srgbClr val="0000FF"/>
                </a:solidFill>
                <a:latin typeface="Consolas"/>
              </a:rPr>
              <a:t>IN</a:t>
            </a:r>
            <a:r>
              <a:rPr lang="de-DE" sz="1600">
                <a:solidFill>
                  <a:prstClr val="black"/>
                </a:solidFill>
                <a:latin typeface="Consolas"/>
              </a:rPr>
              <a:t> 1..v_emp_tab.</a:t>
            </a:r>
            <a:r>
              <a:rPr lang="de-DE" sz="1600" b="1">
                <a:solidFill>
                  <a:srgbClr val="0000FF"/>
                </a:solidFill>
                <a:latin typeface="Consolas"/>
              </a:rPr>
              <a:t>COUNT</a:t>
            </a:r>
          </a:p>
          <a:p>
            <a:r>
              <a:rPr lang="de-DE" sz="1600">
                <a:solidFill>
                  <a:prstClr val="black"/>
                </a:solidFill>
                <a:latin typeface="Consolas"/>
              </a:rPr>
              <a:t>  </a:t>
            </a:r>
            <a:r>
              <a:rPr lang="de-DE" sz="1600" b="1">
                <a:solidFill>
                  <a:srgbClr val="0000FF"/>
                </a:solidFill>
                <a:latin typeface="Consolas"/>
              </a:rPr>
              <a:t>LOOP</a:t>
            </a:r>
            <a:endParaRPr lang="de-DE" sz="1600">
              <a:solidFill>
                <a:prstClr val="black"/>
              </a:solidFill>
              <a:latin typeface="Consolas"/>
            </a:endParaRPr>
          </a:p>
          <a:p>
            <a:r>
              <a:rPr lang="de-DE" sz="1600">
                <a:solidFill>
                  <a:prstClr val="black"/>
                </a:solidFill>
                <a:latin typeface="Consolas"/>
              </a:rPr>
              <a:t>    dbms_output</a:t>
            </a:r>
            <a:r>
              <a:rPr lang="de-DE" sz="1600">
                <a:solidFill>
                  <a:srgbClr val="808080"/>
                </a:solidFill>
                <a:latin typeface="Consolas"/>
              </a:rPr>
              <a:t>.</a:t>
            </a:r>
            <a:r>
              <a:rPr lang="de-DE" sz="1600">
                <a:solidFill>
                  <a:prstClr val="black"/>
                </a:solidFill>
                <a:latin typeface="Consolas"/>
              </a:rPr>
              <a:t>put_line</a:t>
            </a:r>
            <a:r>
              <a:rPr lang="de-DE" sz="1600">
                <a:solidFill>
                  <a:srgbClr val="808080"/>
                </a:solidFill>
                <a:latin typeface="Consolas"/>
              </a:rPr>
              <a:t>(</a:t>
            </a:r>
            <a:endParaRPr lang="de-DE" sz="1600">
              <a:solidFill>
                <a:prstClr val="black"/>
              </a:solidFill>
              <a:latin typeface="Consolas"/>
            </a:endParaRPr>
          </a:p>
          <a:p>
            <a:r>
              <a:rPr lang="en-US" sz="1600">
                <a:solidFill>
                  <a:prstClr val="black"/>
                </a:solidFill>
                <a:latin typeface="Consolas"/>
              </a:rPr>
              <a:t>      v_emp_tab</a:t>
            </a:r>
            <a:r>
              <a:rPr lang="en-US" sz="1600">
                <a:solidFill>
                  <a:srgbClr val="808080"/>
                </a:solidFill>
                <a:latin typeface="Consolas"/>
              </a:rPr>
              <a:t>(</a:t>
            </a:r>
            <a:r>
              <a:rPr lang="en-US" sz="1600">
                <a:solidFill>
                  <a:prstClr val="black"/>
                </a:solidFill>
                <a:latin typeface="Consolas"/>
              </a:rPr>
              <a:t>i</a:t>
            </a:r>
            <a:r>
              <a:rPr lang="en-US" sz="1600">
                <a:solidFill>
                  <a:srgbClr val="808080"/>
                </a:solidFill>
                <a:latin typeface="Consolas"/>
              </a:rPr>
              <a:t>).</a:t>
            </a:r>
            <a:r>
              <a:rPr lang="en-US" sz="1600">
                <a:solidFill>
                  <a:prstClr val="black"/>
                </a:solidFill>
                <a:latin typeface="Consolas"/>
              </a:rPr>
              <a:t>first_name </a:t>
            </a:r>
            <a:r>
              <a:rPr lang="en-US" sz="1600">
                <a:solidFill>
                  <a:srgbClr val="808080"/>
                </a:solidFill>
                <a:latin typeface="Consolas"/>
              </a:rPr>
              <a:t>||</a:t>
            </a:r>
            <a:r>
              <a:rPr lang="en-US" sz="1600">
                <a:solidFill>
                  <a:prstClr val="black"/>
                </a:solidFill>
                <a:latin typeface="Consolas"/>
              </a:rPr>
              <a:t> </a:t>
            </a:r>
            <a:r>
              <a:rPr lang="en-US" sz="1600">
                <a:solidFill>
                  <a:srgbClr val="800000"/>
                </a:solidFill>
                <a:latin typeface="Consolas"/>
              </a:rPr>
              <a:t>' '</a:t>
            </a:r>
            <a:r>
              <a:rPr lang="en-US" sz="1600">
                <a:solidFill>
                  <a:prstClr val="black"/>
                </a:solidFill>
                <a:latin typeface="Consolas"/>
              </a:rPr>
              <a:t> </a:t>
            </a:r>
            <a:r>
              <a:rPr lang="en-US" sz="1600">
                <a:solidFill>
                  <a:srgbClr val="808080"/>
                </a:solidFill>
                <a:latin typeface="Consolas"/>
              </a:rPr>
              <a:t>||</a:t>
            </a:r>
            <a:r>
              <a:rPr lang="en-US" sz="1600">
                <a:solidFill>
                  <a:prstClr val="black"/>
                </a:solidFill>
                <a:latin typeface="Consolas"/>
              </a:rPr>
              <a:t> v_emp_tab</a:t>
            </a:r>
            <a:r>
              <a:rPr lang="en-US" sz="1600">
                <a:solidFill>
                  <a:srgbClr val="808080"/>
                </a:solidFill>
                <a:latin typeface="Consolas"/>
              </a:rPr>
              <a:t>(</a:t>
            </a:r>
            <a:r>
              <a:rPr lang="en-US" sz="1600">
                <a:solidFill>
                  <a:prstClr val="black"/>
                </a:solidFill>
                <a:latin typeface="Consolas"/>
              </a:rPr>
              <a:t>i</a:t>
            </a:r>
            <a:r>
              <a:rPr lang="en-US" sz="1600">
                <a:solidFill>
                  <a:srgbClr val="808080"/>
                </a:solidFill>
                <a:latin typeface="Consolas"/>
              </a:rPr>
              <a:t>).</a:t>
            </a:r>
            <a:r>
              <a:rPr lang="en-US" sz="1600">
                <a:solidFill>
                  <a:prstClr val="black"/>
                </a:solidFill>
                <a:latin typeface="Consolas"/>
              </a:rPr>
              <a:t>last_name </a:t>
            </a:r>
            <a:r>
              <a:rPr lang="en-US" sz="1600">
                <a:solidFill>
                  <a:srgbClr val="808080"/>
                </a:solidFill>
                <a:latin typeface="Consolas"/>
              </a:rPr>
              <a:t>||</a:t>
            </a:r>
            <a:r>
              <a:rPr lang="en-US" sz="1600">
                <a:solidFill>
                  <a:prstClr val="black"/>
                </a:solidFill>
                <a:latin typeface="Consolas"/>
              </a:rPr>
              <a:t> </a:t>
            </a:r>
          </a:p>
          <a:p>
            <a:r>
              <a:rPr lang="en-US" sz="1600">
                <a:solidFill>
                  <a:prstClr val="black"/>
                </a:solidFill>
                <a:latin typeface="Consolas"/>
              </a:rPr>
              <a:t>      </a:t>
            </a:r>
            <a:r>
              <a:rPr lang="en-US" sz="1600">
                <a:solidFill>
                  <a:srgbClr val="800000"/>
                </a:solidFill>
                <a:latin typeface="Consolas"/>
              </a:rPr>
              <a:t>' has ID '</a:t>
            </a:r>
            <a:r>
              <a:rPr lang="en-US" sz="1600">
                <a:solidFill>
                  <a:prstClr val="black"/>
                </a:solidFill>
                <a:latin typeface="Consolas"/>
              </a:rPr>
              <a:t> </a:t>
            </a:r>
            <a:r>
              <a:rPr lang="en-US" sz="1600">
                <a:solidFill>
                  <a:srgbClr val="808080"/>
                </a:solidFill>
                <a:latin typeface="Consolas"/>
              </a:rPr>
              <a:t>||</a:t>
            </a:r>
            <a:r>
              <a:rPr lang="en-US" sz="1600">
                <a:solidFill>
                  <a:prstClr val="black"/>
                </a:solidFill>
                <a:latin typeface="Consolas"/>
              </a:rPr>
              <a:t> v_emp_tab</a:t>
            </a:r>
            <a:r>
              <a:rPr lang="en-US" sz="1600">
                <a:solidFill>
                  <a:srgbClr val="808080"/>
                </a:solidFill>
                <a:latin typeface="Consolas"/>
              </a:rPr>
              <a:t>(</a:t>
            </a:r>
            <a:r>
              <a:rPr lang="en-US" sz="1600">
                <a:solidFill>
                  <a:prstClr val="black"/>
                </a:solidFill>
                <a:latin typeface="Consolas"/>
              </a:rPr>
              <a:t>i</a:t>
            </a:r>
            <a:r>
              <a:rPr lang="en-US" sz="1600">
                <a:solidFill>
                  <a:srgbClr val="808080"/>
                </a:solidFill>
                <a:latin typeface="Consolas"/>
              </a:rPr>
              <a:t>).</a:t>
            </a:r>
            <a:r>
              <a:rPr lang="en-US" sz="1600">
                <a:solidFill>
                  <a:prstClr val="black"/>
                </a:solidFill>
                <a:latin typeface="Consolas"/>
              </a:rPr>
              <a:t>employee_id</a:t>
            </a:r>
            <a:r>
              <a:rPr lang="en-US" sz="1600">
                <a:solidFill>
                  <a:srgbClr val="808080"/>
                </a:solidFill>
                <a:latin typeface="Consolas"/>
              </a:rPr>
              <a:t>);</a:t>
            </a:r>
            <a:endParaRPr lang="en-US" sz="1600">
              <a:solidFill>
                <a:prstClr val="black"/>
              </a:solidFill>
              <a:latin typeface="Consolas"/>
            </a:endParaRPr>
          </a:p>
          <a:p>
            <a:r>
              <a:rPr lang="en-US" sz="1600">
                <a:solidFill>
                  <a:prstClr val="black"/>
                </a:solidFill>
                <a:latin typeface="Consolas"/>
              </a:rPr>
              <a:t>  </a:t>
            </a:r>
            <a:r>
              <a:rPr lang="en-US" sz="1600" b="1">
                <a:solidFill>
                  <a:srgbClr val="0000FF"/>
                </a:solidFill>
                <a:latin typeface="Consolas"/>
              </a:rPr>
              <a:t>END</a:t>
            </a:r>
            <a:r>
              <a:rPr lang="en-US" sz="1600">
                <a:solidFill>
                  <a:prstClr val="black"/>
                </a:solidFill>
                <a:latin typeface="Consolas"/>
              </a:rPr>
              <a:t> </a:t>
            </a:r>
            <a:r>
              <a:rPr lang="en-US" sz="1600" b="1">
                <a:solidFill>
                  <a:srgbClr val="0000FF"/>
                </a:solidFill>
                <a:latin typeface="Consolas"/>
              </a:rPr>
              <a:t>LOOP</a:t>
            </a:r>
            <a:r>
              <a:rPr lang="en-US" sz="1600">
                <a:solidFill>
                  <a:srgbClr val="808080"/>
                </a:solidFill>
                <a:latin typeface="Consolas"/>
              </a:rPr>
              <a:t>;</a:t>
            </a:r>
          </a:p>
          <a:p>
            <a:endParaRPr lang="en-US" sz="1600">
              <a:solidFill>
                <a:prstClr val="black"/>
              </a:solidFill>
              <a:latin typeface="Consolas"/>
            </a:endParaRPr>
          </a:p>
          <a:p>
            <a:r>
              <a:rPr lang="en-US" sz="1600" b="1">
                <a:solidFill>
                  <a:srgbClr val="0000FF"/>
                </a:solidFill>
                <a:latin typeface="Consolas"/>
              </a:rPr>
              <a:t>END</a:t>
            </a:r>
            <a:r>
              <a:rPr lang="en-US" sz="1600">
                <a:solidFill>
                  <a:srgbClr val="808080"/>
                </a:solidFill>
                <a:latin typeface="Consolas"/>
              </a:rPr>
              <a:t>;</a:t>
            </a:r>
            <a:endParaRPr lang="en-US" sz="1600">
              <a:solidFill>
                <a:prstClr val="black"/>
              </a:solidFill>
              <a:latin typeface="Consolas"/>
            </a:endParaRPr>
          </a:p>
          <a:p>
            <a:r>
              <a:rPr lang="en-US" sz="1600">
                <a:solidFill>
                  <a:srgbClr val="808080"/>
                </a:solidFill>
                <a:latin typeface="Consolas"/>
              </a:rPr>
              <a:t>/</a:t>
            </a:r>
            <a:endParaRPr lang="en-US" sz="1600">
              <a:solidFill>
                <a:prstClr val="black"/>
              </a:solidFill>
              <a:latin typeface="Consolas"/>
            </a:endParaRPr>
          </a:p>
        </p:txBody>
      </p:sp>
    </p:spTree>
    <p:extLst>
      <p:ext uri="{BB962C8B-B14F-4D97-AF65-F5344CB8AC3E}">
        <p14:creationId xmlns:p14="http://schemas.microsoft.com/office/powerpoint/2010/main" val="304436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Bulk-Verarbeitung: FORALL</a:t>
            </a:r>
          </a:p>
        </p:txBody>
      </p:sp>
      <p:sp>
        <p:nvSpPr>
          <p:cNvPr id="3" name="Inhaltsplatzhalter 2"/>
          <p:cNvSpPr>
            <a:spLocks noGrp="1"/>
          </p:cNvSpPr>
          <p:nvPr>
            <p:ph sz="quarter" idx="14"/>
          </p:nvPr>
        </p:nvSpPr>
        <p:spPr/>
        <p:txBody>
          <a:bodyPr/>
          <a:lstStyle/>
          <a:p>
            <a:endParaRPr lang="de-DE"/>
          </a:p>
          <a:p>
            <a:endParaRPr lang="de-DE"/>
          </a:p>
        </p:txBody>
      </p:sp>
      <p:sp>
        <p:nvSpPr>
          <p:cNvPr id="4" name="Rectangle 81"/>
          <p:cNvSpPr>
            <a:spLocks noChangeArrowheads="1"/>
          </p:cNvSpPr>
          <p:nvPr/>
        </p:nvSpPr>
        <p:spPr bwMode="auto">
          <a:xfrm>
            <a:off x="611560" y="1016732"/>
            <a:ext cx="8028892" cy="5220580"/>
          </a:xfrm>
          <a:prstGeom prst="rect">
            <a:avLst/>
          </a:prstGeom>
          <a:solidFill>
            <a:srgbClr val="FFFFCC"/>
          </a:solidFill>
          <a:ln w="9525">
            <a:solidFill>
              <a:schemeClr val="tx1"/>
            </a:solidFill>
            <a:miter lim="800000"/>
            <a:headEnd/>
            <a:tailEnd/>
          </a:ln>
        </p:spPr>
        <p:txBody>
          <a:bodyPr wrap="square" lIns="180000" tIns="93600" rIns="180000" bIns="93600" anchor="ctr">
            <a:noAutofit/>
          </a:bodyPr>
          <a:lstStyle/>
          <a:p>
            <a:r>
              <a:rPr lang="de-DE" sz="1600" b="1">
                <a:solidFill>
                  <a:srgbClr val="0000FF"/>
                </a:solidFill>
                <a:latin typeface="Consolas"/>
              </a:rPr>
              <a:t>DECLARE</a:t>
            </a:r>
            <a:endParaRPr lang="de-DE" sz="1600">
              <a:solidFill>
                <a:prstClr val="black"/>
              </a:solidFill>
              <a:latin typeface="Consolas"/>
            </a:endParaRPr>
          </a:p>
          <a:p>
            <a:r>
              <a:rPr lang="de-DE" sz="1600">
                <a:solidFill>
                  <a:prstClr val="black"/>
                </a:solidFill>
                <a:latin typeface="Consolas"/>
              </a:rPr>
              <a:t>  </a:t>
            </a:r>
            <a:r>
              <a:rPr lang="de-DE" sz="1600" b="1">
                <a:solidFill>
                  <a:srgbClr val="0000FF"/>
                </a:solidFill>
                <a:latin typeface="Consolas"/>
              </a:rPr>
              <a:t>TYPE</a:t>
            </a:r>
            <a:r>
              <a:rPr lang="de-DE" sz="1600">
                <a:solidFill>
                  <a:prstClr val="black"/>
                </a:solidFill>
                <a:latin typeface="Consolas"/>
              </a:rPr>
              <a:t> emp_id_table_type </a:t>
            </a:r>
            <a:r>
              <a:rPr lang="de-DE" sz="1600" b="1">
                <a:solidFill>
                  <a:srgbClr val="0000FF"/>
                </a:solidFill>
                <a:latin typeface="Consolas"/>
              </a:rPr>
              <a:t>IS</a:t>
            </a:r>
            <a:r>
              <a:rPr lang="de-DE" sz="1600">
                <a:solidFill>
                  <a:prstClr val="black"/>
                </a:solidFill>
                <a:latin typeface="Consolas"/>
              </a:rPr>
              <a:t> </a:t>
            </a:r>
            <a:br>
              <a:rPr lang="de-DE" sz="1600">
                <a:solidFill>
                  <a:prstClr val="black"/>
                </a:solidFill>
                <a:latin typeface="Consolas"/>
              </a:rPr>
            </a:br>
            <a:r>
              <a:rPr lang="de-DE" sz="1600">
                <a:solidFill>
                  <a:prstClr val="black"/>
                </a:solidFill>
                <a:latin typeface="Consolas"/>
              </a:rPr>
              <a:t>    </a:t>
            </a:r>
            <a:r>
              <a:rPr lang="de-DE" sz="1600" b="1">
                <a:solidFill>
                  <a:srgbClr val="0000FF"/>
                </a:solidFill>
                <a:latin typeface="Consolas"/>
              </a:rPr>
              <a:t>TABLE</a:t>
            </a:r>
            <a:r>
              <a:rPr lang="de-DE" sz="1600">
                <a:solidFill>
                  <a:prstClr val="black"/>
                </a:solidFill>
                <a:latin typeface="Consolas"/>
              </a:rPr>
              <a:t> </a:t>
            </a:r>
            <a:r>
              <a:rPr lang="de-DE" sz="1600" b="1">
                <a:solidFill>
                  <a:srgbClr val="0000FF"/>
                </a:solidFill>
                <a:latin typeface="Consolas"/>
              </a:rPr>
              <a:t>OF</a:t>
            </a:r>
            <a:r>
              <a:rPr lang="de-DE" sz="1600">
                <a:solidFill>
                  <a:prstClr val="black"/>
                </a:solidFill>
                <a:latin typeface="Consolas"/>
              </a:rPr>
              <a:t> employees</a:t>
            </a:r>
            <a:r>
              <a:rPr lang="de-DE" sz="1600">
                <a:solidFill>
                  <a:srgbClr val="808080"/>
                </a:solidFill>
                <a:latin typeface="Consolas"/>
              </a:rPr>
              <a:t>.</a:t>
            </a:r>
            <a:r>
              <a:rPr lang="de-DE" sz="1600">
                <a:solidFill>
                  <a:prstClr val="black"/>
                </a:solidFill>
                <a:latin typeface="Consolas"/>
              </a:rPr>
              <a:t>employee_id</a:t>
            </a:r>
            <a:r>
              <a:rPr lang="de-DE" sz="1600">
                <a:solidFill>
                  <a:srgbClr val="808080"/>
                </a:solidFill>
                <a:latin typeface="Consolas"/>
              </a:rPr>
              <a:t>%</a:t>
            </a:r>
            <a:r>
              <a:rPr lang="de-DE" sz="1600" b="1">
                <a:solidFill>
                  <a:srgbClr val="0000FF"/>
                </a:solidFill>
                <a:latin typeface="Consolas"/>
              </a:rPr>
              <a:t>TYPE</a:t>
            </a:r>
            <a:r>
              <a:rPr lang="de-DE" sz="1600">
                <a:solidFill>
                  <a:prstClr val="black"/>
                </a:solidFill>
                <a:latin typeface="Consolas"/>
              </a:rPr>
              <a:t> </a:t>
            </a:r>
            <a:r>
              <a:rPr lang="de-DE" sz="1600" b="1">
                <a:solidFill>
                  <a:srgbClr val="0000FF"/>
                </a:solidFill>
                <a:latin typeface="Consolas"/>
              </a:rPr>
              <a:t>INDEX</a:t>
            </a:r>
            <a:r>
              <a:rPr lang="de-DE" sz="1600">
                <a:solidFill>
                  <a:prstClr val="black"/>
                </a:solidFill>
                <a:latin typeface="Consolas"/>
              </a:rPr>
              <a:t> </a:t>
            </a:r>
            <a:r>
              <a:rPr lang="de-DE" sz="1600" b="1">
                <a:solidFill>
                  <a:srgbClr val="0000FF"/>
                </a:solidFill>
                <a:latin typeface="Consolas"/>
              </a:rPr>
              <a:t>BY</a:t>
            </a:r>
            <a:r>
              <a:rPr lang="de-DE" sz="1600">
                <a:solidFill>
                  <a:prstClr val="black"/>
                </a:solidFill>
                <a:latin typeface="Consolas"/>
              </a:rPr>
              <a:t> BINARY_INTEGER</a:t>
            </a:r>
            <a:r>
              <a:rPr lang="de-DE" sz="1600">
                <a:solidFill>
                  <a:srgbClr val="808080"/>
                </a:solidFill>
                <a:latin typeface="Consolas"/>
              </a:rPr>
              <a:t>;</a:t>
            </a:r>
            <a:r>
              <a:rPr lang="de-DE" sz="1600">
                <a:solidFill>
                  <a:prstClr val="black"/>
                </a:solidFill>
                <a:latin typeface="Consolas"/>
              </a:rPr>
              <a:t> </a:t>
            </a:r>
          </a:p>
          <a:p>
            <a:r>
              <a:rPr lang="de-DE" sz="1600">
                <a:solidFill>
                  <a:prstClr val="black"/>
                </a:solidFill>
                <a:latin typeface="Consolas"/>
              </a:rPr>
              <a:t>  </a:t>
            </a:r>
            <a:r>
              <a:rPr lang="de-DE" sz="1600" b="1">
                <a:solidFill>
                  <a:srgbClr val="0000FF"/>
                </a:solidFill>
                <a:latin typeface="Consolas"/>
              </a:rPr>
              <a:t>TYPE</a:t>
            </a:r>
            <a:r>
              <a:rPr lang="de-DE" sz="1600">
                <a:solidFill>
                  <a:prstClr val="black"/>
                </a:solidFill>
                <a:latin typeface="Consolas"/>
              </a:rPr>
              <a:t> emp_sal_table_type </a:t>
            </a:r>
            <a:r>
              <a:rPr lang="de-DE" sz="1600" b="1">
                <a:solidFill>
                  <a:srgbClr val="0000FF"/>
                </a:solidFill>
                <a:latin typeface="Consolas"/>
              </a:rPr>
              <a:t>IS</a:t>
            </a:r>
            <a:r>
              <a:rPr lang="de-DE" sz="1600">
                <a:solidFill>
                  <a:prstClr val="black"/>
                </a:solidFill>
                <a:latin typeface="Consolas"/>
              </a:rPr>
              <a:t> </a:t>
            </a:r>
            <a:br>
              <a:rPr lang="de-DE" sz="1600">
                <a:solidFill>
                  <a:prstClr val="black"/>
                </a:solidFill>
                <a:latin typeface="Consolas"/>
              </a:rPr>
            </a:br>
            <a:r>
              <a:rPr lang="de-DE" sz="1600">
                <a:solidFill>
                  <a:prstClr val="black"/>
                </a:solidFill>
                <a:latin typeface="Consolas"/>
              </a:rPr>
              <a:t>    </a:t>
            </a:r>
            <a:r>
              <a:rPr lang="de-DE" sz="1600" b="1">
                <a:solidFill>
                  <a:srgbClr val="0000FF"/>
                </a:solidFill>
                <a:latin typeface="Consolas"/>
              </a:rPr>
              <a:t>TABLE</a:t>
            </a:r>
            <a:r>
              <a:rPr lang="de-DE" sz="1600">
                <a:solidFill>
                  <a:prstClr val="black"/>
                </a:solidFill>
                <a:latin typeface="Consolas"/>
              </a:rPr>
              <a:t> </a:t>
            </a:r>
            <a:r>
              <a:rPr lang="de-DE" sz="1600" b="1">
                <a:solidFill>
                  <a:srgbClr val="0000FF"/>
                </a:solidFill>
                <a:latin typeface="Consolas"/>
              </a:rPr>
              <a:t>OF</a:t>
            </a:r>
            <a:r>
              <a:rPr lang="de-DE" sz="1600">
                <a:solidFill>
                  <a:prstClr val="black"/>
                </a:solidFill>
                <a:latin typeface="Consolas"/>
              </a:rPr>
              <a:t> employees</a:t>
            </a:r>
            <a:r>
              <a:rPr lang="de-DE" sz="1600">
                <a:solidFill>
                  <a:srgbClr val="808080"/>
                </a:solidFill>
                <a:latin typeface="Consolas"/>
              </a:rPr>
              <a:t>.</a:t>
            </a:r>
            <a:r>
              <a:rPr lang="de-DE" sz="1600">
                <a:solidFill>
                  <a:prstClr val="black"/>
                </a:solidFill>
                <a:latin typeface="Consolas"/>
              </a:rPr>
              <a:t>salary</a:t>
            </a:r>
            <a:r>
              <a:rPr lang="de-DE" sz="1600">
                <a:solidFill>
                  <a:srgbClr val="808080"/>
                </a:solidFill>
                <a:latin typeface="Consolas"/>
              </a:rPr>
              <a:t>%</a:t>
            </a:r>
            <a:r>
              <a:rPr lang="de-DE" sz="1600" b="1">
                <a:solidFill>
                  <a:srgbClr val="0000FF"/>
                </a:solidFill>
                <a:latin typeface="Consolas"/>
              </a:rPr>
              <a:t>TYPE</a:t>
            </a:r>
            <a:r>
              <a:rPr lang="de-DE" sz="1600">
                <a:solidFill>
                  <a:prstClr val="black"/>
                </a:solidFill>
                <a:latin typeface="Consolas"/>
              </a:rPr>
              <a:t> </a:t>
            </a:r>
            <a:r>
              <a:rPr lang="de-DE" sz="1600" b="1">
                <a:solidFill>
                  <a:srgbClr val="0000FF"/>
                </a:solidFill>
                <a:latin typeface="Consolas"/>
              </a:rPr>
              <a:t>INDEX</a:t>
            </a:r>
            <a:r>
              <a:rPr lang="de-DE" sz="1600">
                <a:solidFill>
                  <a:prstClr val="black"/>
                </a:solidFill>
                <a:latin typeface="Consolas"/>
              </a:rPr>
              <a:t> </a:t>
            </a:r>
            <a:r>
              <a:rPr lang="de-DE" sz="1600" b="1">
                <a:solidFill>
                  <a:srgbClr val="0000FF"/>
                </a:solidFill>
                <a:latin typeface="Consolas"/>
              </a:rPr>
              <a:t>BY</a:t>
            </a:r>
            <a:r>
              <a:rPr lang="de-DE" sz="1600">
                <a:solidFill>
                  <a:prstClr val="black"/>
                </a:solidFill>
                <a:latin typeface="Consolas"/>
              </a:rPr>
              <a:t> BINARY_INTEGER</a:t>
            </a:r>
            <a:r>
              <a:rPr lang="de-DE" sz="1600">
                <a:solidFill>
                  <a:srgbClr val="808080"/>
                </a:solidFill>
                <a:latin typeface="Consolas"/>
              </a:rPr>
              <a:t>;</a:t>
            </a:r>
            <a:r>
              <a:rPr lang="de-DE" sz="1600">
                <a:solidFill>
                  <a:prstClr val="black"/>
                </a:solidFill>
                <a:latin typeface="Consolas"/>
              </a:rPr>
              <a:t> </a:t>
            </a:r>
          </a:p>
          <a:p>
            <a:r>
              <a:rPr lang="de-DE" sz="1600">
                <a:solidFill>
                  <a:prstClr val="black"/>
                </a:solidFill>
                <a:latin typeface="Consolas"/>
              </a:rPr>
              <a:t>  v_emp_id_tab emp_id_table_type</a:t>
            </a:r>
            <a:r>
              <a:rPr lang="de-DE" sz="1600">
                <a:solidFill>
                  <a:srgbClr val="808080"/>
                </a:solidFill>
                <a:latin typeface="Consolas"/>
              </a:rPr>
              <a:t>;</a:t>
            </a:r>
            <a:endParaRPr lang="de-DE" sz="1600">
              <a:solidFill>
                <a:prstClr val="black"/>
              </a:solidFill>
              <a:latin typeface="Consolas"/>
            </a:endParaRPr>
          </a:p>
          <a:p>
            <a:r>
              <a:rPr lang="de-DE" sz="1600">
                <a:solidFill>
                  <a:prstClr val="black"/>
                </a:solidFill>
                <a:latin typeface="Consolas"/>
              </a:rPr>
              <a:t>  v_emp_sal_tab emp_sal_table_type</a:t>
            </a:r>
            <a:r>
              <a:rPr lang="de-DE" sz="1600">
                <a:solidFill>
                  <a:srgbClr val="808080"/>
                </a:solidFill>
                <a:latin typeface="Consolas"/>
              </a:rPr>
              <a:t>;</a:t>
            </a:r>
            <a:endParaRPr lang="de-DE" sz="1600">
              <a:solidFill>
                <a:prstClr val="black"/>
              </a:solidFill>
              <a:latin typeface="Consolas"/>
            </a:endParaRPr>
          </a:p>
          <a:p>
            <a:endParaRPr lang="de-DE" sz="1600">
              <a:solidFill>
                <a:prstClr val="black"/>
              </a:solidFill>
              <a:latin typeface="Consolas"/>
            </a:endParaRPr>
          </a:p>
          <a:p>
            <a:r>
              <a:rPr lang="de-DE" sz="1600" b="1">
                <a:solidFill>
                  <a:srgbClr val="0000FF"/>
                </a:solidFill>
                <a:latin typeface="Consolas"/>
              </a:rPr>
              <a:t>BEGIN</a:t>
            </a:r>
            <a:endParaRPr lang="de-DE" sz="1600">
              <a:solidFill>
                <a:prstClr val="black"/>
              </a:solidFill>
              <a:latin typeface="Consolas"/>
            </a:endParaRPr>
          </a:p>
          <a:p>
            <a:r>
              <a:rPr lang="de-DE" sz="1600">
                <a:solidFill>
                  <a:prstClr val="black"/>
                </a:solidFill>
                <a:latin typeface="Consolas"/>
              </a:rPr>
              <a:t>  v_emp_id_tab</a:t>
            </a:r>
            <a:r>
              <a:rPr lang="de-DE" sz="1600">
                <a:solidFill>
                  <a:srgbClr val="808080"/>
                </a:solidFill>
                <a:latin typeface="Consolas"/>
              </a:rPr>
              <a:t>(</a:t>
            </a:r>
            <a:r>
              <a:rPr lang="de-DE" sz="1600">
                <a:solidFill>
                  <a:prstClr val="black"/>
                </a:solidFill>
                <a:latin typeface="Consolas"/>
              </a:rPr>
              <a:t>1</a:t>
            </a:r>
            <a:r>
              <a:rPr lang="de-DE" sz="1600">
                <a:solidFill>
                  <a:srgbClr val="808080"/>
                </a:solidFill>
                <a:latin typeface="Consolas"/>
              </a:rPr>
              <a:t>)</a:t>
            </a:r>
            <a:r>
              <a:rPr lang="de-DE" sz="1600">
                <a:solidFill>
                  <a:prstClr val="black"/>
                </a:solidFill>
                <a:latin typeface="Consolas"/>
              </a:rPr>
              <a:t> </a:t>
            </a:r>
            <a:r>
              <a:rPr lang="de-DE" sz="1600">
                <a:solidFill>
                  <a:srgbClr val="808080"/>
                </a:solidFill>
                <a:latin typeface="Consolas"/>
              </a:rPr>
              <a:t>:=</a:t>
            </a:r>
            <a:r>
              <a:rPr lang="de-DE" sz="1600">
                <a:solidFill>
                  <a:prstClr val="black"/>
                </a:solidFill>
                <a:latin typeface="Consolas"/>
              </a:rPr>
              <a:t> 100</a:t>
            </a:r>
            <a:r>
              <a:rPr lang="de-DE" sz="1600">
                <a:solidFill>
                  <a:srgbClr val="808080"/>
                </a:solidFill>
                <a:latin typeface="Consolas"/>
              </a:rPr>
              <a:t>;</a:t>
            </a:r>
            <a:r>
              <a:rPr lang="de-DE" sz="1600">
                <a:solidFill>
                  <a:prstClr val="black"/>
                </a:solidFill>
                <a:latin typeface="Consolas"/>
              </a:rPr>
              <a:t> v_emp_sal_tab</a:t>
            </a:r>
            <a:r>
              <a:rPr lang="de-DE" sz="1600">
                <a:solidFill>
                  <a:srgbClr val="808080"/>
                </a:solidFill>
                <a:latin typeface="Consolas"/>
              </a:rPr>
              <a:t>(</a:t>
            </a:r>
            <a:r>
              <a:rPr lang="de-DE" sz="1600">
                <a:solidFill>
                  <a:prstClr val="black"/>
                </a:solidFill>
                <a:latin typeface="Consolas"/>
              </a:rPr>
              <a:t>1</a:t>
            </a:r>
            <a:r>
              <a:rPr lang="de-DE" sz="1600">
                <a:solidFill>
                  <a:srgbClr val="808080"/>
                </a:solidFill>
                <a:latin typeface="Consolas"/>
              </a:rPr>
              <a:t>)</a:t>
            </a:r>
            <a:r>
              <a:rPr lang="de-DE" sz="1600">
                <a:solidFill>
                  <a:prstClr val="black"/>
                </a:solidFill>
                <a:latin typeface="Consolas"/>
              </a:rPr>
              <a:t> </a:t>
            </a:r>
            <a:r>
              <a:rPr lang="de-DE" sz="1600">
                <a:solidFill>
                  <a:srgbClr val="808080"/>
                </a:solidFill>
                <a:latin typeface="Consolas"/>
              </a:rPr>
              <a:t>:=</a:t>
            </a:r>
            <a:r>
              <a:rPr lang="de-DE" sz="1600">
                <a:solidFill>
                  <a:prstClr val="black"/>
                </a:solidFill>
                <a:latin typeface="Consolas"/>
              </a:rPr>
              <a:t> 24500</a:t>
            </a:r>
            <a:r>
              <a:rPr lang="de-DE" sz="1600">
                <a:solidFill>
                  <a:srgbClr val="808080"/>
                </a:solidFill>
                <a:latin typeface="Consolas"/>
              </a:rPr>
              <a:t>;</a:t>
            </a:r>
            <a:endParaRPr lang="de-DE" sz="1600">
              <a:solidFill>
                <a:prstClr val="black"/>
              </a:solidFill>
              <a:latin typeface="Consolas"/>
            </a:endParaRPr>
          </a:p>
          <a:p>
            <a:r>
              <a:rPr lang="de-DE" sz="1600">
                <a:solidFill>
                  <a:prstClr val="black"/>
                </a:solidFill>
                <a:latin typeface="Consolas"/>
              </a:rPr>
              <a:t>  v_emp_id_tab</a:t>
            </a:r>
            <a:r>
              <a:rPr lang="de-DE" sz="1600">
                <a:solidFill>
                  <a:srgbClr val="808080"/>
                </a:solidFill>
                <a:latin typeface="Consolas"/>
              </a:rPr>
              <a:t>(</a:t>
            </a:r>
            <a:r>
              <a:rPr lang="de-DE" sz="1600">
                <a:solidFill>
                  <a:prstClr val="black"/>
                </a:solidFill>
                <a:latin typeface="Consolas"/>
              </a:rPr>
              <a:t>2</a:t>
            </a:r>
            <a:r>
              <a:rPr lang="de-DE" sz="1600">
                <a:solidFill>
                  <a:srgbClr val="808080"/>
                </a:solidFill>
                <a:latin typeface="Consolas"/>
              </a:rPr>
              <a:t>)</a:t>
            </a:r>
            <a:r>
              <a:rPr lang="de-DE" sz="1600">
                <a:solidFill>
                  <a:prstClr val="black"/>
                </a:solidFill>
                <a:latin typeface="Consolas"/>
              </a:rPr>
              <a:t> </a:t>
            </a:r>
            <a:r>
              <a:rPr lang="de-DE" sz="1600">
                <a:solidFill>
                  <a:srgbClr val="808080"/>
                </a:solidFill>
                <a:latin typeface="Consolas"/>
              </a:rPr>
              <a:t>:=</a:t>
            </a:r>
            <a:r>
              <a:rPr lang="de-DE" sz="1600">
                <a:solidFill>
                  <a:prstClr val="black"/>
                </a:solidFill>
                <a:latin typeface="Consolas"/>
              </a:rPr>
              <a:t> 101</a:t>
            </a:r>
            <a:r>
              <a:rPr lang="de-DE" sz="1600">
                <a:solidFill>
                  <a:srgbClr val="808080"/>
                </a:solidFill>
                <a:latin typeface="Consolas"/>
              </a:rPr>
              <a:t>;</a:t>
            </a:r>
            <a:r>
              <a:rPr lang="de-DE" sz="1600">
                <a:solidFill>
                  <a:prstClr val="black"/>
                </a:solidFill>
                <a:latin typeface="Consolas"/>
              </a:rPr>
              <a:t> v_emp_sal_tab</a:t>
            </a:r>
            <a:r>
              <a:rPr lang="de-DE" sz="1600">
                <a:solidFill>
                  <a:srgbClr val="808080"/>
                </a:solidFill>
                <a:latin typeface="Consolas"/>
              </a:rPr>
              <a:t>(</a:t>
            </a:r>
            <a:r>
              <a:rPr lang="de-DE" sz="1600">
                <a:solidFill>
                  <a:prstClr val="black"/>
                </a:solidFill>
                <a:latin typeface="Consolas"/>
              </a:rPr>
              <a:t>2</a:t>
            </a:r>
            <a:r>
              <a:rPr lang="de-DE" sz="1600">
                <a:solidFill>
                  <a:srgbClr val="808080"/>
                </a:solidFill>
                <a:latin typeface="Consolas"/>
              </a:rPr>
              <a:t>)</a:t>
            </a:r>
            <a:r>
              <a:rPr lang="de-DE" sz="1600">
                <a:solidFill>
                  <a:prstClr val="black"/>
                </a:solidFill>
                <a:latin typeface="Consolas"/>
              </a:rPr>
              <a:t> </a:t>
            </a:r>
            <a:r>
              <a:rPr lang="de-DE" sz="1600">
                <a:solidFill>
                  <a:srgbClr val="808080"/>
                </a:solidFill>
                <a:latin typeface="Consolas"/>
              </a:rPr>
              <a:t>:=</a:t>
            </a:r>
            <a:r>
              <a:rPr lang="de-DE" sz="1600">
                <a:solidFill>
                  <a:prstClr val="black"/>
                </a:solidFill>
                <a:latin typeface="Consolas"/>
              </a:rPr>
              <a:t> 18800</a:t>
            </a:r>
            <a:r>
              <a:rPr lang="de-DE" sz="1600">
                <a:solidFill>
                  <a:srgbClr val="808080"/>
                </a:solidFill>
                <a:latin typeface="Consolas"/>
              </a:rPr>
              <a:t>;</a:t>
            </a:r>
            <a:endParaRPr lang="de-DE" sz="1600">
              <a:solidFill>
                <a:prstClr val="black"/>
              </a:solidFill>
              <a:latin typeface="Consolas"/>
            </a:endParaRPr>
          </a:p>
          <a:p>
            <a:r>
              <a:rPr lang="de-DE" sz="1600">
                <a:solidFill>
                  <a:prstClr val="black"/>
                </a:solidFill>
                <a:latin typeface="Consolas"/>
              </a:rPr>
              <a:t>  v_emp_id_tab</a:t>
            </a:r>
            <a:r>
              <a:rPr lang="de-DE" sz="1600">
                <a:solidFill>
                  <a:srgbClr val="808080"/>
                </a:solidFill>
                <a:latin typeface="Consolas"/>
              </a:rPr>
              <a:t>(</a:t>
            </a:r>
            <a:r>
              <a:rPr lang="de-DE" sz="1600">
                <a:solidFill>
                  <a:prstClr val="black"/>
                </a:solidFill>
                <a:latin typeface="Consolas"/>
              </a:rPr>
              <a:t>3</a:t>
            </a:r>
            <a:r>
              <a:rPr lang="de-DE" sz="1600">
                <a:solidFill>
                  <a:srgbClr val="808080"/>
                </a:solidFill>
                <a:latin typeface="Consolas"/>
              </a:rPr>
              <a:t>)</a:t>
            </a:r>
            <a:r>
              <a:rPr lang="de-DE" sz="1600">
                <a:solidFill>
                  <a:prstClr val="black"/>
                </a:solidFill>
                <a:latin typeface="Consolas"/>
              </a:rPr>
              <a:t> </a:t>
            </a:r>
            <a:r>
              <a:rPr lang="de-DE" sz="1600">
                <a:solidFill>
                  <a:srgbClr val="808080"/>
                </a:solidFill>
                <a:latin typeface="Consolas"/>
              </a:rPr>
              <a:t>:=</a:t>
            </a:r>
            <a:r>
              <a:rPr lang="de-DE" sz="1600">
                <a:solidFill>
                  <a:prstClr val="black"/>
                </a:solidFill>
                <a:latin typeface="Consolas"/>
              </a:rPr>
              <a:t> 102</a:t>
            </a:r>
            <a:r>
              <a:rPr lang="de-DE" sz="1600">
                <a:solidFill>
                  <a:srgbClr val="808080"/>
                </a:solidFill>
                <a:latin typeface="Consolas"/>
              </a:rPr>
              <a:t>;</a:t>
            </a:r>
            <a:r>
              <a:rPr lang="de-DE" sz="1600">
                <a:solidFill>
                  <a:prstClr val="black"/>
                </a:solidFill>
                <a:latin typeface="Consolas"/>
              </a:rPr>
              <a:t> v_emp_sal_tab</a:t>
            </a:r>
            <a:r>
              <a:rPr lang="de-DE" sz="1600">
                <a:solidFill>
                  <a:srgbClr val="808080"/>
                </a:solidFill>
                <a:latin typeface="Consolas"/>
              </a:rPr>
              <a:t>(</a:t>
            </a:r>
            <a:r>
              <a:rPr lang="de-DE" sz="1600">
                <a:solidFill>
                  <a:prstClr val="black"/>
                </a:solidFill>
                <a:latin typeface="Consolas"/>
              </a:rPr>
              <a:t>3</a:t>
            </a:r>
            <a:r>
              <a:rPr lang="de-DE" sz="1600">
                <a:solidFill>
                  <a:srgbClr val="808080"/>
                </a:solidFill>
                <a:latin typeface="Consolas"/>
              </a:rPr>
              <a:t>)</a:t>
            </a:r>
            <a:r>
              <a:rPr lang="de-DE" sz="1600">
                <a:solidFill>
                  <a:prstClr val="black"/>
                </a:solidFill>
                <a:latin typeface="Consolas"/>
              </a:rPr>
              <a:t> </a:t>
            </a:r>
            <a:r>
              <a:rPr lang="de-DE" sz="1600">
                <a:solidFill>
                  <a:srgbClr val="808080"/>
                </a:solidFill>
                <a:latin typeface="Consolas"/>
              </a:rPr>
              <a:t>:=</a:t>
            </a:r>
            <a:r>
              <a:rPr lang="de-DE" sz="1600">
                <a:solidFill>
                  <a:prstClr val="black"/>
                </a:solidFill>
                <a:latin typeface="Consolas"/>
              </a:rPr>
              <a:t> 18500</a:t>
            </a:r>
            <a:r>
              <a:rPr lang="de-DE" sz="1600">
                <a:solidFill>
                  <a:srgbClr val="808080"/>
                </a:solidFill>
                <a:latin typeface="Consolas"/>
              </a:rPr>
              <a:t>;</a:t>
            </a:r>
            <a:endParaRPr lang="de-DE" sz="1600">
              <a:solidFill>
                <a:prstClr val="black"/>
              </a:solidFill>
              <a:latin typeface="Consolas"/>
            </a:endParaRPr>
          </a:p>
          <a:p>
            <a:endParaRPr lang="de-DE" sz="1600">
              <a:solidFill>
                <a:prstClr val="black"/>
              </a:solidFill>
              <a:latin typeface="Consolas"/>
            </a:endParaRPr>
          </a:p>
          <a:p>
            <a:r>
              <a:rPr lang="de-DE" sz="1600">
                <a:solidFill>
                  <a:srgbClr val="FF0000"/>
                </a:solidFill>
                <a:latin typeface="Consolas"/>
              </a:rPr>
              <a:t>  </a:t>
            </a:r>
            <a:r>
              <a:rPr lang="de-DE" sz="1600" b="1">
                <a:solidFill>
                  <a:srgbClr val="FF0000"/>
                </a:solidFill>
                <a:latin typeface="Consolas"/>
              </a:rPr>
              <a:t>FORALL</a:t>
            </a:r>
            <a:r>
              <a:rPr lang="de-DE" sz="1600">
                <a:solidFill>
                  <a:srgbClr val="FF0000"/>
                </a:solidFill>
                <a:latin typeface="Consolas"/>
              </a:rPr>
              <a:t> i </a:t>
            </a:r>
            <a:r>
              <a:rPr lang="de-DE" sz="1600" b="1">
                <a:solidFill>
                  <a:srgbClr val="FF0000"/>
                </a:solidFill>
                <a:latin typeface="Consolas"/>
              </a:rPr>
              <a:t>IN</a:t>
            </a:r>
            <a:r>
              <a:rPr lang="de-DE" sz="1600">
                <a:solidFill>
                  <a:srgbClr val="FF0000"/>
                </a:solidFill>
                <a:latin typeface="Consolas"/>
              </a:rPr>
              <a:t> 1..</a:t>
            </a:r>
            <a:r>
              <a:rPr lang="de-DE" sz="1600" b="1">
                <a:solidFill>
                  <a:srgbClr val="FF0000"/>
                </a:solidFill>
                <a:latin typeface="Consolas"/>
              </a:rPr>
              <a:t>v_emp_id_tab.COUNT</a:t>
            </a:r>
          </a:p>
          <a:p>
            <a:r>
              <a:rPr lang="de-DE" sz="1600">
                <a:solidFill>
                  <a:prstClr val="black"/>
                </a:solidFill>
                <a:latin typeface="Consolas"/>
              </a:rPr>
              <a:t>    </a:t>
            </a:r>
            <a:r>
              <a:rPr lang="de-DE" sz="1600" b="1">
                <a:solidFill>
                  <a:srgbClr val="0000FF"/>
                </a:solidFill>
                <a:latin typeface="Consolas"/>
              </a:rPr>
              <a:t>UPDATE</a:t>
            </a:r>
            <a:r>
              <a:rPr lang="de-DE" sz="1600">
                <a:solidFill>
                  <a:prstClr val="black"/>
                </a:solidFill>
                <a:latin typeface="Consolas"/>
              </a:rPr>
              <a:t> employees    </a:t>
            </a:r>
          </a:p>
          <a:p>
            <a:r>
              <a:rPr lang="de-DE" sz="1600">
                <a:solidFill>
                  <a:prstClr val="black"/>
                </a:solidFill>
                <a:latin typeface="Consolas"/>
              </a:rPr>
              <a:t>    </a:t>
            </a:r>
            <a:r>
              <a:rPr lang="de-DE" sz="1600" b="1">
                <a:solidFill>
                  <a:srgbClr val="0000FF"/>
                </a:solidFill>
                <a:latin typeface="Consolas"/>
              </a:rPr>
              <a:t>SET</a:t>
            </a:r>
            <a:r>
              <a:rPr lang="de-DE" sz="1600">
                <a:solidFill>
                  <a:prstClr val="black"/>
                </a:solidFill>
                <a:latin typeface="Consolas"/>
              </a:rPr>
              <a:t> salary </a:t>
            </a:r>
            <a:r>
              <a:rPr lang="de-DE" sz="1600">
                <a:solidFill>
                  <a:srgbClr val="808080"/>
                </a:solidFill>
                <a:latin typeface="Consolas"/>
              </a:rPr>
              <a:t>=</a:t>
            </a:r>
            <a:r>
              <a:rPr lang="de-DE" sz="1600">
                <a:solidFill>
                  <a:prstClr val="black"/>
                </a:solidFill>
                <a:latin typeface="Consolas"/>
              </a:rPr>
              <a:t> v_emp_sal_tab</a:t>
            </a:r>
            <a:r>
              <a:rPr lang="de-DE" sz="1600">
                <a:solidFill>
                  <a:srgbClr val="808080"/>
                </a:solidFill>
                <a:latin typeface="Consolas"/>
              </a:rPr>
              <a:t>(</a:t>
            </a:r>
            <a:r>
              <a:rPr lang="de-DE" sz="1600">
                <a:solidFill>
                  <a:prstClr val="black"/>
                </a:solidFill>
                <a:latin typeface="Consolas"/>
              </a:rPr>
              <a:t>i</a:t>
            </a:r>
            <a:r>
              <a:rPr lang="de-DE" sz="1600">
                <a:solidFill>
                  <a:srgbClr val="808080"/>
                </a:solidFill>
                <a:latin typeface="Consolas"/>
              </a:rPr>
              <a:t>)</a:t>
            </a:r>
            <a:endParaRPr lang="de-DE" sz="1600">
              <a:solidFill>
                <a:prstClr val="black"/>
              </a:solidFill>
              <a:latin typeface="Consolas"/>
            </a:endParaRPr>
          </a:p>
          <a:p>
            <a:r>
              <a:rPr lang="de-DE" sz="1600">
                <a:solidFill>
                  <a:prstClr val="black"/>
                </a:solidFill>
                <a:latin typeface="Consolas"/>
              </a:rPr>
              <a:t>    </a:t>
            </a:r>
            <a:r>
              <a:rPr lang="de-DE" sz="1600" b="1">
                <a:solidFill>
                  <a:srgbClr val="0000FF"/>
                </a:solidFill>
                <a:latin typeface="Consolas"/>
              </a:rPr>
              <a:t>WHERE</a:t>
            </a:r>
            <a:r>
              <a:rPr lang="de-DE" sz="1600">
                <a:solidFill>
                  <a:prstClr val="black"/>
                </a:solidFill>
                <a:latin typeface="Consolas"/>
              </a:rPr>
              <a:t> employee_id </a:t>
            </a:r>
            <a:r>
              <a:rPr lang="de-DE" sz="1600">
                <a:solidFill>
                  <a:srgbClr val="808080"/>
                </a:solidFill>
                <a:latin typeface="Consolas"/>
              </a:rPr>
              <a:t>=</a:t>
            </a:r>
            <a:r>
              <a:rPr lang="de-DE" sz="1600">
                <a:solidFill>
                  <a:prstClr val="black"/>
                </a:solidFill>
                <a:latin typeface="Consolas"/>
              </a:rPr>
              <a:t> v_emp_id_tab</a:t>
            </a:r>
            <a:r>
              <a:rPr lang="de-DE" sz="1600">
                <a:solidFill>
                  <a:srgbClr val="808080"/>
                </a:solidFill>
                <a:latin typeface="Consolas"/>
              </a:rPr>
              <a:t>(</a:t>
            </a:r>
            <a:r>
              <a:rPr lang="de-DE" sz="1600">
                <a:solidFill>
                  <a:prstClr val="black"/>
                </a:solidFill>
                <a:latin typeface="Consolas"/>
              </a:rPr>
              <a:t>i</a:t>
            </a:r>
            <a:r>
              <a:rPr lang="de-DE" sz="1600">
                <a:solidFill>
                  <a:srgbClr val="808080"/>
                </a:solidFill>
                <a:latin typeface="Consolas"/>
              </a:rPr>
              <a:t>);</a:t>
            </a:r>
            <a:endParaRPr lang="de-DE" sz="1600">
              <a:solidFill>
                <a:prstClr val="black"/>
              </a:solidFill>
              <a:latin typeface="Consolas"/>
            </a:endParaRPr>
          </a:p>
          <a:p>
            <a:endParaRPr lang="de-DE" sz="1600">
              <a:solidFill>
                <a:prstClr val="black"/>
              </a:solidFill>
              <a:latin typeface="Consolas"/>
            </a:endParaRPr>
          </a:p>
          <a:p>
            <a:r>
              <a:rPr lang="de-DE" sz="1600" b="1">
                <a:solidFill>
                  <a:srgbClr val="0000FF"/>
                </a:solidFill>
                <a:latin typeface="Consolas"/>
              </a:rPr>
              <a:t>END</a:t>
            </a:r>
            <a:r>
              <a:rPr lang="de-DE" sz="1600">
                <a:solidFill>
                  <a:srgbClr val="808080"/>
                </a:solidFill>
                <a:latin typeface="Consolas"/>
              </a:rPr>
              <a:t>;</a:t>
            </a:r>
            <a:endParaRPr lang="de-DE" sz="1600">
              <a:solidFill>
                <a:prstClr val="black"/>
              </a:solidFill>
              <a:latin typeface="Consolas"/>
            </a:endParaRPr>
          </a:p>
          <a:p>
            <a:r>
              <a:rPr lang="de-DE" sz="1600">
                <a:solidFill>
                  <a:srgbClr val="808080"/>
                </a:solidFill>
                <a:latin typeface="Consolas"/>
              </a:rPr>
              <a:t>/</a:t>
            </a:r>
          </a:p>
        </p:txBody>
      </p:sp>
    </p:spTree>
    <p:extLst>
      <p:ext uri="{BB962C8B-B14F-4D97-AF65-F5344CB8AC3E}">
        <p14:creationId xmlns:p14="http://schemas.microsoft.com/office/powerpoint/2010/main" val="914031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Fazit: Bulk-Verarbeitung</a:t>
            </a:r>
          </a:p>
        </p:txBody>
      </p:sp>
      <p:sp>
        <p:nvSpPr>
          <p:cNvPr id="3" name="Inhaltsplatzhalter 2"/>
          <p:cNvSpPr>
            <a:spLocks noGrp="1"/>
          </p:cNvSpPr>
          <p:nvPr>
            <p:ph sz="quarter" idx="14"/>
          </p:nvPr>
        </p:nvSpPr>
        <p:spPr/>
        <p:txBody>
          <a:bodyPr/>
          <a:lstStyle/>
          <a:p>
            <a:r>
              <a:rPr lang="de-DE"/>
              <a:t>Performance-Impact</a:t>
            </a:r>
          </a:p>
          <a:p>
            <a:pPr lvl="1"/>
            <a:r>
              <a:rPr lang="de-DE"/>
              <a:t>Kontext-Switches sind teuer und sollten vermieden werden</a:t>
            </a:r>
          </a:p>
          <a:p>
            <a:pPr lvl="1"/>
            <a:r>
              <a:rPr lang="de-DE"/>
              <a:t>Immer, wenn Datensätze in FOR-Schleifen verarbeitet werden, sollte auf Bulk-Operationen umgestellt werden</a:t>
            </a:r>
          </a:p>
          <a:p>
            <a:pPr lvl="4"/>
            <a:r>
              <a:rPr lang="de-DE"/>
              <a:t>Beschleunigung kann mehr als Faktor 10 betragen!</a:t>
            </a:r>
          </a:p>
          <a:p>
            <a:endParaRPr lang="de-DE"/>
          </a:p>
        </p:txBody>
      </p:sp>
    </p:spTree>
    <p:extLst>
      <p:ext uri="{BB962C8B-B14F-4D97-AF65-F5344CB8AC3E}">
        <p14:creationId xmlns:p14="http://schemas.microsoft.com/office/powerpoint/2010/main" val="1499607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Trigger</a:t>
            </a:r>
          </a:p>
        </p:txBody>
      </p:sp>
    </p:spTree>
    <p:extLst>
      <p:ext uri="{BB962C8B-B14F-4D97-AF65-F5344CB8AC3E}">
        <p14:creationId xmlns:p14="http://schemas.microsoft.com/office/powerpoint/2010/main" val="766125241"/>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Problemstellung</a:t>
            </a:r>
          </a:p>
        </p:txBody>
      </p:sp>
      <p:sp>
        <p:nvSpPr>
          <p:cNvPr id="3" name="Inhaltsplatzhalter 2"/>
          <p:cNvSpPr>
            <a:spLocks noGrp="1"/>
          </p:cNvSpPr>
          <p:nvPr>
            <p:ph sz="quarter" idx="14"/>
          </p:nvPr>
        </p:nvSpPr>
        <p:spPr/>
        <p:txBody>
          <a:bodyPr>
            <a:normAutofit/>
          </a:bodyPr>
          <a:lstStyle/>
          <a:p>
            <a:r>
              <a:rPr lang="de-DE"/>
              <a:t>Welche Arten von Integritätsbedingungen kennen Sie?</a:t>
            </a:r>
          </a:p>
          <a:p>
            <a:r>
              <a:rPr lang="de-DE"/>
              <a:t>Gegeben</a:t>
            </a:r>
          </a:p>
          <a:p>
            <a:pPr lvl="2"/>
            <a:r>
              <a:rPr lang="de-DE"/>
              <a:t>Studenten(</a:t>
            </a:r>
            <a:r>
              <a:rPr lang="de-DE" u="sng"/>
              <a:t>MatNr</a:t>
            </a:r>
            <a:r>
              <a:rPr lang="de-DE"/>
              <a:t>, ...)</a:t>
            </a:r>
          </a:p>
          <a:p>
            <a:pPr lvl="2"/>
            <a:r>
              <a:rPr lang="de-DE"/>
              <a:t>Vorlesungen(</a:t>
            </a:r>
            <a:r>
              <a:rPr lang="de-DE" u="sng"/>
              <a:t>VorlNr</a:t>
            </a:r>
            <a:r>
              <a:rPr lang="de-DE"/>
              <a:t>, ...)</a:t>
            </a:r>
          </a:p>
          <a:p>
            <a:pPr lvl="2"/>
            <a:r>
              <a:rPr lang="de-DE"/>
              <a:t>Vorlesungsbesuche(</a:t>
            </a:r>
            <a:r>
              <a:rPr lang="de-DE" u="sng"/>
              <a:t>MatNr, VorlNr, Semester</a:t>
            </a:r>
            <a:r>
              <a:rPr lang="de-DE"/>
              <a:t>, ...)</a:t>
            </a:r>
          </a:p>
          <a:p>
            <a:pPr lvl="2"/>
            <a:r>
              <a:rPr lang="de-DE"/>
              <a:t>Prüfungen(</a:t>
            </a:r>
            <a:r>
              <a:rPr lang="de-DE" u="sng"/>
              <a:t>MatNr, VorlNr, Semester</a:t>
            </a:r>
            <a:r>
              <a:rPr lang="de-DE"/>
              <a:t>, Prüfer, Note)</a:t>
            </a:r>
          </a:p>
          <a:p>
            <a:r>
              <a:rPr lang="de-DE"/>
              <a:t>Aufgabe</a:t>
            </a:r>
          </a:p>
          <a:p>
            <a:pPr lvl="1"/>
            <a:r>
              <a:rPr lang="de-DE"/>
              <a:t>Definieren Sie eine Integritätsbedingung, die sicherstellt, dass Studenten sich nur dann zu einer Prüfung anmelden dürfen, wenn Sie vorher die Vorlesung besucht haben!</a:t>
            </a:r>
          </a:p>
        </p:txBody>
      </p:sp>
    </p:spTree>
    <p:extLst>
      <p:ext uri="{BB962C8B-B14F-4D97-AF65-F5344CB8AC3E}">
        <p14:creationId xmlns:p14="http://schemas.microsoft.com/office/powerpoint/2010/main" val="4068473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Erinnerung: Integritätsbedingungen</a:t>
            </a:r>
          </a:p>
        </p:txBody>
      </p:sp>
      <p:sp>
        <p:nvSpPr>
          <p:cNvPr id="3" name="Inhaltsplatzhalter 2"/>
          <p:cNvSpPr>
            <a:spLocks noGrp="1"/>
          </p:cNvSpPr>
          <p:nvPr>
            <p:ph sz="quarter" idx="14"/>
          </p:nvPr>
        </p:nvSpPr>
        <p:spPr/>
        <p:txBody>
          <a:bodyPr>
            <a:normAutofit/>
          </a:bodyPr>
          <a:lstStyle/>
          <a:p>
            <a:r>
              <a:rPr lang="de-DE"/>
              <a:t>Bisher behandelte Arten von Integritätsbedingungen</a:t>
            </a:r>
          </a:p>
          <a:p>
            <a:pPr lvl="1"/>
            <a:r>
              <a:rPr lang="de-DE"/>
              <a:t>Entitätsintegrität (Eindeutigkeit): Unique und Primary Key</a:t>
            </a:r>
          </a:p>
          <a:p>
            <a:pPr lvl="1"/>
            <a:r>
              <a:rPr lang="de-DE"/>
              <a:t>Referenzielle Integrität: Foreign Key</a:t>
            </a:r>
          </a:p>
          <a:p>
            <a:pPr lvl="1"/>
            <a:r>
              <a:rPr lang="de-DE"/>
              <a:t>Wertebereichsbedingungen (Domain Constraints): </a:t>
            </a:r>
            <a:br>
              <a:rPr lang="de-DE"/>
            </a:br>
            <a:r>
              <a:rPr lang="de-DE"/>
              <a:t>Verbot von Nullwerten, CHECK-Bedingungen </a:t>
            </a:r>
          </a:p>
          <a:p>
            <a:r>
              <a:rPr lang="de-DE"/>
              <a:t>Spalten- und Tabellen-Constraints</a:t>
            </a:r>
          </a:p>
          <a:p>
            <a:pPr lvl="1"/>
            <a:r>
              <a:rPr lang="de-DE"/>
              <a:t>Was ist der Unterschied?</a:t>
            </a:r>
          </a:p>
          <a:p>
            <a:pPr lvl="3"/>
            <a:r>
              <a:rPr lang="de-DE"/>
              <a:t>Alles nur als Bedingungen an </a:t>
            </a:r>
            <a:r>
              <a:rPr lang="de-DE" i="1"/>
              <a:t>eine </a:t>
            </a:r>
            <a:r>
              <a:rPr lang="de-DE"/>
              <a:t>Zeile innerhalb </a:t>
            </a:r>
            <a:r>
              <a:rPr lang="de-DE" i="1"/>
              <a:t>einer </a:t>
            </a:r>
            <a:r>
              <a:rPr lang="de-DE"/>
              <a:t>Tabelle</a:t>
            </a:r>
          </a:p>
        </p:txBody>
      </p:sp>
    </p:spTree>
    <p:extLst>
      <p:ext uri="{BB962C8B-B14F-4D97-AF65-F5344CB8AC3E}">
        <p14:creationId xmlns:p14="http://schemas.microsoft.com/office/powerpoint/2010/main" val="1128442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Überblick: HR-Schema</a:t>
            </a:r>
          </a:p>
        </p:txBody>
      </p:sp>
      <p:pic>
        <p:nvPicPr>
          <p:cNvPr id="6" name="Bild 5"/>
          <p:cNvPicPr>
            <a:picLocks noChangeAspect="1"/>
          </p:cNvPicPr>
          <p:nvPr/>
        </p:nvPicPr>
        <p:blipFill>
          <a:blip r:embed="rId2"/>
          <a:stretch>
            <a:fillRect/>
          </a:stretch>
        </p:blipFill>
        <p:spPr>
          <a:xfrm>
            <a:off x="544633" y="893701"/>
            <a:ext cx="8167827" cy="5595639"/>
          </a:xfrm>
          <a:prstGeom prst="rect">
            <a:avLst/>
          </a:prstGeom>
        </p:spPr>
      </p:pic>
    </p:spTree>
    <p:extLst>
      <p:ext uri="{BB962C8B-B14F-4D97-AF65-F5344CB8AC3E}">
        <p14:creationId xmlns:p14="http://schemas.microsoft.com/office/powerpoint/2010/main" val="270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Trigger</a:t>
            </a:r>
          </a:p>
        </p:txBody>
      </p:sp>
      <p:sp>
        <p:nvSpPr>
          <p:cNvPr id="3" name="Inhaltsplatzhalter 2"/>
          <p:cNvSpPr>
            <a:spLocks noGrp="1"/>
          </p:cNvSpPr>
          <p:nvPr>
            <p:ph sz="quarter" idx="14"/>
          </p:nvPr>
        </p:nvSpPr>
        <p:spPr/>
        <p:txBody>
          <a:bodyPr>
            <a:normAutofit fontScale="92500"/>
          </a:bodyPr>
          <a:lstStyle/>
          <a:p>
            <a:r>
              <a:rPr lang="de-DE"/>
              <a:t>Was sind Trigger?</a:t>
            </a:r>
          </a:p>
          <a:p>
            <a:pPr lvl="1"/>
            <a:r>
              <a:rPr lang="de-DE"/>
              <a:t>Spezielle Form von Stored Procedures</a:t>
            </a:r>
          </a:p>
          <a:p>
            <a:pPr lvl="1"/>
            <a:r>
              <a:rPr lang="de-DE"/>
              <a:t>Werden beim Eintreten eines Ereignisses </a:t>
            </a:r>
            <a:br>
              <a:rPr lang="de-DE"/>
            </a:br>
            <a:r>
              <a:rPr lang="de-DE"/>
              <a:t>ausgelöst ("Feuern" des Triggers)</a:t>
            </a:r>
          </a:p>
          <a:p>
            <a:r>
              <a:rPr lang="de-DE"/>
              <a:t>Event-Condition-Action (ECA) Paradigma</a:t>
            </a:r>
          </a:p>
          <a:p>
            <a:pPr lvl="1"/>
            <a:r>
              <a:rPr lang="de-DE" dirty="0"/>
              <a:t>Ereignis (</a:t>
            </a:r>
            <a:r>
              <a:rPr lang="de-DE" dirty="0" err="1"/>
              <a:t>event</a:t>
            </a:r>
            <a:r>
              <a:rPr lang="de-DE" dirty="0"/>
              <a:t>): auslösende DML- (INSERT, UPDATE, DELETE) oder DDL-Anweisung (CREATE, ALTER)</a:t>
            </a:r>
          </a:p>
          <a:p>
            <a:pPr lvl="1"/>
            <a:r>
              <a:rPr lang="de-DE" dirty="0"/>
              <a:t>Bedingung (</a:t>
            </a:r>
            <a:r>
              <a:rPr lang="de-DE" dirty="0" err="1"/>
              <a:t>condition</a:t>
            </a:r>
            <a:r>
              <a:rPr lang="de-DE" dirty="0"/>
              <a:t>)</a:t>
            </a:r>
          </a:p>
          <a:p>
            <a:pPr lvl="2"/>
            <a:r>
              <a:rPr lang="de-DE" dirty="0"/>
              <a:t>Trigger wird nur ausgelöst, wenn Bedingung erfüllt</a:t>
            </a:r>
          </a:p>
          <a:p>
            <a:pPr lvl="2"/>
            <a:r>
              <a:rPr lang="de-DE" dirty="0"/>
              <a:t>optional</a:t>
            </a:r>
          </a:p>
          <a:p>
            <a:pPr lvl="1"/>
            <a:r>
              <a:rPr lang="de-DE" dirty="0"/>
              <a:t>Aktion (</a:t>
            </a:r>
            <a:r>
              <a:rPr lang="de-DE" dirty="0" err="1"/>
              <a:t>action</a:t>
            </a:r>
            <a:r>
              <a:rPr lang="de-DE" dirty="0"/>
              <a:t>)</a:t>
            </a:r>
          </a:p>
          <a:p>
            <a:pPr lvl="2"/>
            <a:r>
              <a:rPr lang="de-DE" dirty="0"/>
              <a:t>durchzuführende Aktion in </a:t>
            </a:r>
            <a:r>
              <a:rPr lang="de-DE" dirty="0" err="1"/>
              <a:t>Compound</a:t>
            </a:r>
            <a:r>
              <a:rPr lang="de-DE" dirty="0"/>
              <a:t> SQL</a:t>
            </a:r>
          </a:p>
          <a:p>
            <a:pPr lvl="2"/>
            <a:r>
              <a:rPr lang="de-DE" dirty="0"/>
              <a:t>Einbinden komplexer Logik durch UDFs und </a:t>
            </a:r>
            <a:r>
              <a:rPr lang="de-DE" dirty="0" err="1"/>
              <a:t>Stored</a:t>
            </a:r>
            <a:r>
              <a:rPr lang="de-DE" dirty="0"/>
              <a:t> </a:t>
            </a:r>
            <a:r>
              <a:rPr lang="de-DE" dirty="0" err="1"/>
              <a:t>Procedures</a:t>
            </a:r>
            <a:endParaRPr lang="de-DE" dirty="0"/>
          </a:p>
          <a:p>
            <a:pPr lvl="2"/>
            <a:endParaRPr lang="de-DE" dirty="0"/>
          </a:p>
          <a:p>
            <a:endParaRPr lang="de-DE"/>
          </a:p>
        </p:txBody>
      </p:sp>
      <p:pic>
        <p:nvPicPr>
          <p:cNvPr id="4" name="Bild 3"/>
          <p:cNvPicPr>
            <a:picLocks noChangeAspect="1"/>
          </p:cNvPicPr>
          <p:nvPr/>
        </p:nvPicPr>
        <p:blipFill>
          <a:blip r:embed="rId2"/>
          <a:stretch>
            <a:fillRect/>
          </a:stretch>
        </p:blipFill>
        <p:spPr>
          <a:xfrm>
            <a:off x="6516216" y="1160748"/>
            <a:ext cx="2269524" cy="1699952"/>
          </a:xfrm>
          <a:prstGeom prst="rect">
            <a:avLst/>
          </a:prstGeom>
        </p:spPr>
      </p:pic>
    </p:spTree>
    <p:extLst>
      <p:ext uri="{BB962C8B-B14F-4D97-AF65-F5344CB8AC3E}">
        <p14:creationId xmlns:p14="http://schemas.microsoft.com/office/powerpoint/2010/main" val="2948784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a:t>Event-Condition-Action (ECA) Paradigma</a:t>
            </a:r>
            <a:br>
              <a:rPr lang="de-DE"/>
            </a:br>
            <a:endParaRPr lang="de-DE"/>
          </a:p>
        </p:txBody>
      </p:sp>
      <p:sp>
        <p:nvSpPr>
          <p:cNvPr id="3" name="Inhaltsplatzhalter 2"/>
          <p:cNvSpPr>
            <a:spLocks noGrp="1"/>
          </p:cNvSpPr>
          <p:nvPr>
            <p:ph sz="quarter" idx="14"/>
          </p:nvPr>
        </p:nvSpPr>
        <p:spPr/>
        <p:txBody>
          <a:bodyPr>
            <a:normAutofit/>
          </a:bodyPr>
          <a:lstStyle/>
          <a:p>
            <a:r>
              <a:rPr lang="de-DE"/>
              <a:t>Event (auslösendes Ereignis)</a:t>
            </a:r>
          </a:p>
          <a:p>
            <a:pPr lvl="1"/>
            <a:r>
              <a:rPr lang="en-US"/>
              <a:t>Ereignistypen</a:t>
            </a:r>
          </a:p>
          <a:p>
            <a:pPr lvl="2"/>
            <a:r>
              <a:rPr lang="en-US"/>
              <a:t>DML-Anweisung (DELETE, INSERT oder UPDATE) </a:t>
            </a:r>
          </a:p>
          <a:p>
            <a:pPr lvl="2"/>
            <a:r>
              <a:rPr lang="en-US"/>
              <a:t>DDL-Anweisung (CREATE, ALTER oder DROP) </a:t>
            </a:r>
          </a:p>
          <a:p>
            <a:pPr lvl="2"/>
            <a:r>
              <a:rPr lang="en-US"/>
              <a:t>Datenbankoperation wie SERVERERROR, LOGON, LOGOFF, STARTUP oder SHUTDOWN </a:t>
            </a:r>
          </a:p>
          <a:p>
            <a:r>
              <a:rPr lang="de-DE" dirty="0"/>
              <a:t>C</a:t>
            </a:r>
            <a:r>
              <a:rPr lang="de-DE" dirty="0" err="1"/>
              <a:t>ondition (Bedingung, optional)</a:t>
            </a:r>
            <a:endParaRPr lang="de-DE" dirty="0"/>
          </a:p>
          <a:p>
            <a:pPr lvl="1"/>
            <a:r>
              <a:rPr lang="de-DE" dirty="0"/>
              <a:t>Trigger wird nur ausgelöst, wenn Bedingung erfüllt</a:t>
            </a:r>
          </a:p>
          <a:p>
            <a:r>
              <a:rPr lang="de-DE" dirty="0"/>
              <a:t>A</a:t>
            </a:r>
            <a:r>
              <a:rPr lang="de-DE" dirty="0" err="1"/>
              <a:t>ction (Aktion)</a:t>
            </a:r>
            <a:endParaRPr lang="de-DE" dirty="0"/>
          </a:p>
          <a:p>
            <a:pPr lvl="1"/>
            <a:r>
              <a:rPr lang="de-DE" dirty="0"/>
              <a:t>durchzuführende Aktionen in </a:t>
            </a:r>
            <a:r>
              <a:rPr lang="de-DE" dirty="0" err="1"/>
              <a:t>PL/</a:t>
            </a:r>
            <a:r>
              <a:rPr lang="de-DE" dirty="0"/>
              <a:t>SQL</a:t>
            </a:r>
          </a:p>
          <a:p>
            <a:endParaRPr lang="de-DE"/>
          </a:p>
        </p:txBody>
      </p:sp>
    </p:spTree>
    <p:extLst>
      <p:ext uri="{BB962C8B-B14F-4D97-AF65-F5344CB8AC3E}">
        <p14:creationId xmlns:p14="http://schemas.microsoft.com/office/powerpoint/2010/main" val="3233778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Trigger-Objekte</a:t>
            </a:r>
          </a:p>
        </p:txBody>
      </p:sp>
      <p:sp>
        <p:nvSpPr>
          <p:cNvPr id="3" name="Inhaltsplatzhalter 2"/>
          <p:cNvSpPr>
            <a:spLocks noGrp="1"/>
          </p:cNvSpPr>
          <p:nvPr>
            <p:ph sz="quarter" idx="14"/>
          </p:nvPr>
        </p:nvSpPr>
        <p:spPr/>
        <p:txBody>
          <a:bodyPr/>
          <a:lstStyle/>
          <a:p>
            <a:r>
              <a:rPr lang="de-DE"/>
              <a:t>Trigger können definiert werden für Events auf</a:t>
            </a:r>
          </a:p>
          <a:p>
            <a:pPr lvl="1"/>
            <a:r>
              <a:rPr lang="de-DE"/>
              <a:t>Tabellen, Views</a:t>
            </a:r>
          </a:p>
          <a:p>
            <a:pPr lvl="1"/>
            <a:r>
              <a:rPr lang="de-DE"/>
              <a:t>Schemas</a:t>
            </a:r>
          </a:p>
          <a:p>
            <a:pPr lvl="1"/>
            <a:r>
              <a:rPr lang="de-DE"/>
              <a:t>(ganze) Datenbank</a:t>
            </a:r>
          </a:p>
        </p:txBody>
      </p:sp>
      <p:grpSp>
        <p:nvGrpSpPr>
          <p:cNvPr id="25" name="Gruppierung 24"/>
          <p:cNvGrpSpPr/>
          <p:nvPr/>
        </p:nvGrpSpPr>
        <p:grpSpPr>
          <a:xfrm>
            <a:off x="1079612" y="3051624"/>
            <a:ext cx="6637424" cy="3149684"/>
            <a:chOff x="850900" y="2625725"/>
            <a:chExt cx="7667625" cy="3638550"/>
          </a:xfrm>
        </p:grpSpPr>
        <p:pic>
          <p:nvPicPr>
            <p:cNvPr id="4" name="Picture 1061" descr="C:\Documents and Settings\lserhal\My Documents\My Pictures\Graphics Library\table0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1355725" y="4664075"/>
              <a:ext cx="1019175" cy="13716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031" descr="C:\Documents and Settings\lserhal\My Documents\My Pictures\Graphics Library\table0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1304925" y="2819400"/>
              <a:ext cx="1019175" cy="1371600"/>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1033"/>
            <p:cNvSpPr txBox="1">
              <a:spLocks noChangeArrowheads="1"/>
            </p:cNvSpPr>
            <p:nvPr/>
          </p:nvSpPr>
          <p:spPr bwMode="auto">
            <a:xfrm>
              <a:off x="1508125" y="4052888"/>
              <a:ext cx="781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lgn="l" defTabSz="228600">
                <a:spcBef>
                  <a:spcPct val="0"/>
                </a:spcBef>
                <a:defRPr sz="2400">
                  <a:solidFill>
                    <a:schemeClr val="tx1"/>
                  </a:solidFill>
                  <a:latin typeface="Times New Roman" charset="0"/>
                  <a:ea typeface="ＭＳ Ｐゴシック" charset="0"/>
                </a:defRPr>
              </a:lvl1pPr>
              <a:lvl2pPr marL="228600" algn="l" defTabSz="228600">
                <a:spcBef>
                  <a:spcPct val="0"/>
                </a:spcBef>
                <a:defRPr sz="2400">
                  <a:solidFill>
                    <a:schemeClr val="tx1"/>
                  </a:solidFill>
                  <a:latin typeface="Times New Roman" charset="0"/>
                  <a:ea typeface="ＭＳ Ｐゴシック" charset="0"/>
                </a:defRPr>
              </a:lvl2pPr>
              <a:lvl3pPr marL="457200" algn="l" defTabSz="228600">
                <a:spcBef>
                  <a:spcPct val="0"/>
                </a:spcBef>
                <a:defRPr sz="2400">
                  <a:solidFill>
                    <a:schemeClr val="tx1"/>
                  </a:solidFill>
                  <a:latin typeface="Times New Roman" charset="0"/>
                  <a:ea typeface="ＭＳ Ｐゴシック" charset="0"/>
                </a:defRPr>
              </a:lvl3pPr>
              <a:lvl4pPr marL="685800" algn="l" defTabSz="228600">
                <a:spcBef>
                  <a:spcPct val="0"/>
                </a:spcBef>
                <a:defRPr sz="2400">
                  <a:solidFill>
                    <a:schemeClr val="tx1"/>
                  </a:solidFill>
                  <a:latin typeface="Times New Roman" charset="0"/>
                  <a:ea typeface="ＭＳ Ｐゴシック" charset="0"/>
                </a:defRPr>
              </a:lvl4pPr>
              <a:lvl5pPr marL="914400" algn="l" defTabSz="228600">
                <a:spcBef>
                  <a:spcPct val="0"/>
                </a:spcBef>
                <a:defRPr sz="2400">
                  <a:solidFill>
                    <a:schemeClr val="tx1"/>
                  </a:solidFill>
                  <a:latin typeface="Times New Roman" charset="0"/>
                  <a:ea typeface="ＭＳ Ｐゴシック" charset="0"/>
                </a:defRPr>
              </a:lvl5pPr>
              <a:lvl6pPr marL="1371600" defTabSz="228600" fontAlgn="base">
                <a:spcBef>
                  <a:spcPct val="0"/>
                </a:spcBef>
                <a:spcAft>
                  <a:spcPct val="0"/>
                </a:spcAft>
                <a:defRPr sz="2400">
                  <a:solidFill>
                    <a:schemeClr val="tx1"/>
                  </a:solidFill>
                  <a:latin typeface="Times New Roman" charset="0"/>
                  <a:ea typeface="ＭＳ Ｐゴシック" charset="0"/>
                </a:defRPr>
              </a:lvl6pPr>
              <a:lvl7pPr marL="1828800" defTabSz="228600" fontAlgn="base">
                <a:spcBef>
                  <a:spcPct val="0"/>
                </a:spcBef>
                <a:spcAft>
                  <a:spcPct val="0"/>
                </a:spcAft>
                <a:defRPr sz="2400">
                  <a:solidFill>
                    <a:schemeClr val="tx1"/>
                  </a:solidFill>
                  <a:latin typeface="Times New Roman" charset="0"/>
                  <a:ea typeface="ＭＳ Ｐゴシック" charset="0"/>
                </a:defRPr>
              </a:lvl7pPr>
              <a:lvl8pPr marL="2286000" defTabSz="228600" fontAlgn="base">
                <a:spcBef>
                  <a:spcPct val="0"/>
                </a:spcBef>
                <a:spcAft>
                  <a:spcPct val="0"/>
                </a:spcAft>
                <a:defRPr sz="2400">
                  <a:solidFill>
                    <a:schemeClr val="tx1"/>
                  </a:solidFill>
                  <a:latin typeface="Times New Roman" charset="0"/>
                  <a:ea typeface="ＭＳ Ｐゴシック" charset="0"/>
                </a:defRPr>
              </a:lvl8pPr>
              <a:lvl9pPr marL="2743200" defTabSz="228600" fontAlgn="base">
                <a:spcBef>
                  <a:spcPct val="0"/>
                </a:spcBef>
                <a:spcAft>
                  <a:spcPct val="0"/>
                </a:spcAft>
                <a:defRPr sz="2400">
                  <a:solidFill>
                    <a:schemeClr val="tx1"/>
                  </a:solidFill>
                  <a:latin typeface="Times New Roman" charset="0"/>
                  <a:ea typeface="ＭＳ Ｐゴシック" charset="0"/>
                </a:defRPr>
              </a:lvl9pPr>
            </a:lstStyle>
            <a:p>
              <a:pPr algn="ctr">
                <a:spcBef>
                  <a:spcPct val="20000"/>
                </a:spcBef>
              </a:pPr>
              <a:r>
                <a:rPr lang="en-US" sz="1800">
                  <a:solidFill>
                    <a:srgbClr val="000000"/>
                  </a:solidFill>
                  <a:latin typeface="Arial" charset="0"/>
                </a:rPr>
                <a:t>Tabelle</a:t>
              </a:r>
              <a:r>
                <a:rPr lang="en-US" sz="1800">
                  <a:latin typeface="Arial" charset="0"/>
                </a:rPr>
                <a:t> </a:t>
              </a:r>
            </a:p>
          </p:txBody>
        </p:sp>
        <p:sp>
          <p:nvSpPr>
            <p:cNvPr id="7" name="Text Box 1034"/>
            <p:cNvSpPr txBox="1">
              <a:spLocks noChangeArrowheads="1"/>
            </p:cNvSpPr>
            <p:nvPr/>
          </p:nvSpPr>
          <p:spPr bwMode="auto">
            <a:xfrm>
              <a:off x="1641475" y="5897563"/>
              <a:ext cx="704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lgn="l" defTabSz="228600">
                <a:spcBef>
                  <a:spcPct val="0"/>
                </a:spcBef>
                <a:defRPr sz="2400">
                  <a:solidFill>
                    <a:schemeClr val="tx1"/>
                  </a:solidFill>
                  <a:latin typeface="Times New Roman" charset="0"/>
                  <a:ea typeface="ＭＳ Ｐゴシック" charset="0"/>
                </a:defRPr>
              </a:lvl1pPr>
              <a:lvl2pPr marL="228600" algn="l" defTabSz="228600">
                <a:spcBef>
                  <a:spcPct val="0"/>
                </a:spcBef>
                <a:defRPr sz="2400">
                  <a:solidFill>
                    <a:schemeClr val="tx1"/>
                  </a:solidFill>
                  <a:latin typeface="Times New Roman" charset="0"/>
                  <a:ea typeface="ＭＳ Ｐゴシック" charset="0"/>
                </a:defRPr>
              </a:lvl2pPr>
              <a:lvl3pPr marL="457200" algn="l" defTabSz="228600">
                <a:spcBef>
                  <a:spcPct val="0"/>
                </a:spcBef>
                <a:defRPr sz="2400">
                  <a:solidFill>
                    <a:schemeClr val="tx1"/>
                  </a:solidFill>
                  <a:latin typeface="Times New Roman" charset="0"/>
                  <a:ea typeface="ＭＳ Ｐゴシック" charset="0"/>
                </a:defRPr>
              </a:lvl3pPr>
              <a:lvl4pPr marL="685800" algn="l" defTabSz="228600">
                <a:spcBef>
                  <a:spcPct val="0"/>
                </a:spcBef>
                <a:defRPr sz="2400">
                  <a:solidFill>
                    <a:schemeClr val="tx1"/>
                  </a:solidFill>
                  <a:latin typeface="Times New Roman" charset="0"/>
                  <a:ea typeface="ＭＳ Ｐゴシック" charset="0"/>
                </a:defRPr>
              </a:lvl4pPr>
              <a:lvl5pPr marL="914400" algn="l" defTabSz="228600">
                <a:spcBef>
                  <a:spcPct val="0"/>
                </a:spcBef>
                <a:defRPr sz="2400">
                  <a:solidFill>
                    <a:schemeClr val="tx1"/>
                  </a:solidFill>
                  <a:latin typeface="Times New Roman" charset="0"/>
                  <a:ea typeface="ＭＳ Ｐゴシック" charset="0"/>
                </a:defRPr>
              </a:lvl5pPr>
              <a:lvl6pPr marL="1371600" defTabSz="228600" fontAlgn="base">
                <a:spcBef>
                  <a:spcPct val="0"/>
                </a:spcBef>
                <a:spcAft>
                  <a:spcPct val="0"/>
                </a:spcAft>
                <a:defRPr sz="2400">
                  <a:solidFill>
                    <a:schemeClr val="tx1"/>
                  </a:solidFill>
                  <a:latin typeface="Times New Roman" charset="0"/>
                  <a:ea typeface="ＭＳ Ｐゴシック" charset="0"/>
                </a:defRPr>
              </a:lvl6pPr>
              <a:lvl7pPr marL="1828800" defTabSz="228600" fontAlgn="base">
                <a:spcBef>
                  <a:spcPct val="0"/>
                </a:spcBef>
                <a:spcAft>
                  <a:spcPct val="0"/>
                </a:spcAft>
                <a:defRPr sz="2400">
                  <a:solidFill>
                    <a:schemeClr val="tx1"/>
                  </a:solidFill>
                  <a:latin typeface="Times New Roman" charset="0"/>
                  <a:ea typeface="ＭＳ Ｐゴシック" charset="0"/>
                </a:defRPr>
              </a:lvl7pPr>
              <a:lvl8pPr marL="2286000" defTabSz="228600" fontAlgn="base">
                <a:spcBef>
                  <a:spcPct val="0"/>
                </a:spcBef>
                <a:spcAft>
                  <a:spcPct val="0"/>
                </a:spcAft>
                <a:defRPr sz="2400">
                  <a:solidFill>
                    <a:schemeClr val="tx1"/>
                  </a:solidFill>
                  <a:latin typeface="Times New Roman" charset="0"/>
                  <a:ea typeface="ＭＳ Ｐゴシック" charset="0"/>
                </a:defRPr>
              </a:lvl8pPr>
              <a:lvl9pPr marL="2743200" defTabSz="228600" fontAlgn="base">
                <a:spcBef>
                  <a:spcPct val="0"/>
                </a:spcBef>
                <a:spcAft>
                  <a:spcPct val="0"/>
                </a:spcAft>
                <a:defRPr sz="2400">
                  <a:solidFill>
                    <a:schemeClr val="tx1"/>
                  </a:solidFill>
                  <a:latin typeface="Times New Roman" charset="0"/>
                  <a:ea typeface="ＭＳ Ｐゴシック" charset="0"/>
                </a:defRPr>
              </a:lvl9pPr>
            </a:lstStyle>
            <a:p>
              <a:pPr algn="ctr">
                <a:spcBef>
                  <a:spcPct val="20000"/>
                </a:spcBef>
              </a:pPr>
              <a:r>
                <a:rPr lang="en-US" sz="1800">
                  <a:solidFill>
                    <a:srgbClr val="000000"/>
                  </a:solidFill>
                  <a:latin typeface="Arial" charset="0"/>
                </a:rPr>
                <a:t>View</a:t>
              </a:r>
              <a:r>
                <a:rPr lang="en-US" sz="1800">
                  <a:latin typeface="Arial" charset="0"/>
                </a:rPr>
                <a:t> </a:t>
              </a:r>
            </a:p>
          </p:txBody>
        </p:sp>
        <p:pic>
          <p:nvPicPr>
            <p:cNvPr id="8" name="Picture 1036" descr="C:\Documents and Settings\lserhal\Desktop\bolt.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1387475" y="4949825"/>
              <a:ext cx="1295400" cy="9175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041" descr="C:\Documents and Settings\lserhal\My Documents\My Pictures\Graphics Library\binocular.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850900" y="5086350"/>
              <a:ext cx="962025" cy="6286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1044"/>
            <p:cNvSpPr txBox="1">
              <a:spLocks noChangeArrowheads="1"/>
            </p:cNvSpPr>
            <p:nvPr/>
          </p:nvSpPr>
          <p:spPr bwMode="auto">
            <a:xfrm>
              <a:off x="6003925" y="4038600"/>
              <a:ext cx="2514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lgn="l" defTabSz="228600">
                <a:spcBef>
                  <a:spcPct val="0"/>
                </a:spcBef>
                <a:defRPr sz="2400">
                  <a:solidFill>
                    <a:schemeClr val="tx1"/>
                  </a:solidFill>
                  <a:latin typeface="Times New Roman" charset="0"/>
                  <a:ea typeface="ＭＳ Ｐゴシック" charset="0"/>
                </a:defRPr>
              </a:lvl1pPr>
              <a:lvl2pPr marL="228600" algn="l" defTabSz="228600">
                <a:spcBef>
                  <a:spcPct val="0"/>
                </a:spcBef>
                <a:defRPr sz="2400">
                  <a:solidFill>
                    <a:schemeClr val="tx1"/>
                  </a:solidFill>
                  <a:latin typeface="Times New Roman" charset="0"/>
                  <a:ea typeface="ＭＳ Ｐゴシック" charset="0"/>
                </a:defRPr>
              </a:lvl2pPr>
              <a:lvl3pPr marL="457200" algn="l" defTabSz="228600">
                <a:spcBef>
                  <a:spcPct val="0"/>
                </a:spcBef>
                <a:defRPr sz="2400">
                  <a:solidFill>
                    <a:schemeClr val="tx1"/>
                  </a:solidFill>
                  <a:latin typeface="Times New Roman" charset="0"/>
                  <a:ea typeface="ＭＳ Ｐゴシック" charset="0"/>
                </a:defRPr>
              </a:lvl3pPr>
              <a:lvl4pPr marL="685800" algn="l" defTabSz="228600">
                <a:spcBef>
                  <a:spcPct val="0"/>
                </a:spcBef>
                <a:defRPr sz="2400">
                  <a:solidFill>
                    <a:schemeClr val="tx1"/>
                  </a:solidFill>
                  <a:latin typeface="Times New Roman" charset="0"/>
                  <a:ea typeface="ＭＳ Ｐゴシック" charset="0"/>
                </a:defRPr>
              </a:lvl4pPr>
              <a:lvl5pPr marL="914400" algn="l" defTabSz="228600">
                <a:spcBef>
                  <a:spcPct val="0"/>
                </a:spcBef>
                <a:defRPr sz="2400">
                  <a:solidFill>
                    <a:schemeClr val="tx1"/>
                  </a:solidFill>
                  <a:latin typeface="Times New Roman" charset="0"/>
                  <a:ea typeface="ＭＳ Ｐゴシック" charset="0"/>
                </a:defRPr>
              </a:lvl5pPr>
              <a:lvl6pPr marL="1371600" defTabSz="228600" fontAlgn="base">
                <a:spcBef>
                  <a:spcPct val="0"/>
                </a:spcBef>
                <a:spcAft>
                  <a:spcPct val="0"/>
                </a:spcAft>
                <a:defRPr sz="2400">
                  <a:solidFill>
                    <a:schemeClr val="tx1"/>
                  </a:solidFill>
                  <a:latin typeface="Times New Roman" charset="0"/>
                  <a:ea typeface="ＭＳ Ｐゴシック" charset="0"/>
                </a:defRPr>
              </a:lvl6pPr>
              <a:lvl7pPr marL="1828800" defTabSz="228600" fontAlgn="base">
                <a:spcBef>
                  <a:spcPct val="0"/>
                </a:spcBef>
                <a:spcAft>
                  <a:spcPct val="0"/>
                </a:spcAft>
                <a:defRPr sz="2400">
                  <a:solidFill>
                    <a:schemeClr val="tx1"/>
                  </a:solidFill>
                  <a:latin typeface="Times New Roman" charset="0"/>
                  <a:ea typeface="ＭＳ Ｐゴシック" charset="0"/>
                </a:defRPr>
              </a:lvl7pPr>
              <a:lvl8pPr marL="2286000" defTabSz="228600" fontAlgn="base">
                <a:spcBef>
                  <a:spcPct val="0"/>
                </a:spcBef>
                <a:spcAft>
                  <a:spcPct val="0"/>
                </a:spcAft>
                <a:defRPr sz="2400">
                  <a:solidFill>
                    <a:schemeClr val="tx1"/>
                  </a:solidFill>
                  <a:latin typeface="Times New Roman" charset="0"/>
                  <a:ea typeface="ＭＳ Ｐゴシック" charset="0"/>
                </a:defRPr>
              </a:lvl8pPr>
              <a:lvl9pPr marL="2743200" defTabSz="228600" fontAlgn="base">
                <a:spcBef>
                  <a:spcPct val="0"/>
                </a:spcBef>
                <a:spcAft>
                  <a:spcPct val="0"/>
                </a:spcAft>
                <a:defRPr sz="2400">
                  <a:solidFill>
                    <a:schemeClr val="tx1"/>
                  </a:solidFill>
                  <a:latin typeface="Times New Roman" charset="0"/>
                  <a:ea typeface="ＭＳ Ｐゴシック" charset="0"/>
                </a:defRPr>
              </a:lvl9pPr>
            </a:lstStyle>
            <a:p>
              <a:pPr algn="ctr">
                <a:spcBef>
                  <a:spcPct val="20000"/>
                </a:spcBef>
              </a:pPr>
              <a:r>
                <a:rPr lang="en-US" sz="1800">
                  <a:solidFill>
                    <a:srgbClr val="000000"/>
                  </a:solidFill>
                  <a:latin typeface="Arial" charset="0"/>
                </a:rPr>
                <a:t>Schema (Eigentümer)</a:t>
              </a:r>
              <a:r>
                <a:rPr lang="en-US" sz="1800">
                  <a:latin typeface="Arial" charset="0"/>
                </a:rPr>
                <a:t> </a:t>
              </a:r>
            </a:p>
          </p:txBody>
        </p:sp>
        <p:pic>
          <p:nvPicPr>
            <p:cNvPr id="11" name="Picture 1045" descr="C:\Documents and Settings\lserhal\Desktop\datab018.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6657975" y="4676775"/>
              <a:ext cx="965200" cy="11430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37" descr="C:\Documents and Settings\lserhal\Desktop\bolt.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6413500" y="4978400"/>
              <a:ext cx="1295400" cy="917575"/>
            </a:xfrm>
            <a:prstGeom prst="rect">
              <a:avLst/>
            </a:prstGeom>
            <a:noFill/>
            <a:extLst>
              <a:ext uri="{909E8E84-426E-40dd-AFC4-6F175D3DCCD1}">
                <a14:hiddenFill xmlns:a14="http://schemas.microsoft.com/office/drawing/2010/main">
                  <a:solidFill>
                    <a:srgbClr val="FFFFFF"/>
                  </a:solidFill>
                </a14:hiddenFill>
              </a:ext>
            </a:extLst>
          </p:spPr>
        </p:pic>
        <p:sp>
          <p:nvSpPr>
            <p:cNvPr id="13" name="Text Box 1046"/>
            <p:cNvSpPr txBox="1">
              <a:spLocks noChangeArrowheads="1"/>
            </p:cNvSpPr>
            <p:nvPr/>
          </p:nvSpPr>
          <p:spPr bwMode="auto">
            <a:xfrm>
              <a:off x="6042025" y="5881688"/>
              <a:ext cx="2381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lgn="l" defTabSz="228600">
                <a:spcBef>
                  <a:spcPct val="0"/>
                </a:spcBef>
                <a:defRPr sz="2400">
                  <a:solidFill>
                    <a:schemeClr val="tx1"/>
                  </a:solidFill>
                  <a:latin typeface="Times New Roman" charset="0"/>
                  <a:ea typeface="ＭＳ Ｐゴシック" charset="0"/>
                </a:defRPr>
              </a:lvl1pPr>
              <a:lvl2pPr marL="228600" algn="l" defTabSz="228600">
                <a:spcBef>
                  <a:spcPct val="0"/>
                </a:spcBef>
                <a:defRPr sz="2400">
                  <a:solidFill>
                    <a:schemeClr val="tx1"/>
                  </a:solidFill>
                  <a:latin typeface="Times New Roman" charset="0"/>
                  <a:ea typeface="ＭＳ Ｐゴシック" charset="0"/>
                </a:defRPr>
              </a:lvl2pPr>
              <a:lvl3pPr marL="457200" algn="l" defTabSz="228600">
                <a:spcBef>
                  <a:spcPct val="0"/>
                </a:spcBef>
                <a:defRPr sz="2400">
                  <a:solidFill>
                    <a:schemeClr val="tx1"/>
                  </a:solidFill>
                  <a:latin typeface="Times New Roman" charset="0"/>
                  <a:ea typeface="ＭＳ Ｐゴシック" charset="0"/>
                </a:defRPr>
              </a:lvl3pPr>
              <a:lvl4pPr marL="685800" algn="l" defTabSz="228600">
                <a:spcBef>
                  <a:spcPct val="0"/>
                </a:spcBef>
                <a:defRPr sz="2400">
                  <a:solidFill>
                    <a:schemeClr val="tx1"/>
                  </a:solidFill>
                  <a:latin typeface="Times New Roman" charset="0"/>
                  <a:ea typeface="ＭＳ Ｐゴシック" charset="0"/>
                </a:defRPr>
              </a:lvl4pPr>
              <a:lvl5pPr marL="914400" algn="l" defTabSz="228600">
                <a:spcBef>
                  <a:spcPct val="0"/>
                </a:spcBef>
                <a:defRPr sz="2400">
                  <a:solidFill>
                    <a:schemeClr val="tx1"/>
                  </a:solidFill>
                  <a:latin typeface="Times New Roman" charset="0"/>
                  <a:ea typeface="ＭＳ Ｐゴシック" charset="0"/>
                </a:defRPr>
              </a:lvl5pPr>
              <a:lvl6pPr marL="1371600" defTabSz="228600" fontAlgn="base">
                <a:spcBef>
                  <a:spcPct val="0"/>
                </a:spcBef>
                <a:spcAft>
                  <a:spcPct val="0"/>
                </a:spcAft>
                <a:defRPr sz="2400">
                  <a:solidFill>
                    <a:schemeClr val="tx1"/>
                  </a:solidFill>
                  <a:latin typeface="Times New Roman" charset="0"/>
                  <a:ea typeface="ＭＳ Ｐゴシック" charset="0"/>
                </a:defRPr>
              </a:lvl6pPr>
              <a:lvl7pPr marL="1828800" defTabSz="228600" fontAlgn="base">
                <a:spcBef>
                  <a:spcPct val="0"/>
                </a:spcBef>
                <a:spcAft>
                  <a:spcPct val="0"/>
                </a:spcAft>
                <a:defRPr sz="2400">
                  <a:solidFill>
                    <a:schemeClr val="tx1"/>
                  </a:solidFill>
                  <a:latin typeface="Times New Roman" charset="0"/>
                  <a:ea typeface="ＭＳ Ｐゴシック" charset="0"/>
                </a:defRPr>
              </a:lvl7pPr>
              <a:lvl8pPr marL="2286000" defTabSz="228600" fontAlgn="base">
                <a:spcBef>
                  <a:spcPct val="0"/>
                </a:spcBef>
                <a:spcAft>
                  <a:spcPct val="0"/>
                </a:spcAft>
                <a:defRPr sz="2400">
                  <a:solidFill>
                    <a:schemeClr val="tx1"/>
                  </a:solidFill>
                  <a:latin typeface="Times New Roman" charset="0"/>
                  <a:ea typeface="ＭＳ Ｐゴシック" charset="0"/>
                </a:defRPr>
              </a:lvl8pPr>
              <a:lvl9pPr marL="2743200" defTabSz="228600" fontAlgn="base">
                <a:spcBef>
                  <a:spcPct val="0"/>
                </a:spcBef>
                <a:spcAft>
                  <a:spcPct val="0"/>
                </a:spcAft>
                <a:defRPr sz="2400">
                  <a:solidFill>
                    <a:schemeClr val="tx1"/>
                  </a:solidFill>
                  <a:latin typeface="Times New Roman" charset="0"/>
                  <a:ea typeface="ＭＳ Ｐゴシック" charset="0"/>
                </a:defRPr>
              </a:lvl9pPr>
            </a:lstStyle>
            <a:p>
              <a:pPr algn="ctr">
                <a:spcBef>
                  <a:spcPct val="20000"/>
                </a:spcBef>
              </a:pPr>
              <a:r>
                <a:rPr lang="en-US" sz="1800">
                  <a:solidFill>
                    <a:srgbClr val="000000"/>
                  </a:solidFill>
                  <a:latin typeface="Arial" charset="0"/>
                </a:rPr>
                <a:t>Datenbank (Alle Benutzer)</a:t>
              </a:r>
              <a:r>
                <a:rPr lang="en-US" sz="1800">
                  <a:latin typeface="Arial" charset="0"/>
                </a:rPr>
                <a:t> </a:t>
              </a:r>
            </a:p>
          </p:txBody>
        </p:sp>
        <p:pic>
          <p:nvPicPr>
            <p:cNvPr id="14" name="Picture 1043" descr="C:\Documents and Settings\lserhal\Desktop\schema.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6545263" y="2625725"/>
              <a:ext cx="1127125" cy="158115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38" descr="C:\Documents and Settings\lserhal\Desktop\bolt.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6353175" y="2876550"/>
              <a:ext cx="1295400" cy="91757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035" descr="C:\Documents and Settings\lserhal\Desktop\bolt.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1403350" y="2819400"/>
              <a:ext cx="1295400" cy="91757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55" descr="C:\Documents and Settings\lserhal\Desktop\datab018.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3886200" y="3421063"/>
              <a:ext cx="1416050" cy="16764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56" descr="Documents: PL/SQL Program"/>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gray">
            <a:xfrm>
              <a:off x="4154488" y="3732213"/>
              <a:ext cx="569912" cy="11890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057" descr="C:\Documents and Settings\lserhal\Desktop\conce062.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gray">
            <a:xfrm>
              <a:off x="4619625" y="4114800"/>
              <a:ext cx="638175" cy="6381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0" name="Freeform 1066"/>
            <p:cNvSpPr>
              <a:spLocks/>
            </p:cNvSpPr>
            <p:nvPr/>
          </p:nvSpPr>
          <p:spPr bwMode="auto">
            <a:xfrm>
              <a:off x="2286000" y="3276600"/>
              <a:ext cx="1981200" cy="609600"/>
            </a:xfrm>
            <a:custGeom>
              <a:avLst/>
              <a:gdLst>
                <a:gd name="T0" fmla="*/ 0 w 1248"/>
                <a:gd name="T1" fmla="*/ 0 h 384"/>
                <a:gd name="T2" fmla="*/ 1248 w 1248"/>
                <a:gd name="T3" fmla="*/ 0 h 384"/>
                <a:gd name="T4" fmla="*/ 1248 w 1248"/>
                <a:gd name="T5" fmla="*/ 384 h 384"/>
              </a:gdLst>
              <a:ahLst/>
              <a:cxnLst>
                <a:cxn ang="0">
                  <a:pos x="T0" y="T1"/>
                </a:cxn>
                <a:cxn ang="0">
                  <a:pos x="T2" y="T3"/>
                </a:cxn>
                <a:cxn ang="0">
                  <a:pos x="T4" y="T5"/>
                </a:cxn>
              </a:cxnLst>
              <a:rect l="0" t="0" r="r" b="b"/>
              <a:pathLst>
                <a:path w="1248" h="384">
                  <a:moveTo>
                    <a:pt x="0" y="0"/>
                  </a:moveTo>
                  <a:lnTo>
                    <a:pt x="1248" y="0"/>
                  </a:lnTo>
                  <a:lnTo>
                    <a:pt x="1248" y="384"/>
                  </a:lnTo>
                </a:path>
              </a:pathLst>
            </a:custGeom>
            <a:noFill/>
            <a:ln w="28575" cap="flat" cmpd="sng">
              <a:solidFill>
                <a:schemeClr val="accent2"/>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endParaRPr lang="de-DE"/>
            </a:p>
          </p:txBody>
        </p:sp>
        <p:sp>
          <p:nvSpPr>
            <p:cNvPr id="21" name="Freeform 1067"/>
            <p:cNvSpPr>
              <a:spLocks/>
            </p:cNvSpPr>
            <p:nvPr/>
          </p:nvSpPr>
          <p:spPr bwMode="auto">
            <a:xfrm flipV="1">
              <a:off x="2293938" y="4884738"/>
              <a:ext cx="1981200" cy="609600"/>
            </a:xfrm>
            <a:custGeom>
              <a:avLst/>
              <a:gdLst>
                <a:gd name="T0" fmla="*/ 0 w 1248"/>
                <a:gd name="T1" fmla="*/ 0 h 384"/>
                <a:gd name="T2" fmla="*/ 1248 w 1248"/>
                <a:gd name="T3" fmla="*/ 0 h 384"/>
                <a:gd name="T4" fmla="*/ 1248 w 1248"/>
                <a:gd name="T5" fmla="*/ 384 h 384"/>
              </a:gdLst>
              <a:ahLst/>
              <a:cxnLst>
                <a:cxn ang="0">
                  <a:pos x="T0" y="T1"/>
                </a:cxn>
                <a:cxn ang="0">
                  <a:pos x="T2" y="T3"/>
                </a:cxn>
                <a:cxn ang="0">
                  <a:pos x="T4" y="T5"/>
                </a:cxn>
              </a:cxnLst>
              <a:rect l="0" t="0" r="r" b="b"/>
              <a:pathLst>
                <a:path w="1248" h="384">
                  <a:moveTo>
                    <a:pt x="0" y="0"/>
                  </a:moveTo>
                  <a:lnTo>
                    <a:pt x="1248" y="0"/>
                  </a:lnTo>
                  <a:lnTo>
                    <a:pt x="1248" y="384"/>
                  </a:lnTo>
                </a:path>
              </a:pathLst>
            </a:custGeom>
            <a:noFill/>
            <a:ln w="28575" cap="flat" cmpd="sng">
              <a:solidFill>
                <a:schemeClr val="accent2"/>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endParaRPr lang="de-DE"/>
            </a:p>
          </p:txBody>
        </p:sp>
        <p:sp>
          <p:nvSpPr>
            <p:cNvPr id="22" name="Freeform 1068"/>
            <p:cNvSpPr>
              <a:spLocks/>
            </p:cNvSpPr>
            <p:nvPr/>
          </p:nvSpPr>
          <p:spPr bwMode="auto">
            <a:xfrm flipH="1">
              <a:off x="5029200" y="3276600"/>
              <a:ext cx="1981200" cy="609600"/>
            </a:xfrm>
            <a:custGeom>
              <a:avLst/>
              <a:gdLst>
                <a:gd name="T0" fmla="*/ 0 w 1248"/>
                <a:gd name="T1" fmla="*/ 0 h 384"/>
                <a:gd name="T2" fmla="*/ 1248 w 1248"/>
                <a:gd name="T3" fmla="*/ 0 h 384"/>
                <a:gd name="T4" fmla="*/ 1248 w 1248"/>
                <a:gd name="T5" fmla="*/ 384 h 384"/>
              </a:gdLst>
              <a:ahLst/>
              <a:cxnLst>
                <a:cxn ang="0">
                  <a:pos x="T0" y="T1"/>
                </a:cxn>
                <a:cxn ang="0">
                  <a:pos x="T2" y="T3"/>
                </a:cxn>
                <a:cxn ang="0">
                  <a:pos x="T4" y="T5"/>
                </a:cxn>
              </a:cxnLst>
              <a:rect l="0" t="0" r="r" b="b"/>
              <a:pathLst>
                <a:path w="1248" h="384">
                  <a:moveTo>
                    <a:pt x="0" y="0"/>
                  </a:moveTo>
                  <a:lnTo>
                    <a:pt x="1248" y="0"/>
                  </a:lnTo>
                  <a:lnTo>
                    <a:pt x="1248" y="384"/>
                  </a:lnTo>
                </a:path>
              </a:pathLst>
            </a:custGeom>
            <a:noFill/>
            <a:ln w="28575" cap="flat" cmpd="sng">
              <a:solidFill>
                <a:schemeClr val="accent2"/>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endParaRPr lang="de-DE"/>
            </a:p>
          </p:txBody>
        </p:sp>
        <p:sp>
          <p:nvSpPr>
            <p:cNvPr id="23" name="Freeform 1069"/>
            <p:cNvSpPr>
              <a:spLocks/>
            </p:cNvSpPr>
            <p:nvPr/>
          </p:nvSpPr>
          <p:spPr bwMode="auto">
            <a:xfrm flipH="1" flipV="1">
              <a:off x="5029200" y="4884738"/>
              <a:ext cx="1981200" cy="609600"/>
            </a:xfrm>
            <a:custGeom>
              <a:avLst/>
              <a:gdLst>
                <a:gd name="T0" fmla="*/ 0 w 1248"/>
                <a:gd name="T1" fmla="*/ 0 h 384"/>
                <a:gd name="T2" fmla="*/ 1248 w 1248"/>
                <a:gd name="T3" fmla="*/ 0 h 384"/>
                <a:gd name="T4" fmla="*/ 1248 w 1248"/>
                <a:gd name="T5" fmla="*/ 384 h 384"/>
              </a:gdLst>
              <a:ahLst/>
              <a:cxnLst>
                <a:cxn ang="0">
                  <a:pos x="T0" y="T1"/>
                </a:cxn>
                <a:cxn ang="0">
                  <a:pos x="T2" y="T3"/>
                </a:cxn>
                <a:cxn ang="0">
                  <a:pos x="T4" y="T5"/>
                </a:cxn>
              </a:cxnLst>
              <a:rect l="0" t="0" r="r" b="b"/>
              <a:pathLst>
                <a:path w="1248" h="384">
                  <a:moveTo>
                    <a:pt x="0" y="0"/>
                  </a:moveTo>
                  <a:lnTo>
                    <a:pt x="1248" y="0"/>
                  </a:lnTo>
                  <a:lnTo>
                    <a:pt x="1248" y="384"/>
                  </a:lnTo>
                </a:path>
              </a:pathLst>
            </a:custGeom>
            <a:noFill/>
            <a:ln w="28575" cap="flat" cmpd="sng">
              <a:solidFill>
                <a:schemeClr val="accent2"/>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endParaRPr lang="de-DE"/>
            </a:p>
          </p:txBody>
        </p:sp>
      </p:grpSp>
      <p:sp>
        <p:nvSpPr>
          <p:cNvPr id="24" name="Textfeld 23"/>
          <p:cNvSpPr txBox="1"/>
          <p:nvPr/>
        </p:nvSpPr>
        <p:spPr>
          <a:xfrm>
            <a:off x="0" y="6237312"/>
            <a:ext cx="3388668" cy="338554"/>
          </a:xfrm>
          <a:prstGeom prst="rect">
            <a:avLst/>
          </a:prstGeom>
          <a:noFill/>
        </p:spPr>
        <p:txBody>
          <a:bodyPr wrap="none" rtlCol="0">
            <a:spAutoFit/>
          </a:bodyPr>
          <a:lstStyle/>
          <a:p>
            <a:r>
              <a:rPr lang="de-DE" sz="1600" dirty="0" smtClean="0">
                <a:solidFill>
                  <a:srgbClr val="555555"/>
                </a:solidFill>
                <a:ea typeface="Tahoma" pitchFamily="34" charset="0"/>
                <a:cs typeface="Tahoma" pitchFamily="34" charset="0"/>
              </a:rPr>
              <a:t>Abbildung: Oracle Trainingsunterlagen</a:t>
            </a:r>
          </a:p>
        </p:txBody>
      </p:sp>
    </p:spTree>
    <p:extLst>
      <p:ext uri="{BB962C8B-B14F-4D97-AF65-F5344CB8AC3E}">
        <p14:creationId xmlns:p14="http://schemas.microsoft.com/office/powerpoint/2010/main" val="3929548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Anwendungsfälle für Trigger</a:t>
            </a:r>
          </a:p>
        </p:txBody>
      </p:sp>
      <p:sp>
        <p:nvSpPr>
          <p:cNvPr id="3" name="Inhaltsplatzhalter 2"/>
          <p:cNvSpPr>
            <a:spLocks noGrp="1"/>
          </p:cNvSpPr>
          <p:nvPr>
            <p:ph sz="quarter" idx="14"/>
          </p:nvPr>
        </p:nvSpPr>
        <p:spPr/>
        <p:txBody>
          <a:bodyPr>
            <a:normAutofit lnSpcReduction="10000"/>
          </a:bodyPr>
          <a:lstStyle/>
          <a:p>
            <a:r>
              <a:rPr lang="de-DE"/>
              <a:t>Komplexe Integritätsbedingungen</a:t>
            </a:r>
          </a:p>
          <a:p>
            <a:pPr lvl="1"/>
            <a:r>
              <a:rPr lang="de-DE"/>
              <a:t>Integritätstabellen, die komplexe Regeln und / oder Abfragen an mehrere Tabellen erfordern</a:t>
            </a:r>
          </a:p>
          <a:p>
            <a:pPr lvl="1"/>
            <a:r>
              <a:rPr lang="de-DE"/>
              <a:t>z.B. Gehalt darf nur um max. 10% geändert werden</a:t>
            </a:r>
          </a:p>
          <a:p>
            <a:r>
              <a:rPr lang="de-DE"/>
              <a:t>Pflege redundanter Daten</a:t>
            </a:r>
          </a:p>
          <a:p>
            <a:pPr lvl="1"/>
            <a:r>
              <a:rPr lang="de-DE"/>
              <a:t>Automatische Aktualisierung der redundanten Daten bei Änderungen an den Basis-Tabellen</a:t>
            </a:r>
          </a:p>
          <a:p>
            <a:pPr lvl="1"/>
            <a:r>
              <a:rPr lang="de-DE"/>
              <a:t>z.B. Denormalisierte Spalten oder abgeleitete Werte (Warenbestand, Anzahl CPs)</a:t>
            </a:r>
          </a:p>
          <a:p>
            <a:r>
              <a:rPr lang="de-DE"/>
              <a:t>Protokollierung (Auditing)</a:t>
            </a:r>
          </a:p>
          <a:p>
            <a:pPr lvl="1"/>
            <a:r>
              <a:rPr lang="de-DE"/>
              <a:t>Speicherung von Änderungen an Datensätzen in Log-Tabelle</a:t>
            </a:r>
          </a:p>
          <a:p>
            <a:pPr lvl="1"/>
            <a:r>
              <a:rPr lang="de-DE"/>
              <a:t>Protokollierung aller Datenbank-Logins</a:t>
            </a:r>
          </a:p>
        </p:txBody>
      </p:sp>
    </p:spTree>
    <p:extLst>
      <p:ext uri="{BB962C8B-B14F-4D97-AF65-F5344CB8AC3E}">
        <p14:creationId xmlns:p14="http://schemas.microsoft.com/office/powerpoint/2010/main" val="1367250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Anwendungsfälle für Trigger</a:t>
            </a:r>
          </a:p>
        </p:txBody>
      </p:sp>
      <p:sp>
        <p:nvSpPr>
          <p:cNvPr id="3" name="Inhaltsplatzhalter 2"/>
          <p:cNvSpPr>
            <a:spLocks noGrp="1"/>
          </p:cNvSpPr>
          <p:nvPr>
            <p:ph sz="quarter" idx="14"/>
          </p:nvPr>
        </p:nvSpPr>
        <p:spPr/>
        <p:txBody>
          <a:bodyPr>
            <a:normAutofit/>
          </a:bodyPr>
          <a:lstStyle/>
          <a:p>
            <a:r>
              <a:rPr lang="de-DE"/>
              <a:t>Archivierung</a:t>
            </a:r>
          </a:p>
          <a:p>
            <a:pPr lvl="1"/>
            <a:r>
              <a:rPr lang="de-DE"/>
              <a:t>Automatisches Verschieben von Datensätzen bei DELETE in Archiv-Tabelle</a:t>
            </a:r>
          </a:p>
          <a:p>
            <a:r>
              <a:rPr lang="de-DE"/>
              <a:t>Auslösen beliebiger externer Reaktionen</a:t>
            </a:r>
          </a:p>
          <a:p>
            <a:pPr lvl="1"/>
            <a:r>
              <a:rPr lang="de-DE"/>
              <a:t>z.B. Versenden von Emails und Benachrichtigungen</a:t>
            </a:r>
          </a:p>
          <a:p>
            <a:r>
              <a:rPr lang="de-DE"/>
              <a:t>Sicherheit</a:t>
            </a:r>
          </a:p>
          <a:p>
            <a:pPr lvl="1"/>
            <a:r>
              <a:rPr lang="de-DE"/>
              <a:t>z.B. Anwender darf nur Mitarbeiterdaten seiner eigenen Abteilung verändern</a:t>
            </a:r>
          </a:p>
        </p:txBody>
      </p:sp>
    </p:spTree>
    <p:extLst>
      <p:ext uri="{BB962C8B-B14F-4D97-AF65-F5344CB8AC3E}">
        <p14:creationId xmlns:p14="http://schemas.microsoft.com/office/powerpoint/2010/main" val="21098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Definition eines Triggers</a:t>
            </a:r>
          </a:p>
        </p:txBody>
      </p:sp>
      <p:sp>
        <p:nvSpPr>
          <p:cNvPr id="4" name="Rectangle 81"/>
          <p:cNvSpPr>
            <a:spLocks noChangeArrowheads="1"/>
          </p:cNvSpPr>
          <p:nvPr/>
        </p:nvSpPr>
        <p:spPr bwMode="auto">
          <a:xfrm>
            <a:off x="359532" y="1016732"/>
            <a:ext cx="7776864" cy="5040560"/>
          </a:xfrm>
          <a:prstGeom prst="rect">
            <a:avLst/>
          </a:prstGeom>
          <a:solidFill>
            <a:srgbClr val="FFFFCC"/>
          </a:solidFill>
          <a:ln w="9525">
            <a:solidFill>
              <a:schemeClr val="tx1"/>
            </a:solidFill>
            <a:miter lim="800000"/>
            <a:headEnd/>
            <a:tailEnd/>
          </a:ln>
        </p:spPr>
        <p:txBody>
          <a:bodyPr wrap="square" lIns="180000" tIns="93600" rIns="180000" bIns="93600" anchor="ctr">
            <a:noAutofit/>
          </a:bodyPr>
          <a:lstStyle/>
          <a:p>
            <a:r>
              <a:rPr lang="de-DE" b="1">
                <a:solidFill>
                  <a:srgbClr val="0000FF"/>
                </a:solidFill>
                <a:latin typeface="Consolas"/>
              </a:rPr>
              <a:t>CREATE</a:t>
            </a:r>
            <a:r>
              <a:rPr lang="de-DE">
                <a:solidFill>
                  <a:prstClr val="black"/>
                </a:solidFill>
                <a:latin typeface="Consolas"/>
              </a:rPr>
              <a:t> OR REPLACE </a:t>
            </a:r>
            <a:r>
              <a:rPr lang="de-DE" b="1">
                <a:solidFill>
                  <a:srgbClr val="0000FF"/>
                </a:solidFill>
                <a:latin typeface="Consolas"/>
              </a:rPr>
              <a:t>TRIGGER</a:t>
            </a:r>
            <a:r>
              <a:rPr lang="de-DE">
                <a:solidFill>
                  <a:prstClr val="black"/>
                </a:solidFill>
                <a:latin typeface="Consolas"/>
              </a:rPr>
              <a:t> trigger_name </a:t>
            </a:r>
          </a:p>
          <a:p>
            <a:r>
              <a:rPr lang="de-DE" b="1">
                <a:solidFill>
                  <a:srgbClr val="0000FF"/>
                </a:solidFill>
                <a:latin typeface="Consolas"/>
              </a:rPr>
              <a:t>BEFORE</a:t>
            </a:r>
            <a:r>
              <a:rPr lang="de-DE">
                <a:solidFill>
                  <a:prstClr val="black"/>
                </a:solidFill>
                <a:latin typeface="Consolas"/>
              </a:rPr>
              <a:t> </a:t>
            </a:r>
            <a:r>
              <a:rPr lang="de-DE">
                <a:solidFill>
                  <a:srgbClr val="808080"/>
                </a:solidFill>
                <a:latin typeface="Consolas"/>
              </a:rPr>
              <a:t>|</a:t>
            </a:r>
            <a:r>
              <a:rPr lang="de-DE">
                <a:solidFill>
                  <a:prstClr val="black"/>
                </a:solidFill>
                <a:latin typeface="Consolas"/>
              </a:rPr>
              <a:t> </a:t>
            </a:r>
            <a:r>
              <a:rPr lang="de-DE" b="1">
                <a:solidFill>
                  <a:srgbClr val="0000FF"/>
                </a:solidFill>
                <a:latin typeface="Consolas"/>
              </a:rPr>
              <a:t>AFTER</a:t>
            </a:r>
            <a:r>
              <a:rPr lang="de-DE">
                <a:solidFill>
                  <a:prstClr val="black"/>
                </a:solidFill>
                <a:latin typeface="Consolas"/>
              </a:rPr>
              <a:t> </a:t>
            </a:r>
            <a:r>
              <a:rPr lang="de-DE">
                <a:solidFill>
                  <a:srgbClr val="808080"/>
                </a:solidFill>
                <a:latin typeface="Consolas"/>
              </a:rPr>
              <a:t>|</a:t>
            </a:r>
            <a:r>
              <a:rPr lang="de-DE">
                <a:solidFill>
                  <a:prstClr val="black"/>
                </a:solidFill>
                <a:latin typeface="Consolas"/>
              </a:rPr>
              <a:t> </a:t>
            </a:r>
            <a:r>
              <a:rPr lang="de-DE" b="1">
                <a:solidFill>
                  <a:srgbClr val="0000FF"/>
                </a:solidFill>
                <a:latin typeface="Consolas"/>
              </a:rPr>
              <a:t>INSTEAD</a:t>
            </a:r>
            <a:r>
              <a:rPr lang="de-DE">
                <a:solidFill>
                  <a:prstClr val="black"/>
                </a:solidFill>
                <a:latin typeface="Consolas"/>
              </a:rPr>
              <a:t> </a:t>
            </a:r>
            <a:r>
              <a:rPr lang="de-DE" b="1">
                <a:solidFill>
                  <a:srgbClr val="0000FF"/>
                </a:solidFill>
                <a:latin typeface="Consolas"/>
              </a:rPr>
              <a:t>OF</a:t>
            </a:r>
            <a:r>
              <a:rPr lang="de-DE">
                <a:solidFill>
                  <a:prstClr val="black"/>
                </a:solidFill>
                <a:latin typeface="Consolas"/>
              </a:rPr>
              <a:t> </a:t>
            </a:r>
            <a:r>
              <a:rPr lang="de-DE">
                <a:solidFill>
                  <a:srgbClr val="008000"/>
                </a:solidFill>
                <a:latin typeface="Consolas"/>
              </a:rPr>
              <a:t>-- when to fire the trigger </a:t>
            </a:r>
            <a:endParaRPr lang="de-DE">
              <a:solidFill>
                <a:prstClr val="black"/>
              </a:solidFill>
              <a:latin typeface="Consolas"/>
            </a:endParaRPr>
          </a:p>
          <a:p>
            <a:r>
              <a:rPr lang="de-DE" b="1">
                <a:solidFill>
                  <a:srgbClr val="0000FF"/>
                </a:solidFill>
                <a:latin typeface="Consolas"/>
              </a:rPr>
              <a:t>INSERT</a:t>
            </a:r>
            <a:r>
              <a:rPr lang="de-DE">
                <a:solidFill>
                  <a:prstClr val="black"/>
                </a:solidFill>
                <a:latin typeface="Consolas"/>
              </a:rPr>
              <a:t> </a:t>
            </a:r>
            <a:r>
              <a:rPr lang="de-DE">
                <a:solidFill>
                  <a:srgbClr val="808080"/>
                </a:solidFill>
                <a:latin typeface="Consolas"/>
              </a:rPr>
              <a:t>|</a:t>
            </a:r>
            <a:r>
              <a:rPr lang="de-DE">
                <a:solidFill>
                  <a:prstClr val="black"/>
                </a:solidFill>
                <a:latin typeface="Consolas"/>
              </a:rPr>
              <a:t> </a:t>
            </a:r>
            <a:r>
              <a:rPr lang="de-DE" b="1">
                <a:solidFill>
                  <a:srgbClr val="0000FF"/>
                </a:solidFill>
                <a:latin typeface="Consolas"/>
              </a:rPr>
              <a:t>DELETE</a:t>
            </a:r>
            <a:r>
              <a:rPr lang="de-DE">
                <a:solidFill>
                  <a:prstClr val="black"/>
                </a:solidFill>
                <a:latin typeface="Consolas"/>
              </a:rPr>
              <a:t> </a:t>
            </a:r>
            <a:r>
              <a:rPr lang="de-DE">
                <a:solidFill>
                  <a:srgbClr val="808080"/>
                </a:solidFill>
                <a:latin typeface="Consolas"/>
              </a:rPr>
              <a:t>|</a:t>
            </a:r>
            <a:r>
              <a:rPr lang="de-DE">
                <a:solidFill>
                  <a:prstClr val="black"/>
                </a:solidFill>
                <a:latin typeface="Consolas"/>
              </a:rPr>
              <a:t> </a:t>
            </a:r>
            <a:r>
              <a:rPr lang="de-DE" b="1">
                <a:solidFill>
                  <a:srgbClr val="0000FF"/>
                </a:solidFill>
                <a:latin typeface="Consolas"/>
              </a:rPr>
              <a:t>UPDATE</a:t>
            </a:r>
            <a:r>
              <a:rPr lang="de-DE">
                <a:solidFill>
                  <a:prstClr val="black"/>
                </a:solidFill>
                <a:latin typeface="Consolas"/>
              </a:rPr>
              <a:t> </a:t>
            </a:r>
            <a:r>
              <a:rPr lang="de-DE">
                <a:solidFill>
                  <a:srgbClr val="808080"/>
                </a:solidFill>
                <a:latin typeface="Consolas"/>
              </a:rPr>
              <a:t>|</a:t>
            </a:r>
            <a:r>
              <a:rPr lang="de-DE">
                <a:solidFill>
                  <a:prstClr val="black"/>
                </a:solidFill>
                <a:latin typeface="Consolas"/>
              </a:rPr>
              <a:t> </a:t>
            </a:r>
            <a:r>
              <a:rPr lang="de-DE" b="1">
                <a:solidFill>
                  <a:srgbClr val="0000FF"/>
                </a:solidFill>
                <a:latin typeface="Consolas"/>
              </a:rPr>
              <a:t>UPDATE</a:t>
            </a:r>
            <a:r>
              <a:rPr lang="de-DE">
                <a:solidFill>
                  <a:prstClr val="black"/>
                </a:solidFill>
                <a:latin typeface="Consolas"/>
              </a:rPr>
              <a:t> </a:t>
            </a:r>
            <a:r>
              <a:rPr lang="de-DE" b="1">
                <a:solidFill>
                  <a:srgbClr val="0000FF"/>
                </a:solidFill>
                <a:latin typeface="Consolas"/>
              </a:rPr>
              <a:t>OF</a:t>
            </a:r>
            <a:r>
              <a:rPr lang="de-DE">
                <a:solidFill>
                  <a:prstClr val="black"/>
                </a:solidFill>
                <a:latin typeface="Consolas"/>
              </a:rPr>
              <a:t> column_list</a:t>
            </a:r>
          </a:p>
          <a:p>
            <a:r>
              <a:rPr lang="de-DE" b="1">
                <a:solidFill>
                  <a:srgbClr val="0000FF"/>
                </a:solidFill>
                <a:latin typeface="Consolas"/>
              </a:rPr>
              <a:t>ON</a:t>
            </a:r>
            <a:r>
              <a:rPr lang="de-DE">
                <a:solidFill>
                  <a:prstClr val="black"/>
                </a:solidFill>
                <a:latin typeface="Consolas"/>
              </a:rPr>
              <a:t> object_name </a:t>
            </a:r>
          </a:p>
          <a:p>
            <a:endParaRPr lang="de-DE">
              <a:solidFill>
                <a:prstClr val="black"/>
              </a:solidFill>
              <a:latin typeface="Consolas"/>
            </a:endParaRPr>
          </a:p>
          <a:p>
            <a:r>
              <a:rPr lang="de-DE">
                <a:solidFill>
                  <a:prstClr val="black"/>
                </a:solidFill>
                <a:latin typeface="Consolas"/>
              </a:rPr>
              <a:t>[ </a:t>
            </a:r>
            <a:r>
              <a:rPr lang="de-DE" b="1">
                <a:solidFill>
                  <a:srgbClr val="0000FF"/>
                </a:solidFill>
                <a:latin typeface="Consolas"/>
              </a:rPr>
              <a:t>REFERENCING OLD AS </a:t>
            </a:r>
            <a:r>
              <a:rPr lang="de-DE">
                <a:solidFill>
                  <a:prstClr val="black"/>
                </a:solidFill>
                <a:latin typeface="Consolas"/>
              </a:rPr>
              <a:t>old | </a:t>
            </a:r>
            <a:r>
              <a:rPr lang="de-DE" b="1">
                <a:solidFill>
                  <a:srgbClr val="0000FF"/>
                </a:solidFill>
                <a:latin typeface="Consolas"/>
              </a:rPr>
              <a:t>NEW AS </a:t>
            </a:r>
            <a:r>
              <a:rPr lang="de-DE">
                <a:solidFill>
                  <a:prstClr val="black"/>
                </a:solidFill>
                <a:latin typeface="Consolas"/>
              </a:rPr>
              <a:t>new] </a:t>
            </a:r>
          </a:p>
          <a:p>
            <a:r>
              <a:rPr lang="de-DE">
                <a:solidFill>
                  <a:prstClr val="black"/>
                </a:solidFill>
                <a:latin typeface="Consolas"/>
              </a:rPr>
              <a:t>[</a:t>
            </a:r>
            <a:r>
              <a:rPr lang="de-DE" b="1">
                <a:solidFill>
                  <a:srgbClr val="0000FF"/>
                </a:solidFill>
                <a:latin typeface="Consolas"/>
              </a:rPr>
              <a:t> FOR</a:t>
            </a:r>
            <a:r>
              <a:rPr lang="de-DE">
                <a:solidFill>
                  <a:prstClr val="black"/>
                </a:solidFill>
                <a:latin typeface="Consolas"/>
              </a:rPr>
              <a:t> </a:t>
            </a:r>
            <a:r>
              <a:rPr lang="de-DE" b="1">
                <a:solidFill>
                  <a:srgbClr val="0000FF"/>
                </a:solidFill>
                <a:latin typeface="Consolas"/>
              </a:rPr>
              <a:t>EACH</a:t>
            </a:r>
            <a:r>
              <a:rPr lang="de-DE">
                <a:solidFill>
                  <a:prstClr val="black"/>
                </a:solidFill>
                <a:latin typeface="Consolas"/>
              </a:rPr>
              <a:t> </a:t>
            </a:r>
            <a:r>
              <a:rPr lang="de-DE" b="1">
                <a:solidFill>
                  <a:srgbClr val="0000FF"/>
                </a:solidFill>
                <a:latin typeface="Consolas"/>
              </a:rPr>
              <a:t>ROW</a:t>
            </a:r>
            <a:r>
              <a:rPr lang="de-DE">
                <a:solidFill>
                  <a:prstClr val="black"/>
                </a:solidFill>
                <a:latin typeface="Consolas"/>
              </a:rPr>
              <a:t> ]</a:t>
            </a:r>
            <a:r>
              <a:rPr lang="de-DE">
                <a:solidFill>
                  <a:srgbClr val="008000"/>
                </a:solidFill>
                <a:latin typeface="Consolas"/>
              </a:rPr>
              <a:t>-- default is statement level trigger </a:t>
            </a:r>
            <a:endParaRPr lang="de-DE">
              <a:solidFill>
                <a:prstClr val="black"/>
              </a:solidFill>
              <a:latin typeface="Consolas"/>
            </a:endParaRPr>
          </a:p>
          <a:p>
            <a:endParaRPr lang="de-DE">
              <a:solidFill>
                <a:prstClr val="black"/>
              </a:solidFill>
              <a:latin typeface="Consolas"/>
            </a:endParaRPr>
          </a:p>
          <a:p>
            <a:r>
              <a:rPr lang="de-DE">
                <a:solidFill>
                  <a:prstClr val="black"/>
                </a:solidFill>
                <a:latin typeface="Consolas"/>
              </a:rPr>
              <a:t>[</a:t>
            </a:r>
            <a:r>
              <a:rPr lang="de-DE" b="1">
                <a:solidFill>
                  <a:srgbClr val="0000FF"/>
                </a:solidFill>
                <a:latin typeface="Consolas"/>
              </a:rPr>
              <a:t> WHEN </a:t>
            </a:r>
            <a:r>
              <a:rPr lang="de-DE">
                <a:solidFill>
                  <a:srgbClr val="808080"/>
                </a:solidFill>
                <a:latin typeface="Consolas"/>
              </a:rPr>
              <a:t>(</a:t>
            </a:r>
            <a:r>
              <a:rPr lang="de-DE">
                <a:solidFill>
                  <a:prstClr val="black"/>
                </a:solidFill>
                <a:latin typeface="Consolas"/>
              </a:rPr>
              <a:t>condition</a:t>
            </a:r>
            <a:r>
              <a:rPr lang="de-DE">
                <a:solidFill>
                  <a:srgbClr val="808080"/>
                </a:solidFill>
                <a:latin typeface="Consolas"/>
              </a:rPr>
              <a:t>)</a:t>
            </a:r>
            <a:r>
              <a:rPr lang="de-DE">
                <a:solidFill>
                  <a:prstClr val="black"/>
                </a:solidFill>
                <a:latin typeface="Consolas"/>
              </a:rPr>
              <a:t>] </a:t>
            </a:r>
          </a:p>
          <a:p>
            <a:endParaRPr lang="de-DE" b="1">
              <a:solidFill>
                <a:srgbClr val="0000FF"/>
              </a:solidFill>
              <a:latin typeface="Consolas"/>
            </a:endParaRPr>
          </a:p>
          <a:p>
            <a:r>
              <a:rPr lang="de-DE" b="1">
                <a:solidFill>
                  <a:srgbClr val="0000FF"/>
                </a:solidFill>
                <a:latin typeface="Consolas"/>
              </a:rPr>
              <a:t>DECLARE</a:t>
            </a:r>
            <a:endParaRPr lang="de-DE">
              <a:solidFill>
                <a:prstClr val="black"/>
              </a:solidFill>
              <a:latin typeface="Consolas"/>
            </a:endParaRPr>
          </a:p>
          <a:p>
            <a:r>
              <a:rPr lang="de-DE">
                <a:solidFill>
                  <a:srgbClr val="808080"/>
                </a:solidFill>
                <a:latin typeface="Consolas"/>
              </a:rPr>
              <a:t>...</a:t>
            </a:r>
            <a:r>
              <a:rPr lang="de-DE">
                <a:solidFill>
                  <a:prstClr val="black"/>
                </a:solidFill>
                <a:latin typeface="Consolas"/>
              </a:rPr>
              <a:t> </a:t>
            </a:r>
          </a:p>
          <a:p>
            <a:r>
              <a:rPr lang="de-DE" b="1">
                <a:solidFill>
                  <a:srgbClr val="0000FF"/>
                </a:solidFill>
                <a:latin typeface="Consolas"/>
              </a:rPr>
              <a:t>BEGIN</a:t>
            </a:r>
            <a:r>
              <a:rPr lang="de-DE">
                <a:solidFill>
                  <a:prstClr val="black"/>
                </a:solidFill>
                <a:latin typeface="Consolas"/>
              </a:rPr>
              <a:t> </a:t>
            </a:r>
          </a:p>
          <a:p>
            <a:r>
              <a:rPr lang="de-DE">
                <a:solidFill>
                  <a:srgbClr val="808080"/>
                </a:solidFill>
                <a:latin typeface="Consolas"/>
              </a:rPr>
              <a:t>...</a:t>
            </a:r>
            <a:r>
              <a:rPr lang="de-DE">
                <a:solidFill>
                  <a:prstClr val="black"/>
                </a:solidFill>
                <a:latin typeface="Consolas"/>
              </a:rPr>
              <a:t> trigger_body </a:t>
            </a:r>
            <a:r>
              <a:rPr lang="de-DE">
                <a:solidFill>
                  <a:srgbClr val="008000"/>
                </a:solidFill>
                <a:latin typeface="Consolas"/>
              </a:rPr>
              <a:t>-- executable statements </a:t>
            </a:r>
            <a:endParaRPr lang="de-DE">
              <a:solidFill>
                <a:prstClr val="black"/>
              </a:solidFill>
              <a:latin typeface="Consolas"/>
            </a:endParaRPr>
          </a:p>
          <a:p>
            <a:r>
              <a:rPr lang="de-DE" b="1">
                <a:solidFill>
                  <a:srgbClr val="0000FF"/>
                </a:solidFill>
                <a:latin typeface="Consolas"/>
              </a:rPr>
              <a:t>EXCEPTION</a:t>
            </a:r>
            <a:r>
              <a:rPr lang="de-DE">
                <a:solidFill>
                  <a:prstClr val="black"/>
                </a:solidFill>
                <a:latin typeface="Consolas"/>
              </a:rPr>
              <a:t> ...</a:t>
            </a:r>
          </a:p>
          <a:p>
            <a:r>
              <a:rPr lang="de-DE" b="1">
                <a:solidFill>
                  <a:srgbClr val="0000FF"/>
                </a:solidFill>
                <a:latin typeface="Consolas"/>
              </a:rPr>
              <a:t>END</a:t>
            </a:r>
            <a:r>
              <a:rPr lang="de-DE">
                <a:solidFill>
                  <a:prstClr val="black"/>
                </a:solidFill>
                <a:latin typeface="Consolas"/>
              </a:rPr>
              <a:t> trigger_name</a:t>
            </a:r>
            <a:r>
              <a:rPr lang="de-DE">
                <a:solidFill>
                  <a:srgbClr val="808080"/>
                </a:solidFill>
                <a:latin typeface="Consolas"/>
              </a:rPr>
              <a:t>;</a:t>
            </a:r>
            <a:r>
              <a:rPr lang="de-DE">
                <a:solidFill>
                  <a:prstClr val="black"/>
                </a:solidFill>
                <a:latin typeface="Consolas"/>
              </a:rPr>
              <a:t> </a:t>
            </a:r>
          </a:p>
        </p:txBody>
      </p:sp>
    </p:spTree>
    <p:extLst>
      <p:ext uri="{BB962C8B-B14F-4D97-AF65-F5344CB8AC3E}">
        <p14:creationId xmlns:p14="http://schemas.microsoft.com/office/powerpoint/2010/main" val="3641424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Arten von Triggern</a:t>
            </a:r>
          </a:p>
        </p:txBody>
      </p:sp>
      <p:sp>
        <p:nvSpPr>
          <p:cNvPr id="3" name="Inhaltsplatzhalter 2"/>
          <p:cNvSpPr>
            <a:spLocks noGrp="1"/>
          </p:cNvSpPr>
          <p:nvPr>
            <p:ph sz="quarter" idx="14"/>
          </p:nvPr>
        </p:nvSpPr>
        <p:spPr/>
        <p:txBody>
          <a:bodyPr>
            <a:normAutofit/>
          </a:bodyPr>
          <a:lstStyle/>
          <a:p>
            <a:r>
              <a:rPr lang="de-DE"/>
              <a:t>Unterscheidung nach Timing</a:t>
            </a:r>
          </a:p>
          <a:p>
            <a:pPr lvl="1"/>
            <a:r>
              <a:rPr lang="de-DE" b="1"/>
              <a:t>Before</a:t>
            </a:r>
            <a:r>
              <a:rPr lang="de-DE"/>
              <a:t>: Bevor die auslösende Anweisung ausgeführt wird</a:t>
            </a:r>
          </a:p>
          <a:p>
            <a:pPr lvl="2"/>
            <a:r>
              <a:rPr lang="de-DE"/>
              <a:t>Anwendungsfall: Sicherstellung von Integritätsbedingungen (Überprüfung von Regeln vor Änderung)</a:t>
            </a:r>
          </a:p>
          <a:p>
            <a:pPr lvl="1"/>
            <a:r>
              <a:rPr lang="de-DE" b="1"/>
              <a:t>After</a:t>
            </a:r>
            <a:r>
              <a:rPr lang="de-DE"/>
              <a:t>: Nach Durchführung der Anweisung</a:t>
            </a:r>
          </a:p>
          <a:p>
            <a:pPr lvl="2"/>
            <a:r>
              <a:rPr lang="de-DE"/>
              <a:t>Pflege redundanter Daten, d.h. z.B. abgeleiteter Werte oder denormalisierter Attribute</a:t>
            </a:r>
          </a:p>
        </p:txBody>
      </p:sp>
      <p:sp>
        <p:nvSpPr>
          <p:cNvPr id="4" name="Rectangle 81"/>
          <p:cNvSpPr>
            <a:spLocks noChangeArrowheads="1"/>
          </p:cNvSpPr>
          <p:nvPr/>
        </p:nvSpPr>
        <p:spPr bwMode="auto">
          <a:xfrm>
            <a:off x="719572" y="4149080"/>
            <a:ext cx="6192688" cy="1944216"/>
          </a:xfrm>
          <a:prstGeom prst="rect">
            <a:avLst/>
          </a:prstGeom>
          <a:solidFill>
            <a:srgbClr val="FFFFCC"/>
          </a:solidFill>
          <a:ln w="9525">
            <a:solidFill>
              <a:schemeClr val="tx1"/>
            </a:solidFill>
            <a:miter lim="800000"/>
            <a:headEnd/>
            <a:tailEnd/>
          </a:ln>
        </p:spPr>
        <p:txBody>
          <a:bodyPr wrap="square" lIns="180000" tIns="93600" rIns="180000" bIns="93600" anchor="ctr">
            <a:noAutofit/>
          </a:bodyPr>
          <a:lstStyle/>
          <a:p>
            <a:r>
              <a:rPr lang="de-DE" b="1">
                <a:solidFill>
                  <a:srgbClr val="0000FF"/>
                </a:solidFill>
              </a:rPr>
              <a:t>CREATE TRIGGER </a:t>
            </a:r>
            <a:r>
              <a:rPr lang="de-DE"/>
              <a:t>emp_hire_trg</a:t>
            </a:r>
          </a:p>
          <a:p>
            <a:r>
              <a:rPr lang="de-DE" b="1">
                <a:solidFill>
                  <a:srgbClr val="0000FF"/>
                </a:solidFill>
              </a:rPr>
              <a:t>AFTER INSERT ON </a:t>
            </a:r>
            <a:r>
              <a:rPr lang="de-DE"/>
              <a:t>employees</a:t>
            </a:r>
          </a:p>
          <a:p>
            <a:r>
              <a:rPr lang="de-DE" b="1">
                <a:solidFill>
                  <a:srgbClr val="0000FF"/>
                </a:solidFill>
              </a:rPr>
              <a:t>FOR EACH ROW </a:t>
            </a:r>
          </a:p>
          <a:p>
            <a:r>
              <a:rPr lang="de-DE" b="1">
                <a:solidFill>
                  <a:srgbClr val="0000FF"/>
                </a:solidFill>
              </a:rPr>
              <a:t>BEGIN</a:t>
            </a:r>
          </a:p>
          <a:p>
            <a:r>
              <a:rPr lang="de-DE"/>
              <a:t>  </a:t>
            </a:r>
            <a:r>
              <a:rPr lang="de-DE" b="1">
                <a:solidFill>
                  <a:srgbClr val="0000FF"/>
                </a:solidFill>
              </a:rPr>
              <a:t>UPDATE</a:t>
            </a:r>
            <a:r>
              <a:rPr lang="de-DE"/>
              <a:t> company_stats </a:t>
            </a:r>
            <a:r>
              <a:rPr lang="de-DE" b="1">
                <a:solidFill>
                  <a:srgbClr val="0000FF"/>
                </a:solidFill>
              </a:rPr>
              <a:t>SET</a:t>
            </a:r>
            <a:r>
              <a:rPr lang="de-DE"/>
              <a:t> num_emp = num_emp + 1;</a:t>
            </a:r>
          </a:p>
          <a:p>
            <a:r>
              <a:rPr lang="de-DE" b="1">
                <a:solidFill>
                  <a:srgbClr val="0000FF"/>
                </a:solidFill>
              </a:rPr>
              <a:t>END</a:t>
            </a:r>
            <a:r>
              <a:rPr lang="de-DE"/>
              <a:t>;</a:t>
            </a:r>
          </a:p>
        </p:txBody>
      </p:sp>
    </p:spTree>
    <p:extLst>
      <p:ext uri="{BB962C8B-B14F-4D97-AF65-F5344CB8AC3E}">
        <p14:creationId xmlns:p14="http://schemas.microsoft.com/office/powerpoint/2010/main" val="301770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5202" name="Rectangle 1026"/>
          <p:cNvSpPr>
            <a:spLocks noGrp="1" noChangeArrowheads="1"/>
          </p:cNvSpPr>
          <p:nvPr>
            <p:ph type="title"/>
          </p:nvPr>
        </p:nvSpPr>
        <p:spPr/>
        <p:txBody>
          <a:bodyPr/>
          <a:lstStyle/>
          <a:p>
            <a:r>
              <a:rPr lang="en-US"/>
              <a:t>Arten von Triggern</a:t>
            </a:r>
          </a:p>
        </p:txBody>
      </p:sp>
      <p:sp>
        <p:nvSpPr>
          <p:cNvPr id="6" name="Inhaltsplatzhalter 5"/>
          <p:cNvSpPr>
            <a:spLocks noGrp="1"/>
          </p:cNvSpPr>
          <p:nvPr>
            <p:ph sz="quarter" idx="14"/>
          </p:nvPr>
        </p:nvSpPr>
        <p:spPr/>
        <p:txBody>
          <a:bodyPr/>
          <a:lstStyle/>
          <a:p>
            <a:r>
              <a:rPr lang="de-DE"/>
              <a:t>Instead-of Trigger: Trigger auf Views</a:t>
            </a:r>
          </a:p>
          <a:p>
            <a:pPr lvl="1"/>
            <a:r>
              <a:rPr lang="de-DE"/>
              <a:t>Modifikation komplexer Views durch Codierung der DML-Operationen auf Basis-Tabellen</a:t>
            </a:r>
          </a:p>
          <a:p>
            <a:endParaRPr lang="de-DE"/>
          </a:p>
        </p:txBody>
      </p:sp>
      <p:sp>
        <p:nvSpPr>
          <p:cNvPr id="29" name="Textfeld 28"/>
          <p:cNvSpPr txBox="1"/>
          <p:nvPr/>
        </p:nvSpPr>
        <p:spPr>
          <a:xfrm>
            <a:off x="0" y="6237312"/>
            <a:ext cx="3388668" cy="338554"/>
          </a:xfrm>
          <a:prstGeom prst="rect">
            <a:avLst/>
          </a:prstGeom>
          <a:noFill/>
        </p:spPr>
        <p:txBody>
          <a:bodyPr wrap="none" rtlCol="0">
            <a:spAutoFit/>
          </a:bodyPr>
          <a:lstStyle/>
          <a:p>
            <a:r>
              <a:rPr lang="de-DE" sz="1600" dirty="0" smtClean="0">
                <a:solidFill>
                  <a:srgbClr val="555555"/>
                </a:solidFill>
                <a:ea typeface="Tahoma" pitchFamily="34" charset="0"/>
                <a:cs typeface="Tahoma" pitchFamily="34" charset="0"/>
              </a:rPr>
              <a:t>Abbildung: Oracle Trainingsunterlagen</a:t>
            </a:r>
          </a:p>
        </p:txBody>
      </p:sp>
      <p:grpSp>
        <p:nvGrpSpPr>
          <p:cNvPr id="31" name="Gruppierung 30"/>
          <p:cNvGrpSpPr/>
          <p:nvPr/>
        </p:nvGrpSpPr>
        <p:grpSpPr>
          <a:xfrm>
            <a:off x="1475656" y="2384884"/>
            <a:ext cx="5932645" cy="3739701"/>
            <a:chOff x="609600" y="1317625"/>
            <a:chExt cx="8001000" cy="5043509"/>
          </a:xfrm>
        </p:grpSpPr>
        <p:sp>
          <p:nvSpPr>
            <p:cNvPr id="32" name="Rectangle 1028"/>
            <p:cNvSpPr>
              <a:spLocks noChangeArrowheads="1"/>
            </p:cNvSpPr>
            <p:nvPr/>
          </p:nvSpPr>
          <p:spPr bwMode="auto">
            <a:xfrm>
              <a:off x="2225675" y="1752600"/>
              <a:ext cx="1668966" cy="457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gn="l" eaLnBrk="0" hangingPunct="0">
                <a:spcBef>
                  <a:spcPct val="0"/>
                </a:spcBef>
                <a:buClrTx/>
                <a:buFontTx/>
                <a:buNone/>
              </a:pPr>
              <a:r>
                <a:rPr lang="en-US" sz="1600" b="1">
                  <a:solidFill>
                    <a:srgbClr val="000000"/>
                  </a:solidFill>
                </a:rPr>
                <a:t>Anwendung</a:t>
              </a:r>
              <a:r>
                <a:rPr lang="en-US" sz="1600" b="1"/>
                <a:t> </a:t>
              </a:r>
            </a:p>
          </p:txBody>
        </p:sp>
        <p:sp>
          <p:nvSpPr>
            <p:cNvPr id="33" name="Rectangle 1031"/>
            <p:cNvSpPr>
              <a:spLocks noChangeArrowheads="1"/>
            </p:cNvSpPr>
            <p:nvPr/>
          </p:nvSpPr>
          <p:spPr bwMode="auto">
            <a:xfrm>
              <a:off x="1330324" y="5715001"/>
              <a:ext cx="1609983" cy="415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spAutoFit/>
            </a:bodyPr>
            <a:lstStyle/>
            <a:p>
              <a:pPr algn="l" eaLnBrk="0" hangingPunct="0">
                <a:spcBef>
                  <a:spcPct val="0"/>
                </a:spcBef>
                <a:buClrTx/>
                <a:buFontTx/>
                <a:buNone/>
              </a:pPr>
              <a:r>
                <a:rPr lang="en-US" sz="1400" b="1">
                  <a:solidFill>
                    <a:srgbClr val="000000"/>
                  </a:solidFill>
                  <a:latin typeface="Courier New" charset="0"/>
                </a:rPr>
                <a:t>MY_VIEW</a:t>
              </a:r>
              <a:r>
                <a:rPr lang="en-US" sz="1400" b="1">
                  <a:latin typeface="Courier New" charset="0"/>
                </a:rPr>
                <a:t> </a:t>
              </a:r>
            </a:p>
          </p:txBody>
        </p:sp>
        <p:sp>
          <p:nvSpPr>
            <p:cNvPr id="34" name="Rectangle 1033"/>
            <p:cNvSpPr>
              <a:spLocks noChangeArrowheads="1"/>
            </p:cNvSpPr>
            <p:nvPr/>
          </p:nvSpPr>
          <p:spPr bwMode="auto">
            <a:xfrm>
              <a:off x="3276600" y="5105400"/>
              <a:ext cx="2285999" cy="706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spAutoFit/>
            </a:bodyPr>
            <a:lstStyle/>
            <a:p>
              <a:pPr algn="l" eaLnBrk="0" hangingPunct="0">
                <a:spcBef>
                  <a:spcPct val="0"/>
                </a:spcBef>
                <a:buClrTx/>
                <a:buFontTx/>
                <a:buNone/>
              </a:pPr>
              <a:r>
                <a:rPr lang="en-US" sz="1400" b="1">
                  <a:solidFill>
                    <a:srgbClr val="000000"/>
                  </a:solidFill>
                  <a:latin typeface="Courier New" charset="0"/>
                </a:rPr>
                <a:t>INSTEAD OF</a:t>
              </a:r>
              <a:r>
                <a:rPr lang="en-US" sz="1400" b="1">
                  <a:solidFill>
                    <a:srgbClr val="000000"/>
                  </a:solidFill>
                  <a:latin typeface="Times New Roman" charset="0"/>
                </a:rPr>
                <a:t> </a:t>
              </a:r>
              <a:r>
                <a:rPr lang="en-US" sz="1400" b="1">
                  <a:solidFill>
                    <a:srgbClr val="000000"/>
                  </a:solidFill>
                </a:rPr>
                <a:t>Trigger</a:t>
              </a:r>
              <a:r>
                <a:rPr lang="en-US" sz="1400" b="1">
                  <a:latin typeface="Courier New" charset="0"/>
                </a:rPr>
                <a:t> </a:t>
              </a:r>
              <a:endParaRPr lang="en-US" sz="1400" b="1"/>
            </a:p>
          </p:txBody>
        </p:sp>
        <p:sp>
          <p:nvSpPr>
            <p:cNvPr id="35" name="Rectangle 1034"/>
            <p:cNvSpPr>
              <a:spLocks noChangeArrowheads="1"/>
            </p:cNvSpPr>
            <p:nvPr/>
          </p:nvSpPr>
          <p:spPr bwMode="auto">
            <a:xfrm>
              <a:off x="5902325" y="3276600"/>
              <a:ext cx="1108075" cy="415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spAutoFit/>
            </a:bodyPr>
            <a:lstStyle/>
            <a:p>
              <a:pPr algn="l" eaLnBrk="0" hangingPunct="0">
                <a:spcBef>
                  <a:spcPct val="0"/>
                </a:spcBef>
                <a:buClrTx/>
                <a:buFontTx/>
                <a:buNone/>
              </a:pPr>
              <a:r>
                <a:rPr lang="en-US" sz="1400" b="1">
                  <a:solidFill>
                    <a:srgbClr val="000000"/>
                  </a:solidFill>
                  <a:latin typeface="Courier New" charset="0"/>
                </a:rPr>
                <a:t>INSERT</a:t>
              </a:r>
              <a:r>
                <a:rPr lang="en-US" sz="1400" b="1">
                  <a:latin typeface="Courier New" charset="0"/>
                </a:rPr>
                <a:t> </a:t>
              </a:r>
              <a:endParaRPr lang="en-US" sz="1400" b="1"/>
            </a:p>
          </p:txBody>
        </p:sp>
        <p:sp>
          <p:nvSpPr>
            <p:cNvPr id="36" name="Rectangle 1035"/>
            <p:cNvSpPr>
              <a:spLocks noChangeArrowheads="1"/>
            </p:cNvSpPr>
            <p:nvPr/>
          </p:nvSpPr>
          <p:spPr bwMode="auto">
            <a:xfrm>
              <a:off x="5943600" y="5223200"/>
              <a:ext cx="1143000" cy="415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spAutoFit/>
            </a:bodyPr>
            <a:lstStyle/>
            <a:p>
              <a:pPr algn="l" eaLnBrk="0" hangingPunct="0">
                <a:spcBef>
                  <a:spcPct val="0"/>
                </a:spcBef>
                <a:buClrTx/>
                <a:buFontTx/>
                <a:buNone/>
              </a:pPr>
              <a:r>
                <a:rPr lang="en-US" sz="1400" b="1">
                  <a:solidFill>
                    <a:srgbClr val="000000"/>
                  </a:solidFill>
                  <a:latin typeface="Courier New" charset="0"/>
                </a:rPr>
                <a:t>UPDATE</a:t>
              </a:r>
              <a:r>
                <a:rPr lang="en-US" sz="1400" b="1">
                  <a:latin typeface="Courier New" charset="0"/>
                </a:rPr>
                <a:t> </a:t>
              </a:r>
              <a:endParaRPr lang="en-US" sz="1400" b="1"/>
            </a:p>
          </p:txBody>
        </p:sp>
        <p:grpSp>
          <p:nvGrpSpPr>
            <p:cNvPr id="37" name="Group 1070"/>
            <p:cNvGrpSpPr>
              <a:grpSpLocks/>
            </p:cNvGrpSpPr>
            <p:nvPr/>
          </p:nvGrpSpPr>
          <p:grpSpPr bwMode="auto">
            <a:xfrm>
              <a:off x="925513" y="4298950"/>
              <a:ext cx="1524000" cy="1371600"/>
              <a:chOff x="536" y="2938"/>
              <a:chExt cx="960" cy="864"/>
            </a:xfrm>
          </p:grpSpPr>
          <p:pic>
            <p:nvPicPr>
              <p:cNvPr id="50" name="Picture 1068" descr="C:\Documents and Settings\lserhal\My Documents\My Pictures\Graphics Library\table00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854" y="2938"/>
                <a:ext cx="642" cy="864"/>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1069" descr="C:\Documents and Settings\lserhal\My Documents\My Pictures\Graphics Library\binocular.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536" y="3204"/>
                <a:ext cx="606" cy="396"/>
              </a:xfrm>
              <a:prstGeom prst="rect">
                <a:avLst/>
              </a:prstGeom>
              <a:noFill/>
              <a:extLst>
                <a:ext uri="{909E8E84-426E-40dd-AFC4-6F175D3DCCD1}">
                  <a14:hiddenFill xmlns:a14="http://schemas.microsoft.com/office/drawing/2010/main">
                    <a:solidFill>
                      <a:srgbClr val="FFFFFF"/>
                    </a:solidFill>
                  </a14:hiddenFill>
                </a:ext>
              </a:extLst>
            </p:spPr>
          </p:pic>
        </p:grpSp>
        <p:pic>
          <p:nvPicPr>
            <p:cNvPr id="38" name="Picture 1071" descr="C:\Documents and Settings\lserhal\My Documents\My Pictures\Graphics Library\table00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127875" y="4648200"/>
              <a:ext cx="1019175" cy="137160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1072" descr="C:\Documents and Settings\lserhal\My Documents\My Pictures\Graphics Library\table00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153275" y="2667000"/>
              <a:ext cx="1019175" cy="1371600"/>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073" descr="C:\Documents and Settings\lserhal\Desktop\data entry.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1143000" y="1317625"/>
              <a:ext cx="971550" cy="1543050"/>
            </a:xfrm>
            <a:prstGeom prst="rect">
              <a:avLst/>
            </a:prstGeom>
            <a:noFill/>
            <a:extLst>
              <a:ext uri="{909E8E84-426E-40dd-AFC4-6F175D3DCCD1}">
                <a14:hiddenFill xmlns:a14="http://schemas.microsoft.com/office/drawing/2010/main">
                  <a:solidFill>
                    <a:srgbClr val="FFFFFF"/>
                  </a:solidFill>
                </a14:hiddenFill>
              </a:ext>
            </a:extLst>
          </p:spPr>
        </p:pic>
        <p:sp>
          <p:nvSpPr>
            <p:cNvPr id="41" name="Line 1075"/>
            <p:cNvSpPr>
              <a:spLocks noChangeShapeType="1"/>
            </p:cNvSpPr>
            <p:nvPr/>
          </p:nvSpPr>
          <p:spPr bwMode="auto">
            <a:xfrm>
              <a:off x="1905000" y="3514725"/>
              <a:ext cx="0" cy="979488"/>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de-DE" sz="1600" b="1"/>
            </a:p>
          </p:txBody>
        </p:sp>
        <p:sp>
          <p:nvSpPr>
            <p:cNvPr id="42" name="Rectangle 1076"/>
            <p:cNvSpPr>
              <a:spLocks noChangeArrowheads="1"/>
            </p:cNvSpPr>
            <p:nvPr/>
          </p:nvSpPr>
          <p:spPr bwMode="blackGray">
            <a:xfrm>
              <a:off x="609600" y="2776538"/>
              <a:ext cx="3733800" cy="728662"/>
            </a:xfrm>
            <a:prstGeom prst="rect">
              <a:avLst/>
            </a:prstGeom>
            <a:solidFill>
              <a:srgbClr val="CCCCCC"/>
            </a:solidFill>
            <a:ln w="2857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9144" rIns="92075" bIns="9144" anchor="ctr"/>
            <a:lstStyle/>
            <a:p>
              <a:pPr marL="457200" indent="-457200" algn="l" defTabSz="400050" eaLnBrk="0" hangingPunct="0">
                <a:spcBef>
                  <a:spcPct val="0"/>
                </a:spcBef>
                <a:buClrTx/>
                <a:buFontTx/>
                <a:buNone/>
                <a:tabLst>
                  <a:tab pos="400050" algn="r"/>
                  <a:tab pos="673100" algn="l"/>
                </a:tabLst>
              </a:pPr>
              <a:r>
                <a:rPr lang="en-US" sz="1600" b="1">
                  <a:solidFill>
                    <a:srgbClr val="000000"/>
                  </a:solidFill>
                  <a:latin typeface="Courier New" charset="0"/>
                </a:rPr>
                <a:t>INSERT INTO my_view</a:t>
              </a:r>
              <a:r>
                <a:rPr lang="en-US" sz="1600" b="1">
                  <a:latin typeface="Courier New" charset="0"/>
                </a:rPr>
                <a:t> </a:t>
              </a:r>
            </a:p>
            <a:p>
              <a:pPr marL="457200" indent="-457200" algn="l" defTabSz="400050" eaLnBrk="0" hangingPunct="0">
                <a:spcBef>
                  <a:spcPct val="0"/>
                </a:spcBef>
                <a:buClrTx/>
                <a:buFontTx/>
                <a:buNone/>
                <a:tabLst>
                  <a:tab pos="400050" algn="r"/>
                  <a:tab pos="673100" algn="l"/>
                </a:tabLst>
              </a:pPr>
              <a:r>
                <a:rPr lang="en-US" sz="1600" b="1">
                  <a:solidFill>
                    <a:srgbClr val="000000"/>
                  </a:solidFill>
                  <a:latin typeface="Courier New" charset="0"/>
                </a:rPr>
                <a:t>  . . . ;</a:t>
              </a:r>
              <a:r>
                <a:rPr lang="en-US" sz="1600" b="1">
                  <a:latin typeface="Courier New" charset="0"/>
                </a:rPr>
                <a:t> </a:t>
              </a:r>
            </a:p>
          </p:txBody>
        </p:sp>
        <p:sp>
          <p:nvSpPr>
            <p:cNvPr id="43" name="Freeform 1077"/>
            <p:cNvSpPr>
              <a:spLocks/>
            </p:cNvSpPr>
            <p:nvPr/>
          </p:nvSpPr>
          <p:spPr bwMode="auto">
            <a:xfrm>
              <a:off x="3124200" y="3505200"/>
              <a:ext cx="2590800" cy="1143000"/>
            </a:xfrm>
            <a:custGeom>
              <a:avLst/>
              <a:gdLst>
                <a:gd name="T0" fmla="*/ 0 w 1440"/>
                <a:gd name="T1" fmla="*/ 0 h 1056"/>
                <a:gd name="T2" fmla="*/ 0 w 1440"/>
                <a:gd name="T3" fmla="*/ 1056 h 1056"/>
                <a:gd name="T4" fmla="*/ 1440 w 1440"/>
                <a:gd name="T5" fmla="*/ 1056 h 1056"/>
              </a:gdLst>
              <a:ahLst/>
              <a:cxnLst>
                <a:cxn ang="0">
                  <a:pos x="T0" y="T1"/>
                </a:cxn>
                <a:cxn ang="0">
                  <a:pos x="T2" y="T3"/>
                </a:cxn>
                <a:cxn ang="0">
                  <a:pos x="T4" y="T5"/>
                </a:cxn>
              </a:cxnLst>
              <a:rect l="0" t="0" r="r" b="b"/>
              <a:pathLst>
                <a:path w="1440" h="1056">
                  <a:moveTo>
                    <a:pt x="0" y="0"/>
                  </a:moveTo>
                  <a:lnTo>
                    <a:pt x="0" y="1056"/>
                  </a:lnTo>
                  <a:lnTo>
                    <a:pt x="1440" y="1056"/>
                  </a:lnTo>
                </a:path>
              </a:pathLst>
            </a:custGeom>
            <a:noFill/>
            <a:ln w="28575" cap="flat"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endParaRPr lang="de-DE" sz="1600" b="1"/>
            </a:p>
          </p:txBody>
        </p:sp>
        <p:sp>
          <p:nvSpPr>
            <p:cNvPr id="44" name="Freeform 1078"/>
            <p:cNvSpPr>
              <a:spLocks/>
            </p:cNvSpPr>
            <p:nvPr/>
          </p:nvSpPr>
          <p:spPr bwMode="auto">
            <a:xfrm>
              <a:off x="5715000" y="3657600"/>
              <a:ext cx="1447800" cy="1981200"/>
            </a:xfrm>
            <a:custGeom>
              <a:avLst/>
              <a:gdLst>
                <a:gd name="T0" fmla="*/ 912 w 912"/>
                <a:gd name="T1" fmla="*/ 0 h 960"/>
                <a:gd name="T2" fmla="*/ 0 w 912"/>
                <a:gd name="T3" fmla="*/ 0 h 960"/>
                <a:gd name="T4" fmla="*/ 0 w 912"/>
                <a:gd name="T5" fmla="*/ 960 h 960"/>
                <a:gd name="T6" fmla="*/ 912 w 912"/>
                <a:gd name="T7" fmla="*/ 960 h 960"/>
              </a:gdLst>
              <a:ahLst/>
              <a:cxnLst>
                <a:cxn ang="0">
                  <a:pos x="T0" y="T1"/>
                </a:cxn>
                <a:cxn ang="0">
                  <a:pos x="T2" y="T3"/>
                </a:cxn>
                <a:cxn ang="0">
                  <a:pos x="T4" y="T5"/>
                </a:cxn>
                <a:cxn ang="0">
                  <a:pos x="T6" y="T7"/>
                </a:cxn>
              </a:cxnLst>
              <a:rect l="0" t="0" r="r" b="b"/>
              <a:pathLst>
                <a:path w="912" h="960">
                  <a:moveTo>
                    <a:pt x="912" y="0"/>
                  </a:moveTo>
                  <a:lnTo>
                    <a:pt x="0" y="0"/>
                  </a:lnTo>
                  <a:lnTo>
                    <a:pt x="0" y="960"/>
                  </a:lnTo>
                  <a:lnTo>
                    <a:pt x="912" y="960"/>
                  </a:lnTo>
                </a:path>
              </a:pathLst>
            </a:custGeom>
            <a:noFill/>
            <a:ln w="28575" cap="flat" cmpd="sng">
              <a:solidFill>
                <a:schemeClr val="tx1"/>
              </a:solidFill>
              <a:prstDash val="solid"/>
              <a:round/>
              <a:headEnd type="triangl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endParaRPr lang="de-DE" sz="1600" b="1"/>
            </a:p>
          </p:txBody>
        </p:sp>
        <p:pic>
          <p:nvPicPr>
            <p:cNvPr id="45" name="Picture 1079" descr="Documents: PL/SQL Progra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3810000" y="3951288"/>
              <a:ext cx="569913" cy="1189037"/>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080" descr="C:\Documents and Settings\lserhal\Desktop\conce062.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gray">
            <a:xfrm>
              <a:off x="4227513" y="4378325"/>
              <a:ext cx="638175" cy="6381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47" name="Picture 1082" descr="C:\Documents and Settings\lserhal\Desktop\symbo008.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gray">
            <a:xfrm>
              <a:off x="1611313" y="3657600"/>
              <a:ext cx="590550" cy="590550"/>
            </a:xfrm>
            <a:prstGeom prst="rect">
              <a:avLst/>
            </a:prstGeom>
            <a:noFill/>
            <a:extLst>
              <a:ext uri="{909E8E84-426E-40dd-AFC4-6F175D3DCCD1}">
                <a14:hiddenFill xmlns:a14="http://schemas.microsoft.com/office/drawing/2010/main">
                  <a:solidFill>
                    <a:srgbClr val="FFFFFF"/>
                  </a:solidFill>
                </a14:hiddenFill>
              </a:ext>
            </a:extLst>
          </p:spPr>
        </p:pic>
        <p:sp>
          <p:nvSpPr>
            <p:cNvPr id="48" name="Rectangle 1083"/>
            <p:cNvSpPr>
              <a:spLocks noChangeArrowheads="1"/>
            </p:cNvSpPr>
            <p:nvPr/>
          </p:nvSpPr>
          <p:spPr bwMode="auto">
            <a:xfrm>
              <a:off x="7207250" y="5945188"/>
              <a:ext cx="1403350" cy="415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spAutoFit/>
            </a:bodyPr>
            <a:lstStyle/>
            <a:p>
              <a:pPr algn="l" eaLnBrk="0" hangingPunct="0">
                <a:spcBef>
                  <a:spcPct val="0"/>
                </a:spcBef>
                <a:buClrTx/>
                <a:buFontTx/>
                <a:buNone/>
              </a:pPr>
              <a:r>
                <a:rPr lang="en-US" sz="1400" b="1">
                  <a:solidFill>
                    <a:srgbClr val="000000"/>
                  </a:solidFill>
                </a:rPr>
                <a:t>TABELLE 2 </a:t>
              </a:r>
              <a:r>
                <a:rPr lang="en-US" sz="1400" b="1"/>
                <a:t> </a:t>
              </a:r>
            </a:p>
          </p:txBody>
        </p:sp>
        <p:sp>
          <p:nvSpPr>
            <p:cNvPr id="49" name="Rectangle 1084"/>
            <p:cNvSpPr>
              <a:spLocks noChangeArrowheads="1"/>
            </p:cNvSpPr>
            <p:nvPr/>
          </p:nvSpPr>
          <p:spPr bwMode="auto">
            <a:xfrm>
              <a:off x="7162800" y="3962400"/>
              <a:ext cx="1371600" cy="415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spAutoFit/>
            </a:bodyPr>
            <a:lstStyle/>
            <a:p>
              <a:pPr algn="l" eaLnBrk="0" hangingPunct="0">
                <a:spcBef>
                  <a:spcPct val="0"/>
                </a:spcBef>
                <a:buClrTx/>
                <a:buFontTx/>
                <a:buNone/>
              </a:pPr>
              <a:r>
                <a:rPr lang="en-US" sz="1400" b="1">
                  <a:solidFill>
                    <a:srgbClr val="000000"/>
                  </a:solidFill>
                </a:rPr>
                <a:t>TABELLE 1</a:t>
              </a:r>
              <a:r>
                <a:rPr lang="en-US" sz="1400" b="1"/>
                <a:t> </a:t>
              </a:r>
            </a:p>
          </p:txBody>
        </p:sp>
      </p:grpSp>
    </p:spTree>
    <p:extLst>
      <p:ext uri="{BB962C8B-B14F-4D97-AF65-F5344CB8AC3E}">
        <p14:creationId xmlns:p14="http://schemas.microsoft.com/office/powerpoint/2010/main" val="2532258711"/>
      </p:ext>
    </p:extLst>
  </p:cSld>
  <p:clrMapOvr>
    <a:masterClrMapping/>
  </p:clrMapOvr>
  <p:transition xmlns:p14="http://schemas.microsoft.com/office/powerpoint/2010/mai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Arten von Triggern</a:t>
            </a:r>
          </a:p>
        </p:txBody>
      </p:sp>
      <p:sp>
        <p:nvSpPr>
          <p:cNvPr id="3" name="Inhaltsplatzhalter 2"/>
          <p:cNvSpPr>
            <a:spLocks noGrp="1"/>
          </p:cNvSpPr>
          <p:nvPr>
            <p:ph sz="quarter" idx="14"/>
          </p:nvPr>
        </p:nvSpPr>
        <p:spPr/>
        <p:txBody>
          <a:bodyPr>
            <a:normAutofit/>
          </a:bodyPr>
          <a:lstStyle/>
          <a:p>
            <a:r>
              <a:rPr lang="de-DE"/>
              <a:t>Unterscheidung nach Ereignistypen</a:t>
            </a:r>
          </a:p>
          <a:p>
            <a:pPr lvl="1"/>
            <a:r>
              <a:rPr lang="de-DE"/>
              <a:t>DML: INSERT, UPDATE, DELETE</a:t>
            </a:r>
          </a:p>
          <a:p>
            <a:pPr lvl="1"/>
            <a:r>
              <a:rPr lang="de-DE"/>
              <a:t>DDL: CREATE, ALTER </a:t>
            </a:r>
          </a:p>
          <a:p>
            <a:pPr lvl="1"/>
            <a:r>
              <a:rPr lang="de-DE"/>
              <a:t>Datenbank-Ereignisse: Logon, Logoff, ...</a:t>
            </a:r>
          </a:p>
          <a:p>
            <a:r>
              <a:rPr lang="de-DE"/>
              <a:t>Unterscheidung Statement vs. Row Trigger</a:t>
            </a:r>
          </a:p>
          <a:p>
            <a:pPr lvl="1"/>
            <a:r>
              <a:rPr lang="de-DE"/>
              <a:t>Statement: Einmal für die Anweisung ausgelöst</a:t>
            </a:r>
          </a:p>
          <a:p>
            <a:pPr lvl="1"/>
            <a:r>
              <a:rPr lang="de-DE"/>
              <a:t>Row: Einmal für jede betroffene Zeile ausgelöst</a:t>
            </a:r>
          </a:p>
          <a:p>
            <a:pPr lvl="2"/>
            <a:r>
              <a:rPr lang="de-DE"/>
              <a:t>Erlaubt optionalen "WHEN"-Bedingung pro Zeile</a:t>
            </a:r>
          </a:p>
          <a:p>
            <a:pPr lvl="1"/>
            <a:r>
              <a:rPr lang="de-DE"/>
              <a:t>Typische Anwendungsfälle für Statement bzw. Row Trigger? </a:t>
            </a:r>
          </a:p>
          <a:p>
            <a:pPr lvl="1"/>
            <a:endParaRPr lang="de-DE"/>
          </a:p>
        </p:txBody>
      </p:sp>
    </p:spTree>
    <p:extLst>
      <p:ext uri="{BB962C8B-B14F-4D97-AF65-F5344CB8AC3E}">
        <p14:creationId xmlns:p14="http://schemas.microsoft.com/office/powerpoint/2010/main" val="1182257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Definition eines Datenbank-Triggers</a:t>
            </a:r>
          </a:p>
        </p:txBody>
      </p:sp>
      <p:sp>
        <p:nvSpPr>
          <p:cNvPr id="4" name="Rectangle 81"/>
          <p:cNvSpPr>
            <a:spLocks noChangeArrowheads="1"/>
          </p:cNvSpPr>
          <p:nvPr/>
        </p:nvSpPr>
        <p:spPr bwMode="auto">
          <a:xfrm>
            <a:off x="251520" y="1844824"/>
            <a:ext cx="8388932" cy="2808312"/>
          </a:xfrm>
          <a:prstGeom prst="rect">
            <a:avLst/>
          </a:prstGeom>
          <a:solidFill>
            <a:srgbClr val="FFFFCC"/>
          </a:solidFill>
          <a:ln w="9525">
            <a:solidFill>
              <a:schemeClr val="tx1"/>
            </a:solidFill>
            <a:miter lim="800000"/>
            <a:headEnd/>
            <a:tailEnd/>
          </a:ln>
        </p:spPr>
        <p:txBody>
          <a:bodyPr wrap="square" lIns="180000" tIns="93600" rIns="180000" bIns="93600" anchor="ctr">
            <a:noAutofit/>
          </a:bodyPr>
          <a:lstStyle/>
          <a:p>
            <a:r>
              <a:rPr lang="de-DE" sz="2000" b="1">
                <a:solidFill>
                  <a:srgbClr val="0000FF"/>
                </a:solidFill>
                <a:latin typeface="Consolas"/>
              </a:rPr>
              <a:t>TRIGGER</a:t>
            </a:r>
            <a:r>
              <a:rPr lang="de-DE" sz="2000">
                <a:solidFill>
                  <a:prstClr val="black"/>
                </a:solidFill>
                <a:latin typeface="Consolas"/>
              </a:rPr>
              <a:t> logon_trg </a:t>
            </a:r>
          </a:p>
          <a:p>
            <a:r>
              <a:rPr lang="de-DE" sz="2000" b="1">
                <a:solidFill>
                  <a:srgbClr val="0000FF"/>
                </a:solidFill>
                <a:latin typeface="Consolas"/>
              </a:rPr>
              <a:t>AFTER</a:t>
            </a:r>
            <a:r>
              <a:rPr lang="de-DE" sz="2000">
                <a:solidFill>
                  <a:prstClr val="black"/>
                </a:solidFill>
                <a:latin typeface="Consolas"/>
              </a:rPr>
              <a:t> LOGON </a:t>
            </a:r>
            <a:r>
              <a:rPr lang="de-DE" sz="2000" b="1">
                <a:solidFill>
                  <a:srgbClr val="0000FF"/>
                </a:solidFill>
                <a:latin typeface="Consolas"/>
              </a:rPr>
              <a:t>ON</a:t>
            </a:r>
            <a:r>
              <a:rPr lang="de-DE" sz="2000">
                <a:solidFill>
                  <a:prstClr val="black"/>
                </a:solidFill>
                <a:latin typeface="Consolas"/>
              </a:rPr>
              <a:t> </a:t>
            </a:r>
            <a:r>
              <a:rPr lang="de-DE" sz="2000" b="1">
                <a:solidFill>
                  <a:srgbClr val="0000FF"/>
                </a:solidFill>
                <a:latin typeface="Consolas"/>
              </a:rPr>
              <a:t>SCHEMA</a:t>
            </a:r>
            <a:r>
              <a:rPr lang="de-DE" sz="2000">
                <a:solidFill>
                  <a:prstClr val="black"/>
                </a:solidFill>
                <a:latin typeface="Consolas"/>
              </a:rPr>
              <a:t> </a:t>
            </a:r>
          </a:p>
          <a:p>
            <a:r>
              <a:rPr lang="de-DE" sz="2000" b="1">
                <a:solidFill>
                  <a:srgbClr val="0000FF"/>
                </a:solidFill>
                <a:latin typeface="Consolas"/>
              </a:rPr>
              <a:t>BEGIN</a:t>
            </a:r>
            <a:r>
              <a:rPr lang="de-DE" sz="2000">
                <a:solidFill>
                  <a:prstClr val="black"/>
                </a:solidFill>
                <a:latin typeface="Consolas"/>
              </a:rPr>
              <a:t> </a:t>
            </a:r>
          </a:p>
          <a:p>
            <a:r>
              <a:rPr lang="de-DE" sz="2000">
                <a:solidFill>
                  <a:prstClr val="black"/>
                </a:solidFill>
                <a:latin typeface="Consolas"/>
              </a:rPr>
              <a:t>  </a:t>
            </a:r>
            <a:r>
              <a:rPr lang="de-DE" sz="2000" b="1">
                <a:solidFill>
                  <a:srgbClr val="0000FF"/>
                </a:solidFill>
                <a:latin typeface="Consolas"/>
              </a:rPr>
              <a:t>INSERT</a:t>
            </a:r>
            <a:r>
              <a:rPr lang="de-DE" sz="2000">
                <a:solidFill>
                  <a:prstClr val="black"/>
                </a:solidFill>
                <a:latin typeface="Consolas"/>
              </a:rPr>
              <a:t> </a:t>
            </a:r>
            <a:r>
              <a:rPr lang="de-DE" sz="2000" b="1">
                <a:solidFill>
                  <a:srgbClr val="0000FF"/>
                </a:solidFill>
                <a:latin typeface="Consolas"/>
              </a:rPr>
              <a:t>INTO</a:t>
            </a:r>
            <a:r>
              <a:rPr lang="de-DE" sz="2000">
                <a:solidFill>
                  <a:prstClr val="black"/>
                </a:solidFill>
                <a:latin typeface="Consolas"/>
              </a:rPr>
              <a:t> log_trg_table(user_id, log_date , action) </a:t>
            </a:r>
          </a:p>
          <a:p>
            <a:r>
              <a:rPr lang="de-DE" sz="2000">
                <a:solidFill>
                  <a:prstClr val="black"/>
                </a:solidFill>
                <a:latin typeface="Consolas"/>
              </a:rPr>
              <a:t>  </a:t>
            </a:r>
            <a:r>
              <a:rPr lang="de-DE" sz="2000" b="1">
                <a:solidFill>
                  <a:srgbClr val="0000FF"/>
                </a:solidFill>
                <a:latin typeface="Consolas"/>
              </a:rPr>
              <a:t>VALUES </a:t>
            </a:r>
            <a:r>
              <a:rPr lang="de-DE" sz="2000">
                <a:solidFill>
                  <a:srgbClr val="808080"/>
                </a:solidFill>
                <a:latin typeface="Consolas"/>
              </a:rPr>
              <a:t>(</a:t>
            </a:r>
            <a:r>
              <a:rPr lang="de-DE" sz="2000" b="1">
                <a:solidFill>
                  <a:srgbClr val="0000FF"/>
                </a:solidFill>
                <a:latin typeface="Consolas"/>
              </a:rPr>
              <a:t>USER</a:t>
            </a:r>
            <a:r>
              <a:rPr lang="de-DE" sz="2000">
                <a:solidFill>
                  <a:srgbClr val="808080"/>
                </a:solidFill>
                <a:latin typeface="Consolas"/>
              </a:rPr>
              <a:t>,</a:t>
            </a:r>
            <a:r>
              <a:rPr lang="de-DE" sz="2000">
                <a:solidFill>
                  <a:prstClr val="black"/>
                </a:solidFill>
                <a:latin typeface="Consolas"/>
              </a:rPr>
              <a:t> SYSDATE</a:t>
            </a:r>
            <a:r>
              <a:rPr lang="de-DE" sz="2000">
                <a:solidFill>
                  <a:srgbClr val="808080"/>
                </a:solidFill>
                <a:latin typeface="Consolas"/>
              </a:rPr>
              <a:t>,</a:t>
            </a:r>
            <a:r>
              <a:rPr lang="de-DE" sz="2000">
                <a:solidFill>
                  <a:prstClr val="black"/>
                </a:solidFill>
                <a:latin typeface="Consolas"/>
              </a:rPr>
              <a:t> </a:t>
            </a:r>
            <a:r>
              <a:rPr lang="de-DE" sz="2000">
                <a:solidFill>
                  <a:srgbClr val="800000"/>
                </a:solidFill>
                <a:latin typeface="Consolas"/>
              </a:rPr>
              <a:t>'Logging on'</a:t>
            </a:r>
            <a:r>
              <a:rPr lang="de-DE" sz="2000">
                <a:solidFill>
                  <a:srgbClr val="808080"/>
                </a:solidFill>
                <a:latin typeface="Consolas"/>
              </a:rPr>
              <a:t>);</a:t>
            </a:r>
            <a:r>
              <a:rPr lang="de-DE" sz="2000">
                <a:solidFill>
                  <a:prstClr val="black"/>
                </a:solidFill>
                <a:latin typeface="Consolas"/>
              </a:rPr>
              <a:t> </a:t>
            </a:r>
          </a:p>
          <a:p>
            <a:r>
              <a:rPr lang="de-DE" sz="2000" b="1">
                <a:solidFill>
                  <a:srgbClr val="0000FF"/>
                </a:solidFill>
                <a:latin typeface="Consolas"/>
              </a:rPr>
              <a:t>END</a:t>
            </a:r>
            <a:r>
              <a:rPr lang="de-DE" sz="2000">
                <a:solidFill>
                  <a:srgbClr val="808080"/>
                </a:solidFill>
                <a:latin typeface="Consolas"/>
              </a:rPr>
              <a:t>;</a:t>
            </a:r>
            <a:r>
              <a:rPr lang="de-DE" sz="2000">
                <a:solidFill>
                  <a:prstClr val="black"/>
                </a:solidFill>
                <a:latin typeface="Consolas"/>
              </a:rPr>
              <a:t> </a:t>
            </a:r>
          </a:p>
        </p:txBody>
      </p:sp>
    </p:spTree>
    <p:extLst>
      <p:ext uri="{BB962C8B-B14F-4D97-AF65-F5344CB8AC3E}">
        <p14:creationId xmlns:p14="http://schemas.microsoft.com/office/powerpoint/2010/main" val="13347072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theme/theme1.xml><?xml version="1.0" encoding="utf-8"?>
<a:theme xmlns:a="http://schemas.openxmlformats.org/drawingml/2006/main" name="Titel">
  <a:themeElements>
    <a:clrScheme name="dbpedia">
      <a:dk1>
        <a:srgbClr val="555555"/>
      </a:dk1>
      <a:lt1>
        <a:sysClr val="window" lastClr="FFFFFF"/>
      </a:lt1>
      <a:dk2>
        <a:srgbClr val="555555"/>
      </a:dk2>
      <a:lt2>
        <a:srgbClr val="FFFFFF"/>
      </a:lt2>
      <a:accent1>
        <a:srgbClr val="B2E928"/>
      </a:accent1>
      <a:accent2>
        <a:srgbClr val="C0504D"/>
      </a:accent2>
      <a:accent3>
        <a:srgbClr val="9BBB59"/>
      </a:accent3>
      <a:accent4>
        <a:srgbClr val="8064A2"/>
      </a:accent4>
      <a:accent5>
        <a:srgbClr val="4BACC6"/>
      </a:accent5>
      <a:accent6>
        <a:srgbClr val="F79646"/>
      </a:accent6>
      <a:hlink>
        <a:srgbClr val="548DD4"/>
      </a:hlink>
      <a:folHlink>
        <a:srgbClr val="548DD4"/>
      </a:folHlink>
    </a:clrScheme>
    <a:fontScheme name="Calibri">
      <a:majorFont>
        <a:latin typeface="Calibri"/>
        <a:ea typeface=""/>
        <a:cs typeface=""/>
      </a:majorFont>
      <a:minorFont>
        <a:latin typeface="Calibri"/>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5875">
          <a:noFill/>
        </a:ln>
      </a:spPr>
      <a:bodyPr rtlCol="0" anchor="ctr"/>
      <a:lstStyle>
        <a:defPPr algn="ctr">
          <a:defRPr dirty="0">
            <a:no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000000"/>
          </a:solidFill>
          <a:headEnd type="none" w="med" len="med"/>
          <a:tailEnd type="triangl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r">
          <a:defRPr sz="1200" dirty="0" smtClean="0">
            <a:solidFill>
              <a:srgbClr val="555555"/>
            </a:solidFill>
          </a:defRPr>
        </a:defPPr>
      </a:lstStyle>
    </a:txDef>
  </a:objectDefaults>
  <a:extraClrSchemeLst/>
</a:theme>
</file>

<file path=ppt/theme/theme2.xml><?xml version="1.0" encoding="utf-8"?>
<a:theme xmlns:a="http://schemas.openxmlformats.org/drawingml/2006/main" name="Inhalt">
  <a:themeElements>
    <a:clrScheme name="Benutzerdefiniert 8">
      <a:dk1>
        <a:srgbClr val="555555"/>
      </a:dk1>
      <a:lt1>
        <a:sysClr val="window" lastClr="FFFFFF"/>
      </a:lt1>
      <a:dk2>
        <a:srgbClr val="555555"/>
      </a:dk2>
      <a:lt2>
        <a:srgbClr val="FFFFFF"/>
      </a:lt2>
      <a:accent1>
        <a:srgbClr val="4A708B"/>
      </a:accent1>
      <a:accent2>
        <a:srgbClr val="6CA6CD"/>
      </a:accent2>
      <a:accent3>
        <a:srgbClr val="993333"/>
      </a:accent3>
      <a:accent4>
        <a:srgbClr val="87CEFF"/>
      </a:accent4>
      <a:accent5>
        <a:srgbClr val="FFEC8B"/>
      </a:accent5>
      <a:accent6>
        <a:srgbClr val="F79646"/>
      </a:accent6>
      <a:hlink>
        <a:srgbClr val="548DD4"/>
      </a:hlink>
      <a:folHlink>
        <a:srgbClr val="548DD4"/>
      </a:folHlink>
    </a:clrScheme>
    <a:fontScheme name="Calibri">
      <a:majorFont>
        <a:latin typeface="Calibri"/>
        <a:ea typeface=""/>
        <a:cs typeface=""/>
      </a:majorFont>
      <a:minorFont>
        <a:latin typeface="Calibri"/>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pPr>
      <a:bodyPr lIns="36000" tIns="36000" rIns="36000" bIns="36000" rtlCol="0" anchor="ctr"/>
      <a:lstStyle>
        <a:defPPr algn="ctr">
          <a:defRPr dirty="0" smtClean="0">
            <a:solidFill>
              <a:schemeClr val="tx2"/>
            </a:solidFill>
          </a:defRPr>
        </a:defPPr>
      </a:lstStyle>
      <a:style>
        <a:lnRef idx="2">
          <a:schemeClr val="accent1"/>
        </a:lnRef>
        <a:fillRef idx="1">
          <a:schemeClr val="lt1"/>
        </a:fillRef>
        <a:effectRef idx="0">
          <a:schemeClr val="accent1"/>
        </a:effectRef>
        <a:fontRef idx="minor">
          <a:schemeClr val="dk1"/>
        </a:fontRef>
      </a:style>
    </a:spDef>
    <a:lnDef>
      <a:spPr>
        <a:ln w="28575" cmpd="sng">
          <a:solidFill>
            <a:schemeClr val="tx1"/>
          </a:solidFill>
          <a:headEnd type="none" w="med" len="med"/>
          <a:tailEnd type="triangl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000" dirty="0" smtClean="0">
            <a:solidFill>
              <a:srgbClr val="555555"/>
            </a:solidFill>
            <a:ea typeface="Tahoma" pitchFamily="34" charset="0"/>
            <a:cs typeface="Tahoma" pitchFamily="34" charset="0"/>
          </a:defRPr>
        </a:defPPr>
      </a:lstStyle>
    </a:txDef>
  </a:objectDefaults>
  <a:extraClrSchemeLst/>
</a:theme>
</file>

<file path=ppt/theme/theme3.xml><?xml version="1.0" encoding="utf-8"?>
<a:theme xmlns:a="http://schemas.openxmlformats.org/drawingml/2006/main" name="1_OU6_mar07">
  <a:themeElements>
    <a:clrScheme name="">
      <a:dk1>
        <a:srgbClr val="000000"/>
      </a:dk1>
      <a:lt1>
        <a:srgbClr val="FFFFFF"/>
      </a:lt1>
      <a:dk2>
        <a:srgbClr val="000000"/>
      </a:dk2>
      <a:lt2>
        <a:srgbClr val="000000"/>
      </a:lt2>
      <a:accent1>
        <a:srgbClr val="CCCCCC"/>
      </a:accent1>
      <a:accent2>
        <a:srgbClr val="FF0000"/>
      </a:accent2>
      <a:accent3>
        <a:srgbClr val="FFFFFF"/>
      </a:accent3>
      <a:accent4>
        <a:srgbClr val="000000"/>
      </a:accent4>
      <a:accent5>
        <a:srgbClr val="E2E2E2"/>
      </a:accent5>
      <a:accent6>
        <a:srgbClr val="E70000"/>
      </a:accent6>
      <a:hlink>
        <a:srgbClr val="FF0000"/>
      </a:hlink>
      <a:folHlink>
        <a:srgbClr val="999999"/>
      </a:folHlink>
    </a:clrScheme>
    <a:fontScheme name="OU6_mar07">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charset="0"/>
          <a:buNone/>
          <a:tabLst/>
          <a:defRPr kumimoji="0" lang="en-US" sz="1800" b="1"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charset="0"/>
          <a:buNone/>
          <a:tabLst/>
          <a:defRPr kumimoji="0" lang="en-US" sz="1800" b="1"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OU6_mar07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DBTG-Template">
    <a:dk1>
      <a:srgbClr val="0B2A51"/>
    </a:dk1>
    <a:lt1>
      <a:sysClr val="window" lastClr="FFFFFF"/>
    </a:lt1>
    <a:dk2>
      <a:srgbClr val="0B2A51"/>
    </a:dk2>
    <a:lt2>
      <a:srgbClr val="EEECE1"/>
    </a:lt2>
    <a:accent1>
      <a:srgbClr val="4F81BD"/>
    </a:accent1>
    <a:accent2>
      <a:srgbClr val="C0504D"/>
    </a:accent2>
    <a:accent3>
      <a:srgbClr val="9BBB59"/>
    </a:accent3>
    <a:accent4>
      <a:srgbClr val="8064A2"/>
    </a:accent4>
    <a:accent5>
      <a:srgbClr val="4BACC6"/>
    </a:accent5>
    <a:accent6>
      <a:srgbClr val="F79646"/>
    </a:accent6>
    <a:hlink>
      <a:srgbClr val="548DD4"/>
    </a:hlink>
    <a:folHlink>
      <a:srgbClr val="548DD4"/>
    </a:folHlink>
  </a:clrScheme>
</a:themeOverride>
</file>

<file path=docProps/app.xml><?xml version="1.0" encoding="utf-8"?>
<Properties xmlns="http://schemas.openxmlformats.org/officeDocument/2006/extended-properties" xmlns:vt="http://schemas.openxmlformats.org/officeDocument/2006/docPropsVTypes">
  <Template/>
  <TotalTime>0</TotalTime>
  <Words>8738</Words>
  <Application>Microsoft Macintosh PowerPoint</Application>
  <PresentationFormat>Bildschirmpräsentation (4:3)</PresentationFormat>
  <Paragraphs>1745</Paragraphs>
  <Slides>132</Slides>
  <Notes>34</Notes>
  <HiddenSlides>30</HiddenSlides>
  <MMClips>0</MMClips>
  <ScaleCrop>false</ScaleCrop>
  <HeadingPairs>
    <vt:vector size="4" baseType="variant">
      <vt:variant>
        <vt:lpstr>Design</vt:lpstr>
      </vt:variant>
      <vt:variant>
        <vt:i4>3</vt:i4>
      </vt:variant>
      <vt:variant>
        <vt:lpstr>Folientitel</vt:lpstr>
      </vt:variant>
      <vt:variant>
        <vt:i4>132</vt:i4>
      </vt:variant>
    </vt:vector>
  </HeadingPairs>
  <TitlesOfParts>
    <vt:vector size="135" baseType="lpstr">
      <vt:lpstr>Titel</vt:lpstr>
      <vt:lpstr>Inhalt</vt:lpstr>
      <vt:lpstr>1_OU6_mar07</vt:lpstr>
      <vt:lpstr>Datenbankprogrammierung mit PL/SQL</vt:lpstr>
      <vt:lpstr>Lernziele</vt:lpstr>
      <vt:lpstr>Hinweise</vt:lpstr>
      <vt:lpstr>Motivation</vt:lpstr>
      <vt:lpstr>Motivation</vt:lpstr>
      <vt:lpstr>Motivation</vt:lpstr>
      <vt:lpstr>Hinweis</vt:lpstr>
      <vt:lpstr>Prozedurale Programmierung und SQL</vt:lpstr>
      <vt:lpstr>Überblick: HR-Schema</vt:lpstr>
      <vt:lpstr>Blöcke und Kontrollstrukturen in PL/SQL</vt:lpstr>
      <vt:lpstr>Block-Struktur von PL/SQL</vt:lpstr>
      <vt:lpstr>Anonymer Block in PL/SQL</vt:lpstr>
      <vt:lpstr>Anonyme Blöcke</vt:lpstr>
      <vt:lpstr>Hinweise zur dbms_output Package</vt:lpstr>
      <vt:lpstr>Schachtelung von Blöcken</vt:lpstr>
      <vt:lpstr>Schachtelung von Blöcken</vt:lpstr>
      <vt:lpstr>Schleifen</vt:lpstr>
      <vt:lpstr>Verzweigungen</vt:lpstr>
      <vt:lpstr>Exceptions</vt:lpstr>
      <vt:lpstr>Vordefinierte Exceptions</vt:lpstr>
      <vt:lpstr>Exception Handling - Beispiele</vt:lpstr>
      <vt:lpstr>User-Defined Exception: Beispiel</vt:lpstr>
      <vt:lpstr>Deklaration und Datentypen in PL/SQL</vt:lpstr>
      <vt:lpstr>Anchored Data Types - Beispiel</vt:lpstr>
      <vt:lpstr>Anchored Data Types</vt:lpstr>
      <vt:lpstr>Aufgabe</vt:lpstr>
      <vt:lpstr>Lösung</vt:lpstr>
      <vt:lpstr>Record Types</vt:lpstr>
      <vt:lpstr>Record Types - Beispiel</vt:lpstr>
      <vt:lpstr>Namenskonventionen in PL/SQL</vt:lpstr>
      <vt:lpstr>Namenskonventionen in PL/SQL</vt:lpstr>
      <vt:lpstr>Aufgabe zu Record Types</vt:lpstr>
      <vt:lpstr>Stored Procedures und Functions</vt:lpstr>
      <vt:lpstr>Stored Procedures</vt:lpstr>
      <vt:lpstr>Stored Procedure: Beispiel</vt:lpstr>
      <vt:lpstr>Anonyme Blöcke vs. Stored Procedures</vt:lpstr>
      <vt:lpstr>Parameter-Modi</vt:lpstr>
      <vt:lpstr>Parameter Deklaration</vt:lpstr>
      <vt:lpstr>... und der Beispielaufruf dazu</vt:lpstr>
      <vt:lpstr>Stored Procedure in MySQL</vt:lpstr>
      <vt:lpstr>Default-Werte und positionale Übergabe</vt:lpstr>
      <vt:lpstr>Stored Functions (User-defined Functions)</vt:lpstr>
      <vt:lpstr>Stored Functions - Beispiel</vt:lpstr>
      <vt:lpstr>Stored Functions mit Tabellenzugriff</vt:lpstr>
      <vt:lpstr>Stored Functions mit Tabellenzugriff</vt:lpstr>
      <vt:lpstr>Aufgabe</vt:lpstr>
      <vt:lpstr>Einschränkungen beim Aufruf aus SQL</vt:lpstr>
      <vt:lpstr>Vorsicht bei UDFs in SQL-Anweisungen</vt:lpstr>
      <vt:lpstr>Packages</vt:lpstr>
      <vt:lpstr>Exkurs: Aufbau eines Package</vt:lpstr>
      <vt:lpstr>Beispiel: Package Header</vt:lpstr>
      <vt:lpstr>Beispiel: Package Body</vt:lpstr>
      <vt:lpstr>Überladung und das Standard-Package</vt:lpstr>
      <vt:lpstr>Weitere Oracle Packages</vt:lpstr>
      <vt:lpstr>Zugriffsrechte</vt:lpstr>
      <vt:lpstr>SQL in Stored Procedures</vt:lpstr>
      <vt:lpstr>DML-Operationen: Beispiele</vt:lpstr>
      <vt:lpstr>Beispiel</vt:lpstr>
      <vt:lpstr>Datenbank-Cursor (allgemein)</vt:lpstr>
      <vt:lpstr>Datenbank-Cursor</vt:lpstr>
      <vt:lpstr>Cursor in Oracle</vt:lpstr>
      <vt:lpstr>Beispiel: Cursor-Attribut</vt:lpstr>
      <vt:lpstr>Explizite Cursor</vt:lpstr>
      <vt:lpstr>Expliziter Cursor mit Deklaration</vt:lpstr>
      <vt:lpstr>Cursor-For-Loop mit deklariertem Cursor</vt:lpstr>
      <vt:lpstr>Cursor-For-Loop mit Subquery</vt:lpstr>
      <vt:lpstr>Attribute expliziter Cursor</vt:lpstr>
      <vt:lpstr>Aufgabe</vt:lpstr>
      <vt:lpstr>Lösungen</vt:lpstr>
      <vt:lpstr>Anforderung</vt:lpstr>
      <vt:lpstr>Dynamisches SQL</vt:lpstr>
      <vt:lpstr>Execute Immediate</vt:lpstr>
      <vt:lpstr>Execute Immediate: Single-Row-Select</vt:lpstr>
      <vt:lpstr>Aufgabe</vt:lpstr>
      <vt:lpstr>Lösung</vt:lpstr>
      <vt:lpstr>Execute Immediate: Multi-Row-Select</vt:lpstr>
      <vt:lpstr>Einschub: Oracle Dual Table</vt:lpstr>
      <vt:lpstr>PL/SQL Collections und Bulk Verarbeitung</vt:lpstr>
      <vt:lpstr>Collections</vt:lpstr>
      <vt:lpstr>Arbeiten mit Collections</vt:lpstr>
      <vt:lpstr>Collections: Beispiel</vt:lpstr>
      <vt:lpstr>Kontextwechsel bei SQL-Aufrufen</vt:lpstr>
      <vt:lpstr>Bulk-Verarbeitung</vt:lpstr>
      <vt:lpstr>Bulk-Verarbeitung: BULK COLLECT</vt:lpstr>
      <vt:lpstr>Bulk-Verarbeitung: FORALL</vt:lpstr>
      <vt:lpstr>Fazit: Bulk-Verarbeitung</vt:lpstr>
      <vt:lpstr>Trigger</vt:lpstr>
      <vt:lpstr>Problemstellung</vt:lpstr>
      <vt:lpstr>Erinnerung: Integritätsbedingungen</vt:lpstr>
      <vt:lpstr>Trigger</vt:lpstr>
      <vt:lpstr>Event-Condition-Action (ECA) Paradigma </vt:lpstr>
      <vt:lpstr>Trigger-Objekte</vt:lpstr>
      <vt:lpstr>Anwendungsfälle für Trigger</vt:lpstr>
      <vt:lpstr>Anwendungsfälle für Trigger</vt:lpstr>
      <vt:lpstr>Definition eines Triggers</vt:lpstr>
      <vt:lpstr>Arten von Triggern</vt:lpstr>
      <vt:lpstr>Arten von Triggern</vt:lpstr>
      <vt:lpstr>Arten von Triggern</vt:lpstr>
      <vt:lpstr>Definition eines Datenbank-Triggers</vt:lpstr>
      <vt:lpstr>Definition eines Statement-Triggers</vt:lpstr>
      <vt:lpstr>Definition eines Row-Triggers</vt:lpstr>
      <vt:lpstr>Test des Row-Triggers</vt:lpstr>
      <vt:lpstr>Beispiel eines Triggers</vt:lpstr>
      <vt:lpstr>Test des gefährlichen Triggers</vt:lpstr>
      <vt:lpstr>Trigger-Status</vt:lpstr>
      <vt:lpstr>Risiken bei Trigger-Einsatz</vt:lpstr>
      <vt:lpstr>Abhängigkeiten</vt:lpstr>
      <vt:lpstr>Direkte und indirekte Abhängigkeit</vt:lpstr>
      <vt:lpstr>Status von Datenbank-Objekten</vt:lpstr>
      <vt:lpstr>Abhängigkeiten anzeigen</vt:lpstr>
      <vt:lpstr>Zusammenfassung</vt:lpstr>
      <vt:lpstr>Vorteile des Einsatzes von PL/SQL</vt:lpstr>
      <vt:lpstr>Vorteile des Einsatzes von PL/SQL</vt:lpstr>
      <vt:lpstr>Nachteile des Einsatzes von PL/SQL</vt:lpstr>
      <vt:lpstr>Weitere Features (nicht nur bei Oracle)</vt:lpstr>
      <vt:lpstr>Data Dictionary</vt:lpstr>
      <vt:lpstr>Data Dictionary</vt:lpstr>
      <vt:lpstr>Data Dictionary - Oracle</vt:lpstr>
      <vt:lpstr>Data Dictionary - Oracle</vt:lpstr>
      <vt:lpstr>Übungsaufgabe</vt:lpstr>
      <vt:lpstr>Data Dictionary – SQL Server und MySQL</vt:lpstr>
      <vt:lpstr>PL/SQL im Data Dictionary</vt:lpstr>
      <vt:lpstr>Verständnisfragen</vt:lpstr>
      <vt:lpstr>Verständnisfragen</vt:lpstr>
      <vt:lpstr>Verständnisfragen</vt:lpstr>
      <vt:lpstr>Coding-Fähigkeiten für die Klausur</vt:lpstr>
      <vt:lpstr>Übungen</vt:lpstr>
      <vt:lpstr>Übungsaufgaben</vt:lpstr>
      <vt:lpstr>Übungen zu Lektion 2 – Überblick: Prozeduren erstellen, kompilieren und aufrufen </vt:lpstr>
      <vt:lpstr>Übungen zu Lektion 3 – Überblick </vt:lpstr>
      <vt:lpstr>Übungsideen</vt:lpstr>
      <vt:lpstr>PowerPoint-Präsentation</vt:lpstr>
    </vt:vector>
  </TitlesOfParts>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Jens Albrecht; S.L.</dc:creator>
  <cp:lastModifiedBy>Jens Albrecht</cp:lastModifiedBy>
  <cp:revision>3900</cp:revision>
  <cp:lastPrinted>2014-10-23T19:19:43Z</cp:lastPrinted>
  <dcterms:created xsi:type="dcterms:W3CDTF">2008-04-25T12:24:59Z</dcterms:created>
  <dcterms:modified xsi:type="dcterms:W3CDTF">2014-10-23T19:19:50Z</dcterms:modified>
</cp:coreProperties>
</file>