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312" r:id="rId3"/>
    <p:sldId id="323" r:id="rId4"/>
    <p:sldId id="370" r:id="rId5"/>
    <p:sldId id="291" r:id="rId6"/>
    <p:sldId id="378" r:id="rId7"/>
    <p:sldId id="379" r:id="rId8"/>
    <p:sldId id="325" r:id="rId9"/>
    <p:sldId id="351" r:id="rId10"/>
    <p:sldId id="358" r:id="rId11"/>
    <p:sldId id="377" r:id="rId12"/>
    <p:sldId id="381" r:id="rId13"/>
    <p:sldId id="383" r:id="rId14"/>
    <p:sldId id="382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terings, Anet" initials="WA" lastIdx="2" clrIdx="0">
    <p:extLst/>
  </p:cmAuthor>
  <p:cmAuthor id="2" name="Marten Middeldorp" initials="MM" lastIdx="2" clrIdx="1">
    <p:extLst>
      <p:ext uri="{19B8F6BF-5375-455C-9EA6-DF929625EA0E}">
        <p15:presenceInfo xmlns:p15="http://schemas.microsoft.com/office/powerpoint/2012/main" userId="0ae68d73c74125b9" providerId="Windows Live"/>
      </p:ext>
    </p:extLst>
  </p:cmAuthor>
  <p:cmAuthor id="3" name="Marten" initials="M" lastIdx="5" clrIdx="2">
    <p:extLst>
      <p:ext uri="{19B8F6BF-5375-455C-9EA6-DF929625EA0E}">
        <p15:presenceInfo xmlns:p15="http://schemas.microsoft.com/office/powerpoint/2012/main" userId="Mart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68955" autoAdjust="0"/>
  </p:normalViewPr>
  <p:slideViewPr>
    <p:cSldViewPr snapToGrid="0">
      <p:cViewPr varScale="1">
        <p:scale>
          <a:sx n="45" d="100"/>
          <a:sy n="45" d="100"/>
        </p:scale>
        <p:origin x="128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06106-3732-4EF8-9D8F-4190726BD2F0}" type="datetimeFigureOut">
              <a:rPr lang="nl-NL" smtClean="0"/>
              <a:t>11-9-2018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9DCDD-5875-43DE-9B48-6DC850F25A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1050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501649-886C-4324-AD4C-E61C88D4772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9688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Fractie</a:t>
            </a:r>
            <a:r>
              <a:rPr lang="en-US" dirty="0" smtClean="0"/>
              <a:t> </a:t>
            </a:r>
            <a:r>
              <a:rPr lang="en-US" dirty="0" err="1" smtClean="0"/>
              <a:t>binnen-gemeentelijke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verhuizingen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Kleuren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zijn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gemeente</a:t>
            </a:r>
            <a:r>
              <a:rPr lang="en-US" baseline="0" dirty="0" smtClean="0"/>
              <a:t> met AZCs. </a:t>
            </a:r>
          </a:p>
          <a:p>
            <a:r>
              <a:rPr lang="en-US" baseline="0" dirty="0" smtClean="0"/>
              <a:t>Data </a:t>
            </a:r>
            <a:r>
              <a:rPr lang="en-US" baseline="0" dirty="0" err="1" smtClean="0"/>
              <a:t>punten</a:t>
            </a:r>
            <a:r>
              <a:rPr lang="en-US" baseline="0" dirty="0" smtClean="0"/>
              <a:t> 2015:2016 </a:t>
            </a:r>
            <a:r>
              <a:rPr lang="en-US" baseline="0" dirty="0" err="1" smtClean="0"/>
              <a:t>lijken</a:t>
            </a:r>
            <a:r>
              <a:rPr lang="en-US" baseline="0" dirty="0" smtClean="0"/>
              <a:t> outliers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zijn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waarschijnlijk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spraake</a:t>
            </a:r>
            <a:r>
              <a:rPr lang="en-US" baseline="0" dirty="0" smtClean="0"/>
              <a:t> van </a:t>
            </a:r>
            <a:r>
              <a:rPr lang="en-US" baseline="0" dirty="0" err="1" smtClean="0"/>
              <a:t>structurele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verandering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binnen-gemeentelijke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verhuizingen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Gebruik</a:t>
            </a:r>
            <a:r>
              <a:rPr lang="en-US" baseline="0" dirty="0" smtClean="0"/>
              <a:t> van </a:t>
            </a:r>
            <a:r>
              <a:rPr lang="en-US" baseline="0" dirty="0" err="1" smtClean="0"/>
              <a:t>regressie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methode</a:t>
            </a:r>
            <a:r>
              <a:rPr lang="en-US" baseline="0" dirty="0" smtClean="0"/>
              <a:t> om outliers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imputeren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alles</a:t>
            </a:r>
            <a:r>
              <a:rPr lang="en-US" baseline="0" dirty="0" smtClean="0"/>
              <a:t> in R.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9DCDD-5875-43DE-9B48-6DC850F25ADE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0793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Cook’s distance is </a:t>
            </a:r>
            <a:r>
              <a:rPr lang="en-US" dirty="0" err="1" smtClean="0"/>
              <a:t>eigenlijk</a:t>
            </a:r>
            <a:r>
              <a:rPr lang="en-US" dirty="0" smtClean="0"/>
              <a:t> influential observations,</a:t>
            </a:r>
            <a:r>
              <a:rPr lang="en-US" baseline="0" dirty="0" smtClean="0"/>
              <a:t> i.e. </a:t>
            </a:r>
            <a:r>
              <a:rPr lang="en-US" baseline="0" dirty="0" err="1" smtClean="0"/>
              <a:t>observaties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grote</a:t>
            </a:r>
            <a:r>
              <a:rPr lang="en-US" baseline="0" dirty="0" smtClean="0"/>
              <a:t> effect </a:t>
            </a:r>
            <a:r>
              <a:rPr lang="en-US" baseline="0" dirty="0" err="1" smtClean="0"/>
              <a:t>hebben</a:t>
            </a:r>
            <a:r>
              <a:rPr lang="en-US" baseline="0" dirty="0" smtClean="0"/>
              <a:t> op de </a:t>
            </a:r>
            <a:r>
              <a:rPr lang="en-US" baseline="0" dirty="0" err="1" smtClean="0"/>
              <a:t>geestimeerde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observaties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9DCDD-5875-43DE-9B48-6DC850F25ADE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8664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Solid line: imputed, dotted: original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9DCDD-5875-43DE-9B48-6DC850F25ADE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8923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Radiologists use statistics to sharpen their images (e.g. MRI) and improve their diagnosis.</a:t>
            </a:r>
          </a:p>
          <a:p>
            <a:r>
              <a:rPr lang="en-US" dirty="0" smtClean="0">
                <a:effectLst/>
              </a:rPr>
              <a:t>Doctors use statistics to target your treatment to your symptoms or body.</a:t>
            </a:r>
          </a:p>
          <a:p>
            <a:r>
              <a:rPr lang="en-US" dirty="0" smtClean="0">
                <a:effectLst/>
              </a:rPr>
              <a:t>Physicists use statistics to find useful patterns in the huge data dumps by the Large Hadron Collider.</a:t>
            </a:r>
          </a:p>
          <a:p>
            <a:r>
              <a:rPr lang="en-US" dirty="0" smtClean="0">
                <a:effectLst/>
              </a:rPr>
              <a:t>Insurance companies use statistics to model risks for potential clients.</a:t>
            </a:r>
          </a:p>
          <a:p>
            <a:r>
              <a:rPr lang="en-US" dirty="0" smtClean="0">
                <a:effectLst/>
              </a:rPr>
              <a:t>Google uses statistics to serve you targeted ads.</a:t>
            </a:r>
          </a:p>
          <a:p>
            <a:r>
              <a:rPr lang="en-US" dirty="0" smtClean="0">
                <a:effectLst/>
              </a:rPr>
              <a:t>Netflix uses statistics to create hit shows.</a:t>
            </a:r>
          </a:p>
          <a:p>
            <a:r>
              <a:rPr lang="en-US" dirty="0" smtClean="0">
                <a:effectLst/>
              </a:rPr>
              <a:t>Spotify uses statistics to suggest music to you.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9DCDD-5875-43DE-9B48-6DC850F25ADE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9549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Explanatory</a:t>
            </a:r>
            <a:r>
              <a:rPr lang="en-US" baseline="0" dirty="0" smtClean="0">
                <a:effectLst/>
              </a:rPr>
              <a:t>: </a:t>
            </a:r>
            <a:r>
              <a:rPr lang="en-US" baseline="0" dirty="0" err="1" smtClean="0">
                <a:effectLst/>
              </a:rPr>
              <a:t>welke</a:t>
            </a:r>
            <a:r>
              <a:rPr lang="en-US" baseline="0" dirty="0" smtClean="0">
                <a:effectLst/>
              </a:rPr>
              <a:t> x is relevant</a:t>
            </a:r>
          </a:p>
          <a:p>
            <a:r>
              <a:rPr lang="en-US" baseline="0" dirty="0" err="1" smtClean="0">
                <a:effectLst/>
              </a:rPr>
              <a:t>Inferentie</a:t>
            </a:r>
            <a:r>
              <a:rPr lang="en-US" baseline="0" dirty="0" smtClean="0">
                <a:effectLst/>
              </a:rPr>
              <a:t>: </a:t>
            </a:r>
            <a:r>
              <a:rPr lang="en-US" baseline="0" dirty="0" err="1" smtClean="0">
                <a:effectLst/>
              </a:rPr>
              <a:t>functie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staat</a:t>
            </a:r>
            <a:r>
              <a:rPr lang="en-US" baseline="0" dirty="0" smtClean="0">
                <a:effectLst/>
              </a:rPr>
              <a:t> vast </a:t>
            </a:r>
          </a:p>
          <a:p>
            <a:r>
              <a:rPr lang="nl-NL" baseline="0" dirty="0" smtClean="0">
                <a:effectLst/>
              </a:rPr>
              <a:t>Je data moet voldoen aan de randvoorwaarden</a:t>
            </a:r>
          </a:p>
          <a:p>
            <a:r>
              <a:rPr lang="nl-NL" baseline="0" dirty="0" smtClean="0">
                <a:effectLst/>
              </a:rPr>
              <a:t>Niet altijd OLS, maar </a:t>
            </a:r>
            <a:r>
              <a:rPr lang="nl-NL" baseline="0" dirty="0" err="1" smtClean="0">
                <a:effectLst/>
              </a:rPr>
              <a:t>bijv</a:t>
            </a:r>
            <a:r>
              <a:rPr lang="nl-NL" baseline="0" dirty="0" smtClean="0">
                <a:effectLst/>
              </a:rPr>
              <a:t> logistisch bij y = 0/1</a:t>
            </a:r>
            <a:endParaRPr lang="en-US" baseline="0" dirty="0" smtClean="0">
              <a:effectLst/>
            </a:endParaRPr>
          </a:p>
          <a:p>
            <a:endParaRPr lang="nl-NL" baseline="0" dirty="0" smtClean="0">
              <a:effectLst/>
            </a:endParaRPr>
          </a:p>
          <a:p>
            <a:r>
              <a:rPr lang="nl-NL" baseline="0" dirty="0" err="1" smtClean="0">
                <a:effectLst/>
              </a:rPr>
              <a:t>Prediction</a:t>
            </a:r>
            <a:endParaRPr lang="en-US" dirty="0">
              <a:effectLst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B2EB72-D10E-4499-810D-A575E8404DB3}" type="slidenum">
              <a:rPr lang="nl-NL" smtClean="0"/>
              <a:pPr>
                <a:defRPr/>
              </a:pPr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5313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>
                <a:effectLst/>
              </a:rPr>
              <a:t>Crossvalidatie</a:t>
            </a:r>
          </a:p>
          <a:p>
            <a:r>
              <a:rPr lang="nl-NL" dirty="0" smtClean="0">
                <a:effectLst/>
              </a:rPr>
              <a:t>Random </a:t>
            </a:r>
            <a:r>
              <a:rPr lang="nl-NL" dirty="0" err="1" smtClean="0">
                <a:effectLst/>
              </a:rPr>
              <a:t>testing</a:t>
            </a:r>
            <a:r>
              <a:rPr lang="nl-NL" dirty="0" smtClean="0">
                <a:effectLst/>
              </a:rPr>
              <a:t>/training</a:t>
            </a:r>
          </a:p>
          <a:p>
            <a:r>
              <a:rPr lang="nl-NL" dirty="0" smtClean="0">
                <a:effectLst/>
              </a:rPr>
              <a:t>Kan</a:t>
            </a:r>
            <a:r>
              <a:rPr lang="nl-NL" baseline="0" dirty="0" smtClean="0">
                <a:effectLst/>
              </a:rPr>
              <a:t> niet met tijdsreeksen (</a:t>
            </a:r>
            <a:r>
              <a:rPr lang="nl-NL" baseline="0" dirty="0" err="1" smtClean="0">
                <a:effectLst/>
              </a:rPr>
              <a:t>serial</a:t>
            </a:r>
            <a:r>
              <a:rPr lang="nl-NL" baseline="0" dirty="0" smtClean="0">
                <a:effectLst/>
              </a:rPr>
              <a:t> </a:t>
            </a:r>
            <a:r>
              <a:rPr lang="nl-NL" baseline="0" dirty="0" err="1" smtClean="0">
                <a:effectLst/>
              </a:rPr>
              <a:t>autocorrelation</a:t>
            </a:r>
            <a:r>
              <a:rPr lang="nl-NL" baseline="0" dirty="0" smtClean="0">
                <a:effectLst/>
              </a:rPr>
              <a:t>): dan eerste periode op tweede periode schatten</a:t>
            </a:r>
            <a:endParaRPr lang="en-US" dirty="0">
              <a:effectLst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B2EB72-D10E-4499-810D-A575E8404DB3}" type="slidenum">
              <a:rPr lang="nl-NL" smtClean="0"/>
              <a:pPr>
                <a:defRPr/>
              </a:pPr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3789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Find patterns in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,x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x1,…,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xn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 smtClean="0">
                <a:effectLst/>
              </a:rPr>
              <a:t>We can use this model to e.g. find out if some cases are more similar than other cases or which variables explain most of the variation</a:t>
            </a:r>
          </a:p>
          <a:p>
            <a:r>
              <a:rPr lang="en-US" dirty="0" smtClean="0">
                <a:effectLst/>
              </a:rPr>
              <a:t>Examples:</a:t>
            </a:r>
          </a:p>
          <a:p>
            <a:r>
              <a:rPr lang="en-US" dirty="0" smtClean="0">
                <a:effectLst/>
              </a:rPr>
              <a:t>Principal Components Analysis</a:t>
            </a:r>
          </a:p>
          <a:p>
            <a:r>
              <a:rPr lang="en-US" dirty="0" smtClean="0">
                <a:effectLst/>
              </a:rPr>
              <a:t>k-means clustering</a:t>
            </a:r>
            <a:endParaRPr lang="en-US" dirty="0">
              <a:effectLst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B2EB72-D10E-4499-810D-A575E8404DB3}" type="slidenum">
              <a:rPr lang="nl-NL" smtClean="0"/>
              <a:pPr>
                <a:defRPr/>
              </a:pPr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8986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altLang="nl-NL" dirty="0" smtClean="0"/>
              <a:t>Clusteranalyse</a:t>
            </a:r>
          </a:p>
          <a:p>
            <a:pPr lvl="1"/>
            <a:r>
              <a:rPr lang="nl-NL" altLang="nl-NL" sz="1600" dirty="0" smtClean="0"/>
              <a:t>Vinden van belangrijkste / interessante patronen in de verschilmatrix</a:t>
            </a:r>
          </a:p>
          <a:p>
            <a:pPr lvl="1"/>
            <a:r>
              <a:rPr lang="nl-NL" altLang="nl-NL" sz="1600" dirty="0" smtClean="0"/>
              <a:t>Verschillen tussen de sequenties samenvatten en inzichtelijk maken</a:t>
            </a:r>
          </a:p>
          <a:p>
            <a:pPr lvl="1"/>
            <a:endParaRPr lang="nl-NL" altLang="nl-NL" sz="1600" dirty="0" smtClean="0"/>
          </a:p>
          <a:p>
            <a:pPr lvl="1"/>
            <a:r>
              <a:rPr lang="nl-NL" altLang="nl-NL" sz="1600" dirty="0" smtClean="0"/>
              <a:t>Aantal clusters: afhankelijk van onderzoeksdoel </a:t>
            </a:r>
          </a:p>
          <a:p>
            <a:pPr lvl="2"/>
            <a:r>
              <a:rPr lang="nl-NL" altLang="nl-NL" sz="1600" dirty="0" smtClean="0"/>
              <a:t>Vervolganalyse (bijv. regressie): weinig clusters</a:t>
            </a:r>
          </a:p>
          <a:p>
            <a:pPr lvl="2"/>
            <a:r>
              <a:rPr lang="nl-NL" altLang="nl-NL" sz="1600" dirty="0" smtClean="0"/>
              <a:t>“Alle” patronen, en hun voorkomen: veel clusters</a:t>
            </a:r>
          </a:p>
          <a:p>
            <a:pPr lvl="2"/>
            <a:r>
              <a:rPr lang="nl-NL" altLang="nl-NL" sz="1600" dirty="0" smtClean="0"/>
              <a:t>Clusterkwaliteitsmaten</a:t>
            </a:r>
          </a:p>
          <a:p>
            <a:pPr lvl="1"/>
            <a:endParaRPr lang="nl-NL" altLang="nl-NL" sz="1600" dirty="0" smtClean="0"/>
          </a:p>
          <a:p>
            <a:pPr lvl="1"/>
            <a:r>
              <a:rPr lang="nl-NL" altLang="nl-NL" sz="1600" dirty="0" smtClean="0"/>
              <a:t>Ook van belang: hoe goed passen personen bij hun cluster? Hoe stabiel is het patroon?</a:t>
            </a:r>
            <a:endParaRPr lang="nl-NL" altLang="nl-NL" sz="1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9DCDD-5875-43DE-9B48-6DC850F25ADE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1953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9DCDD-5875-43DE-9B48-6DC850F25ADE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6406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Measured at time of job loss, cluster robust </a:t>
            </a:r>
            <a:r>
              <a:rPr lang="en-US" sz="1200" dirty="0" err="1"/>
              <a:t>s,e</a:t>
            </a:r>
            <a:r>
              <a:rPr lang="en-US" sz="1200" dirty="0"/>
              <a:t>, (regional)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B2EB72-D10E-4499-810D-A575E8404DB3}" type="slidenum">
              <a:rPr lang="nl-NL" smtClean="0"/>
              <a:pPr>
                <a:defRPr/>
              </a:pPr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7244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defRPr/>
            </a:pPr>
            <a:r>
              <a:rPr lang="nl-NL" sz="1600" dirty="0" err="1"/>
              <a:t>Perferie</a:t>
            </a:r>
            <a:r>
              <a:rPr lang="nl-NL" sz="1600" baseline="0" dirty="0"/>
              <a:t> is nadelig én stedelijk</a:t>
            </a:r>
          </a:p>
          <a:p>
            <a:pPr lvl="0" eaLnBrk="1" hangingPunct="1">
              <a:defRPr/>
            </a:pPr>
            <a:r>
              <a:rPr lang="nl-NL" sz="1600" baseline="0" dirty="0"/>
              <a:t>Aantal bereikbare banen: eigen sector meer bepalend, maar gerelateerd wel minder kans op </a:t>
            </a:r>
            <a:r>
              <a:rPr lang="nl-NL" sz="1600" baseline="0" dirty="0" err="1"/>
              <a:t>intermittent</a:t>
            </a:r>
            <a:endParaRPr lang="nl-NL" sz="1600" dirty="0"/>
          </a:p>
          <a:p>
            <a:pPr lvl="0" eaLnBrk="1" hangingPunct="1">
              <a:defRPr/>
            </a:pPr>
            <a:endParaRPr lang="nl-NL" sz="1600" dirty="0"/>
          </a:p>
          <a:p>
            <a:pPr lvl="0" eaLnBrk="1" hangingPunct="1">
              <a:defRPr/>
            </a:pPr>
            <a:r>
              <a:rPr lang="nl-NL" sz="1600" dirty="0"/>
              <a:t>Let op: </a:t>
            </a:r>
          </a:p>
          <a:p>
            <a:pPr marL="285750" lvl="0" indent="-285750" eaLnBrk="1" hangingPunct="1">
              <a:buFontTx/>
              <a:buChar char="-"/>
              <a:defRPr/>
            </a:pPr>
            <a:r>
              <a:rPr lang="nl-NL" sz="1600" baseline="0" dirty="0"/>
              <a:t>Werkloosheidspercentage gemeten van 0-100</a:t>
            </a:r>
          </a:p>
          <a:p>
            <a:pPr marL="285750" lvl="0" indent="-285750" eaLnBrk="1" hangingPunct="1">
              <a:buFontTx/>
              <a:buChar char="-"/>
              <a:defRPr/>
            </a:pPr>
            <a:r>
              <a:rPr lang="nl-NL" sz="1600" baseline="0" dirty="0"/>
              <a:t>Aandeel hoopgeleiden van 0-1</a:t>
            </a:r>
          </a:p>
          <a:p>
            <a:pPr marL="0" lvl="0" indent="0" eaLnBrk="1" hangingPunct="1">
              <a:buFontTx/>
              <a:buNone/>
              <a:defRPr/>
            </a:pPr>
            <a:r>
              <a:rPr lang="nl-NL" sz="1600" dirty="0"/>
              <a:t>En werkloosheidspercentage,</a:t>
            </a:r>
            <a:r>
              <a:rPr lang="nl-NL" sz="1600" baseline="0" dirty="0"/>
              <a:t> aandeel hoogopgeleiden, groei BRP, baandichtheid, baancreatie en </a:t>
            </a:r>
            <a:r>
              <a:rPr lang="nl-NL" sz="1600" baseline="0" dirty="0" err="1"/>
              <a:t>churning</a:t>
            </a:r>
            <a:r>
              <a:rPr lang="nl-NL" sz="1600" baseline="0" dirty="0"/>
              <a:t> op </a:t>
            </a:r>
            <a:r>
              <a:rPr lang="nl-NL" sz="1600" baseline="0" dirty="0" err="1"/>
              <a:t>coropniveau</a:t>
            </a:r>
            <a:endParaRPr lang="nl-NL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9DCDD-5875-43DE-9B48-6DC850F25ADE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011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554588" y="1882800"/>
            <a:ext cx="5004000" cy="2336400"/>
          </a:xfrm>
        </p:spPr>
        <p:txBody>
          <a:bodyPr tIns="90000" bIns="90000"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554588" y="4215600"/>
            <a:ext cx="5004000" cy="1339200"/>
          </a:xfrm>
        </p:spPr>
        <p:txBody>
          <a:bodyPr lIns="104400" tIns="90000" rIns="90000" bIns="4680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10" name="Rechthoek 9"/>
          <p:cNvSpPr/>
          <p:nvPr userDrawn="1"/>
        </p:nvSpPr>
        <p:spPr>
          <a:xfrm>
            <a:off x="5773420" y="6541200"/>
            <a:ext cx="647700" cy="3168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82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636">
          <p15:clr>
            <a:srgbClr val="FBAE40"/>
          </p15:clr>
        </p15:guide>
        <p15:guide id="2" pos="404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35000" y="2276475"/>
            <a:ext cx="5226050" cy="39449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53199" y="2276475"/>
            <a:ext cx="5004000" cy="39449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5" name="Tijdelijke aanduiding voor voettekst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6" name="Tijdelijke aanduiding voor dianumm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6765994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5001" y="2306037"/>
            <a:ext cx="5004000" cy="648000"/>
          </a:xfrm>
          <a:noFill/>
        </p:spPr>
        <p:txBody>
          <a:bodyPr lIns="180000" tIns="180000" rIns="180000" bIns="7200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5001" y="2953738"/>
            <a:ext cx="5004000" cy="3267676"/>
          </a:xfrm>
          <a:noFill/>
        </p:spPr>
        <p:txBody>
          <a:bodyPr lIns="180000" tIns="180000" rIns="180000" bIns="7200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553200" y="2306037"/>
            <a:ext cx="5004000" cy="647228"/>
          </a:xfrm>
          <a:noFill/>
        </p:spPr>
        <p:txBody>
          <a:bodyPr lIns="180000" tIns="180000" rIns="180000" bIns="7200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553200" y="2953738"/>
            <a:ext cx="5005388" cy="3267676"/>
          </a:xfrm>
          <a:noFill/>
        </p:spPr>
        <p:txBody>
          <a:bodyPr lIns="180000" tIns="180000" rIns="180000" bIns="7200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6" name="Tijdelijke aanduiding voor datum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29594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88">
          <p15:clr>
            <a:srgbClr val="FBAE40"/>
          </p15:clr>
        </p15:guide>
        <p15:guide id="2" pos="3693">
          <p15:clr>
            <a:srgbClr val="FBAE40"/>
          </p15:clr>
        </p15:guide>
        <p15:guide id="3" orient="horz" pos="166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3" name="Tijdelijke aanduiding voor voettekst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4" name="Tijdelijke aanduiding voor dianumm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5528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01916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5000" y="3427413"/>
            <a:ext cx="5003800" cy="279399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3"/>
          </p:nvPr>
        </p:nvSpPr>
        <p:spPr>
          <a:xfrm>
            <a:off x="6554588" y="1052513"/>
            <a:ext cx="5004000" cy="51689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635000" y="1052513"/>
            <a:ext cx="5003800" cy="948047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7" name="Tijdelijke aanduiding voor datum 1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8" name="Tijdelijke aanduiding voor voettekst 1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9" name="Tijdelijke aanduiding voor dianumm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2035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tekst 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635000" y="1052514"/>
            <a:ext cx="10923588" cy="4024800"/>
          </a:xfrm>
        </p:spPr>
        <p:txBody>
          <a:bodyPr anchor="b" anchorCtr="0">
            <a:normAutofit/>
          </a:bodyPr>
          <a:lstStyle>
            <a:lvl1pPr algn="l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4" name="Ondertitel 2"/>
          <p:cNvSpPr>
            <a:spLocks noGrp="1"/>
          </p:cNvSpPr>
          <p:nvPr>
            <p:ph type="subTitle" idx="1"/>
          </p:nvPr>
        </p:nvSpPr>
        <p:spPr>
          <a:xfrm>
            <a:off x="635000" y="5077315"/>
            <a:ext cx="5461000" cy="1144098"/>
          </a:xfrm>
        </p:spPr>
        <p:txBody>
          <a:bodyPr lIns="162000" tIns="90000" rIns="90000"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9" name="Tijdelijke aanduiding voor datum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96796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2" orient="horz" pos="265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teks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635000" y="1052514"/>
            <a:ext cx="10923588" cy="4024800"/>
          </a:xfrm>
        </p:spPr>
        <p:txBody>
          <a:bodyPr anchor="b" anchorCtr="0">
            <a:normAutofit/>
          </a:bodyPr>
          <a:lstStyle>
            <a:lvl1pPr algn="l">
              <a:defRPr sz="8000" b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4" name="Ondertitel 2"/>
          <p:cNvSpPr>
            <a:spLocks noGrp="1"/>
          </p:cNvSpPr>
          <p:nvPr>
            <p:ph type="subTitle" idx="1"/>
          </p:nvPr>
        </p:nvSpPr>
        <p:spPr>
          <a:xfrm>
            <a:off x="635000" y="5077314"/>
            <a:ext cx="5461000" cy="1144099"/>
          </a:xfrm>
        </p:spPr>
        <p:txBody>
          <a:bodyPr lIns="162000" tIns="9000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6293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2" orient="horz" pos="265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vlak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6096000" y="-1588"/>
            <a:ext cx="6096000" cy="68595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 algn="l">
              <a:buFont typeface="Arial" charset="0"/>
              <a:buNone/>
            </a:pPr>
            <a:endParaRPr lang="nl-NL" sz="1000">
              <a:solidFill>
                <a:schemeClr val="bg1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635000" y="2636838"/>
            <a:ext cx="5003799" cy="1584324"/>
          </a:xfrm>
        </p:spPr>
        <p:txBody>
          <a:bodyPr anchor="ctr" anchorCtr="0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pic>
        <p:nvPicPr>
          <p:cNvPr id="14" name="Afbeelding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6" name="Rechthoek 15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6554588" y="1066800"/>
            <a:ext cx="5004000" cy="5154613"/>
          </a:xfrm>
        </p:spPr>
        <p:txBody>
          <a:bodyPr anchor="ctr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491497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61">
          <p15:clr>
            <a:srgbClr val="FBAE40"/>
          </p15:clr>
        </p15:guide>
        <p15:guide id="2" orient="horz" pos="2659">
          <p15:clr>
            <a:srgbClr val="FBAE40"/>
          </p15:clr>
        </p15:guide>
        <p15:guide id="3" pos="5609">
          <p15:clr>
            <a:srgbClr val="FBAE40"/>
          </p15:clr>
        </p15:guide>
        <p15:guide id="4" pos="590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vlak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634999" y="2636839"/>
            <a:ext cx="5004000" cy="1584324"/>
          </a:xfrm>
        </p:spPr>
        <p:txBody>
          <a:bodyPr anchor="ctr" anchorCtr="0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0"/>
          </p:nvPr>
        </p:nvSpPr>
        <p:spPr>
          <a:xfrm>
            <a:off x="6553199" y="1052513"/>
            <a:ext cx="5004000" cy="5168900"/>
          </a:xfrm>
        </p:spPr>
        <p:txBody>
          <a:bodyPr anchor="ctr" anchorCtr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0" name="Rechthoek 9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" name="Tijdelijke aanduiding voor datum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922433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61">
          <p15:clr>
            <a:srgbClr val="FBAE40"/>
          </p15:clr>
        </p15:guide>
        <p15:guide id="2" orient="horz" pos="2659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5000" y="3427413"/>
            <a:ext cx="5003800" cy="2794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635000" y="1052513"/>
            <a:ext cx="5003800" cy="94804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8" name="Tijdelijke aanduiding voor afbeelding 9"/>
          <p:cNvSpPr>
            <a:spLocks noGrp="1"/>
          </p:cNvSpPr>
          <p:nvPr>
            <p:ph type="pic" sz="quarter" idx="24" hasCustomPrompt="1"/>
          </p:nvPr>
        </p:nvSpPr>
        <p:spPr>
          <a:xfrm>
            <a:off x="6096000" y="-2381"/>
            <a:ext cx="6096000" cy="6860381"/>
          </a:xfrm>
          <a:custGeom>
            <a:avLst/>
            <a:gdLst>
              <a:gd name="connsiteX0" fmla="*/ 229238 w 6096000"/>
              <a:gd name="connsiteY0" fmla="*/ 0 h 6860381"/>
              <a:gd name="connsiteX1" fmla="*/ 6091238 w 6096000"/>
              <a:gd name="connsiteY1" fmla="*/ 0 h 6860381"/>
              <a:gd name="connsiteX2" fmla="*/ 6091238 w 6096000"/>
              <a:gd name="connsiteY2" fmla="*/ 2381 h 6860381"/>
              <a:gd name="connsiteX3" fmla="*/ 6096000 w 6096000"/>
              <a:gd name="connsiteY3" fmla="*/ 2381 h 6860381"/>
              <a:gd name="connsiteX4" fmla="*/ 6096000 w 6096000"/>
              <a:gd name="connsiteY4" fmla="*/ 6860381 h 6860381"/>
              <a:gd name="connsiteX5" fmla="*/ 6095999 w 6096000"/>
              <a:gd name="connsiteY5" fmla="*/ 6860381 h 6860381"/>
              <a:gd name="connsiteX6" fmla="*/ 3832225 w 6096000"/>
              <a:gd name="connsiteY6" fmla="*/ 6860381 h 6860381"/>
              <a:gd name="connsiteX7" fmla="*/ 232201 w 6096000"/>
              <a:gd name="connsiteY7" fmla="*/ 6860381 h 6860381"/>
              <a:gd name="connsiteX8" fmla="*/ 232201 w 6096000"/>
              <a:gd name="connsiteY8" fmla="*/ 6626381 h 6860381"/>
              <a:gd name="connsiteX9" fmla="*/ 0 w 6096000"/>
              <a:gd name="connsiteY9" fmla="*/ 6626381 h 6860381"/>
              <a:gd name="connsiteX10" fmla="*/ 0 w 6096000"/>
              <a:gd name="connsiteY10" fmla="*/ 5488781 h 6860381"/>
              <a:gd name="connsiteX11" fmla="*/ 1 w 6096000"/>
              <a:gd name="connsiteY11" fmla="*/ 5488781 h 6860381"/>
              <a:gd name="connsiteX12" fmla="*/ 1 w 6096000"/>
              <a:gd name="connsiteY12" fmla="*/ 948531 h 6860381"/>
              <a:gd name="connsiteX13" fmla="*/ 1 w 6096000"/>
              <a:gd name="connsiteY13" fmla="*/ 711200 h 6860381"/>
              <a:gd name="connsiteX14" fmla="*/ 1 w 6096000"/>
              <a:gd name="connsiteY14" fmla="*/ 2381 h 6860381"/>
              <a:gd name="connsiteX15" fmla="*/ 2 w 6096000"/>
              <a:gd name="connsiteY15" fmla="*/ 2381 h 6860381"/>
              <a:gd name="connsiteX16" fmla="*/ 2 w 6096000"/>
              <a:gd name="connsiteY16" fmla="*/ 711994 h 6860381"/>
              <a:gd name="connsiteX17" fmla="*/ 233366 w 6096000"/>
              <a:gd name="connsiteY17" fmla="*/ 711994 h 6860381"/>
              <a:gd name="connsiteX18" fmla="*/ 233366 w 6096000"/>
              <a:gd name="connsiteY18" fmla="*/ 2381 h 6860381"/>
              <a:gd name="connsiteX19" fmla="*/ 229238 w 6096000"/>
              <a:gd name="connsiteY19" fmla="*/ 2381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96000" h="6860381">
                <a:moveTo>
                  <a:pt x="229238" y="0"/>
                </a:moveTo>
                <a:lnTo>
                  <a:pt x="6091238" y="0"/>
                </a:lnTo>
                <a:lnTo>
                  <a:pt x="6091238" y="2381"/>
                </a:lnTo>
                <a:lnTo>
                  <a:pt x="6096000" y="2381"/>
                </a:lnTo>
                <a:lnTo>
                  <a:pt x="6096000" y="6860381"/>
                </a:lnTo>
                <a:lnTo>
                  <a:pt x="6095999" y="6860381"/>
                </a:lnTo>
                <a:lnTo>
                  <a:pt x="3832225" y="6860381"/>
                </a:lnTo>
                <a:lnTo>
                  <a:pt x="232201" y="6860381"/>
                </a:lnTo>
                <a:lnTo>
                  <a:pt x="232201" y="6626381"/>
                </a:lnTo>
                <a:lnTo>
                  <a:pt x="0" y="6626381"/>
                </a:lnTo>
                <a:lnTo>
                  <a:pt x="0" y="5488781"/>
                </a:lnTo>
                <a:lnTo>
                  <a:pt x="1" y="5488781"/>
                </a:lnTo>
                <a:lnTo>
                  <a:pt x="1" y="948531"/>
                </a:lnTo>
                <a:lnTo>
                  <a:pt x="1" y="711200"/>
                </a:lnTo>
                <a:lnTo>
                  <a:pt x="1" y="2381"/>
                </a:lnTo>
                <a:lnTo>
                  <a:pt x="2" y="2381"/>
                </a:lnTo>
                <a:lnTo>
                  <a:pt x="2" y="711994"/>
                </a:lnTo>
                <a:lnTo>
                  <a:pt x="233366" y="711994"/>
                </a:lnTo>
                <a:lnTo>
                  <a:pt x="233366" y="2381"/>
                </a:lnTo>
                <a:lnTo>
                  <a:pt x="229238" y="238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/>
          <a:p>
            <a:r>
              <a:rPr lang="nl-NL" dirty="0"/>
              <a:t>Klik op het pictogram als u een afbeelding </a:t>
            </a:r>
            <a:r>
              <a:rPr lang="nl-NL"/>
              <a:t>wilt toevoegen. Let </a:t>
            </a:r>
            <a:r>
              <a:rPr lang="nl-NL" dirty="0"/>
              <a:t>op de rechten van de foto!</a:t>
            </a:r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7169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numCol="2" spcCol="46800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3" name="Tijdelijke aanduiding voor datum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738735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verticaal kle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5"/>
          </p:nvPr>
        </p:nvSpPr>
        <p:spPr>
          <a:xfrm>
            <a:off x="635000" y="2289600"/>
            <a:ext cx="5005388" cy="3935413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4" name="Rechthoek 13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4206" y="1051200"/>
            <a:ext cx="5004594" cy="9480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1" name="Tijdelijke aanduiding voor afbeelding 9"/>
          <p:cNvSpPr>
            <a:spLocks noGrp="1"/>
          </p:cNvSpPr>
          <p:nvPr>
            <p:ph type="pic" sz="quarter" idx="24" hasCustomPrompt="1"/>
          </p:nvPr>
        </p:nvSpPr>
        <p:spPr>
          <a:xfrm>
            <a:off x="6096000" y="-2381"/>
            <a:ext cx="6096000" cy="6860381"/>
          </a:xfrm>
          <a:custGeom>
            <a:avLst/>
            <a:gdLst>
              <a:gd name="connsiteX0" fmla="*/ 229238 w 6096000"/>
              <a:gd name="connsiteY0" fmla="*/ 0 h 6860381"/>
              <a:gd name="connsiteX1" fmla="*/ 6091238 w 6096000"/>
              <a:gd name="connsiteY1" fmla="*/ 0 h 6860381"/>
              <a:gd name="connsiteX2" fmla="*/ 6091238 w 6096000"/>
              <a:gd name="connsiteY2" fmla="*/ 2381 h 6860381"/>
              <a:gd name="connsiteX3" fmla="*/ 6096000 w 6096000"/>
              <a:gd name="connsiteY3" fmla="*/ 2381 h 6860381"/>
              <a:gd name="connsiteX4" fmla="*/ 6096000 w 6096000"/>
              <a:gd name="connsiteY4" fmla="*/ 6860381 h 6860381"/>
              <a:gd name="connsiteX5" fmla="*/ 6095999 w 6096000"/>
              <a:gd name="connsiteY5" fmla="*/ 6860381 h 6860381"/>
              <a:gd name="connsiteX6" fmla="*/ 3832225 w 6096000"/>
              <a:gd name="connsiteY6" fmla="*/ 6860381 h 6860381"/>
              <a:gd name="connsiteX7" fmla="*/ 232201 w 6096000"/>
              <a:gd name="connsiteY7" fmla="*/ 6860381 h 6860381"/>
              <a:gd name="connsiteX8" fmla="*/ 232201 w 6096000"/>
              <a:gd name="connsiteY8" fmla="*/ 6626381 h 6860381"/>
              <a:gd name="connsiteX9" fmla="*/ 0 w 6096000"/>
              <a:gd name="connsiteY9" fmla="*/ 6626381 h 6860381"/>
              <a:gd name="connsiteX10" fmla="*/ 0 w 6096000"/>
              <a:gd name="connsiteY10" fmla="*/ 5488781 h 6860381"/>
              <a:gd name="connsiteX11" fmla="*/ 1 w 6096000"/>
              <a:gd name="connsiteY11" fmla="*/ 5488781 h 6860381"/>
              <a:gd name="connsiteX12" fmla="*/ 1 w 6096000"/>
              <a:gd name="connsiteY12" fmla="*/ 948531 h 6860381"/>
              <a:gd name="connsiteX13" fmla="*/ 1 w 6096000"/>
              <a:gd name="connsiteY13" fmla="*/ 711200 h 6860381"/>
              <a:gd name="connsiteX14" fmla="*/ 1 w 6096000"/>
              <a:gd name="connsiteY14" fmla="*/ 2381 h 6860381"/>
              <a:gd name="connsiteX15" fmla="*/ 2 w 6096000"/>
              <a:gd name="connsiteY15" fmla="*/ 2381 h 6860381"/>
              <a:gd name="connsiteX16" fmla="*/ 2 w 6096000"/>
              <a:gd name="connsiteY16" fmla="*/ 711994 h 6860381"/>
              <a:gd name="connsiteX17" fmla="*/ 233366 w 6096000"/>
              <a:gd name="connsiteY17" fmla="*/ 711994 h 6860381"/>
              <a:gd name="connsiteX18" fmla="*/ 233366 w 6096000"/>
              <a:gd name="connsiteY18" fmla="*/ 2381 h 6860381"/>
              <a:gd name="connsiteX19" fmla="*/ 229238 w 6096000"/>
              <a:gd name="connsiteY19" fmla="*/ 2381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96000" h="6860381">
                <a:moveTo>
                  <a:pt x="229238" y="0"/>
                </a:moveTo>
                <a:lnTo>
                  <a:pt x="6091238" y="0"/>
                </a:lnTo>
                <a:lnTo>
                  <a:pt x="6091238" y="2381"/>
                </a:lnTo>
                <a:lnTo>
                  <a:pt x="6096000" y="2381"/>
                </a:lnTo>
                <a:lnTo>
                  <a:pt x="6096000" y="6860381"/>
                </a:lnTo>
                <a:lnTo>
                  <a:pt x="6095999" y="6860381"/>
                </a:lnTo>
                <a:lnTo>
                  <a:pt x="3832225" y="6860381"/>
                </a:lnTo>
                <a:lnTo>
                  <a:pt x="232201" y="6860381"/>
                </a:lnTo>
                <a:lnTo>
                  <a:pt x="232201" y="6626381"/>
                </a:lnTo>
                <a:lnTo>
                  <a:pt x="0" y="6626381"/>
                </a:lnTo>
                <a:lnTo>
                  <a:pt x="0" y="5488781"/>
                </a:lnTo>
                <a:lnTo>
                  <a:pt x="1" y="5488781"/>
                </a:lnTo>
                <a:lnTo>
                  <a:pt x="1" y="948531"/>
                </a:lnTo>
                <a:lnTo>
                  <a:pt x="1" y="711200"/>
                </a:lnTo>
                <a:lnTo>
                  <a:pt x="1" y="2381"/>
                </a:lnTo>
                <a:lnTo>
                  <a:pt x="2" y="2381"/>
                </a:lnTo>
                <a:lnTo>
                  <a:pt x="2" y="711994"/>
                </a:lnTo>
                <a:lnTo>
                  <a:pt x="233366" y="711994"/>
                </a:lnTo>
                <a:lnTo>
                  <a:pt x="233366" y="2381"/>
                </a:lnTo>
                <a:lnTo>
                  <a:pt x="229238" y="238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/>
          <a:p>
            <a:r>
              <a:rPr lang="nl-NL" dirty="0"/>
              <a:t>Klik op het pictogram als u een afbeelding </a:t>
            </a:r>
            <a:r>
              <a:rPr lang="nl-NL"/>
              <a:t>wilt toevoegen. Let </a:t>
            </a:r>
            <a:r>
              <a:rPr lang="nl-NL" dirty="0"/>
              <a:t>op de rechten van de foto!</a:t>
            </a:r>
          </a:p>
        </p:txBody>
      </p:sp>
      <p:sp>
        <p:nvSpPr>
          <p:cNvPr id="20" name="Tijdelijke aanduiding voor datum 1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21" name="Tijdelijke aanduiding voor voettekst 20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22" name="Tijdelijke aanduiding voor dianummer 2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05633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61">
          <p15:clr>
            <a:srgbClr val="FBAE40"/>
          </p15:clr>
        </p15:guide>
        <p15:guide id="2" orient="horz" pos="265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verticaal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tekst 10"/>
          <p:cNvSpPr>
            <a:spLocks noGrp="1"/>
          </p:cNvSpPr>
          <p:nvPr>
            <p:ph type="body" sz="quarter" idx="16"/>
          </p:nvPr>
        </p:nvSpPr>
        <p:spPr>
          <a:xfrm>
            <a:off x="635000" y="2289600"/>
            <a:ext cx="5003800" cy="3931813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000" y="1051200"/>
            <a:ext cx="5003800" cy="948047"/>
          </a:xfrm>
        </p:spPr>
        <p:txBody>
          <a:bodyPr anchor="t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24" hasCustomPrompt="1"/>
          </p:nvPr>
        </p:nvSpPr>
        <p:spPr>
          <a:xfrm>
            <a:off x="6096000" y="-2381"/>
            <a:ext cx="6096000" cy="6860381"/>
          </a:xfrm>
          <a:custGeom>
            <a:avLst/>
            <a:gdLst>
              <a:gd name="connsiteX0" fmla="*/ 229238 w 6096000"/>
              <a:gd name="connsiteY0" fmla="*/ 0 h 6860381"/>
              <a:gd name="connsiteX1" fmla="*/ 6091238 w 6096000"/>
              <a:gd name="connsiteY1" fmla="*/ 0 h 6860381"/>
              <a:gd name="connsiteX2" fmla="*/ 6091238 w 6096000"/>
              <a:gd name="connsiteY2" fmla="*/ 2381 h 6860381"/>
              <a:gd name="connsiteX3" fmla="*/ 6096000 w 6096000"/>
              <a:gd name="connsiteY3" fmla="*/ 2381 h 6860381"/>
              <a:gd name="connsiteX4" fmla="*/ 6096000 w 6096000"/>
              <a:gd name="connsiteY4" fmla="*/ 6860381 h 6860381"/>
              <a:gd name="connsiteX5" fmla="*/ 6095999 w 6096000"/>
              <a:gd name="connsiteY5" fmla="*/ 6860381 h 6860381"/>
              <a:gd name="connsiteX6" fmla="*/ 3832225 w 6096000"/>
              <a:gd name="connsiteY6" fmla="*/ 6860381 h 6860381"/>
              <a:gd name="connsiteX7" fmla="*/ 232201 w 6096000"/>
              <a:gd name="connsiteY7" fmla="*/ 6860381 h 6860381"/>
              <a:gd name="connsiteX8" fmla="*/ 232201 w 6096000"/>
              <a:gd name="connsiteY8" fmla="*/ 6626381 h 6860381"/>
              <a:gd name="connsiteX9" fmla="*/ 0 w 6096000"/>
              <a:gd name="connsiteY9" fmla="*/ 6626381 h 6860381"/>
              <a:gd name="connsiteX10" fmla="*/ 0 w 6096000"/>
              <a:gd name="connsiteY10" fmla="*/ 5488781 h 6860381"/>
              <a:gd name="connsiteX11" fmla="*/ 1 w 6096000"/>
              <a:gd name="connsiteY11" fmla="*/ 5488781 h 6860381"/>
              <a:gd name="connsiteX12" fmla="*/ 1 w 6096000"/>
              <a:gd name="connsiteY12" fmla="*/ 948531 h 6860381"/>
              <a:gd name="connsiteX13" fmla="*/ 1 w 6096000"/>
              <a:gd name="connsiteY13" fmla="*/ 711200 h 6860381"/>
              <a:gd name="connsiteX14" fmla="*/ 1 w 6096000"/>
              <a:gd name="connsiteY14" fmla="*/ 2381 h 6860381"/>
              <a:gd name="connsiteX15" fmla="*/ 2 w 6096000"/>
              <a:gd name="connsiteY15" fmla="*/ 2381 h 6860381"/>
              <a:gd name="connsiteX16" fmla="*/ 2 w 6096000"/>
              <a:gd name="connsiteY16" fmla="*/ 711994 h 6860381"/>
              <a:gd name="connsiteX17" fmla="*/ 233366 w 6096000"/>
              <a:gd name="connsiteY17" fmla="*/ 711994 h 6860381"/>
              <a:gd name="connsiteX18" fmla="*/ 233366 w 6096000"/>
              <a:gd name="connsiteY18" fmla="*/ 2381 h 6860381"/>
              <a:gd name="connsiteX19" fmla="*/ 229238 w 6096000"/>
              <a:gd name="connsiteY19" fmla="*/ 2381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96000" h="6860381">
                <a:moveTo>
                  <a:pt x="229238" y="0"/>
                </a:moveTo>
                <a:lnTo>
                  <a:pt x="6091238" y="0"/>
                </a:lnTo>
                <a:lnTo>
                  <a:pt x="6091238" y="2381"/>
                </a:lnTo>
                <a:lnTo>
                  <a:pt x="6096000" y="2381"/>
                </a:lnTo>
                <a:lnTo>
                  <a:pt x="6096000" y="6860381"/>
                </a:lnTo>
                <a:lnTo>
                  <a:pt x="6095999" y="6860381"/>
                </a:lnTo>
                <a:lnTo>
                  <a:pt x="3832225" y="6860381"/>
                </a:lnTo>
                <a:lnTo>
                  <a:pt x="232201" y="6860381"/>
                </a:lnTo>
                <a:lnTo>
                  <a:pt x="232201" y="6626381"/>
                </a:lnTo>
                <a:lnTo>
                  <a:pt x="0" y="6626381"/>
                </a:lnTo>
                <a:lnTo>
                  <a:pt x="0" y="5488781"/>
                </a:lnTo>
                <a:lnTo>
                  <a:pt x="1" y="5488781"/>
                </a:lnTo>
                <a:lnTo>
                  <a:pt x="1" y="948531"/>
                </a:lnTo>
                <a:lnTo>
                  <a:pt x="1" y="711200"/>
                </a:lnTo>
                <a:lnTo>
                  <a:pt x="1" y="2381"/>
                </a:lnTo>
                <a:lnTo>
                  <a:pt x="2" y="2381"/>
                </a:lnTo>
                <a:lnTo>
                  <a:pt x="2" y="711994"/>
                </a:lnTo>
                <a:lnTo>
                  <a:pt x="233366" y="711994"/>
                </a:lnTo>
                <a:lnTo>
                  <a:pt x="233366" y="2381"/>
                </a:lnTo>
                <a:lnTo>
                  <a:pt x="229238" y="238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/>
          <a:p>
            <a:r>
              <a:rPr lang="nl-NL" dirty="0"/>
              <a:t>Klik op het pictogram als u een afbeelding </a:t>
            </a:r>
            <a:r>
              <a:rPr lang="nl-NL"/>
              <a:t>wilt toevoegen. Let </a:t>
            </a:r>
            <a:r>
              <a:rPr lang="nl-NL" dirty="0"/>
              <a:t>op de rechten van de foto!</a:t>
            </a:r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099252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izontaal kleu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1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3427413"/>
          </a:xfrm>
          <a:custGeom>
            <a:avLst/>
            <a:gdLst>
              <a:gd name="connsiteX0" fmla="*/ 0 w 12192000"/>
              <a:gd name="connsiteY0" fmla="*/ 0 h 3427413"/>
              <a:gd name="connsiteX1" fmla="*/ 5862638 w 12192000"/>
              <a:gd name="connsiteY1" fmla="*/ 0 h 3427413"/>
              <a:gd name="connsiteX2" fmla="*/ 5862638 w 12192000"/>
              <a:gd name="connsiteY2" fmla="*/ 709613 h 3427413"/>
              <a:gd name="connsiteX3" fmla="*/ 6329363 w 12192000"/>
              <a:gd name="connsiteY3" fmla="*/ 709613 h 3427413"/>
              <a:gd name="connsiteX4" fmla="*/ 6329363 w 12192000"/>
              <a:gd name="connsiteY4" fmla="*/ 0 h 3427413"/>
              <a:gd name="connsiteX5" fmla="*/ 12192000 w 12192000"/>
              <a:gd name="connsiteY5" fmla="*/ 0 h 3427413"/>
              <a:gd name="connsiteX6" fmla="*/ 12192000 w 12192000"/>
              <a:gd name="connsiteY6" fmla="*/ 3427413 h 3427413"/>
              <a:gd name="connsiteX7" fmla="*/ 0 w 12192000"/>
              <a:gd name="connsiteY7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7413">
                <a:moveTo>
                  <a:pt x="0" y="0"/>
                </a:moveTo>
                <a:lnTo>
                  <a:pt x="5862638" y="0"/>
                </a:lnTo>
                <a:lnTo>
                  <a:pt x="5862638" y="709613"/>
                </a:lnTo>
                <a:lnTo>
                  <a:pt x="6329363" y="709613"/>
                </a:lnTo>
                <a:lnTo>
                  <a:pt x="6329363" y="0"/>
                </a:lnTo>
                <a:lnTo>
                  <a:pt x="12192000" y="0"/>
                </a:lnTo>
                <a:lnTo>
                  <a:pt x="12192000" y="3427413"/>
                </a:lnTo>
                <a:lnTo>
                  <a:pt x="0" y="3427413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</p:spPr>
        <p:txBody>
          <a:bodyPr wrap="square" lIns="720000" tIns="1152000">
            <a:noAutofit/>
          </a:bodyPr>
          <a:lstStyle>
            <a:lvl1pPr>
              <a:buClr>
                <a:schemeClr val="bg2"/>
              </a:buClr>
              <a:tabLst>
                <a:tab pos="1619250" algn="l"/>
              </a:tabLst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op het pictogram als u een afbeelding </a:t>
            </a:r>
            <a:r>
              <a:rPr lang="nl-NL"/>
              <a:t>wilt toevoegen. </a:t>
            </a:r>
            <a:r>
              <a:rPr lang="nl-NL" dirty="0"/>
              <a:t/>
            </a:r>
            <a:br>
              <a:rPr lang="nl-NL" dirty="0"/>
            </a:br>
            <a:r>
              <a:rPr lang="nl-NL" dirty="0"/>
              <a:t>Let op de rechten van de foto!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4205" y="3888000"/>
            <a:ext cx="5004595" cy="2333413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6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6554588" y="3888000"/>
            <a:ext cx="5004000" cy="2333413"/>
          </a:xfrm>
        </p:spPr>
        <p:txBody>
          <a:bodyPr tIns="50400" numCol="1" spcCol="468000" anchor="t" anchorCtr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4176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izontaal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1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3427413"/>
          </a:xfrm>
          <a:custGeom>
            <a:avLst/>
            <a:gdLst>
              <a:gd name="connsiteX0" fmla="*/ 0 w 12192000"/>
              <a:gd name="connsiteY0" fmla="*/ 0 h 3427413"/>
              <a:gd name="connsiteX1" fmla="*/ 5862638 w 12192000"/>
              <a:gd name="connsiteY1" fmla="*/ 0 h 3427413"/>
              <a:gd name="connsiteX2" fmla="*/ 5862638 w 12192000"/>
              <a:gd name="connsiteY2" fmla="*/ 709613 h 3427413"/>
              <a:gd name="connsiteX3" fmla="*/ 6329363 w 12192000"/>
              <a:gd name="connsiteY3" fmla="*/ 709613 h 3427413"/>
              <a:gd name="connsiteX4" fmla="*/ 6329363 w 12192000"/>
              <a:gd name="connsiteY4" fmla="*/ 0 h 3427413"/>
              <a:gd name="connsiteX5" fmla="*/ 12192000 w 12192000"/>
              <a:gd name="connsiteY5" fmla="*/ 0 h 3427413"/>
              <a:gd name="connsiteX6" fmla="*/ 12192000 w 12192000"/>
              <a:gd name="connsiteY6" fmla="*/ 3427413 h 3427413"/>
              <a:gd name="connsiteX7" fmla="*/ 0 w 12192000"/>
              <a:gd name="connsiteY7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7413">
                <a:moveTo>
                  <a:pt x="0" y="0"/>
                </a:moveTo>
                <a:lnTo>
                  <a:pt x="5862638" y="0"/>
                </a:lnTo>
                <a:lnTo>
                  <a:pt x="5862638" y="709613"/>
                </a:lnTo>
                <a:lnTo>
                  <a:pt x="6329363" y="709613"/>
                </a:lnTo>
                <a:lnTo>
                  <a:pt x="6329363" y="0"/>
                </a:lnTo>
                <a:lnTo>
                  <a:pt x="12192000" y="0"/>
                </a:lnTo>
                <a:lnTo>
                  <a:pt x="12192000" y="3427413"/>
                </a:lnTo>
                <a:lnTo>
                  <a:pt x="0" y="3427413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lIns="720000" tIns="1152000">
            <a:noAutofit/>
          </a:bodyPr>
          <a:lstStyle>
            <a:lvl1pPr>
              <a:defRPr/>
            </a:lvl1pPr>
          </a:lstStyle>
          <a:p>
            <a:r>
              <a:rPr lang="nl-NL" dirty="0"/>
              <a:t>Klik op het pictogram als u een afbeelding </a:t>
            </a:r>
            <a:r>
              <a:rPr lang="nl-NL"/>
              <a:t>wilt toevoegen. </a:t>
            </a:r>
            <a:r>
              <a:rPr lang="nl-NL" dirty="0"/>
              <a:t/>
            </a:r>
            <a:br>
              <a:rPr lang="nl-NL" dirty="0"/>
            </a:br>
            <a:r>
              <a:rPr lang="nl-NL" dirty="0"/>
              <a:t>Let op de rechten van de foto!</a:t>
            </a:r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6553199" y="3888000"/>
            <a:ext cx="5004000" cy="2333413"/>
          </a:xfrm>
        </p:spPr>
        <p:txBody>
          <a:bodyPr tIns="50400" numCol="1" spcCol="468000" anchor="t" anchorCtr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4206" y="3888000"/>
            <a:ext cx="5004594" cy="2333413"/>
          </a:xfrm>
        </p:spPr>
        <p:txBody>
          <a:bodyPr anchor="t" anchorCtr="0"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9" name="Tijdelijke aanduiding voor datum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702780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. kleur zonder tite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1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3427413"/>
          </a:xfrm>
          <a:custGeom>
            <a:avLst/>
            <a:gdLst>
              <a:gd name="connsiteX0" fmla="*/ 0 w 12192000"/>
              <a:gd name="connsiteY0" fmla="*/ 0 h 3427413"/>
              <a:gd name="connsiteX1" fmla="*/ 5862638 w 12192000"/>
              <a:gd name="connsiteY1" fmla="*/ 0 h 3427413"/>
              <a:gd name="connsiteX2" fmla="*/ 5862638 w 12192000"/>
              <a:gd name="connsiteY2" fmla="*/ 709613 h 3427413"/>
              <a:gd name="connsiteX3" fmla="*/ 6329363 w 12192000"/>
              <a:gd name="connsiteY3" fmla="*/ 709613 h 3427413"/>
              <a:gd name="connsiteX4" fmla="*/ 6329363 w 12192000"/>
              <a:gd name="connsiteY4" fmla="*/ 0 h 3427413"/>
              <a:gd name="connsiteX5" fmla="*/ 12192000 w 12192000"/>
              <a:gd name="connsiteY5" fmla="*/ 0 h 3427413"/>
              <a:gd name="connsiteX6" fmla="*/ 12192000 w 12192000"/>
              <a:gd name="connsiteY6" fmla="*/ 3427413 h 3427413"/>
              <a:gd name="connsiteX7" fmla="*/ 0 w 12192000"/>
              <a:gd name="connsiteY7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7413">
                <a:moveTo>
                  <a:pt x="0" y="0"/>
                </a:moveTo>
                <a:lnTo>
                  <a:pt x="5862638" y="0"/>
                </a:lnTo>
                <a:lnTo>
                  <a:pt x="5862638" y="709613"/>
                </a:lnTo>
                <a:lnTo>
                  <a:pt x="6329363" y="709613"/>
                </a:lnTo>
                <a:lnTo>
                  <a:pt x="6329363" y="0"/>
                </a:lnTo>
                <a:lnTo>
                  <a:pt x="12192000" y="0"/>
                </a:lnTo>
                <a:lnTo>
                  <a:pt x="12192000" y="3427413"/>
                </a:lnTo>
                <a:lnTo>
                  <a:pt x="0" y="3427413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</p:spPr>
        <p:txBody>
          <a:bodyPr wrap="square" lIns="720000" tIns="1152000">
            <a:noAutofit/>
          </a:bodyPr>
          <a:lstStyle>
            <a:lvl1pPr>
              <a:tabLst>
                <a:tab pos="1619250" algn="l"/>
              </a:tabLst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op het pictogram als u een afbeelding </a:t>
            </a:r>
            <a:r>
              <a:rPr lang="nl-NL"/>
              <a:t>wilt toevoegen. </a:t>
            </a:r>
            <a:r>
              <a:rPr lang="nl-NL" dirty="0"/>
              <a:t/>
            </a:r>
            <a:br>
              <a:rPr lang="nl-NL" dirty="0"/>
            </a:br>
            <a:r>
              <a:rPr lang="nl-NL" dirty="0"/>
              <a:t>Let op de rechten van de foto!</a:t>
            </a:r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635000" y="3888000"/>
            <a:ext cx="10923588" cy="2333413"/>
          </a:xfrm>
        </p:spPr>
        <p:txBody>
          <a:bodyPr tIns="50400" numCol="2" spcCol="46800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40014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. wit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1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3427413"/>
          </a:xfrm>
          <a:custGeom>
            <a:avLst/>
            <a:gdLst>
              <a:gd name="connsiteX0" fmla="*/ 0 w 12192000"/>
              <a:gd name="connsiteY0" fmla="*/ 0 h 3427413"/>
              <a:gd name="connsiteX1" fmla="*/ 5862638 w 12192000"/>
              <a:gd name="connsiteY1" fmla="*/ 0 h 3427413"/>
              <a:gd name="connsiteX2" fmla="*/ 5862638 w 12192000"/>
              <a:gd name="connsiteY2" fmla="*/ 709613 h 3427413"/>
              <a:gd name="connsiteX3" fmla="*/ 6329363 w 12192000"/>
              <a:gd name="connsiteY3" fmla="*/ 709613 h 3427413"/>
              <a:gd name="connsiteX4" fmla="*/ 6329363 w 12192000"/>
              <a:gd name="connsiteY4" fmla="*/ 0 h 3427413"/>
              <a:gd name="connsiteX5" fmla="*/ 12192000 w 12192000"/>
              <a:gd name="connsiteY5" fmla="*/ 0 h 3427413"/>
              <a:gd name="connsiteX6" fmla="*/ 12192000 w 12192000"/>
              <a:gd name="connsiteY6" fmla="*/ 3427413 h 3427413"/>
              <a:gd name="connsiteX7" fmla="*/ 0 w 12192000"/>
              <a:gd name="connsiteY7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7413">
                <a:moveTo>
                  <a:pt x="0" y="0"/>
                </a:moveTo>
                <a:lnTo>
                  <a:pt x="5862638" y="0"/>
                </a:lnTo>
                <a:lnTo>
                  <a:pt x="5862638" y="709613"/>
                </a:lnTo>
                <a:lnTo>
                  <a:pt x="6329363" y="709613"/>
                </a:lnTo>
                <a:lnTo>
                  <a:pt x="6329363" y="0"/>
                </a:lnTo>
                <a:lnTo>
                  <a:pt x="12192000" y="0"/>
                </a:lnTo>
                <a:lnTo>
                  <a:pt x="12192000" y="3427413"/>
                </a:lnTo>
                <a:lnTo>
                  <a:pt x="0" y="342741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720000" tIns="1152000">
            <a:noAutofit/>
          </a:bodyPr>
          <a:lstStyle>
            <a:lvl1pPr>
              <a:defRPr/>
            </a:lvl1pPr>
          </a:lstStyle>
          <a:p>
            <a:r>
              <a:rPr lang="nl-NL" dirty="0"/>
              <a:t>Klik op het pictogram als u een afbeelding </a:t>
            </a:r>
            <a:r>
              <a:rPr lang="nl-NL"/>
              <a:t>wilt toevoegen. </a:t>
            </a:r>
            <a:r>
              <a:rPr lang="nl-NL" dirty="0"/>
              <a:t/>
            </a:r>
            <a:br>
              <a:rPr lang="nl-NL" dirty="0"/>
            </a:br>
            <a:r>
              <a:rPr lang="nl-NL" dirty="0"/>
              <a:t>Let op de rechten van de foto!</a:t>
            </a:r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635000" y="3888000"/>
            <a:ext cx="10923588" cy="2333413"/>
          </a:xfrm>
        </p:spPr>
        <p:txBody>
          <a:bodyPr tIns="50400" numCol="2" spcCol="46800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25115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izontaal kleur tite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427413"/>
            <a:ext cx="12192000" cy="3430587"/>
          </a:xfrm>
          <a:custGeom>
            <a:avLst/>
            <a:gdLst>
              <a:gd name="connsiteX0" fmla="*/ 0 w 12192000"/>
              <a:gd name="connsiteY0" fmla="*/ 0 h 3430587"/>
              <a:gd name="connsiteX1" fmla="*/ 12192000 w 12192000"/>
              <a:gd name="connsiteY1" fmla="*/ 0 h 3430587"/>
              <a:gd name="connsiteX2" fmla="*/ 12192000 w 12192000"/>
              <a:gd name="connsiteY2" fmla="*/ 3430587 h 3430587"/>
              <a:gd name="connsiteX3" fmla="*/ 6330000 w 12192000"/>
              <a:gd name="connsiteY3" fmla="*/ 3430587 h 3430587"/>
              <a:gd name="connsiteX4" fmla="*/ 6330000 w 12192000"/>
              <a:gd name="connsiteY4" fmla="*/ 3192987 h 3430587"/>
              <a:gd name="connsiteX5" fmla="*/ 5862000 w 12192000"/>
              <a:gd name="connsiteY5" fmla="*/ 3192987 h 3430587"/>
              <a:gd name="connsiteX6" fmla="*/ 5862000 w 12192000"/>
              <a:gd name="connsiteY6" fmla="*/ 3430587 h 3430587"/>
              <a:gd name="connsiteX7" fmla="*/ 0 w 12192000"/>
              <a:gd name="connsiteY7" fmla="*/ 3430587 h 343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30587">
                <a:moveTo>
                  <a:pt x="0" y="0"/>
                </a:moveTo>
                <a:lnTo>
                  <a:pt x="12192000" y="0"/>
                </a:lnTo>
                <a:lnTo>
                  <a:pt x="12192000" y="3430587"/>
                </a:lnTo>
                <a:lnTo>
                  <a:pt x="6330000" y="3430587"/>
                </a:lnTo>
                <a:lnTo>
                  <a:pt x="6330000" y="3192987"/>
                </a:lnTo>
                <a:lnTo>
                  <a:pt x="5862000" y="3192987"/>
                </a:lnTo>
                <a:lnTo>
                  <a:pt x="5862000" y="3430587"/>
                </a:lnTo>
                <a:lnTo>
                  <a:pt x="0" y="3430587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</p:spPr>
        <p:txBody>
          <a:bodyPr wrap="square" lIns="612000">
            <a:noAutofit/>
          </a:bodyPr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op het pictogram als u een afbeelding </a:t>
            </a:r>
            <a:r>
              <a:rPr lang="nl-NL"/>
              <a:t>wilt toevoegen. </a:t>
            </a:r>
            <a:r>
              <a:rPr lang="nl-NL" dirty="0"/>
              <a:t/>
            </a:r>
            <a:br>
              <a:rPr lang="nl-NL" dirty="0"/>
            </a:br>
            <a:r>
              <a:rPr lang="nl-NL" dirty="0"/>
              <a:t>Let op de rechten van de foto!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3600" y="1051200"/>
            <a:ext cx="10924382" cy="946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3" name="Tijdelijke aanduiding voor datum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4377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izontaal wit 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427413"/>
            <a:ext cx="12192000" cy="3430587"/>
          </a:xfrm>
          <a:custGeom>
            <a:avLst/>
            <a:gdLst>
              <a:gd name="connsiteX0" fmla="*/ 0 w 12192000"/>
              <a:gd name="connsiteY0" fmla="*/ 0 h 3430587"/>
              <a:gd name="connsiteX1" fmla="*/ 12192000 w 12192000"/>
              <a:gd name="connsiteY1" fmla="*/ 0 h 3430587"/>
              <a:gd name="connsiteX2" fmla="*/ 12192000 w 12192000"/>
              <a:gd name="connsiteY2" fmla="*/ 3430587 h 3430587"/>
              <a:gd name="connsiteX3" fmla="*/ 6330000 w 12192000"/>
              <a:gd name="connsiteY3" fmla="*/ 3430587 h 3430587"/>
              <a:gd name="connsiteX4" fmla="*/ 6330000 w 12192000"/>
              <a:gd name="connsiteY4" fmla="*/ 3192987 h 3430587"/>
              <a:gd name="connsiteX5" fmla="*/ 5862000 w 12192000"/>
              <a:gd name="connsiteY5" fmla="*/ 3192987 h 3430587"/>
              <a:gd name="connsiteX6" fmla="*/ 5862000 w 12192000"/>
              <a:gd name="connsiteY6" fmla="*/ 3430587 h 3430587"/>
              <a:gd name="connsiteX7" fmla="*/ 0 w 12192000"/>
              <a:gd name="connsiteY7" fmla="*/ 3430587 h 343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30587">
                <a:moveTo>
                  <a:pt x="0" y="0"/>
                </a:moveTo>
                <a:lnTo>
                  <a:pt x="12192000" y="0"/>
                </a:lnTo>
                <a:lnTo>
                  <a:pt x="12192000" y="3430587"/>
                </a:lnTo>
                <a:lnTo>
                  <a:pt x="6330000" y="3430587"/>
                </a:lnTo>
                <a:lnTo>
                  <a:pt x="6330000" y="3192987"/>
                </a:lnTo>
                <a:lnTo>
                  <a:pt x="5862000" y="3192987"/>
                </a:lnTo>
                <a:lnTo>
                  <a:pt x="5862000" y="3430587"/>
                </a:lnTo>
                <a:lnTo>
                  <a:pt x="0" y="343058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lIns="612000">
            <a:noAutofit/>
          </a:bodyPr>
          <a:lstStyle>
            <a:lvl1pPr>
              <a:defRPr/>
            </a:lvl1pPr>
          </a:lstStyle>
          <a:p>
            <a:r>
              <a:rPr lang="nl-NL" dirty="0"/>
              <a:t>Klik op het pictogram als u een afbeelding </a:t>
            </a:r>
            <a:r>
              <a:rPr lang="nl-NL"/>
              <a:t>wilt toevoegen. </a:t>
            </a:r>
            <a:r>
              <a:rPr lang="nl-NL" dirty="0"/>
              <a:t/>
            </a:r>
            <a:br>
              <a:rPr lang="nl-NL" dirty="0"/>
            </a:br>
            <a:r>
              <a:rPr lang="nl-NL" dirty="0"/>
              <a:t>Let op de rechten van de foto!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634206" y="1051200"/>
            <a:ext cx="10924382" cy="946800"/>
          </a:xfrm>
        </p:spPr>
        <p:txBody>
          <a:bodyPr anchor="t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69297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/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>
          <a:xfrm>
            <a:off x="635000" y="2276475"/>
            <a:ext cx="10923588" cy="39449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03764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/grafiek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4"/>
          </p:nvPr>
        </p:nvSpPr>
        <p:spPr>
          <a:xfrm>
            <a:off x="7958859" y="2276475"/>
            <a:ext cx="3600000" cy="3937000"/>
          </a:xfrm>
        </p:spPr>
        <p:txBody>
          <a:bodyPr/>
          <a:lstStyle>
            <a:lvl1pPr marL="0" indent="0">
              <a:buNone/>
              <a:defRPr sz="2000"/>
            </a:lvl1pPr>
            <a:lvl2pPr marL="313200" indent="0">
              <a:buNone/>
              <a:defRPr sz="1800"/>
            </a:lvl2pPr>
            <a:lvl3pPr marL="630000" indent="0">
              <a:buNone/>
              <a:defRPr sz="1600"/>
            </a:lvl3pPr>
            <a:lvl4pPr marL="943200" indent="0">
              <a:buNone/>
              <a:defRPr sz="1600"/>
            </a:lvl4pPr>
            <a:lvl5pPr marL="1260000" indent="0"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5"/>
          </p:nvPr>
        </p:nvSpPr>
        <p:spPr>
          <a:xfrm>
            <a:off x="635000" y="2276475"/>
            <a:ext cx="7178964" cy="39449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8856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afbeelding vertic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jdelijke aanduiding voor afbeelding 31"/>
          <p:cNvSpPr>
            <a:spLocks noGrp="1"/>
          </p:cNvSpPr>
          <p:nvPr>
            <p:ph type="pic" sz="quarter" idx="22" hasCustomPrompt="1"/>
          </p:nvPr>
        </p:nvSpPr>
        <p:spPr>
          <a:xfrm>
            <a:off x="-3175" y="0"/>
            <a:ext cx="6099175" cy="6858000"/>
          </a:xfrm>
          <a:custGeom>
            <a:avLst/>
            <a:gdLst>
              <a:gd name="connsiteX0" fmla="*/ 0 w 6099175"/>
              <a:gd name="connsiteY0" fmla="*/ 0 h 6858000"/>
              <a:gd name="connsiteX1" fmla="*/ 5776763 w 6099175"/>
              <a:gd name="connsiteY1" fmla="*/ 0 h 6858000"/>
              <a:gd name="connsiteX2" fmla="*/ 5776763 w 6099175"/>
              <a:gd name="connsiteY2" fmla="*/ 1144800 h 6858000"/>
              <a:gd name="connsiteX3" fmla="*/ 6099175 w 6099175"/>
              <a:gd name="connsiteY3" fmla="*/ 1144800 h 6858000"/>
              <a:gd name="connsiteX4" fmla="*/ 6099175 w 6099175"/>
              <a:gd name="connsiteY4" fmla="*/ 6541200 h 6858000"/>
              <a:gd name="connsiteX5" fmla="*/ 5776595 w 6099175"/>
              <a:gd name="connsiteY5" fmla="*/ 6541200 h 6858000"/>
              <a:gd name="connsiteX6" fmla="*/ 5776595 w 6099175"/>
              <a:gd name="connsiteY6" fmla="*/ 6858000 h 6858000"/>
              <a:gd name="connsiteX7" fmla="*/ 0 w 609917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9175" h="6858000">
                <a:moveTo>
                  <a:pt x="0" y="0"/>
                </a:moveTo>
                <a:lnTo>
                  <a:pt x="5776763" y="0"/>
                </a:lnTo>
                <a:lnTo>
                  <a:pt x="5776763" y="1144800"/>
                </a:lnTo>
                <a:lnTo>
                  <a:pt x="6099175" y="1144800"/>
                </a:lnTo>
                <a:lnTo>
                  <a:pt x="6099175" y="6541200"/>
                </a:lnTo>
                <a:lnTo>
                  <a:pt x="5776595" y="6541200"/>
                </a:lnTo>
                <a:lnTo>
                  <a:pt x="57765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612000" anchor="ctr" anchorCtr="0">
            <a:noAutofit/>
          </a:bodyPr>
          <a:lstStyle>
            <a:lvl1pPr>
              <a:defRPr baseline="0"/>
            </a:lvl1pPr>
          </a:lstStyle>
          <a:p>
            <a:r>
              <a:rPr lang="nl-NL" dirty="0"/>
              <a:t>Klik op het pictogram als u een afbeelding </a:t>
            </a:r>
            <a:r>
              <a:rPr lang="nl-NL"/>
              <a:t>wilt toevoegen. Let </a:t>
            </a:r>
            <a:r>
              <a:rPr lang="nl-NL" dirty="0"/>
              <a:t>op de rechten van de foto!</a:t>
            </a:r>
          </a:p>
        </p:txBody>
      </p:sp>
      <p:sp>
        <p:nvSpPr>
          <p:cNvPr id="16" name="Rechthoek 15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21" name="Rechthoek 20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4" name="Tijdelijke aanduiding voor tekst 16"/>
          <p:cNvSpPr>
            <a:spLocks noGrp="1"/>
          </p:cNvSpPr>
          <p:nvPr>
            <p:ph type="body" sz="quarter" idx="21" hasCustomPrompt="1"/>
          </p:nvPr>
        </p:nvSpPr>
        <p:spPr>
          <a:xfrm>
            <a:off x="6553200" y="5832053"/>
            <a:ext cx="5004000" cy="389360"/>
          </a:xfrm>
        </p:spPr>
        <p:txBody>
          <a:bodyPr lIns="118800" anchor="b" anchorCtr="0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Naam spreker</a:t>
            </a:r>
          </a:p>
        </p:txBody>
      </p:sp>
      <p:pic>
        <p:nvPicPr>
          <p:cNvPr id="14" name="Afbeelding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79600"/>
          </a:xfrm>
          <a:prstGeom prst="rect">
            <a:avLst/>
          </a:prstGeom>
        </p:spPr>
      </p:pic>
      <p:sp>
        <p:nvSpPr>
          <p:cNvPr id="19" name="Rechthoek 18"/>
          <p:cNvSpPr/>
          <p:nvPr userDrawn="1"/>
        </p:nvSpPr>
        <p:spPr>
          <a:xfrm>
            <a:off x="5773420" y="6541200"/>
            <a:ext cx="647700" cy="3168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7" name="Titel 1"/>
          <p:cNvSpPr>
            <a:spLocks noGrp="1"/>
          </p:cNvSpPr>
          <p:nvPr>
            <p:ph type="ctrTitle"/>
          </p:nvPr>
        </p:nvSpPr>
        <p:spPr>
          <a:xfrm>
            <a:off x="6553200" y="1885467"/>
            <a:ext cx="5004000" cy="2336400"/>
          </a:xfrm>
        </p:spPr>
        <p:txBody>
          <a:bodyPr tIns="90000" bIns="90000"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8" name="Ondertitel 2"/>
          <p:cNvSpPr>
            <a:spLocks noGrp="1"/>
          </p:cNvSpPr>
          <p:nvPr>
            <p:ph type="subTitle" idx="1"/>
          </p:nvPr>
        </p:nvSpPr>
        <p:spPr>
          <a:xfrm>
            <a:off x="6553200" y="4218267"/>
            <a:ext cx="5004000" cy="1613786"/>
          </a:xfrm>
        </p:spPr>
        <p:txBody>
          <a:bodyPr lIns="104400" tIns="90000" rIns="90000" bIns="4680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202668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/grafiek vertic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4"/>
          </p:nvPr>
        </p:nvSpPr>
        <p:spPr>
          <a:xfrm>
            <a:off x="6550024" y="2289599"/>
            <a:ext cx="5004000" cy="3931813"/>
          </a:xfrm>
        </p:spPr>
        <p:txBody>
          <a:bodyPr anchor="t" anchorCtr="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2" name="Rechthoek 11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0024" y="1051200"/>
            <a:ext cx="5004000" cy="9480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9"/>
          </p:nvPr>
        </p:nvSpPr>
        <p:spPr>
          <a:xfrm>
            <a:off x="635000" y="1066799"/>
            <a:ext cx="5003800" cy="5154613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5" name="Tijdelijke aanduiding voor voettekst 1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6" name="Tijdelijke aanduiding voor dianummer 1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281153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61">
          <p15:clr>
            <a:srgbClr val="FBAE40"/>
          </p15:clr>
        </p15:guide>
        <p15:guide id="2" orient="horz" pos="2659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-1"/>
            <a:ext cx="12192000" cy="3427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35000" y="1875617"/>
            <a:ext cx="10923588" cy="1551796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Typ een afsluitende zin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5156753" y="3846022"/>
            <a:ext cx="4680000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7" hasCustomPrompt="1"/>
          </p:nvPr>
        </p:nvSpPr>
        <p:spPr>
          <a:xfrm>
            <a:off x="5156753" y="4639509"/>
            <a:ext cx="4680000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8" hasCustomPrompt="1"/>
          </p:nvPr>
        </p:nvSpPr>
        <p:spPr>
          <a:xfrm>
            <a:off x="5156753" y="5405528"/>
            <a:ext cx="4680000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21" name="Tijdelijke aanduiding voor afbeelding 3"/>
          <p:cNvSpPr>
            <a:spLocks noGrp="1" noChangeAspect="1"/>
          </p:cNvSpPr>
          <p:nvPr>
            <p:ph type="pic" sz="quarter" idx="19"/>
          </p:nvPr>
        </p:nvSpPr>
        <p:spPr>
          <a:xfrm>
            <a:off x="4544781" y="3921366"/>
            <a:ext cx="541203" cy="5400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op het pictogram als u een afbeelding wilt toevoegen</a:t>
            </a:r>
          </a:p>
        </p:txBody>
      </p:sp>
      <p:sp>
        <p:nvSpPr>
          <p:cNvPr id="22" name="Tijdelijke aanduiding voor afbeelding 3"/>
          <p:cNvSpPr>
            <a:spLocks noGrp="1" noChangeAspect="1"/>
          </p:cNvSpPr>
          <p:nvPr>
            <p:ph type="pic" sz="quarter" idx="20"/>
          </p:nvPr>
        </p:nvSpPr>
        <p:spPr>
          <a:xfrm>
            <a:off x="4544781" y="4707382"/>
            <a:ext cx="541203" cy="5400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3" name="Tijdelijke aanduiding voor afbeelding 3"/>
          <p:cNvSpPr>
            <a:spLocks noGrp="1" noChangeAspect="1"/>
          </p:cNvSpPr>
          <p:nvPr>
            <p:ph type="pic" sz="quarter" idx="21"/>
          </p:nvPr>
        </p:nvSpPr>
        <p:spPr>
          <a:xfrm>
            <a:off x="4544781" y="5480872"/>
            <a:ext cx="541203" cy="540000"/>
          </a:xfrm>
          <a:blipFill>
            <a:blip r:embed="rId4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4" name="Rechthoek 23"/>
          <p:cNvSpPr/>
          <p:nvPr userDrawn="1"/>
        </p:nvSpPr>
        <p:spPr>
          <a:xfrm>
            <a:off x="5773420" y="6541200"/>
            <a:ext cx="647700" cy="3168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79600"/>
          </a:xfrm>
          <a:prstGeom prst="rect">
            <a:avLst/>
          </a:prstGeom>
        </p:spPr>
      </p:pic>
      <p:sp>
        <p:nvSpPr>
          <p:cNvPr id="7" name="Tijdelijke aanduiding voor datum 6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721991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-1"/>
            <a:ext cx="6096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35000" y="2565400"/>
            <a:ext cx="5003800" cy="1727200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Typ een afsluitende zin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7176285" y="2286000"/>
            <a:ext cx="4382303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7" hasCustomPrompt="1"/>
          </p:nvPr>
        </p:nvSpPr>
        <p:spPr>
          <a:xfrm>
            <a:off x="7176285" y="3079487"/>
            <a:ext cx="4382303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8" hasCustomPrompt="1"/>
          </p:nvPr>
        </p:nvSpPr>
        <p:spPr>
          <a:xfrm>
            <a:off x="7176285" y="3845506"/>
            <a:ext cx="4382303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21" name="Tijdelijke aanduiding voor afbeelding 3"/>
          <p:cNvSpPr>
            <a:spLocks noGrp="1" noChangeAspect="1"/>
          </p:cNvSpPr>
          <p:nvPr>
            <p:ph type="pic" sz="quarter" idx="19"/>
          </p:nvPr>
        </p:nvSpPr>
        <p:spPr>
          <a:xfrm>
            <a:off x="6564313" y="2361344"/>
            <a:ext cx="541203" cy="5400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2" name="Tijdelijke aanduiding voor afbeelding 3"/>
          <p:cNvSpPr>
            <a:spLocks noGrp="1" noChangeAspect="1"/>
          </p:cNvSpPr>
          <p:nvPr>
            <p:ph type="pic" sz="quarter" idx="20"/>
          </p:nvPr>
        </p:nvSpPr>
        <p:spPr>
          <a:xfrm>
            <a:off x="6564313" y="3147360"/>
            <a:ext cx="541203" cy="5400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3" name="Tijdelijke aanduiding voor afbeelding 3"/>
          <p:cNvSpPr>
            <a:spLocks noGrp="1" noChangeAspect="1"/>
          </p:cNvSpPr>
          <p:nvPr>
            <p:ph type="pic" sz="quarter" idx="21"/>
          </p:nvPr>
        </p:nvSpPr>
        <p:spPr>
          <a:xfrm>
            <a:off x="6564313" y="3920850"/>
            <a:ext cx="541203" cy="540000"/>
          </a:xfrm>
          <a:blipFill>
            <a:blip r:embed="rId4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4" name="Rechthoek 23"/>
          <p:cNvSpPr/>
          <p:nvPr userDrawn="1"/>
        </p:nvSpPr>
        <p:spPr>
          <a:xfrm>
            <a:off x="5773420" y="6541200"/>
            <a:ext cx="647700" cy="3168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79600"/>
          </a:xfrm>
          <a:prstGeom prst="rect">
            <a:avLst/>
          </a:prstGeom>
        </p:spPr>
      </p:pic>
      <p:sp>
        <p:nvSpPr>
          <p:cNvPr id="7" name="Tijdelijke aanduiding voor datum 6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20549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35000" y="1875617"/>
            <a:ext cx="10923588" cy="1551795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Typ een afsluitende zin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4224313" y="3846022"/>
            <a:ext cx="4680000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7" hasCustomPrompt="1"/>
          </p:nvPr>
        </p:nvSpPr>
        <p:spPr>
          <a:xfrm>
            <a:off x="4224313" y="4639509"/>
            <a:ext cx="4680000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8" hasCustomPrompt="1"/>
          </p:nvPr>
        </p:nvSpPr>
        <p:spPr>
          <a:xfrm>
            <a:off x="4224313" y="5405528"/>
            <a:ext cx="4680000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21" name="Tijdelijke aanduiding voor afbeelding 3"/>
          <p:cNvSpPr>
            <a:spLocks noGrp="1" noChangeAspect="1"/>
          </p:cNvSpPr>
          <p:nvPr>
            <p:ph type="pic" sz="quarter" idx="19"/>
          </p:nvPr>
        </p:nvSpPr>
        <p:spPr>
          <a:xfrm>
            <a:off x="3612341" y="3921366"/>
            <a:ext cx="541203" cy="5400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2" name="Tijdelijke aanduiding voor afbeelding 3"/>
          <p:cNvSpPr>
            <a:spLocks noGrp="1" noChangeAspect="1"/>
          </p:cNvSpPr>
          <p:nvPr>
            <p:ph type="pic" sz="quarter" idx="20"/>
          </p:nvPr>
        </p:nvSpPr>
        <p:spPr>
          <a:xfrm>
            <a:off x="3612341" y="4707382"/>
            <a:ext cx="541203" cy="5400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3" name="Tijdelijke aanduiding voor afbeelding 3"/>
          <p:cNvSpPr>
            <a:spLocks noGrp="1" noChangeAspect="1"/>
          </p:cNvSpPr>
          <p:nvPr>
            <p:ph type="pic" sz="quarter" idx="21"/>
          </p:nvPr>
        </p:nvSpPr>
        <p:spPr>
          <a:xfrm>
            <a:off x="3612341" y="5480872"/>
            <a:ext cx="541203" cy="540000"/>
          </a:xfrm>
          <a:blipFill>
            <a:blip r:embed="rId4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4" name="Rechthoek 23"/>
          <p:cNvSpPr/>
          <p:nvPr userDrawn="1"/>
        </p:nvSpPr>
        <p:spPr>
          <a:xfrm>
            <a:off x="5773420" y="6541200"/>
            <a:ext cx="647700" cy="3168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79600"/>
          </a:xfrm>
          <a:prstGeom prst="rect">
            <a:avLst/>
          </a:prstGeom>
        </p:spPr>
      </p:pic>
      <p:sp>
        <p:nvSpPr>
          <p:cNvPr id="6" name="Tijdelijke aanduiding voor datum 5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Anet Weterings (PBL), The Umea University Conference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00279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14 september 2017</a:t>
            </a:r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Anet Weterings (PBL), The Umea University Conference</a:t>
            </a:r>
            <a:endParaRPr lang="nl-NL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1B41AD-4089-4FF3-89EE-88DC6CFA2429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42425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afbeelding horizonta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34682" y="3427412"/>
            <a:ext cx="10923906" cy="1726479"/>
          </a:xfrm>
        </p:spPr>
        <p:txBody>
          <a:bodyPr lIns="57600" tIns="90000" bIns="90000" anchor="b">
            <a:normAutofit/>
          </a:bodyPr>
          <a:lstStyle>
            <a:lvl1pPr algn="l"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34682" y="5162400"/>
            <a:ext cx="10923906" cy="664319"/>
          </a:xfrm>
        </p:spPr>
        <p:txBody>
          <a:bodyPr lIns="72000" tIns="9000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12" name="Rechthoek 11"/>
          <p:cNvSpPr/>
          <p:nvPr userDrawn="1"/>
        </p:nvSpPr>
        <p:spPr>
          <a:xfrm>
            <a:off x="5773420" y="6541200"/>
            <a:ext cx="647700" cy="3168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ijdelijke aanduiding voor tekst 16"/>
          <p:cNvSpPr>
            <a:spLocks noGrp="1"/>
          </p:cNvSpPr>
          <p:nvPr>
            <p:ph type="body" sz="quarter" idx="10" hasCustomPrompt="1"/>
          </p:nvPr>
        </p:nvSpPr>
        <p:spPr>
          <a:xfrm>
            <a:off x="633412" y="5829386"/>
            <a:ext cx="5138738" cy="389360"/>
          </a:xfrm>
        </p:spPr>
        <p:txBody>
          <a:bodyPr lIns="86400" anchor="b" anchorCtr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Naam spreker</a:t>
            </a:r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18796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6" name="Tijdelijke aanduiding voor afbeelding 1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-1"/>
            <a:ext cx="12192000" cy="3427413"/>
          </a:xfrm>
          <a:custGeom>
            <a:avLst/>
            <a:gdLst>
              <a:gd name="connsiteX0" fmla="*/ 5772000 w 12192000"/>
              <a:gd name="connsiteY0" fmla="*/ 1 h 3427413"/>
              <a:gd name="connsiteX1" fmla="*/ 5772000 w 12192000"/>
              <a:gd name="connsiteY1" fmla="*/ 1144801 h 3427413"/>
              <a:gd name="connsiteX2" fmla="*/ 6420000 w 12192000"/>
              <a:gd name="connsiteY2" fmla="*/ 1144801 h 3427413"/>
              <a:gd name="connsiteX3" fmla="*/ 6420000 w 12192000"/>
              <a:gd name="connsiteY3" fmla="*/ 1 h 3427413"/>
              <a:gd name="connsiteX4" fmla="*/ 0 w 12192000"/>
              <a:gd name="connsiteY4" fmla="*/ 0 h 3427413"/>
              <a:gd name="connsiteX5" fmla="*/ 12192000 w 12192000"/>
              <a:gd name="connsiteY5" fmla="*/ 0 h 3427413"/>
              <a:gd name="connsiteX6" fmla="*/ 12192000 w 12192000"/>
              <a:gd name="connsiteY6" fmla="*/ 3427413 h 3427413"/>
              <a:gd name="connsiteX7" fmla="*/ 0 w 12192000"/>
              <a:gd name="connsiteY7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7413">
                <a:moveTo>
                  <a:pt x="5772000" y="1"/>
                </a:moveTo>
                <a:lnTo>
                  <a:pt x="5772000" y="1144801"/>
                </a:lnTo>
                <a:lnTo>
                  <a:pt x="6420000" y="1144801"/>
                </a:lnTo>
                <a:lnTo>
                  <a:pt x="6420000" y="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427413"/>
                </a:lnTo>
                <a:lnTo>
                  <a:pt x="0" y="3427413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</p:spPr>
        <p:txBody>
          <a:bodyPr wrap="square" lIns="648000" anchor="ctr" anchorCtr="0">
            <a:noAutofit/>
          </a:bodyPr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op het pictogram als u een afbeelding </a:t>
            </a:r>
            <a:r>
              <a:rPr lang="nl-NL"/>
              <a:t>wilt toevoegen. </a:t>
            </a:r>
            <a:r>
              <a:rPr lang="nl-NL" dirty="0"/>
              <a:t/>
            </a:r>
            <a:br>
              <a:rPr lang="nl-NL" dirty="0"/>
            </a:br>
            <a:r>
              <a:rPr lang="nl-NL" dirty="0"/>
              <a:t>Let op de rechten van de foto!</a:t>
            </a:r>
          </a:p>
          <a:p>
            <a:endParaRPr lang="nl-NL" dirty="0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09"/>
            <a:ext cx="121920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49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1185">
          <p15:clr>
            <a:srgbClr val="FBAE40"/>
          </p15:clr>
        </p15:guide>
        <p15:guide id="2" orient="horz" pos="2656">
          <p15:clr>
            <a:srgbClr val="FBAE40"/>
          </p15:clr>
        </p15:guide>
        <p15:guide id="3" pos="4044">
          <p15:clr>
            <a:srgbClr val="FBAE40"/>
          </p15:clr>
        </p15:guide>
        <p15:guide id="4" pos="3636">
          <p15:clr>
            <a:srgbClr val="FBAE40"/>
          </p15:clr>
        </p15:guide>
        <p15:guide id="5" orient="horz" pos="31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vertic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4" name="Afbeelding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7" name="Rechthoek 16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" name="Rechthoek 14"/>
          <p:cNvSpPr/>
          <p:nvPr userDrawn="1"/>
        </p:nvSpPr>
        <p:spPr>
          <a:xfrm>
            <a:off x="5773420" y="6541200"/>
            <a:ext cx="647700" cy="3168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79600"/>
          </a:xfrm>
          <a:prstGeom prst="rect">
            <a:avLst/>
          </a:prstGeom>
        </p:spPr>
      </p:pic>
      <p:sp>
        <p:nvSpPr>
          <p:cNvPr id="18" name="Tijdelijke aanduiding voor datum 1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20" name="Tijdelijke aanduiding voor dianummer 1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4" name="Ondertitel 2"/>
          <p:cNvSpPr>
            <a:spLocks noGrp="1"/>
          </p:cNvSpPr>
          <p:nvPr>
            <p:ph type="subTitle" idx="1"/>
          </p:nvPr>
        </p:nvSpPr>
        <p:spPr>
          <a:xfrm>
            <a:off x="6556176" y="3427413"/>
            <a:ext cx="5004000" cy="2404640"/>
          </a:xfrm>
        </p:spPr>
        <p:txBody>
          <a:bodyPr lIns="104400" tIns="90000" rIns="90000" bIns="4680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25" name="Tijdelijke aanduiding voor tekst 16"/>
          <p:cNvSpPr>
            <a:spLocks noGrp="1"/>
          </p:cNvSpPr>
          <p:nvPr>
            <p:ph type="body" sz="quarter" idx="21" hasCustomPrompt="1"/>
          </p:nvPr>
        </p:nvSpPr>
        <p:spPr>
          <a:xfrm>
            <a:off x="6553200" y="5832053"/>
            <a:ext cx="5004000" cy="389360"/>
          </a:xfrm>
        </p:spPr>
        <p:txBody>
          <a:bodyPr lIns="118800" anchor="b" anchorCtr="0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Naam spreker</a:t>
            </a:r>
          </a:p>
        </p:txBody>
      </p: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6554588" y="2024063"/>
            <a:ext cx="5004000" cy="1403350"/>
          </a:xfrm>
        </p:spPr>
        <p:txBody>
          <a:bodyPr tIns="90000" bIns="90000"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9601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horizont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-1"/>
            <a:ext cx="12192000" cy="3427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000" y="1879600"/>
            <a:ext cx="10923588" cy="1547813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5" name="Tijdelijke aanduiding voor datum 1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6" name="Tijdelijke aanduiding voor voettekst 1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7" name="Tijdelijke aanduiding voor dianummer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Ondertitel 2"/>
          <p:cNvSpPr>
            <a:spLocks noGrp="1"/>
          </p:cNvSpPr>
          <p:nvPr>
            <p:ph type="subTitle" idx="1"/>
          </p:nvPr>
        </p:nvSpPr>
        <p:spPr>
          <a:xfrm>
            <a:off x="635000" y="3749487"/>
            <a:ext cx="10925176" cy="2077232"/>
          </a:xfrm>
        </p:spPr>
        <p:txBody>
          <a:bodyPr lIns="104400" tIns="90000" rIns="90000" bIns="4680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10" name="Tijdelijke aanduiding voor tekst 16"/>
          <p:cNvSpPr>
            <a:spLocks noGrp="1"/>
          </p:cNvSpPr>
          <p:nvPr>
            <p:ph type="body" sz="quarter" idx="10" hasCustomPrompt="1"/>
          </p:nvPr>
        </p:nvSpPr>
        <p:spPr>
          <a:xfrm>
            <a:off x="633412" y="5829386"/>
            <a:ext cx="5005388" cy="389360"/>
          </a:xfrm>
        </p:spPr>
        <p:txBody>
          <a:bodyPr lIns="86400" anchor="b" anchorCtr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Naam spreker</a:t>
            </a:r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79600"/>
          </a:xfrm>
          <a:prstGeom prst="rect">
            <a:avLst/>
          </a:prstGeom>
        </p:spPr>
      </p:pic>
      <p:sp>
        <p:nvSpPr>
          <p:cNvPr id="12" name="Rechthoek 11"/>
          <p:cNvSpPr/>
          <p:nvPr userDrawn="1"/>
        </p:nvSpPr>
        <p:spPr>
          <a:xfrm>
            <a:off x="5773420" y="6541200"/>
            <a:ext cx="647700" cy="3168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388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opga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634999" y="2636838"/>
            <a:ext cx="5003801" cy="1584325"/>
          </a:xfrm>
        </p:spPr>
        <p:txBody>
          <a:bodyPr anchor="ctr" anchorCtr="0"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3" name="Tijdelijke aanduiding voor tekst 4"/>
          <p:cNvSpPr>
            <a:spLocks noGrp="1"/>
          </p:cNvSpPr>
          <p:nvPr>
            <p:ph type="body" sz="quarter" idx="15"/>
          </p:nvPr>
        </p:nvSpPr>
        <p:spPr>
          <a:xfrm>
            <a:off x="7791732" y="916926"/>
            <a:ext cx="3766856" cy="81756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/>
            </a:lvl1pPr>
            <a:lvl2pPr marL="313200" indent="0">
              <a:buNone/>
              <a:defRPr/>
            </a:lvl2pPr>
            <a:lvl3pPr marL="630000" indent="0">
              <a:buNone/>
              <a:defRPr/>
            </a:lvl3pPr>
            <a:lvl4pPr marL="943200" indent="0">
              <a:buNone/>
              <a:defRPr/>
            </a:lvl4pPr>
            <a:lvl5pPr marL="1260000" indent="0"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4" name="Tijdelijke aanduiding voor tekst 4"/>
          <p:cNvSpPr>
            <a:spLocks noGrp="1"/>
          </p:cNvSpPr>
          <p:nvPr>
            <p:ph type="body" sz="quarter" idx="16"/>
          </p:nvPr>
        </p:nvSpPr>
        <p:spPr>
          <a:xfrm>
            <a:off x="7791732" y="2061911"/>
            <a:ext cx="3766856" cy="81756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/>
            </a:lvl1pPr>
            <a:lvl2pPr marL="313200" indent="0">
              <a:buNone/>
              <a:defRPr/>
            </a:lvl2pPr>
            <a:lvl3pPr marL="630000" indent="0">
              <a:buNone/>
              <a:defRPr/>
            </a:lvl3pPr>
            <a:lvl4pPr marL="943200" indent="0">
              <a:buNone/>
              <a:defRPr/>
            </a:lvl4pPr>
            <a:lvl5pPr marL="1260000" indent="0"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5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7791732" y="3211200"/>
            <a:ext cx="3766856" cy="81756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/>
            </a:lvl1pPr>
            <a:lvl2pPr marL="313200" indent="0">
              <a:buNone/>
              <a:defRPr/>
            </a:lvl2pPr>
            <a:lvl3pPr marL="630000" indent="0">
              <a:buNone/>
              <a:defRPr/>
            </a:lvl3pPr>
            <a:lvl4pPr marL="943200" indent="0">
              <a:buNone/>
              <a:defRPr/>
            </a:lvl4pPr>
            <a:lvl5pPr marL="1260000" indent="0"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6" name="Tijdelijke aanduiding voor tekst 4"/>
          <p:cNvSpPr>
            <a:spLocks noGrp="1"/>
          </p:cNvSpPr>
          <p:nvPr>
            <p:ph type="body" sz="quarter" idx="18"/>
          </p:nvPr>
        </p:nvSpPr>
        <p:spPr>
          <a:xfrm>
            <a:off x="7791732" y="4352400"/>
            <a:ext cx="3766856" cy="81756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/>
            </a:lvl1pPr>
            <a:lvl2pPr marL="313200" indent="0">
              <a:buNone/>
              <a:defRPr/>
            </a:lvl2pPr>
            <a:lvl3pPr marL="630000" indent="0">
              <a:buNone/>
              <a:defRPr/>
            </a:lvl3pPr>
            <a:lvl4pPr marL="943200" indent="0">
              <a:buNone/>
              <a:defRPr/>
            </a:lvl4pPr>
            <a:lvl5pPr marL="1260000" indent="0"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7" name="Tijdelijke aanduiding voor tekst 4"/>
          <p:cNvSpPr>
            <a:spLocks noGrp="1"/>
          </p:cNvSpPr>
          <p:nvPr>
            <p:ph type="body" sz="quarter" idx="19"/>
          </p:nvPr>
        </p:nvSpPr>
        <p:spPr>
          <a:xfrm>
            <a:off x="7791732" y="5497200"/>
            <a:ext cx="3766856" cy="81756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/>
            </a:lvl1pPr>
            <a:lvl2pPr marL="313200" indent="0">
              <a:buNone/>
              <a:defRPr/>
            </a:lvl2pPr>
            <a:lvl3pPr marL="630000" indent="0">
              <a:buNone/>
              <a:defRPr/>
            </a:lvl3pPr>
            <a:lvl4pPr marL="943200" indent="0">
              <a:buNone/>
              <a:defRPr/>
            </a:lvl4pPr>
            <a:lvl5pPr marL="1260000" indent="0"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pic>
        <p:nvPicPr>
          <p:cNvPr id="19" name="Afbeelding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21" name="Rechthoek 20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2" name="Tijdelijke aanduiding voor tekst 2"/>
          <p:cNvSpPr>
            <a:spLocks noGrp="1"/>
          </p:cNvSpPr>
          <p:nvPr>
            <p:ph type="body" sz="quarter" idx="10" hasCustomPrompt="1"/>
          </p:nvPr>
        </p:nvSpPr>
        <p:spPr>
          <a:xfrm>
            <a:off x="6418727" y="998445"/>
            <a:ext cx="1373005" cy="817563"/>
          </a:xfrm>
        </p:spPr>
        <p:txBody>
          <a:bodyPr bIns="46800" anchor="b" anchorCtr="0">
            <a:normAutofit/>
          </a:bodyPr>
          <a:lstStyle>
            <a:lvl1pPr marL="0" indent="0" algn="r">
              <a:buNone/>
              <a:defRPr sz="4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#</a:t>
            </a:r>
          </a:p>
        </p:txBody>
      </p:sp>
      <p:sp>
        <p:nvSpPr>
          <p:cNvPr id="23" name="Tijdelijke aanduiding voor tekst 2"/>
          <p:cNvSpPr>
            <a:spLocks noGrp="1"/>
          </p:cNvSpPr>
          <p:nvPr>
            <p:ph type="body" sz="quarter" idx="11" hasCustomPrompt="1"/>
          </p:nvPr>
        </p:nvSpPr>
        <p:spPr>
          <a:xfrm>
            <a:off x="6418727" y="2143674"/>
            <a:ext cx="1373005" cy="817563"/>
          </a:xfrm>
        </p:spPr>
        <p:txBody>
          <a:bodyPr bIns="46800" anchor="b" anchorCtr="0">
            <a:normAutofit/>
          </a:bodyPr>
          <a:lstStyle>
            <a:lvl1pPr marL="0" indent="0" algn="r">
              <a:buNone/>
              <a:defRPr sz="4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#</a:t>
            </a:r>
          </a:p>
        </p:txBody>
      </p:sp>
      <p:sp>
        <p:nvSpPr>
          <p:cNvPr id="24" name="Tijdelijke aanduiding voor tekst 2"/>
          <p:cNvSpPr>
            <a:spLocks noGrp="1"/>
          </p:cNvSpPr>
          <p:nvPr>
            <p:ph type="body" sz="quarter" idx="12" hasCustomPrompt="1"/>
          </p:nvPr>
        </p:nvSpPr>
        <p:spPr>
          <a:xfrm>
            <a:off x="6418727" y="3288903"/>
            <a:ext cx="1373005" cy="817563"/>
          </a:xfrm>
        </p:spPr>
        <p:txBody>
          <a:bodyPr bIns="46800" anchor="b" anchorCtr="0">
            <a:normAutofit/>
          </a:bodyPr>
          <a:lstStyle>
            <a:lvl1pPr marL="0" indent="0" algn="r">
              <a:buNone/>
              <a:defRPr sz="4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#</a:t>
            </a:r>
          </a:p>
        </p:txBody>
      </p:sp>
      <p:sp>
        <p:nvSpPr>
          <p:cNvPr id="25" name="Tijdelijke aanduiding voor tekst 2"/>
          <p:cNvSpPr>
            <a:spLocks noGrp="1"/>
          </p:cNvSpPr>
          <p:nvPr>
            <p:ph type="body" sz="quarter" idx="13" hasCustomPrompt="1"/>
          </p:nvPr>
        </p:nvSpPr>
        <p:spPr>
          <a:xfrm>
            <a:off x="6418727" y="4434132"/>
            <a:ext cx="1373005" cy="817563"/>
          </a:xfrm>
        </p:spPr>
        <p:txBody>
          <a:bodyPr bIns="46800" anchor="b" anchorCtr="0">
            <a:normAutofit/>
          </a:bodyPr>
          <a:lstStyle>
            <a:lvl1pPr marL="0" indent="0" algn="r">
              <a:buNone/>
              <a:defRPr sz="4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#</a:t>
            </a:r>
          </a:p>
        </p:txBody>
      </p:sp>
      <p:sp>
        <p:nvSpPr>
          <p:cNvPr id="26" name="Tijdelijke aanduiding voor tekst 2"/>
          <p:cNvSpPr>
            <a:spLocks noGrp="1"/>
          </p:cNvSpPr>
          <p:nvPr>
            <p:ph type="body" sz="quarter" idx="14" hasCustomPrompt="1"/>
          </p:nvPr>
        </p:nvSpPr>
        <p:spPr>
          <a:xfrm>
            <a:off x="6418727" y="5579361"/>
            <a:ext cx="1373005" cy="817563"/>
          </a:xfrm>
        </p:spPr>
        <p:txBody>
          <a:bodyPr bIns="46800" anchor="b" anchorCtr="0">
            <a:normAutofit/>
          </a:bodyPr>
          <a:lstStyle>
            <a:lvl1pPr marL="0" indent="0" algn="r">
              <a:buNone/>
              <a:defRPr sz="4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51585103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opgave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ijdelijke aanduiding voor tekst 11"/>
          <p:cNvSpPr>
            <a:spLocks noGrp="1"/>
          </p:cNvSpPr>
          <p:nvPr>
            <p:ph type="body" sz="quarter" idx="13"/>
          </p:nvPr>
        </p:nvSpPr>
        <p:spPr>
          <a:xfrm>
            <a:off x="6553200" y="2289600"/>
            <a:ext cx="5004000" cy="3931813"/>
          </a:xfrm>
        </p:spPr>
        <p:txBody>
          <a:bodyPr/>
          <a:lstStyle>
            <a:lvl1pPr marL="457200" indent="-457200">
              <a:buClr>
                <a:schemeClr val="bg1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684000" indent="-21600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6" name="Rechthoek 15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6553200" y="1051200"/>
            <a:ext cx="5004000" cy="9480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4" name="Tijdelijke aanduiding voor afbeelding 2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8242" cy="6858000"/>
          </a:xfrm>
          <a:custGeom>
            <a:avLst/>
            <a:gdLst>
              <a:gd name="connsiteX0" fmla="*/ 0 w 6098242"/>
              <a:gd name="connsiteY0" fmla="*/ 0 h 6858000"/>
              <a:gd name="connsiteX1" fmla="*/ 5862000 w 6098242"/>
              <a:gd name="connsiteY1" fmla="*/ 0 h 6858000"/>
              <a:gd name="connsiteX2" fmla="*/ 5862000 w 6098242"/>
              <a:gd name="connsiteY2" fmla="*/ 708025 h 6858000"/>
              <a:gd name="connsiteX3" fmla="*/ 6098242 w 6098242"/>
              <a:gd name="connsiteY3" fmla="*/ 708025 h 6858000"/>
              <a:gd name="connsiteX4" fmla="*/ 6098242 w 6098242"/>
              <a:gd name="connsiteY4" fmla="*/ 6620400 h 6858000"/>
              <a:gd name="connsiteX5" fmla="*/ 5862000 w 6098242"/>
              <a:gd name="connsiteY5" fmla="*/ 6620400 h 6858000"/>
              <a:gd name="connsiteX6" fmla="*/ 5862000 w 6098242"/>
              <a:gd name="connsiteY6" fmla="*/ 6858000 h 6858000"/>
              <a:gd name="connsiteX7" fmla="*/ 0 w 609824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8242" h="6858000">
                <a:moveTo>
                  <a:pt x="0" y="0"/>
                </a:moveTo>
                <a:lnTo>
                  <a:pt x="5862000" y="0"/>
                </a:lnTo>
                <a:lnTo>
                  <a:pt x="5862000" y="708025"/>
                </a:lnTo>
                <a:lnTo>
                  <a:pt x="6098242" y="708025"/>
                </a:lnTo>
                <a:lnTo>
                  <a:pt x="6098242" y="6620400"/>
                </a:lnTo>
                <a:lnTo>
                  <a:pt x="5862000" y="6620400"/>
                </a:lnTo>
                <a:lnTo>
                  <a:pt x="586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lIns="612000" anchor="ctr" anchorCtr="0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op het pictogram als u een afbeelding </a:t>
            </a:r>
            <a:r>
              <a:rPr lang="nl-NL"/>
              <a:t>wilt toevoegen. Let </a:t>
            </a:r>
            <a:r>
              <a:rPr lang="nl-NL" dirty="0"/>
              <a:t>op de rechten van de foto!</a:t>
            </a:r>
          </a:p>
        </p:txBody>
      </p:sp>
      <p:sp>
        <p:nvSpPr>
          <p:cNvPr id="17" name="Tijdelijke aanduiding voor datum 1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8" name="Tijdelijke aanduiding voor voettekst 1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9" name="Tijdelijke aanduiding voor dianumm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95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4999" y="2636837"/>
            <a:ext cx="5003801" cy="1584325"/>
          </a:xfrm>
        </p:spPr>
        <p:txBody>
          <a:bodyPr anchor="b"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4999" y="4221162"/>
            <a:ext cx="5003801" cy="2000251"/>
          </a:xfrm>
        </p:spPr>
        <p:txBody>
          <a:bodyPr tIns="90000" rIns="10080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634999" y="1171575"/>
            <a:ext cx="5003801" cy="1463674"/>
          </a:xfrm>
        </p:spPr>
        <p:txBody>
          <a:bodyPr rIns="0" anchor="b" anchorCtr="0">
            <a:normAutofit/>
          </a:bodyPr>
          <a:lstStyle>
            <a:lvl1pPr marL="0" indent="0" algn="r">
              <a:buNone/>
              <a:defRPr sz="9600" b="1" i="0">
                <a:solidFill>
                  <a:schemeClr val="bg1"/>
                </a:solidFill>
              </a:defRPr>
            </a:lvl1pPr>
            <a:lvl2pPr marL="313200" indent="0" algn="r">
              <a:buNone/>
              <a:defRPr/>
            </a:lvl2pPr>
            <a:lvl3pPr marL="630000" indent="0" algn="r">
              <a:buNone/>
              <a:defRPr/>
            </a:lvl3pPr>
            <a:lvl4pPr marL="943200" indent="0" algn="r">
              <a:buNone/>
              <a:defRPr/>
            </a:lvl4pPr>
            <a:lvl5pPr marL="1260000" indent="0" algn="r">
              <a:buNone/>
              <a:defRPr/>
            </a:lvl5pPr>
          </a:lstStyle>
          <a:p>
            <a:pPr lvl="0"/>
            <a:r>
              <a:rPr lang="nl-NL" dirty="0"/>
              <a:t>#</a:t>
            </a:r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1" name="Rechthoek 10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572251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61">
          <p15:clr>
            <a:srgbClr val="FBAE40"/>
          </p15:clr>
        </p15:guide>
        <p15:guide id="2" orient="horz" pos="265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35000" y="1052513"/>
            <a:ext cx="10923588" cy="9480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5000" y="2289485"/>
            <a:ext cx="10923588" cy="3931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Zesde niveau</a:t>
            </a:r>
          </a:p>
          <a:p>
            <a:pPr lvl="6"/>
            <a:r>
              <a:rPr lang="nl-NL" dirty="0"/>
              <a:t>Zevende niveau</a:t>
            </a:r>
          </a:p>
          <a:p>
            <a:pPr lvl="7"/>
            <a:r>
              <a:rPr lang="nl-NL" dirty="0"/>
              <a:t>Achtste niveau</a:t>
            </a:r>
          </a:p>
          <a:p>
            <a:pPr lvl="8"/>
            <a:r>
              <a:rPr lang="nl-NL" dirty="0"/>
              <a:t>Negende niveau</a:t>
            </a:r>
          </a:p>
          <a:p>
            <a:pPr lvl="8"/>
            <a:endParaRPr lang="nl-NL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12191988" cy="1066799"/>
          </a:xfrm>
          <a:prstGeom prst="rect">
            <a:avLst/>
          </a:prstGeom>
        </p:spPr>
      </p:pic>
      <p:sp>
        <p:nvSpPr>
          <p:cNvPr id="13" name="Rechthoek 12"/>
          <p:cNvSpPr>
            <a:spLocks/>
          </p:cNvSpPr>
          <p:nvPr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6553199" y="6372038"/>
            <a:ext cx="3781426" cy="264272"/>
          </a:xfrm>
          <a:prstGeom prst="rect">
            <a:avLst/>
          </a:prstGeom>
        </p:spPr>
        <p:txBody>
          <a:bodyPr vert="horz" lIns="91440" tIns="0" rIns="91440" bIns="45720" rtlCol="0" anchor="b" anchorCtr="0"/>
          <a:lstStyle>
            <a:lvl1pPr algn="l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4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5000" y="6372038"/>
            <a:ext cx="5003800" cy="26427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639424" y="6372038"/>
            <a:ext cx="919163" cy="264272"/>
          </a:xfrm>
          <a:prstGeom prst="rect">
            <a:avLst/>
          </a:prstGeom>
        </p:spPr>
        <p:txBody>
          <a:bodyPr vert="horz" lIns="91440" tIns="45720" rIns="0" bIns="45720" rtlCol="0" anchor="b" anchorCtr="0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8528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16800" indent="-316800" algn="l" defTabSz="914400" rtl="0" eaLnBrk="1" latinLnBrk="0" hangingPunct="1">
        <a:lnSpc>
          <a:spcPct val="90000"/>
        </a:lnSpc>
        <a:spcBef>
          <a:spcPts val="1200"/>
        </a:spcBef>
        <a:buClr>
          <a:schemeClr val="tx2"/>
        </a:buClr>
        <a:buSzPct val="80000"/>
        <a:buFont typeface="Verdana" panose="020B0604030504040204" pitchFamily="34" charset="0"/>
        <a:buChar char="›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000" indent="-3168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Verdana" panose="020B060403050404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46800" indent="-3168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3168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76800" indent="-316800" algn="l" defTabSz="914400" rtl="0" eaLnBrk="1" latinLnBrk="0" hangingPunct="1">
        <a:lnSpc>
          <a:spcPct val="90000"/>
        </a:lnSpc>
        <a:spcBef>
          <a:spcPts val="600"/>
        </a:spcBef>
        <a:buFont typeface="Verdana" panose="020B060403050404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890000" indent="-3168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6pPr>
      <a:lvl7pPr marL="72000" indent="-72000" algn="l" defTabSz="914400" rtl="0" eaLnBrk="1" latinLnBrk="0" hangingPunct="1">
        <a:lnSpc>
          <a:spcPct val="90000"/>
        </a:lnSpc>
        <a:spcBef>
          <a:spcPts val="600"/>
        </a:spcBef>
        <a:buSzPct val="25000"/>
        <a:buFont typeface="Verdana" panose="020B0604030504040204" pitchFamily="34" charset="0"/>
        <a:buChar char=" "/>
        <a:defRPr sz="1200" b="1" i="0" kern="1200">
          <a:solidFill>
            <a:schemeClr val="tx2"/>
          </a:solidFill>
          <a:latin typeface="+mn-lt"/>
          <a:ea typeface="+mn-ea"/>
          <a:cs typeface="+mn-cs"/>
        </a:defRPr>
      </a:lvl7pPr>
      <a:lvl8pPr marL="72000" indent="-72000" algn="l" defTabSz="914400" rtl="0" eaLnBrk="1" latinLnBrk="0" hangingPunct="1">
        <a:lnSpc>
          <a:spcPct val="90000"/>
        </a:lnSpc>
        <a:spcBef>
          <a:spcPts val="600"/>
        </a:spcBef>
        <a:buSzPct val="25000"/>
        <a:buFont typeface="Verdana" panose="020B0604030504040204" pitchFamily="34" charset="0"/>
        <a:buChar char=" "/>
        <a:defRPr sz="1200" i="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16000" indent="-1440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Verdana" panose="020B0604030504040204" pitchFamily="34" charset="0"/>
        <a:buChar char="–"/>
        <a:defRPr sz="1200" i="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7281">
          <p15:clr>
            <a:srgbClr val="F26B43"/>
          </p15:clr>
        </p15:guide>
        <p15:guide id="8" orient="horz" pos="3919">
          <p15:clr>
            <a:srgbClr val="F26B43"/>
          </p15:clr>
        </p15:guide>
        <p15:guide id="9" pos="3840">
          <p15:clr>
            <a:srgbClr val="F26B43"/>
          </p15:clr>
        </p15:guide>
        <p15:guide id="10" orient="horz" pos="2159">
          <p15:clr>
            <a:srgbClr val="F26B43"/>
          </p15:clr>
        </p15:guide>
        <p15:guide id="11" pos="400">
          <p15:clr>
            <a:srgbClr val="F26B43"/>
          </p15:clr>
        </p15:guide>
        <p15:guide id="12" pos="4128">
          <p15:clr>
            <a:srgbClr val="F26B43"/>
          </p15:clr>
        </p15:guide>
        <p15:guide id="13" pos="3552">
          <p15:clr>
            <a:srgbClr val="F26B43"/>
          </p15:clr>
        </p15:guide>
        <p15:guide id="14" orient="horz" pos="1275">
          <p15:clr>
            <a:srgbClr val="F26B43"/>
          </p15:clr>
        </p15:guide>
        <p15:guide id="15" orient="horz" pos="1434">
          <p15:clr>
            <a:srgbClr val="F26B43"/>
          </p15:clr>
        </p15:guide>
        <p15:guide id="16" pos="461">
          <p15:clr>
            <a:srgbClr val="F26B43"/>
          </p15:clr>
        </p15:guide>
        <p15:guide id="17" orient="horz" pos="6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altLang="nl-NL" dirty="0" smtClean="0"/>
              <a:t/>
            </a:r>
            <a:br>
              <a:rPr lang="nl-NL" altLang="nl-NL" dirty="0" smtClean="0"/>
            </a:br>
            <a:r>
              <a:rPr lang="nl-NL" altLang="nl-NL" dirty="0" err="1" smtClean="0"/>
              <a:t>What</a:t>
            </a:r>
            <a:r>
              <a:rPr lang="nl-NL" altLang="nl-NL" dirty="0" smtClean="0"/>
              <a:t> </a:t>
            </a:r>
            <a:r>
              <a:rPr lang="nl-NL" altLang="nl-NL" dirty="0" err="1" smtClean="0"/>
              <a:t>to</a:t>
            </a:r>
            <a:r>
              <a:rPr lang="nl-NL" altLang="nl-NL" dirty="0" smtClean="0"/>
              <a:t> do </a:t>
            </a:r>
            <a:r>
              <a:rPr lang="nl-NL" altLang="nl-NL" dirty="0" err="1" smtClean="0"/>
              <a:t>with</a:t>
            </a:r>
            <a:r>
              <a:rPr lang="nl-NL" altLang="nl-NL" dirty="0" smtClean="0"/>
              <a:t> </a:t>
            </a:r>
            <a:r>
              <a:rPr lang="nl-NL" altLang="nl-NL" dirty="0" err="1" smtClean="0"/>
              <a:t>statistics</a:t>
            </a:r>
            <a:r>
              <a:rPr lang="nl-NL" altLang="nl-NL" dirty="0" smtClean="0"/>
              <a:t>?</a:t>
            </a:r>
            <a:r>
              <a:rPr lang="nl-NL" altLang="nl-NL" dirty="0"/>
              <a:t/>
            </a:r>
            <a:br>
              <a:rPr lang="nl-NL" altLang="nl-NL" dirty="0"/>
            </a:br>
            <a:endParaRPr lang="nl-NL" sz="3200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81" b="29181"/>
          <a:stretch>
            <a:fillRect/>
          </a:stretch>
        </p:blipFill>
        <p:spPr/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33411" y="5829386"/>
            <a:ext cx="8665135" cy="389360"/>
          </a:xfrm>
        </p:spPr>
        <p:txBody>
          <a:bodyPr/>
          <a:lstStyle/>
          <a:p>
            <a:r>
              <a:rPr lang="nl-NL" dirty="0" smtClean="0"/>
              <a:t>Anet en Trond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60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36600" y="125413"/>
            <a:ext cx="10923588" cy="94804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nl-NL" sz="2800" dirty="0"/>
              <a:t>Regionale effecten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41AD-4089-4FF3-89EE-88DC6CFA2429}" type="slidenum">
              <a:rPr lang="nl-NL" altLang="en-US" smtClean="0"/>
              <a:pPr/>
              <a:t>10</a:t>
            </a:fld>
            <a:endParaRPr lang="nl-NL" altLang="en-US"/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84C4B62D-9912-4629-901F-4B8ABE7C9B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7962019"/>
              </p:ext>
            </p:extLst>
          </p:nvPr>
        </p:nvGraphicFramePr>
        <p:xfrm>
          <a:off x="431432" y="724678"/>
          <a:ext cx="10994470" cy="5647360"/>
        </p:xfrm>
        <a:graphic>
          <a:graphicData uri="http://schemas.openxmlformats.org/drawingml/2006/table">
            <a:tbl>
              <a:tblPr firstRow="1" firstCol="1" bandRow="1"/>
              <a:tblGrid>
                <a:gridCol w="3968814">
                  <a:extLst>
                    <a:ext uri="{9D8B030D-6E8A-4147-A177-3AD203B41FA5}">
                      <a16:colId xmlns:a16="http://schemas.microsoft.com/office/drawing/2014/main" val="2495407550"/>
                    </a:ext>
                  </a:extLst>
                </a:gridCol>
                <a:gridCol w="1892659">
                  <a:extLst>
                    <a:ext uri="{9D8B030D-6E8A-4147-A177-3AD203B41FA5}">
                      <a16:colId xmlns:a16="http://schemas.microsoft.com/office/drawing/2014/main" val="2584789001"/>
                    </a:ext>
                  </a:extLst>
                </a:gridCol>
                <a:gridCol w="1729037">
                  <a:extLst>
                    <a:ext uri="{9D8B030D-6E8A-4147-A177-3AD203B41FA5}">
                      <a16:colId xmlns:a16="http://schemas.microsoft.com/office/drawing/2014/main" val="3602611440"/>
                    </a:ext>
                  </a:extLst>
                </a:gridCol>
                <a:gridCol w="1700692">
                  <a:extLst>
                    <a:ext uri="{9D8B030D-6E8A-4147-A177-3AD203B41FA5}">
                      <a16:colId xmlns:a16="http://schemas.microsoft.com/office/drawing/2014/main" val="3035849682"/>
                    </a:ext>
                  </a:extLst>
                </a:gridCol>
                <a:gridCol w="1703268">
                  <a:extLst>
                    <a:ext uri="{9D8B030D-6E8A-4147-A177-3AD203B41FA5}">
                      <a16:colId xmlns:a16="http://schemas.microsoft.com/office/drawing/2014/main" val="1979303311"/>
                    </a:ext>
                  </a:extLst>
                </a:gridCol>
              </a:tblGrid>
              <a:tr h="352960">
                <a:tc>
                  <a:txBody>
                    <a:bodyPr/>
                    <a:lstStyle/>
                    <a:p>
                      <a:endParaRPr lang="nl-NL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Langdurig werkloos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Standaardbaan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Stabiel </a:t>
                      </a:r>
                      <a:r>
                        <a:rPr lang="nl-NL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flex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Intermittent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918657"/>
                  </a:ext>
                </a:extLst>
              </a:tr>
              <a:tr h="352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 woonlocatie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6238284"/>
                  </a:ext>
                </a:extLst>
              </a:tr>
              <a:tr h="352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&gt; Kern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9716256"/>
                  </a:ext>
                </a:extLst>
              </a:tr>
              <a:tr h="352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&gt; Intermediaire Zone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0,003*  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-0,003** 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-0,000   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-0,000   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084786"/>
                  </a:ext>
                </a:extLst>
              </a:tr>
              <a:tr h="352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&gt; Periferie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0,008***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-0,008***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-0,000   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   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5495995"/>
                  </a:ext>
                </a:extLst>
              </a:tr>
              <a:tr h="352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&gt; Niet-stedelijk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3629918"/>
                  </a:ext>
                </a:extLst>
              </a:tr>
              <a:tr h="352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&gt; Stedelijk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0,007***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-0,004***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-0,001*  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-0,002*** 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692102"/>
                  </a:ext>
                </a:extLst>
              </a:tr>
              <a:tr h="352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Kenmerken</a:t>
                      </a:r>
                      <a:r>
                        <a:rPr lang="nl-NL" sz="1600" i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regionale arbeidsmarkt</a:t>
                      </a:r>
                      <a:endParaRPr lang="nl-NL" sz="16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4075028"/>
                  </a:ext>
                </a:extLst>
              </a:tr>
              <a:tr h="352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Werkloosheidspercentage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0,007***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-0,003***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-0,001**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-0,003** 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279124"/>
                  </a:ext>
                </a:extLst>
              </a:tr>
              <a:tr h="352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Groei BRP (t-5 jaar)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-0,016**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0,013***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-0,004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0,006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662707"/>
                  </a:ext>
                </a:extLst>
              </a:tr>
              <a:tr h="352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Aandeel hoogopgeleiden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-0,014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-0,002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-0,001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0,016**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1457666"/>
                  </a:ext>
                </a:extLst>
              </a:tr>
              <a:tr h="352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Baancreatie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4334454"/>
                  </a:ext>
                </a:extLst>
              </a:tr>
              <a:tr h="352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Baan ‘</a:t>
                      </a:r>
                      <a:r>
                        <a:rPr lang="nl-NL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churning</a:t>
                      </a: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’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3048686"/>
                  </a:ext>
                </a:extLst>
              </a:tr>
              <a:tr h="352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Baandichtheid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-0,007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0,036***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0,003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-0,033***   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8266518"/>
                  </a:ext>
                </a:extLst>
              </a:tr>
              <a:tr h="352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 bereikbare banen eigen sector</a:t>
                      </a: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nl-NL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ln</a:t>
                      </a: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-0,001***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0,001***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   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   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7666338"/>
                  </a:ext>
                </a:extLst>
              </a:tr>
              <a:tr h="352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 bereikbare banen gerelateerde sectoren (</a:t>
                      </a:r>
                      <a:r>
                        <a:rPr lang="nl-NL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ln</a:t>
                      </a: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   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 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-0,001***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7096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2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 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Sequentieanalyse</a:t>
            </a:r>
          </a:p>
          <a:p>
            <a:pPr lvl="1"/>
            <a:r>
              <a:rPr lang="nl-NL" dirty="0"/>
              <a:t>http://traminer.unige.ch/</a:t>
            </a:r>
          </a:p>
          <a:p>
            <a:endParaRPr lang="en-US" dirty="0" smtClean="0"/>
          </a:p>
          <a:p>
            <a:r>
              <a:rPr lang="nl-NL" dirty="0" smtClean="0"/>
              <a:t>Data-imputatie</a:t>
            </a:r>
            <a:endParaRPr lang="en-US" dirty="0"/>
          </a:p>
          <a:p>
            <a:pPr lvl="1"/>
            <a:r>
              <a:rPr lang="en-US" dirty="0" smtClean="0"/>
              <a:t>https</a:t>
            </a:r>
            <a:r>
              <a:rPr lang="en-US" dirty="0"/>
              <a:t>://cran.r-project.org/web/packages/simputation/vignettes/intro.html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41AD-4089-4FF3-89EE-88DC6CFA2429}" type="slidenum">
              <a:rPr lang="nl-NL" altLang="en-US" smtClean="0"/>
              <a:pPr/>
              <a:t>11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640443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Imputatie</a:t>
            </a:r>
            <a:endParaRPr lang="nl-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073" y="2289175"/>
            <a:ext cx="6611442" cy="39322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41AD-4089-4FF3-89EE-88DC6CFA2429}" type="slidenum">
              <a:rPr lang="nl-NL" altLang="en-US" smtClean="0"/>
              <a:pPr/>
              <a:t>12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828831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Imputatie</a:t>
            </a:r>
            <a:r>
              <a:rPr lang="en-US" dirty="0" smtClean="0"/>
              <a:t>: </a:t>
            </a:r>
            <a:r>
              <a:rPr lang="en-US" dirty="0" err="1" smtClean="0"/>
              <a:t>methode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Fixed-effects model (</a:t>
            </a:r>
            <a:r>
              <a:rPr lang="en-US" dirty="0" err="1" smtClean="0"/>
              <a:t>gemeente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jaar</a:t>
            </a:r>
            <a:r>
              <a:rPr lang="en-US" dirty="0" smtClean="0"/>
              <a:t>) met </a:t>
            </a:r>
            <a:r>
              <a:rPr lang="en-US" dirty="0" err="1" smtClean="0"/>
              <a:t>geslacht</a:t>
            </a:r>
            <a:r>
              <a:rPr lang="en-US" dirty="0" smtClean="0"/>
              <a:t> dummy met de hele data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Outliers </a:t>
            </a:r>
            <a:r>
              <a:rPr lang="en-US" dirty="0" err="1" smtClean="0"/>
              <a:t>vinden</a:t>
            </a:r>
            <a:r>
              <a:rPr lang="en-US" dirty="0" smtClean="0"/>
              <a:t> met Cook’s distance (</a:t>
            </a:r>
            <a:r>
              <a:rPr lang="en-US" dirty="0" err="1" smtClean="0"/>
              <a:t>functie</a:t>
            </a:r>
            <a:r>
              <a:rPr lang="en-US" dirty="0" smtClean="0"/>
              <a:t> in 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Fixed-effects model op data </a:t>
            </a:r>
            <a:r>
              <a:rPr lang="en-US" dirty="0" err="1" smtClean="0"/>
              <a:t>zonder</a:t>
            </a:r>
            <a:r>
              <a:rPr lang="en-US" dirty="0" smtClean="0"/>
              <a:t> outliers (training data)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Outliers </a:t>
            </a:r>
            <a:r>
              <a:rPr lang="en-US" dirty="0" err="1" smtClean="0"/>
              <a:t>imputeren</a:t>
            </a:r>
            <a:r>
              <a:rPr lang="en-US" dirty="0" smtClean="0"/>
              <a:t> met het model van 3.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41AD-4089-4FF3-89EE-88DC6CFA2429}" type="slidenum">
              <a:rPr lang="nl-NL" altLang="en-US" smtClean="0"/>
              <a:pPr/>
              <a:t>13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197675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Imputatie</a:t>
            </a:r>
            <a:r>
              <a:rPr lang="en-US" dirty="0" smtClean="0"/>
              <a:t>: </a:t>
            </a:r>
            <a:r>
              <a:rPr lang="en-US" dirty="0" err="1" smtClean="0"/>
              <a:t>resultaat</a:t>
            </a:r>
            <a:endParaRPr lang="nl-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073" y="2289175"/>
            <a:ext cx="6611442" cy="39322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41AD-4089-4FF3-89EE-88DC6CFA2429}" type="slidenum">
              <a:rPr lang="nl-NL" altLang="en-US" smtClean="0"/>
              <a:pPr/>
              <a:t>14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25867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Verschillende doelen van statistiek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nl-NL" sz="2000" dirty="0" smtClean="0"/>
              <a:t>Wat is het effect van X op Y?</a:t>
            </a:r>
          </a:p>
          <a:p>
            <a:pPr>
              <a:lnSpc>
                <a:spcPct val="100000"/>
              </a:lnSpc>
            </a:pPr>
            <a:r>
              <a:rPr lang="nl-NL" sz="2000" dirty="0" smtClean="0"/>
              <a:t>Hoe onzeker is het effect van X op Y?</a:t>
            </a:r>
          </a:p>
          <a:p>
            <a:pPr>
              <a:lnSpc>
                <a:spcPct val="100000"/>
              </a:lnSpc>
            </a:pPr>
            <a:r>
              <a:rPr lang="nl-NL" sz="2000" dirty="0" smtClean="0"/>
              <a:t>Wat kan ik over de populatie zeggen op basis van de kenmerken van mijn steekproef?</a:t>
            </a:r>
          </a:p>
          <a:p>
            <a:pPr>
              <a:lnSpc>
                <a:spcPct val="100000"/>
              </a:lnSpc>
            </a:pPr>
            <a:r>
              <a:rPr lang="nl-NL" sz="2000" dirty="0" smtClean="0"/>
              <a:t>Hoe kan ik de situatie van nieuwe observaties voorspellen?</a:t>
            </a:r>
          </a:p>
          <a:p>
            <a:pPr>
              <a:lnSpc>
                <a:spcPct val="100000"/>
              </a:lnSpc>
            </a:pPr>
            <a:r>
              <a:rPr lang="nl-NL" sz="2000" dirty="0" smtClean="0"/>
              <a:t>Wat voor patronen zijn er zichtbaar in mijn data?</a:t>
            </a:r>
          </a:p>
          <a:p>
            <a:pPr marL="313200" lvl="1" indent="0">
              <a:lnSpc>
                <a:spcPct val="100000"/>
              </a:lnSpc>
              <a:buNone/>
            </a:pPr>
            <a:endParaRPr lang="nl-NL" sz="1600" dirty="0" smtClean="0"/>
          </a:p>
          <a:p>
            <a:pPr>
              <a:lnSpc>
                <a:spcPct val="100000"/>
              </a:lnSpc>
            </a:pPr>
            <a:endParaRPr lang="nl-NL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41AD-4089-4FF3-89EE-88DC6CFA2429}" type="slidenum">
              <a:rPr lang="nl-NL" altLang="en-US" smtClean="0"/>
              <a:pPr/>
              <a:t>2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0358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Effecten bepalen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35000" y="2300118"/>
            <a:ext cx="10923588" cy="3931928"/>
          </a:xfrm>
        </p:spPr>
        <p:txBody>
          <a:bodyPr>
            <a:normAutofit lnSpcReduction="10000"/>
          </a:bodyPr>
          <a:lstStyle/>
          <a:p>
            <a:r>
              <a:rPr lang="nl-NL" dirty="0" smtClean="0"/>
              <a:t>Het kwantificeren van de relatie tussen X en Y</a:t>
            </a:r>
          </a:p>
          <a:p>
            <a:pPr lvl="1"/>
            <a:r>
              <a:rPr lang="nl-NL" sz="1500" dirty="0" smtClean="0"/>
              <a:t>Y = doel, uitkomst, reactie, afhankelijke variabele</a:t>
            </a:r>
          </a:p>
          <a:p>
            <a:pPr lvl="1"/>
            <a:r>
              <a:rPr lang="nl-NL" sz="1500" dirty="0" smtClean="0"/>
              <a:t>X = predictor, input of onafhankelijke variabele</a:t>
            </a:r>
          </a:p>
          <a:p>
            <a:pPr lvl="1"/>
            <a:endParaRPr lang="nl-NL" dirty="0"/>
          </a:p>
          <a:p>
            <a:r>
              <a:rPr lang="nl-NL" sz="2000" dirty="0" smtClean="0"/>
              <a:t>Methode: regressieanalyse</a:t>
            </a:r>
          </a:p>
          <a:p>
            <a:pPr lvl="1"/>
            <a:r>
              <a:rPr lang="nl-NL" sz="1600" dirty="0" smtClean="0"/>
              <a:t>Functie staat vast</a:t>
            </a:r>
          </a:p>
          <a:p>
            <a:pPr lvl="1"/>
            <a:r>
              <a:rPr lang="nl-NL" sz="1600" dirty="0" smtClean="0"/>
              <a:t>Y = f(X)+</a:t>
            </a:r>
            <a:endParaRPr lang="en-US" sz="1600" dirty="0" smtClean="0"/>
          </a:p>
          <a:p>
            <a:pPr lvl="1"/>
            <a:r>
              <a:rPr lang="nl-NL" sz="1600" dirty="0" smtClean="0"/>
              <a:t>Verschillende varianten functies afhankelijk van kenmerken van Y (OLS, logistisch, </a:t>
            </a:r>
            <a:r>
              <a:rPr lang="nl-NL" sz="1600" dirty="0" err="1" smtClean="0"/>
              <a:t>tobit</a:t>
            </a:r>
            <a:r>
              <a:rPr lang="nl-NL" sz="1600" dirty="0" smtClean="0"/>
              <a:t>, etc.)</a:t>
            </a:r>
          </a:p>
          <a:p>
            <a:endParaRPr lang="nl-NL" sz="1800" dirty="0" smtClean="0"/>
          </a:p>
          <a:p>
            <a:r>
              <a:rPr lang="nl-NL" sz="1800" dirty="0" smtClean="0"/>
              <a:t>Doel: </a:t>
            </a:r>
          </a:p>
          <a:p>
            <a:pPr lvl="1"/>
            <a:r>
              <a:rPr lang="nl-NL" sz="1500" dirty="0" smtClean="0"/>
              <a:t>Onderzoeken of een bepaalde X van invloed is op Y, na controle voor andere X-en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41AD-4089-4FF3-89EE-88DC6CFA2429}" type="slidenum">
              <a:rPr lang="nl-NL" altLang="en-US" smtClean="0"/>
              <a:pPr/>
              <a:t>3</a:t>
            </a:fld>
            <a:endParaRPr lang="nl-NL" alt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063637"/>
              </p:ext>
            </p:extLst>
          </p:nvPr>
        </p:nvGraphicFramePr>
        <p:xfrm>
          <a:off x="2332076" y="4427099"/>
          <a:ext cx="255181" cy="273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4" imgW="126720" imgH="126720" progId="Equation.DSMT4">
                  <p:embed/>
                </p:oleObj>
              </mc:Choice>
              <mc:Fallback>
                <p:oleObj name="Equation" r:id="rId4" imgW="126720" imgH="12672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2076" y="4427099"/>
                        <a:ext cx="255181" cy="2733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8648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Voorspellen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sz="1800" dirty="0"/>
          </a:p>
          <a:p>
            <a:endParaRPr lang="nl-NL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41AD-4089-4FF3-89EE-88DC6CFA2429}" type="slidenum">
              <a:rPr lang="nl-NL" altLang="en-US" smtClean="0"/>
              <a:pPr/>
              <a:t>4</a:t>
            </a:fld>
            <a:endParaRPr lang="nl-NL" altLang="en-US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635000" y="2300118"/>
            <a:ext cx="10923588" cy="39319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16800" indent="-3168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80000"/>
              <a:buFont typeface="Verdana" panose="020B0604030504040204" pitchFamily="34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0000" indent="-316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6800" indent="-3168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000" indent="-3168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76800" indent="-3168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Verdana" panose="020B060403050404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0000" indent="-3168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72000" indent="-72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25000"/>
              <a:buFont typeface="Verdana" panose="020B0604030504040204" pitchFamily="34" charset="0"/>
              <a:buChar char=" "/>
              <a:defRPr sz="1200" b="1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72000" indent="-72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25000"/>
              <a:buFont typeface="Verdana" panose="020B0604030504040204" pitchFamily="34" charset="0"/>
              <a:buChar char=" "/>
              <a:defRPr sz="12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6000" indent="-14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2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Doel:</a:t>
            </a:r>
          </a:p>
          <a:p>
            <a:pPr lvl="1"/>
            <a:r>
              <a:rPr lang="nl-NL" dirty="0" smtClean="0"/>
              <a:t>Modelschatting optimaliseren </a:t>
            </a:r>
          </a:p>
          <a:p>
            <a:pPr lvl="1"/>
            <a:r>
              <a:rPr lang="nl-NL" dirty="0" smtClean="0"/>
              <a:t>Imputeren </a:t>
            </a:r>
            <a:r>
              <a:rPr lang="nl-NL" dirty="0"/>
              <a:t>van ontbrekende gegevens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Crossvalidatie</a:t>
            </a:r>
          </a:p>
          <a:p>
            <a:pPr lvl="1"/>
            <a:r>
              <a:rPr lang="nl-NL" dirty="0" smtClean="0"/>
              <a:t>Data opsplitsen in ‘training’ en ‘</a:t>
            </a:r>
            <a:r>
              <a:rPr lang="nl-NL" dirty="0" err="1" smtClean="0"/>
              <a:t>testing</a:t>
            </a:r>
            <a:r>
              <a:rPr lang="nl-NL" dirty="0" smtClean="0"/>
              <a:t>’ deel</a:t>
            </a:r>
          </a:p>
          <a:p>
            <a:pPr lvl="2"/>
            <a:r>
              <a:rPr lang="nl-NL" dirty="0" smtClean="0"/>
              <a:t>Random selecties, of gesplitst in tijd (tijdreeksanalyse)</a:t>
            </a:r>
          </a:p>
          <a:p>
            <a:pPr lvl="1"/>
            <a:r>
              <a:rPr lang="nl-NL" dirty="0" smtClean="0"/>
              <a:t>Model schatten voor training deel, gebruiken om y te voorspellen in </a:t>
            </a:r>
            <a:r>
              <a:rPr lang="nl-NL" dirty="0" err="1" smtClean="0"/>
              <a:t>testing</a:t>
            </a:r>
            <a:r>
              <a:rPr lang="nl-NL" dirty="0" smtClean="0"/>
              <a:t> deel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K </a:t>
            </a:r>
            <a:r>
              <a:rPr lang="nl-NL" dirty="0" err="1"/>
              <a:t>nearest</a:t>
            </a:r>
            <a:r>
              <a:rPr lang="nl-NL" dirty="0"/>
              <a:t> </a:t>
            </a:r>
            <a:r>
              <a:rPr lang="nl-NL" dirty="0" err="1"/>
              <a:t>neighbour</a:t>
            </a:r>
            <a:r>
              <a:rPr lang="nl-NL" dirty="0"/>
              <a:t> </a:t>
            </a:r>
            <a:r>
              <a:rPr lang="nl-NL" dirty="0" err="1"/>
              <a:t>classifying</a:t>
            </a:r>
            <a:endParaRPr lang="nl-NL" dirty="0"/>
          </a:p>
          <a:p>
            <a:pPr lvl="1"/>
            <a:r>
              <a:rPr lang="nl-NL" dirty="0"/>
              <a:t>Variatie in y bepaalt hoe de functie </a:t>
            </a:r>
            <a:r>
              <a:rPr lang="nl-NL" dirty="0" smtClean="0"/>
              <a:t>eruit ziet, </a:t>
            </a:r>
            <a:r>
              <a:rPr lang="nl-NL" dirty="0"/>
              <a:t>functie staat niet </a:t>
            </a:r>
            <a:r>
              <a:rPr lang="nl-NL" dirty="0" smtClean="0"/>
              <a:t>vooraf vast</a:t>
            </a:r>
            <a:endParaRPr lang="nl-NL" dirty="0"/>
          </a:p>
          <a:p>
            <a:pPr lvl="1"/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06669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Patronen identificeren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41AD-4089-4FF3-89EE-88DC6CFA2429}" type="slidenum">
              <a:rPr lang="nl-NL" altLang="en-US" smtClean="0"/>
              <a:pPr/>
              <a:t>5</a:t>
            </a:fld>
            <a:endParaRPr lang="nl-NL" altLang="en-US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635000" y="2356989"/>
            <a:ext cx="10923588" cy="39319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16800" indent="-3168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80000"/>
              <a:buFont typeface="Verdana" panose="020B0604030504040204" pitchFamily="34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0000" indent="-316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6800" indent="-3168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000" indent="-3168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76800" indent="-3168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Verdana" panose="020B060403050404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0000" indent="-3168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72000" indent="-72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25000"/>
              <a:buFont typeface="Verdana" panose="020B0604030504040204" pitchFamily="34" charset="0"/>
              <a:buChar char=" "/>
              <a:defRPr sz="1200" b="1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72000" indent="-72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25000"/>
              <a:buFont typeface="Verdana" panose="020B0604030504040204" pitchFamily="34" charset="0"/>
              <a:buChar char=" "/>
              <a:defRPr sz="12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6000" indent="-14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2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Geen uitkomstvariabele Y</a:t>
            </a:r>
          </a:p>
          <a:p>
            <a:r>
              <a:rPr lang="nl-NL" dirty="0" smtClean="0"/>
              <a:t>Zoeken naar patronen in verschillende kenmerken van cases</a:t>
            </a:r>
          </a:p>
          <a:p>
            <a:endParaRPr lang="nl-NL" dirty="0" smtClean="0"/>
          </a:p>
          <a:p>
            <a:r>
              <a:rPr lang="nl-NL" dirty="0" smtClean="0"/>
              <a:t>Doel:</a:t>
            </a:r>
          </a:p>
          <a:p>
            <a:pPr lvl="1"/>
            <a:r>
              <a:rPr lang="nl-NL" dirty="0" smtClean="0"/>
              <a:t>Welke cases lijken meer op elkaar?</a:t>
            </a:r>
          </a:p>
          <a:p>
            <a:pPr lvl="1"/>
            <a:r>
              <a:rPr lang="nl-NL" dirty="0" smtClean="0"/>
              <a:t>Welke variabelen verklaren de meeste variatie? </a:t>
            </a:r>
          </a:p>
          <a:p>
            <a:endParaRPr lang="nl-NL" dirty="0" smtClean="0"/>
          </a:p>
          <a:p>
            <a:r>
              <a:rPr lang="nl-NL" dirty="0" smtClean="0"/>
              <a:t>Voorbeelden:</a:t>
            </a:r>
            <a:endParaRPr lang="nl-NL" dirty="0"/>
          </a:p>
          <a:p>
            <a:pPr lvl="1"/>
            <a:r>
              <a:rPr lang="nl-NL" dirty="0" smtClean="0"/>
              <a:t>Principale </a:t>
            </a:r>
            <a:r>
              <a:rPr lang="nl-NL" dirty="0" err="1" smtClean="0"/>
              <a:t>compenentenanalyse</a:t>
            </a:r>
            <a:endParaRPr lang="nl-NL" dirty="0" smtClean="0"/>
          </a:p>
          <a:p>
            <a:pPr lvl="1"/>
            <a:r>
              <a:rPr lang="nl-NL" dirty="0" smtClean="0"/>
              <a:t>Clusteranalyse</a:t>
            </a:r>
          </a:p>
          <a:p>
            <a:pPr lvl="1"/>
            <a:r>
              <a:rPr lang="nl-NL" dirty="0" smtClean="0"/>
              <a:t>Sequentieanalyse</a:t>
            </a:r>
          </a:p>
        </p:txBody>
      </p:sp>
    </p:spTree>
    <p:extLst>
      <p:ext uri="{BB962C8B-B14F-4D97-AF65-F5344CB8AC3E}">
        <p14:creationId xmlns:p14="http://schemas.microsoft.com/office/powerpoint/2010/main" val="196879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Voorbeeld: identificeren </a:t>
            </a:r>
            <a:r>
              <a:rPr lang="nl-NL" dirty="0"/>
              <a:t>carrièrepaden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5000" y="1954205"/>
            <a:ext cx="10923588" cy="3931928"/>
          </a:xfrm>
        </p:spPr>
        <p:txBody>
          <a:bodyPr>
            <a:noAutofit/>
          </a:bodyPr>
          <a:lstStyle/>
          <a:p>
            <a:endParaRPr lang="nl-NL" sz="2000" dirty="0" smtClean="0"/>
          </a:p>
          <a:p>
            <a:r>
              <a:rPr lang="nl-NL" sz="2000" dirty="0" smtClean="0"/>
              <a:t>Voor alle voormalig werklozen uit 2007-2009:</a:t>
            </a:r>
            <a:endParaRPr lang="nl-NL" sz="2000" dirty="0"/>
          </a:p>
          <a:p>
            <a:pPr lvl="1"/>
            <a:r>
              <a:rPr lang="en-GB" sz="1800" dirty="0" err="1"/>
              <a:t>Maandelijks</a:t>
            </a:r>
            <a:r>
              <a:rPr lang="en-GB" sz="1800" dirty="0"/>
              <a:t> </a:t>
            </a:r>
            <a:r>
              <a:rPr lang="en-GB" sz="1800" dirty="0" err="1"/>
              <a:t>arbeidsmarktstatus</a:t>
            </a:r>
            <a:r>
              <a:rPr lang="en-GB" sz="1800" dirty="0"/>
              <a:t> </a:t>
            </a:r>
            <a:r>
              <a:rPr lang="en-GB" sz="1800" dirty="0" err="1"/>
              <a:t>vastgesteld</a:t>
            </a:r>
            <a:r>
              <a:rPr lang="en-GB" sz="1800" dirty="0"/>
              <a:t> (in </a:t>
            </a:r>
            <a:r>
              <a:rPr lang="en-GB" sz="1800" dirty="0" err="1"/>
              <a:t>totaal</a:t>
            </a:r>
            <a:r>
              <a:rPr lang="en-GB" sz="1800" dirty="0"/>
              <a:t> </a:t>
            </a:r>
            <a:r>
              <a:rPr lang="en-GB" sz="1800" dirty="0" err="1"/>
              <a:t>voor</a:t>
            </a:r>
            <a:r>
              <a:rPr lang="en-GB" sz="1800" dirty="0"/>
              <a:t> 60 </a:t>
            </a:r>
            <a:r>
              <a:rPr lang="en-GB" sz="1800" dirty="0" err="1"/>
              <a:t>maanden</a:t>
            </a:r>
            <a:r>
              <a:rPr lang="en-GB" sz="1800" dirty="0"/>
              <a:t>)</a:t>
            </a:r>
          </a:p>
          <a:p>
            <a:endParaRPr lang="en-GB" sz="2000" dirty="0" smtClean="0"/>
          </a:p>
          <a:p>
            <a:r>
              <a:rPr lang="en-GB" sz="2000" dirty="0" err="1" smtClean="0"/>
              <a:t>Vier</a:t>
            </a:r>
            <a:r>
              <a:rPr lang="en-GB" sz="2000" dirty="0" smtClean="0"/>
              <a:t> </a:t>
            </a:r>
            <a:r>
              <a:rPr lang="en-GB" sz="2000" dirty="0" err="1"/>
              <a:t>mogelijke</a:t>
            </a:r>
            <a:r>
              <a:rPr lang="en-GB" sz="2000" dirty="0"/>
              <a:t> </a:t>
            </a:r>
            <a:r>
              <a:rPr lang="en-GB" sz="2000" dirty="0" err="1"/>
              <a:t>statussen</a:t>
            </a:r>
            <a:r>
              <a:rPr lang="en-GB" sz="2000" dirty="0"/>
              <a:t>:</a:t>
            </a:r>
          </a:p>
          <a:p>
            <a:pPr marL="656100" lvl="1" indent="-342900">
              <a:buFont typeface="+mj-lt"/>
              <a:buAutoNum type="arabicPeriod"/>
            </a:pPr>
            <a:r>
              <a:rPr lang="en-GB" sz="1800" dirty="0" err="1"/>
              <a:t>Standaardbaan</a:t>
            </a:r>
            <a:endParaRPr lang="en-GB" sz="1800" dirty="0"/>
          </a:p>
          <a:p>
            <a:pPr marL="656100" lvl="1" indent="-342900">
              <a:buFont typeface="+mj-lt"/>
              <a:buAutoNum type="arabicPeriod"/>
            </a:pPr>
            <a:r>
              <a:rPr lang="en-GB" sz="1800" dirty="0" err="1"/>
              <a:t>Flexibele</a:t>
            </a:r>
            <a:r>
              <a:rPr lang="en-GB" sz="1800" dirty="0"/>
              <a:t> </a:t>
            </a:r>
            <a:r>
              <a:rPr lang="en-GB" sz="1800" dirty="0" err="1"/>
              <a:t>baan</a:t>
            </a:r>
            <a:r>
              <a:rPr lang="en-GB" sz="1800" dirty="0"/>
              <a:t> (1ste, 2de, 3de, … 6de)</a:t>
            </a:r>
          </a:p>
          <a:p>
            <a:pPr marL="656100" lvl="1" indent="-342900">
              <a:buFont typeface="+mj-lt"/>
              <a:buAutoNum type="arabicPeriod"/>
            </a:pPr>
            <a:r>
              <a:rPr lang="en-GB" sz="1800" dirty="0" smtClean="0"/>
              <a:t>WW-</a:t>
            </a:r>
            <a:r>
              <a:rPr lang="en-GB" sz="1800" dirty="0" err="1" smtClean="0"/>
              <a:t>uitkering</a:t>
            </a:r>
            <a:endParaRPr lang="en-GB" sz="1800" dirty="0"/>
          </a:p>
          <a:p>
            <a:pPr marL="656100" lvl="1" indent="-342900">
              <a:buFont typeface="+mj-lt"/>
              <a:buAutoNum type="arabicPeriod"/>
            </a:pPr>
            <a:r>
              <a:rPr lang="en-GB" sz="1800" dirty="0" err="1"/>
              <a:t>Inactief</a:t>
            </a:r>
            <a:r>
              <a:rPr lang="en-GB" sz="1800" dirty="0"/>
              <a:t> (</a:t>
            </a:r>
            <a:r>
              <a:rPr lang="en-GB" sz="1800" dirty="0" err="1"/>
              <a:t>bijstand</a:t>
            </a:r>
            <a:r>
              <a:rPr lang="en-GB" sz="1800" dirty="0"/>
              <a:t> of </a:t>
            </a:r>
            <a:r>
              <a:rPr lang="en-GB" sz="1800" dirty="0" err="1"/>
              <a:t>geen</a:t>
            </a:r>
            <a:r>
              <a:rPr lang="en-GB" sz="1800" dirty="0"/>
              <a:t> </a:t>
            </a:r>
            <a:r>
              <a:rPr lang="en-GB" sz="1800" dirty="0" err="1"/>
              <a:t>inkomen</a:t>
            </a:r>
            <a:r>
              <a:rPr lang="en-GB" sz="1800" dirty="0"/>
              <a:t>)</a:t>
            </a:r>
          </a:p>
          <a:p>
            <a:pPr lvl="2"/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41AD-4089-4FF3-89EE-88DC6CFA2429}" type="slidenum">
              <a:rPr lang="nl-NL" altLang="en-US" smtClean="0"/>
              <a:pPr/>
              <a:t>6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55457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Identificeren carrièrepaden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41AD-4089-4FF3-89EE-88DC6CFA2429}" type="slidenum">
              <a:rPr lang="nl-NL" altLang="en-US" smtClean="0"/>
              <a:pPr/>
              <a:t>7</a:t>
            </a:fld>
            <a:endParaRPr lang="nl-NL" altLang="en-US"/>
          </a:p>
        </p:txBody>
      </p:sp>
      <p:grpSp>
        <p:nvGrpSpPr>
          <p:cNvPr id="163" name="Group 162"/>
          <p:cNvGrpSpPr/>
          <p:nvPr/>
        </p:nvGrpSpPr>
        <p:grpSpPr>
          <a:xfrm>
            <a:off x="2068911" y="2420888"/>
            <a:ext cx="7151756" cy="3220439"/>
            <a:chOff x="2068911" y="2420888"/>
            <a:chExt cx="7151756" cy="3220439"/>
          </a:xfrm>
        </p:grpSpPr>
        <p:sp>
          <p:nvSpPr>
            <p:cNvPr id="164" name="Tekstvak 1"/>
            <p:cNvSpPr txBox="1"/>
            <p:nvPr/>
          </p:nvSpPr>
          <p:spPr>
            <a:xfrm>
              <a:off x="2370139" y="2420888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165" name="Tekstvak 7"/>
            <p:cNvSpPr txBox="1"/>
            <p:nvPr/>
          </p:nvSpPr>
          <p:spPr>
            <a:xfrm>
              <a:off x="2655431" y="2420888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166" name="Tekstvak 8"/>
            <p:cNvSpPr txBox="1"/>
            <p:nvPr/>
          </p:nvSpPr>
          <p:spPr>
            <a:xfrm>
              <a:off x="2940723" y="2420888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167" name="Tekstvak 9"/>
            <p:cNvSpPr txBox="1"/>
            <p:nvPr/>
          </p:nvSpPr>
          <p:spPr>
            <a:xfrm>
              <a:off x="3226015" y="2420888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168" name="Tekstvak 10"/>
            <p:cNvSpPr txBox="1"/>
            <p:nvPr/>
          </p:nvSpPr>
          <p:spPr>
            <a:xfrm>
              <a:off x="3511307" y="2420888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169" name="Tekstvak 11"/>
            <p:cNvSpPr txBox="1"/>
            <p:nvPr/>
          </p:nvSpPr>
          <p:spPr>
            <a:xfrm>
              <a:off x="3796599" y="2420888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170" name="Tekstvak 12"/>
            <p:cNvSpPr txBox="1"/>
            <p:nvPr/>
          </p:nvSpPr>
          <p:spPr>
            <a:xfrm>
              <a:off x="4081891" y="2420888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71" name="Tekstvak 13"/>
            <p:cNvSpPr txBox="1"/>
            <p:nvPr/>
          </p:nvSpPr>
          <p:spPr>
            <a:xfrm>
              <a:off x="4367183" y="2420888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72" name="Tekstvak 14"/>
            <p:cNvSpPr txBox="1"/>
            <p:nvPr/>
          </p:nvSpPr>
          <p:spPr>
            <a:xfrm>
              <a:off x="4652475" y="2420888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73" name="Tekstvak 15"/>
            <p:cNvSpPr txBox="1"/>
            <p:nvPr/>
          </p:nvSpPr>
          <p:spPr>
            <a:xfrm>
              <a:off x="4937767" y="2420888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74" name="Tekstvak 16"/>
            <p:cNvSpPr txBox="1"/>
            <p:nvPr/>
          </p:nvSpPr>
          <p:spPr>
            <a:xfrm>
              <a:off x="5223059" y="2420888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75" name="Tekstvak 17"/>
            <p:cNvSpPr txBox="1"/>
            <p:nvPr/>
          </p:nvSpPr>
          <p:spPr>
            <a:xfrm>
              <a:off x="5508356" y="2420888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76" name="Tekstvak 30"/>
            <p:cNvSpPr txBox="1"/>
            <p:nvPr/>
          </p:nvSpPr>
          <p:spPr>
            <a:xfrm>
              <a:off x="5793643" y="2420888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77" name="Tekstvak 31"/>
            <p:cNvSpPr txBox="1"/>
            <p:nvPr/>
          </p:nvSpPr>
          <p:spPr>
            <a:xfrm>
              <a:off x="6078935" y="2420888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78" name="Tekstvak 32"/>
            <p:cNvSpPr txBox="1"/>
            <p:nvPr/>
          </p:nvSpPr>
          <p:spPr>
            <a:xfrm>
              <a:off x="6364227" y="2420888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79" name="Tekstvak 33"/>
            <p:cNvSpPr txBox="1"/>
            <p:nvPr/>
          </p:nvSpPr>
          <p:spPr>
            <a:xfrm>
              <a:off x="6649519" y="2420888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80" name="Tekstvak 34"/>
            <p:cNvSpPr txBox="1"/>
            <p:nvPr/>
          </p:nvSpPr>
          <p:spPr>
            <a:xfrm>
              <a:off x="6934811" y="2420888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81" name="Tekstvak 35"/>
            <p:cNvSpPr txBox="1"/>
            <p:nvPr/>
          </p:nvSpPr>
          <p:spPr>
            <a:xfrm>
              <a:off x="7220103" y="2420888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82" name="Tekstvak 36"/>
            <p:cNvSpPr txBox="1"/>
            <p:nvPr/>
          </p:nvSpPr>
          <p:spPr>
            <a:xfrm>
              <a:off x="7505395" y="2420888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83" name="Tekstvak 37"/>
            <p:cNvSpPr txBox="1"/>
            <p:nvPr/>
          </p:nvSpPr>
          <p:spPr>
            <a:xfrm>
              <a:off x="7790687" y="2420888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84" name="Tekstvak 38"/>
            <p:cNvSpPr txBox="1"/>
            <p:nvPr/>
          </p:nvSpPr>
          <p:spPr>
            <a:xfrm>
              <a:off x="8075979" y="2420888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85" name="Tekstvak 39"/>
            <p:cNvSpPr txBox="1"/>
            <p:nvPr/>
          </p:nvSpPr>
          <p:spPr>
            <a:xfrm>
              <a:off x="8361271" y="2420888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86" name="Tekstvak 40"/>
            <p:cNvSpPr txBox="1"/>
            <p:nvPr/>
          </p:nvSpPr>
          <p:spPr>
            <a:xfrm>
              <a:off x="8646563" y="2420888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87" name="Tekstvak 41"/>
            <p:cNvSpPr txBox="1"/>
            <p:nvPr/>
          </p:nvSpPr>
          <p:spPr>
            <a:xfrm>
              <a:off x="8931860" y="2420888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88" name="Tekstvak 42"/>
            <p:cNvSpPr txBox="1"/>
            <p:nvPr/>
          </p:nvSpPr>
          <p:spPr>
            <a:xfrm>
              <a:off x="2366624" y="2752799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189" name="Tekstvak 43"/>
            <p:cNvSpPr txBox="1"/>
            <p:nvPr/>
          </p:nvSpPr>
          <p:spPr>
            <a:xfrm>
              <a:off x="2651916" y="2752799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190" name="Tekstvak 44"/>
            <p:cNvSpPr txBox="1"/>
            <p:nvPr/>
          </p:nvSpPr>
          <p:spPr>
            <a:xfrm>
              <a:off x="2937208" y="2752799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191" name="Tekstvak 45"/>
            <p:cNvSpPr txBox="1"/>
            <p:nvPr/>
          </p:nvSpPr>
          <p:spPr>
            <a:xfrm>
              <a:off x="3222500" y="275279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92" name="Tekstvak 46"/>
            <p:cNvSpPr txBox="1"/>
            <p:nvPr/>
          </p:nvSpPr>
          <p:spPr>
            <a:xfrm>
              <a:off x="3507792" y="275279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93" name="Tekstvak 47"/>
            <p:cNvSpPr txBox="1"/>
            <p:nvPr/>
          </p:nvSpPr>
          <p:spPr>
            <a:xfrm>
              <a:off x="3793084" y="275279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94" name="Tekstvak 48"/>
            <p:cNvSpPr txBox="1"/>
            <p:nvPr/>
          </p:nvSpPr>
          <p:spPr>
            <a:xfrm>
              <a:off x="4078376" y="2752799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195" name="Tekstvak 49"/>
            <p:cNvSpPr txBox="1"/>
            <p:nvPr/>
          </p:nvSpPr>
          <p:spPr>
            <a:xfrm>
              <a:off x="4363668" y="2752799"/>
              <a:ext cx="288807" cy="21544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196" name="Tekstvak 50"/>
            <p:cNvSpPr txBox="1"/>
            <p:nvPr/>
          </p:nvSpPr>
          <p:spPr>
            <a:xfrm>
              <a:off x="4648960" y="275279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97" name="Tekstvak 51"/>
            <p:cNvSpPr txBox="1"/>
            <p:nvPr/>
          </p:nvSpPr>
          <p:spPr>
            <a:xfrm>
              <a:off x="4934252" y="275279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98" name="Tekstvak 52"/>
            <p:cNvSpPr txBox="1"/>
            <p:nvPr/>
          </p:nvSpPr>
          <p:spPr>
            <a:xfrm>
              <a:off x="5219544" y="275279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99" name="Tekstvak 53"/>
            <p:cNvSpPr txBox="1"/>
            <p:nvPr/>
          </p:nvSpPr>
          <p:spPr>
            <a:xfrm>
              <a:off x="5504841" y="275279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00" name="Tekstvak 54"/>
            <p:cNvSpPr txBox="1"/>
            <p:nvPr/>
          </p:nvSpPr>
          <p:spPr>
            <a:xfrm>
              <a:off x="5790128" y="275279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01" name="Tekstvak 55"/>
            <p:cNvSpPr txBox="1"/>
            <p:nvPr/>
          </p:nvSpPr>
          <p:spPr>
            <a:xfrm>
              <a:off x="6075420" y="275279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02" name="Tekstvak 56"/>
            <p:cNvSpPr txBox="1"/>
            <p:nvPr/>
          </p:nvSpPr>
          <p:spPr>
            <a:xfrm>
              <a:off x="6360712" y="275279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03" name="Tekstvak 57"/>
            <p:cNvSpPr txBox="1"/>
            <p:nvPr/>
          </p:nvSpPr>
          <p:spPr>
            <a:xfrm>
              <a:off x="6646004" y="2752799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04" name="Tekstvak 58"/>
            <p:cNvSpPr txBox="1"/>
            <p:nvPr/>
          </p:nvSpPr>
          <p:spPr>
            <a:xfrm>
              <a:off x="6931296" y="275279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05" name="Tekstvak 59"/>
            <p:cNvSpPr txBox="1"/>
            <p:nvPr/>
          </p:nvSpPr>
          <p:spPr>
            <a:xfrm>
              <a:off x="7216588" y="275279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06" name="Tekstvak 60"/>
            <p:cNvSpPr txBox="1"/>
            <p:nvPr/>
          </p:nvSpPr>
          <p:spPr>
            <a:xfrm>
              <a:off x="7501880" y="275279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07" name="Tekstvak 61"/>
            <p:cNvSpPr txBox="1"/>
            <p:nvPr/>
          </p:nvSpPr>
          <p:spPr>
            <a:xfrm>
              <a:off x="7787172" y="275279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08" name="Tekstvak 62"/>
            <p:cNvSpPr txBox="1"/>
            <p:nvPr/>
          </p:nvSpPr>
          <p:spPr>
            <a:xfrm>
              <a:off x="8072464" y="275279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09" name="Tekstvak 63"/>
            <p:cNvSpPr txBox="1"/>
            <p:nvPr/>
          </p:nvSpPr>
          <p:spPr>
            <a:xfrm>
              <a:off x="8357756" y="275279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10" name="Tekstvak 64"/>
            <p:cNvSpPr txBox="1"/>
            <p:nvPr/>
          </p:nvSpPr>
          <p:spPr>
            <a:xfrm>
              <a:off x="8643048" y="275279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11" name="Tekstvak 65"/>
            <p:cNvSpPr txBox="1"/>
            <p:nvPr/>
          </p:nvSpPr>
          <p:spPr>
            <a:xfrm>
              <a:off x="8928345" y="275279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12" name="Tekstvak 66"/>
            <p:cNvSpPr txBox="1"/>
            <p:nvPr/>
          </p:nvSpPr>
          <p:spPr>
            <a:xfrm>
              <a:off x="2370139" y="3084710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13" name="Tekstvak 67"/>
            <p:cNvSpPr txBox="1"/>
            <p:nvPr/>
          </p:nvSpPr>
          <p:spPr>
            <a:xfrm>
              <a:off x="2655431" y="3084710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14" name="Tekstvak 68"/>
            <p:cNvSpPr txBox="1"/>
            <p:nvPr/>
          </p:nvSpPr>
          <p:spPr>
            <a:xfrm>
              <a:off x="2940723" y="3084710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15" name="Tekstvak 69"/>
            <p:cNvSpPr txBox="1"/>
            <p:nvPr/>
          </p:nvSpPr>
          <p:spPr>
            <a:xfrm>
              <a:off x="3226015" y="3084710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16" name="Tekstvak 70"/>
            <p:cNvSpPr txBox="1"/>
            <p:nvPr/>
          </p:nvSpPr>
          <p:spPr>
            <a:xfrm>
              <a:off x="3511307" y="3084710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17" name="Tekstvak 71"/>
            <p:cNvSpPr txBox="1"/>
            <p:nvPr/>
          </p:nvSpPr>
          <p:spPr>
            <a:xfrm>
              <a:off x="3796599" y="3084710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18" name="Tekstvak 72"/>
            <p:cNvSpPr txBox="1"/>
            <p:nvPr/>
          </p:nvSpPr>
          <p:spPr>
            <a:xfrm>
              <a:off x="4081891" y="3084710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19" name="Tekstvak 73"/>
            <p:cNvSpPr txBox="1"/>
            <p:nvPr/>
          </p:nvSpPr>
          <p:spPr>
            <a:xfrm>
              <a:off x="4367183" y="3084710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20" name="Tekstvak 74"/>
            <p:cNvSpPr txBox="1"/>
            <p:nvPr/>
          </p:nvSpPr>
          <p:spPr>
            <a:xfrm>
              <a:off x="4652475" y="3084710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21" name="Tekstvak 75"/>
            <p:cNvSpPr txBox="1"/>
            <p:nvPr/>
          </p:nvSpPr>
          <p:spPr>
            <a:xfrm>
              <a:off x="4937767" y="3084710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22" name="Tekstvak 76"/>
            <p:cNvSpPr txBox="1"/>
            <p:nvPr/>
          </p:nvSpPr>
          <p:spPr>
            <a:xfrm>
              <a:off x="5223059" y="3084710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23" name="Tekstvak 77"/>
            <p:cNvSpPr txBox="1"/>
            <p:nvPr/>
          </p:nvSpPr>
          <p:spPr>
            <a:xfrm>
              <a:off x="5508356" y="3084710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24" name="Tekstvak 78"/>
            <p:cNvSpPr txBox="1"/>
            <p:nvPr/>
          </p:nvSpPr>
          <p:spPr>
            <a:xfrm>
              <a:off x="5793643" y="3084710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25" name="Tekstvak 79"/>
            <p:cNvSpPr txBox="1"/>
            <p:nvPr/>
          </p:nvSpPr>
          <p:spPr>
            <a:xfrm>
              <a:off x="6078935" y="3084710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26" name="Tekstvak 80"/>
            <p:cNvSpPr txBox="1"/>
            <p:nvPr/>
          </p:nvSpPr>
          <p:spPr>
            <a:xfrm>
              <a:off x="6364227" y="3084710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27" name="Tekstvak 81"/>
            <p:cNvSpPr txBox="1"/>
            <p:nvPr/>
          </p:nvSpPr>
          <p:spPr>
            <a:xfrm>
              <a:off x="6649519" y="3084710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28" name="Tekstvak 82"/>
            <p:cNvSpPr txBox="1"/>
            <p:nvPr/>
          </p:nvSpPr>
          <p:spPr>
            <a:xfrm>
              <a:off x="6934811" y="3084710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29" name="Tekstvak 83"/>
            <p:cNvSpPr txBox="1"/>
            <p:nvPr/>
          </p:nvSpPr>
          <p:spPr>
            <a:xfrm>
              <a:off x="7220103" y="3084710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30" name="Tekstvak 84"/>
            <p:cNvSpPr txBox="1"/>
            <p:nvPr/>
          </p:nvSpPr>
          <p:spPr>
            <a:xfrm>
              <a:off x="7505395" y="3084710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31" name="Tekstvak 85"/>
            <p:cNvSpPr txBox="1"/>
            <p:nvPr/>
          </p:nvSpPr>
          <p:spPr>
            <a:xfrm>
              <a:off x="7790687" y="3084710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32" name="Tekstvak 86"/>
            <p:cNvSpPr txBox="1"/>
            <p:nvPr/>
          </p:nvSpPr>
          <p:spPr>
            <a:xfrm>
              <a:off x="8075979" y="3084710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33" name="Tekstvak 87"/>
            <p:cNvSpPr txBox="1"/>
            <p:nvPr/>
          </p:nvSpPr>
          <p:spPr>
            <a:xfrm>
              <a:off x="8361271" y="3084710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34" name="Tekstvak 88"/>
            <p:cNvSpPr txBox="1"/>
            <p:nvPr/>
          </p:nvSpPr>
          <p:spPr>
            <a:xfrm>
              <a:off x="8646563" y="3084710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35" name="Tekstvak 89"/>
            <p:cNvSpPr txBox="1"/>
            <p:nvPr/>
          </p:nvSpPr>
          <p:spPr>
            <a:xfrm>
              <a:off x="8931860" y="3084710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36" name="Tekstvak 90"/>
            <p:cNvSpPr txBox="1"/>
            <p:nvPr/>
          </p:nvSpPr>
          <p:spPr>
            <a:xfrm>
              <a:off x="2366624" y="3412219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37" name="Tekstvak 91"/>
            <p:cNvSpPr txBox="1"/>
            <p:nvPr/>
          </p:nvSpPr>
          <p:spPr>
            <a:xfrm>
              <a:off x="2651916" y="3412219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38" name="Tekstvak 92"/>
            <p:cNvSpPr txBox="1"/>
            <p:nvPr/>
          </p:nvSpPr>
          <p:spPr>
            <a:xfrm>
              <a:off x="2937208" y="3412219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39" name="Tekstvak 93"/>
            <p:cNvSpPr txBox="1"/>
            <p:nvPr/>
          </p:nvSpPr>
          <p:spPr>
            <a:xfrm>
              <a:off x="3222500" y="3412219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40" name="Tekstvak 94"/>
            <p:cNvSpPr txBox="1"/>
            <p:nvPr/>
          </p:nvSpPr>
          <p:spPr>
            <a:xfrm>
              <a:off x="3507792" y="3412219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41" name="Tekstvak 95"/>
            <p:cNvSpPr txBox="1"/>
            <p:nvPr/>
          </p:nvSpPr>
          <p:spPr>
            <a:xfrm>
              <a:off x="3793084" y="3412219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42" name="Tekstvak 96"/>
            <p:cNvSpPr txBox="1"/>
            <p:nvPr/>
          </p:nvSpPr>
          <p:spPr>
            <a:xfrm>
              <a:off x="4078376" y="3412219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43" name="Tekstvak 97"/>
            <p:cNvSpPr txBox="1"/>
            <p:nvPr/>
          </p:nvSpPr>
          <p:spPr>
            <a:xfrm>
              <a:off x="4363668" y="3412219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44" name="Tekstvak 98"/>
            <p:cNvSpPr txBox="1"/>
            <p:nvPr/>
          </p:nvSpPr>
          <p:spPr>
            <a:xfrm>
              <a:off x="4648960" y="341221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45" name="Tekstvak 99"/>
            <p:cNvSpPr txBox="1"/>
            <p:nvPr/>
          </p:nvSpPr>
          <p:spPr>
            <a:xfrm>
              <a:off x="4934252" y="341221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46" name="Tekstvak 100"/>
            <p:cNvSpPr txBox="1"/>
            <p:nvPr/>
          </p:nvSpPr>
          <p:spPr>
            <a:xfrm>
              <a:off x="5219544" y="341221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47" name="Tekstvak 101"/>
            <p:cNvSpPr txBox="1"/>
            <p:nvPr/>
          </p:nvSpPr>
          <p:spPr>
            <a:xfrm>
              <a:off x="5504841" y="341221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48" name="Tekstvak 102"/>
            <p:cNvSpPr txBox="1"/>
            <p:nvPr/>
          </p:nvSpPr>
          <p:spPr>
            <a:xfrm>
              <a:off x="5790128" y="341221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49" name="Tekstvak 103"/>
            <p:cNvSpPr txBox="1"/>
            <p:nvPr/>
          </p:nvSpPr>
          <p:spPr>
            <a:xfrm>
              <a:off x="6075420" y="341221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50" name="Tekstvak 104"/>
            <p:cNvSpPr txBox="1"/>
            <p:nvPr/>
          </p:nvSpPr>
          <p:spPr>
            <a:xfrm>
              <a:off x="6360712" y="341221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51" name="Tekstvak 105"/>
            <p:cNvSpPr txBox="1"/>
            <p:nvPr/>
          </p:nvSpPr>
          <p:spPr>
            <a:xfrm>
              <a:off x="6646004" y="341221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52" name="Tekstvak 106"/>
            <p:cNvSpPr txBox="1"/>
            <p:nvPr/>
          </p:nvSpPr>
          <p:spPr>
            <a:xfrm>
              <a:off x="6931296" y="341221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53" name="Tekstvak 107"/>
            <p:cNvSpPr txBox="1"/>
            <p:nvPr/>
          </p:nvSpPr>
          <p:spPr>
            <a:xfrm>
              <a:off x="7216588" y="341221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54" name="Tekstvak 108"/>
            <p:cNvSpPr txBox="1"/>
            <p:nvPr/>
          </p:nvSpPr>
          <p:spPr>
            <a:xfrm>
              <a:off x="7501880" y="341221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55" name="Tekstvak 109"/>
            <p:cNvSpPr txBox="1"/>
            <p:nvPr/>
          </p:nvSpPr>
          <p:spPr>
            <a:xfrm>
              <a:off x="7787172" y="341221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56" name="Tekstvak 110"/>
            <p:cNvSpPr txBox="1"/>
            <p:nvPr/>
          </p:nvSpPr>
          <p:spPr>
            <a:xfrm>
              <a:off x="8072464" y="341221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57" name="Tekstvak 111"/>
            <p:cNvSpPr txBox="1"/>
            <p:nvPr/>
          </p:nvSpPr>
          <p:spPr>
            <a:xfrm>
              <a:off x="8357756" y="341221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58" name="Tekstvak 112"/>
            <p:cNvSpPr txBox="1"/>
            <p:nvPr/>
          </p:nvSpPr>
          <p:spPr>
            <a:xfrm>
              <a:off x="8643048" y="341221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59" name="Tekstvak 113"/>
            <p:cNvSpPr txBox="1"/>
            <p:nvPr/>
          </p:nvSpPr>
          <p:spPr>
            <a:xfrm>
              <a:off x="8928345" y="341221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60" name="Tekstvak 114"/>
            <p:cNvSpPr txBox="1"/>
            <p:nvPr/>
          </p:nvSpPr>
          <p:spPr>
            <a:xfrm>
              <a:off x="2366624" y="3748704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61" name="Tekstvak 115"/>
            <p:cNvSpPr txBox="1"/>
            <p:nvPr/>
          </p:nvSpPr>
          <p:spPr>
            <a:xfrm>
              <a:off x="2651916" y="3748704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62" name="Tekstvak 116"/>
            <p:cNvSpPr txBox="1"/>
            <p:nvPr/>
          </p:nvSpPr>
          <p:spPr>
            <a:xfrm>
              <a:off x="2937208" y="3748704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63" name="Tekstvak 117"/>
            <p:cNvSpPr txBox="1"/>
            <p:nvPr/>
          </p:nvSpPr>
          <p:spPr>
            <a:xfrm>
              <a:off x="3222500" y="3748704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64" name="Tekstvak 118"/>
            <p:cNvSpPr txBox="1"/>
            <p:nvPr/>
          </p:nvSpPr>
          <p:spPr>
            <a:xfrm>
              <a:off x="3507792" y="3748704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65" name="Tekstvak 119"/>
            <p:cNvSpPr txBox="1"/>
            <p:nvPr/>
          </p:nvSpPr>
          <p:spPr>
            <a:xfrm>
              <a:off x="3793084" y="3748704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66" name="Tekstvak 120"/>
            <p:cNvSpPr txBox="1"/>
            <p:nvPr/>
          </p:nvSpPr>
          <p:spPr>
            <a:xfrm>
              <a:off x="4078376" y="3748704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67" name="Tekstvak 121"/>
            <p:cNvSpPr txBox="1"/>
            <p:nvPr/>
          </p:nvSpPr>
          <p:spPr>
            <a:xfrm>
              <a:off x="4363668" y="3748704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68" name="Tekstvak 122"/>
            <p:cNvSpPr txBox="1"/>
            <p:nvPr/>
          </p:nvSpPr>
          <p:spPr>
            <a:xfrm>
              <a:off x="4648960" y="3748704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69" name="Tekstvak 123"/>
            <p:cNvSpPr txBox="1"/>
            <p:nvPr/>
          </p:nvSpPr>
          <p:spPr>
            <a:xfrm>
              <a:off x="4934252" y="3748704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70" name="Tekstvak 124"/>
            <p:cNvSpPr txBox="1"/>
            <p:nvPr/>
          </p:nvSpPr>
          <p:spPr>
            <a:xfrm>
              <a:off x="5219544" y="3748704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71" name="Tekstvak 125"/>
            <p:cNvSpPr txBox="1"/>
            <p:nvPr/>
          </p:nvSpPr>
          <p:spPr>
            <a:xfrm>
              <a:off x="5504841" y="3748704"/>
              <a:ext cx="288807" cy="21544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72" name="Tekstvak 126"/>
            <p:cNvSpPr txBox="1"/>
            <p:nvPr/>
          </p:nvSpPr>
          <p:spPr>
            <a:xfrm>
              <a:off x="5790128" y="3748704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73" name="Tekstvak 127"/>
            <p:cNvSpPr txBox="1"/>
            <p:nvPr/>
          </p:nvSpPr>
          <p:spPr>
            <a:xfrm>
              <a:off x="6075420" y="3748704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74" name="Tekstvak 128"/>
            <p:cNvSpPr txBox="1"/>
            <p:nvPr/>
          </p:nvSpPr>
          <p:spPr>
            <a:xfrm>
              <a:off x="6360712" y="3748704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75" name="Tekstvak 129"/>
            <p:cNvSpPr txBox="1"/>
            <p:nvPr/>
          </p:nvSpPr>
          <p:spPr>
            <a:xfrm>
              <a:off x="6646004" y="3748704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76" name="Tekstvak 130"/>
            <p:cNvSpPr txBox="1"/>
            <p:nvPr/>
          </p:nvSpPr>
          <p:spPr>
            <a:xfrm>
              <a:off x="6931296" y="3748704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77" name="Tekstvak 131"/>
            <p:cNvSpPr txBox="1"/>
            <p:nvPr/>
          </p:nvSpPr>
          <p:spPr>
            <a:xfrm>
              <a:off x="7216588" y="3748704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78" name="Tekstvak 132"/>
            <p:cNvSpPr txBox="1"/>
            <p:nvPr/>
          </p:nvSpPr>
          <p:spPr>
            <a:xfrm>
              <a:off x="7501880" y="3748704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79" name="Tekstvak 133"/>
            <p:cNvSpPr txBox="1"/>
            <p:nvPr/>
          </p:nvSpPr>
          <p:spPr>
            <a:xfrm>
              <a:off x="7787172" y="3748704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80" name="Tekstvak 134"/>
            <p:cNvSpPr txBox="1"/>
            <p:nvPr/>
          </p:nvSpPr>
          <p:spPr>
            <a:xfrm>
              <a:off x="8072464" y="3748704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81" name="Tekstvak 135"/>
            <p:cNvSpPr txBox="1"/>
            <p:nvPr/>
          </p:nvSpPr>
          <p:spPr>
            <a:xfrm>
              <a:off x="8357756" y="3748704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82" name="Tekstvak 136"/>
            <p:cNvSpPr txBox="1"/>
            <p:nvPr/>
          </p:nvSpPr>
          <p:spPr>
            <a:xfrm>
              <a:off x="8643048" y="3748704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83" name="Tekstvak 137"/>
            <p:cNvSpPr txBox="1"/>
            <p:nvPr/>
          </p:nvSpPr>
          <p:spPr>
            <a:xfrm>
              <a:off x="8928345" y="3748704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84" name="Tekstvak 138"/>
            <p:cNvSpPr txBox="1"/>
            <p:nvPr/>
          </p:nvSpPr>
          <p:spPr>
            <a:xfrm>
              <a:off x="2363109" y="4077546"/>
              <a:ext cx="288807" cy="21544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85" name="Tekstvak 139"/>
            <p:cNvSpPr txBox="1"/>
            <p:nvPr/>
          </p:nvSpPr>
          <p:spPr>
            <a:xfrm>
              <a:off x="2648401" y="4077546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86" name="Tekstvak 140"/>
            <p:cNvSpPr txBox="1"/>
            <p:nvPr/>
          </p:nvSpPr>
          <p:spPr>
            <a:xfrm>
              <a:off x="2933693" y="4077546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87" name="Tekstvak 141"/>
            <p:cNvSpPr txBox="1"/>
            <p:nvPr/>
          </p:nvSpPr>
          <p:spPr>
            <a:xfrm>
              <a:off x="3218985" y="4077546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88" name="Tekstvak 142"/>
            <p:cNvSpPr txBox="1"/>
            <p:nvPr/>
          </p:nvSpPr>
          <p:spPr>
            <a:xfrm>
              <a:off x="3504277" y="4077546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89" name="Tekstvak 143"/>
            <p:cNvSpPr txBox="1"/>
            <p:nvPr/>
          </p:nvSpPr>
          <p:spPr>
            <a:xfrm>
              <a:off x="3789569" y="4077546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90" name="Tekstvak 144"/>
            <p:cNvSpPr txBox="1"/>
            <p:nvPr/>
          </p:nvSpPr>
          <p:spPr>
            <a:xfrm>
              <a:off x="4074861" y="4077546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91" name="Tekstvak 145"/>
            <p:cNvSpPr txBox="1"/>
            <p:nvPr/>
          </p:nvSpPr>
          <p:spPr>
            <a:xfrm>
              <a:off x="4360153" y="4077546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92" name="Tekstvak 146"/>
            <p:cNvSpPr txBox="1"/>
            <p:nvPr/>
          </p:nvSpPr>
          <p:spPr>
            <a:xfrm>
              <a:off x="4645445" y="4077546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93" name="Tekstvak 147"/>
            <p:cNvSpPr txBox="1"/>
            <p:nvPr/>
          </p:nvSpPr>
          <p:spPr>
            <a:xfrm>
              <a:off x="4930737" y="4077546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94" name="Tekstvak 148"/>
            <p:cNvSpPr txBox="1"/>
            <p:nvPr/>
          </p:nvSpPr>
          <p:spPr>
            <a:xfrm>
              <a:off x="5216029" y="4077546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95" name="Tekstvak 149"/>
            <p:cNvSpPr txBox="1"/>
            <p:nvPr/>
          </p:nvSpPr>
          <p:spPr>
            <a:xfrm>
              <a:off x="5501326" y="4077546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96" name="Tekstvak 150"/>
            <p:cNvSpPr txBox="1"/>
            <p:nvPr/>
          </p:nvSpPr>
          <p:spPr>
            <a:xfrm>
              <a:off x="5786613" y="4077546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97" name="Tekstvak 151"/>
            <p:cNvSpPr txBox="1"/>
            <p:nvPr/>
          </p:nvSpPr>
          <p:spPr>
            <a:xfrm>
              <a:off x="6071905" y="4077546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98" name="Tekstvak 152"/>
            <p:cNvSpPr txBox="1"/>
            <p:nvPr/>
          </p:nvSpPr>
          <p:spPr>
            <a:xfrm>
              <a:off x="6357197" y="4077546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99" name="Tekstvak 153"/>
            <p:cNvSpPr txBox="1"/>
            <p:nvPr/>
          </p:nvSpPr>
          <p:spPr>
            <a:xfrm>
              <a:off x="6642489" y="4077546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300" name="Tekstvak 154"/>
            <p:cNvSpPr txBox="1"/>
            <p:nvPr/>
          </p:nvSpPr>
          <p:spPr>
            <a:xfrm>
              <a:off x="6927781" y="4077546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301" name="Tekstvak 155"/>
            <p:cNvSpPr txBox="1"/>
            <p:nvPr/>
          </p:nvSpPr>
          <p:spPr>
            <a:xfrm>
              <a:off x="7213073" y="4077546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302" name="Tekstvak 156"/>
            <p:cNvSpPr txBox="1"/>
            <p:nvPr/>
          </p:nvSpPr>
          <p:spPr>
            <a:xfrm>
              <a:off x="7498365" y="4077546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303" name="Tekstvak 157"/>
            <p:cNvSpPr txBox="1"/>
            <p:nvPr/>
          </p:nvSpPr>
          <p:spPr>
            <a:xfrm>
              <a:off x="7783657" y="4077546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304" name="Tekstvak 158"/>
            <p:cNvSpPr txBox="1"/>
            <p:nvPr/>
          </p:nvSpPr>
          <p:spPr>
            <a:xfrm>
              <a:off x="8068949" y="4077546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305" name="Tekstvak 159"/>
            <p:cNvSpPr txBox="1"/>
            <p:nvPr/>
          </p:nvSpPr>
          <p:spPr>
            <a:xfrm>
              <a:off x="8354241" y="4077546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306" name="Tekstvak 160"/>
            <p:cNvSpPr txBox="1"/>
            <p:nvPr/>
          </p:nvSpPr>
          <p:spPr>
            <a:xfrm>
              <a:off x="8639533" y="4077546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307" name="Tekstvak 161"/>
            <p:cNvSpPr txBox="1"/>
            <p:nvPr/>
          </p:nvSpPr>
          <p:spPr>
            <a:xfrm>
              <a:off x="8924830" y="4077546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308" name="Tekstvak 164"/>
            <p:cNvSpPr txBox="1"/>
            <p:nvPr/>
          </p:nvSpPr>
          <p:spPr>
            <a:xfrm>
              <a:off x="2363109" y="4752734"/>
              <a:ext cx="288807" cy="215444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309" name="Tekstvak 165"/>
            <p:cNvSpPr txBox="1"/>
            <p:nvPr/>
          </p:nvSpPr>
          <p:spPr>
            <a:xfrm>
              <a:off x="2359594" y="5083775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310" name="Tekstvak 166"/>
            <p:cNvSpPr txBox="1"/>
            <p:nvPr/>
          </p:nvSpPr>
          <p:spPr>
            <a:xfrm>
              <a:off x="2359131" y="5425883"/>
              <a:ext cx="288807" cy="21544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</a:p>
          </p:txBody>
        </p:sp>
        <p:sp>
          <p:nvSpPr>
            <p:cNvPr id="311" name="Tekstvak 167"/>
            <p:cNvSpPr txBox="1"/>
            <p:nvPr/>
          </p:nvSpPr>
          <p:spPr>
            <a:xfrm>
              <a:off x="2716442" y="4752734"/>
              <a:ext cx="2155423" cy="2154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Vast contract</a:t>
              </a:r>
            </a:p>
          </p:txBody>
        </p:sp>
        <p:sp>
          <p:nvSpPr>
            <p:cNvPr id="312" name="Tekstvak 168"/>
            <p:cNvSpPr txBox="1"/>
            <p:nvPr/>
          </p:nvSpPr>
          <p:spPr>
            <a:xfrm>
              <a:off x="2718887" y="5084065"/>
              <a:ext cx="2155423" cy="2154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Flexibele schil</a:t>
              </a:r>
            </a:p>
          </p:txBody>
        </p:sp>
        <p:sp>
          <p:nvSpPr>
            <p:cNvPr id="313" name="Tekstvak 169"/>
            <p:cNvSpPr txBox="1"/>
            <p:nvPr/>
          </p:nvSpPr>
          <p:spPr>
            <a:xfrm>
              <a:off x="2718886" y="5415396"/>
              <a:ext cx="2155423" cy="2154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Werkloos</a:t>
              </a:r>
            </a:p>
          </p:txBody>
        </p:sp>
        <p:sp>
          <p:nvSpPr>
            <p:cNvPr id="314" name="Tekstvak 162"/>
            <p:cNvSpPr txBox="1"/>
            <p:nvPr/>
          </p:nvSpPr>
          <p:spPr>
            <a:xfrm>
              <a:off x="2075941" y="2420888"/>
              <a:ext cx="288807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1</a:t>
              </a:r>
            </a:p>
          </p:txBody>
        </p:sp>
        <p:sp>
          <p:nvSpPr>
            <p:cNvPr id="315" name="Tekstvak 163"/>
            <p:cNvSpPr txBox="1"/>
            <p:nvPr/>
          </p:nvSpPr>
          <p:spPr>
            <a:xfrm>
              <a:off x="2072426" y="2752799"/>
              <a:ext cx="288807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2</a:t>
              </a:r>
            </a:p>
          </p:txBody>
        </p:sp>
        <p:sp>
          <p:nvSpPr>
            <p:cNvPr id="316" name="Tekstvak 170"/>
            <p:cNvSpPr txBox="1"/>
            <p:nvPr/>
          </p:nvSpPr>
          <p:spPr>
            <a:xfrm>
              <a:off x="2075941" y="3084710"/>
              <a:ext cx="288807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3</a:t>
              </a:r>
            </a:p>
          </p:txBody>
        </p:sp>
        <p:sp>
          <p:nvSpPr>
            <p:cNvPr id="317" name="Tekstvak 171"/>
            <p:cNvSpPr txBox="1"/>
            <p:nvPr/>
          </p:nvSpPr>
          <p:spPr>
            <a:xfrm>
              <a:off x="2072426" y="3412219"/>
              <a:ext cx="288807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4</a:t>
              </a:r>
            </a:p>
          </p:txBody>
        </p:sp>
        <p:sp>
          <p:nvSpPr>
            <p:cNvPr id="318" name="Tekstvak 172"/>
            <p:cNvSpPr txBox="1"/>
            <p:nvPr/>
          </p:nvSpPr>
          <p:spPr>
            <a:xfrm>
              <a:off x="2072426" y="3748704"/>
              <a:ext cx="288807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5</a:t>
              </a:r>
            </a:p>
          </p:txBody>
        </p:sp>
        <p:sp>
          <p:nvSpPr>
            <p:cNvPr id="319" name="Tekstvak 173"/>
            <p:cNvSpPr txBox="1"/>
            <p:nvPr/>
          </p:nvSpPr>
          <p:spPr>
            <a:xfrm>
              <a:off x="2068911" y="4077546"/>
              <a:ext cx="288807" cy="2154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6</a:t>
              </a:r>
            </a:p>
          </p:txBody>
        </p:sp>
      </p:grpSp>
      <p:sp>
        <p:nvSpPr>
          <p:cNvPr id="320" name="Content Placeholder 2"/>
          <p:cNvSpPr>
            <a:spLocks noGrp="1"/>
          </p:cNvSpPr>
          <p:nvPr>
            <p:ph idx="1"/>
          </p:nvPr>
        </p:nvSpPr>
        <p:spPr>
          <a:xfrm>
            <a:off x="6045872" y="4662939"/>
            <a:ext cx="6335529" cy="20052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400" dirty="0" smtClean="0"/>
              <a:t>Drie stappen:</a:t>
            </a:r>
          </a:p>
          <a:p>
            <a:r>
              <a:rPr lang="nl-NL" sz="1400" dirty="0" smtClean="0"/>
              <a:t>Definitie </a:t>
            </a:r>
            <a:r>
              <a:rPr lang="nl-NL" sz="1400" dirty="0"/>
              <a:t>van de sequentie (statussen, lengte)</a:t>
            </a:r>
          </a:p>
          <a:p>
            <a:r>
              <a:rPr lang="nl-NL" sz="1400" dirty="0" smtClean="0"/>
              <a:t>Afstand </a:t>
            </a:r>
            <a:r>
              <a:rPr lang="nl-NL" sz="1400" dirty="0"/>
              <a:t>tussen sequenties -&gt; verschilmatrix</a:t>
            </a:r>
          </a:p>
          <a:p>
            <a:r>
              <a:rPr lang="nl-NL" sz="1400" dirty="0" smtClean="0"/>
              <a:t>Analyse </a:t>
            </a:r>
            <a:r>
              <a:rPr lang="nl-NL" sz="1400" dirty="0"/>
              <a:t>van verschilmatrix (</a:t>
            </a:r>
            <a:r>
              <a:rPr lang="nl-NL" sz="1400" dirty="0" smtClean="0"/>
              <a:t>clusteranalyse)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07954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3B73-DFED-4558-82B9-BA3CE579D835}" type="slidenum">
              <a:rPr lang="nl-NL" altLang="nl-NL" smtClean="0"/>
              <a:pPr/>
              <a:t>8</a:t>
            </a:fld>
            <a:endParaRPr lang="nl-NL" altLang="nl-NL"/>
          </a:p>
        </p:txBody>
      </p:sp>
      <p:sp>
        <p:nvSpPr>
          <p:cNvPr id="22" name="Rechthoek 21"/>
          <p:cNvSpPr/>
          <p:nvPr/>
        </p:nvSpPr>
        <p:spPr>
          <a:xfrm>
            <a:off x="2565724" y="4769373"/>
            <a:ext cx="6359164" cy="388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497" y="0"/>
            <a:ext cx="93190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30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Voorbeeld: effect bepalen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sz="2000" dirty="0" smtClean="0"/>
              <a:t>Vraag: bepaalt de regio de kans op een van de </a:t>
            </a:r>
            <a:r>
              <a:rPr lang="nl-NL" sz="2000" dirty="0" err="1" smtClean="0"/>
              <a:t>carrierepaden</a:t>
            </a:r>
            <a:r>
              <a:rPr lang="nl-NL" sz="2000" dirty="0" smtClean="0"/>
              <a:t>?</a:t>
            </a:r>
            <a:endParaRPr lang="en-US" sz="2000" dirty="0" smtClean="0"/>
          </a:p>
          <a:p>
            <a:r>
              <a:rPr lang="en-US" sz="2000" dirty="0" err="1" smtClean="0"/>
              <a:t>Analyse</a:t>
            </a:r>
            <a:r>
              <a:rPr lang="en-US" sz="2000" dirty="0" smtClean="0"/>
              <a:t>: </a:t>
            </a:r>
            <a:r>
              <a:rPr lang="en-US" sz="2000" dirty="0" err="1" smtClean="0"/>
              <a:t>m</a:t>
            </a:r>
            <a:r>
              <a:rPr lang="en-US" sz="1800" dirty="0" err="1" smtClean="0"/>
              <a:t>ultinominale</a:t>
            </a:r>
            <a:r>
              <a:rPr lang="en-US" sz="1800" dirty="0" smtClean="0"/>
              <a:t> </a:t>
            </a:r>
            <a:r>
              <a:rPr lang="en-US" sz="1800" dirty="0"/>
              <a:t>logit </a:t>
            </a:r>
            <a:r>
              <a:rPr lang="en-US" sz="1800" dirty="0" err="1" smtClean="0"/>
              <a:t>regressie</a:t>
            </a:r>
            <a:endParaRPr lang="en-US" sz="1800" dirty="0"/>
          </a:p>
          <a:p>
            <a:endParaRPr lang="en-US" sz="600" dirty="0"/>
          </a:p>
          <a:p>
            <a:r>
              <a:rPr lang="nl-NL" sz="2000" dirty="0"/>
              <a:t>Meten effect </a:t>
            </a:r>
            <a:r>
              <a:rPr lang="nl-NL" sz="2000" dirty="0" smtClean="0"/>
              <a:t>van:</a:t>
            </a:r>
            <a:endParaRPr lang="nl-NL" sz="2000" dirty="0"/>
          </a:p>
          <a:p>
            <a:pPr lvl="1"/>
            <a:r>
              <a:rPr lang="nl-NL" sz="1800" dirty="0"/>
              <a:t>Individuele kenmerken</a:t>
            </a:r>
          </a:p>
          <a:p>
            <a:pPr lvl="2"/>
            <a:r>
              <a:rPr lang="nl-NL" sz="1600" dirty="0"/>
              <a:t>Demografisch (leeftijd, geslacht, nationaliteit, huishoudsituatie)</a:t>
            </a:r>
          </a:p>
          <a:p>
            <a:pPr lvl="2"/>
            <a:r>
              <a:rPr lang="nl-NL" sz="1600" dirty="0"/>
              <a:t>Voor </a:t>
            </a:r>
            <a:r>
              <a:rPr lang="nl-NL" sz="1600" dirty="0" err="1"/>
              <a:t>ww</a:t>
            </a:r>
            <a:r>
              <a:rPr lang="nl-NL" sz="1600" dirty="0"/>
              <a:t>-periode (opleiding, werkloosheid 5 jaar eerder, kenmerken laatste baan)</a:t>
            </a:r>
          </a:p>
          <a:p>
            <a:pPr lvl="1"/>
            <a:r>
              <a:rPr lang="nl-NL" sz="1800" dirty="0"/>
              <a:t>Regionale verschillen</a:t>
            </a:r>
          </a:p>
          <a:p>
            <a:pPr lvl="2"/>
            <a:r>
              <a:rPr lang="nl-NL" sz="1600" dirty="0"/>
              <a:t>Model 1: kern/intermediaire zone/periferie en grootstedelijke agglomeraties/rest</a:t>
            </a:r>
          </a:p>
          <a:p>
            <a:pPr lvl="2"/>
            <a:r>
              <a:rPr lang="nl-NL" sz="1600" dirty="0"/>
              <a:t>Model 2: regionale kenmerken (algemeen, baandynamiek, baandichtheid, aantal bereikbare banen (eigen sector, gerelateerde sectoren))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41AD-4089-4FF3-89EE-88DC6CFA2429}" type="slidenum">
              <a:rPr lang="nl-NL" altLang="en-US" smtClean="0"/>
              <a:pPr/>
              <a:t>9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083827984"/>
      </p:ext>
    </p:extLst>
  </p:cSld>
  <p:clrMapOvr>
    <a:masterClrMapping/>
  </p:clrMapOvr>
</p:sld>
</file>

<file path=ppt/theme/theme1.xml><?xml version="1.0" encoding="utf-8"?>
<a:theme xmlns:a="http://schemas.openxmlformats.org/drawingml/2006/main" name="16008 RIJK - Sjabloon 16x9 Mosgroen">
  <a:themeElements>
    <a:clrScheme name="Rijks Mosgroen">
      <a:dk1>
        <a:srgbClr val="000000"/>
      </a:dk1>
      <a:lt1>
        <a:srgbClr val="FFFFFF"/>
      </a:lt1>
      <a:dk2>
        <a:srgbClr val="777C00"/>
      </a:dk2>
      <a:lt2>
        <a:srgbClr val="EAEBD8"/>
      </a:lt2>
      <a:accent1>
        <a:srgbClr val="F9E11E"/>
      </a:accent1>
      <a:accent2>
        <a:srgbClr val="42145F"/>
      </a:accent2>
      <a:accent3>
        <a:srgbClr val="38870D"/>
      </a:accent3>
      <a:accent4>
        <a:srgbClr val="017BC6"/>
      </a:accent4>
      <a:accent5>
        <a:srgbClr val="75D1B5"/>
      </a:accent5>
      <a:accent6>
        <a:srgbClr val="8EC9E7"/>
      </a:accent6>
      <a:hlink>
        <a:srgbClr val="777C00"/>
      </a:hlink>
      <a:folHlink>
        <a:srgbClr val="D6D6B2"/>
      </a:folHlink>
    </a:clrScheme>
    <a:fontScheme name="Rijkshuisstij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08 RIJK - Sjabloon 16x9 Hemelblauw" id="{C36BCC9E-1209-A64A-8BD9-B4B55203C6FE}" vid="{E34870F3-D22A-8440-9B27-7A9A0D8F8250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5076</TotalTime>
  <Words>1119</Words>
  <Application>Microsoft Office PowerPoint</Application>
  <PresentationFormat>Widescreen</PresentationFormat>
  <Paragraphs>381</Paragraphs>
  <Slides>14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Times New Roman</vt:lpstr>
      <vt:lpstr>Verdana</vt:lpstr>
      <vt:lpstr>Wingdings</vt:lpstr>
      <vt:lpstr>16008 RIJK - Sjabloon 16x9 Mosgroen</vt:lpstr>
      <vt:lpstr>Equation</vt:lpstr>
      <vt:lpstr> What to do with statistics? </vt:lpstr>
      <vt:lpstr>Verschillende doelen van statistiek</vt:lpstr>
      <vt:lpstr>Effecten bepalen</vt:lpstr>
      <vt:lpstr>Voorspellen</vt:lpstr>
      <vt:lpstr>Patronen identificeren</vt:lpstr>
      <vt:lpstr>Voorbeeld: identificeren carrièrepaden</vt:lpstr>
      <vt:lpstr>Identificeren carrièrepaden</vt:lpstr>
      <vt:lpstr>PowerPoint Presentation</vt:lpstr>
      <vt:lpstr>Voorbeeld: effect bepalen</vt:lpstr>
      <vt:lpstr>Regionale effecten</vt:lpstr>
      <vt:lpstr>In R…</vt:lpstr>
      <vt:lpstr>Imputatie</vt:lpstr>
      <vt:lpstr>Imputatie: methode</vt:lpstr>
      <vt:lpstr>Imputatie: resultaat</vt:lpstr>
    </vt:vector>
  </TitlesOfParts>
  <Company>PBL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 presentatie&gt;</dc:title>
  <dc:creator>Vixseboxse, Edward</dc:creator>
  <cp:lastModifiedBy>Husby, Trond</cp:lastModifiedBy>
  <cp:revision>366</cp:revision>
  <dcterms:created xsi:type="dcterms:W3CDTF">2017-07-11T06:55:26Z</dcterms:created>
  <dcterms:modified xsi:type="dcterms:W3CDTF">2018-09-11T10:42:47Z</dcterms:modified>
</cp:coreProperties>
</file>