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12" r:id="rId3"/>
    <p:sldId id="323" r:id="rId4"/>
    <p:sldId id="370" r:id="rId5"/>
    <p:sldId id="291" r:id="rId6"/>
    <p:sldId id="378" r:id="rId7"/>
    <p:sldId id="379" r:id="rId8"/>
    <p:sldId id="325" r:id="rId9"/>
    <p:sldId id="351" r:id="rId10"/>
    <p:sldId id="358" r:id="rId11"/>
    <p:sldId id="377" r:id="rId12"/>
    <p:sldId id="381" r:id="rId13"/>
    <p:sldId id="383" r:id="rId14"/>
    <p:sldId id="382" r:id="rId15"/>
    <p:sldId id="384" r:id="rId16"/>
    <p:sldId id="386" r:id="rId17"/>
    <p:sldId id="387" r:id="rId18"/>
    <p:sldId id="389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terings, Anet" initials="WA" lastIdx="2" clrIdx="0">
    <p:extLst/>
  </p:cmAuthor>
  <p:cmAuthor id="2" name="Marten Middeldorp" initials="MM" lastIdx="2" clrIdx="1">
    <p:extLst>
      <p:ext uri="{19B8F6BF-5375-455C-9EA6-DF929625EA0E}">
        <p15:presenceInfo xmlns:p15="http://schemas.microsoft.com/office/powerpoint/2012/main" userId="0ae68d73c74125b9" providerId="Windows Live"/>
      </p:ext>
    </p:extLst>
  </p:cmAuthor>
  <p:cmAuthor id="3" name="Marten" initials="M" lastIdx="5" clrIdx="2">
    <p:extLst>
      <p:ext uri="{19B8F6BF-5375-455C-9EA6-DF929625EA0E}">
        <p15:presenceInfo xmlns:p15="http://schemas.microsoft.com/office/powerpoint/2012/main" userId="Mar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68955" autoAdjust="0"/>
  </p:normalViewPr>
  <p:slideViewPr>
    <p:cSldViewPr snapToGrid="0">
      <p:cViewPr varScale="1">
        <p:scale>
          <a:sx n="57" d="100"/>
          <a:sy n="57" d="100"/>
        </p:scale>
        <p:origin x="1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6106-3732-4EF8-9D8F-4190726BD2F0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DCDD-5875-43DE-9B48-6DC850F25A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05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01649-886C-4324-AD4C-E61C88D4772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68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Fractie</a:t>
            </a:r>
            <a:r>
              <a:rPr lang="en-US" dirty="0" smtClean="0"/>
              <a:t> </a:t>
            </a:r>
            <a:r>
              <a:rPr lang="en-US" dirty="0" err="1" smtClean="0"/>
              <a:t>binnen-gemeentelijke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verhuizingen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Kleuren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gemeente</a:t>
            </a:r>
            <a:r>
              <a:rPr lang="en-US" baseline="0" dirty="0" smtClean="0"/>
              <a:t> met AZCs. </a:t>
            </a:r>
          </a:p>
          <a:p>
            <a:r>
              <a:rPr lang="en-US" baseline="0" dirty="0" smtClean="0"/>
              <a:t>Data </a:t>
            </a:r>
            <a:r>
              <a:rPr lang="en-US" baseline="0" dirty="0" err="1" smtClean="0"/>
              <a:t>punten</a:t>
            </a:r>
            <a:r>
              <a:rPr lang="en-US" baseline="0" dirty="0" smtClean="0"/>
              <a:t> 2015:2016 </a:t>
            </a:r>
            <a:r>
              <a:rPr lang="en-US" baseline="0" dirty="0" err="1" smtClean="0"/>
              <a:t>lijken</a:t>
            </a:r>
            <a:r>
              <a:rPr lang="en-US" baseline="0" dirty="0" smtClean="0"/>
              <a:t> outliers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waarschijnlijk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spraake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structurele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verandering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binnen-gemeentelijke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verhuizingen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Gebruik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regressie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om outliers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imputeren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in R.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79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Cook’s distance is </a:t>
            </a:r>
            <a:r>
              <a:rPr lang="en-US" dirty="0" err="1" smtClean="0"/>
              <a:t>eigenlijk</a:t>
            </a:r>
            <a:r>
              <a:rPr lang="en-US" dirty="0" smtClean="0"/>
              <a:t> influential observations,</a:t>
            </a:r>
            <a:r>
              <a:rPr lang="en-US" baseline="0" dirty="0" smtClean="0"/>
              <a:t> i.e. </a:t>
            </a:r>
            <a:r>
              <a:rPr lang="en-US" baseline="0" dirty="0" err="1" smtClean="0"/>
              <a:t>observaties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grote</a:t>
            </a:r>
            <a:r>
              <a:rPr lang="en-US" baseline="0" dirty="0" smtClean="0"/>
              <a:t> effect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geestimeerde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observaties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66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 line: imputed, dotted: original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92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de </a:t>
            </a:r>
            <a:r>
              <a:rPr lang="en-US" dirty="0" err="1" smtClean="0"/>
              <a:t>figuur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validatie</a:t>
            </a:r>
            <a:r>
              <a:rPr lang="en-US" baseline="0" dirty="0" smtClean="0"/>
              <a:t> van 1-step ahead forecast</a:t>
            </a:r>
          </a:p>
          <a:p>
            <a:r>
              <a:rPr lang="en-US" baseline="0" dirty="0" smtClean="0"/>
              <a:t>Cross </a:t>
            </a:r>
            <a:r>
              <a:rPr lang="en-US" baseline="0" dirty="0" err="1" smtClean="0"/>
              <a:t>validatie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tijdsreeksen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vanwege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autocorrelatie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willekeurig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observaties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trekken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training data</a:t>
            </a:r>
          </a:p>
          <a:p>
            <a:r>
              <a:rPr lang="en-US" baseline="0" dirty="0" smtClean="0"/>
              <a:t>-&gt; rolling cross </a:t>
            </a:r>
            <a:r>
              <a:rPr lang="en-US" baseline="0" dirty="0" err="1" smtClean="0"/>
              <a:t>validatie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21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Beste</a:t>
            </a:r>
            <a:r>
              <a:rPr lang="en-US" dirty="0" smtClean="0"/>
              <a:t> mode: het model met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voorspellende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kracht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294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-Frequency</a:t>
            </a:r>
            <a:r>
              <a:rPr lang="en-US" baseline="0" dirty="0" smtClean="0"/>
              <a:t> of moves, national level: sum of within- and between-municipality moves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: dynamic linear model, general model for non-stationary time-series. Uses the </a:t>
            </a:r>
            <a:r>
              <a:rPr lang="en-US" baseline="0" dirty="0" err="1" smtClean="0"/>
              <a:t>kalman</a:t>
            </a:r>
            <a:r>
              <a:rPr lang="en-US" baseline="0" dirty="0" smtClean="0"/>
              <a:t> filter for smoothing and forecasting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8427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Radiologists use statistics to sharpen their images (e.g. MRI) and improve their diagnosis.</a:t>
            </a:r>
          </a:p>
          <a:p>
            <a:r>
              <a:rPr lang="en-US" dirty="0" smtClean="0">
                <a:effectLst/>
              </a:rPr>
              <a:t>Doctors use statistics to target your treatment to your symptoms or body.</a:t>
            </a:r>
          </a:p>
          <a:p>
            <a:r>
              <a:rPr lang="en-US" dirty="0" smtClean="0">
                <a:effectLst/>
              </a:rPr>
              <a:t>Physicists use statistics to find useful patterns in the huge data dumps by the Large Hadron Collider.</a:t>
            </a:r>
          </a:p>
          <a:p>
            <a:r>
              <a:rPr lang="en-US" dirty="0" smtClean="0">
                <a:effectLst/>
              </a:rPr>
              <a:t>Insurance companies use statistics to model risks for potential clients.</a:t>
            </a:r>
          </a:p>
          <a:p>
            <a:r>
              <a:rPr lang="en-US" dirty="0" smtClean="0">
                <a:effectLst/>
              </a:rPr>
              <a:t>Google uses statistics to serve you targeted ads.</a:t>
            </a:r>
          </a:p>
          <a:p>
            <a:r>
              <a:rPr lang="en-US" dirty="0" smtClean="0">
                <a:effectLst/>
              </a:rPr>
              <a:t>Netflix uses statistics to create hit shows.</a:t>
            </a:r>
          </a:p>
          <a:p>
            <a:r>
              <a:rPr lang="en-US" dirty="0" smtClean="0">
                <a:effectLst/>
              </a:rPr>
              <a:t>Spotify uses statistics to suggest music to you.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54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Explanatory</a:t>
            </a:r>
            <a:r>
              <a:rPr lang="en-US" baseline="0" dirty="0" smtClean="0">
                <a:effectLst/>
              </a:rPr>
              <a:t>: </a:t>
            </a:r>
            <a:r>
              <a:rPr lang="en-US" baseline="0" dirty="0" err="1" smtClean="0">
                <a:effectLst/>
              </a:rPr>
              <a:t>welke</a:t>
            </a:r>
            <a:r>
              <a:rPr lang="en-US" baseline="0" dirty="0" smtClean="0">
                <a:effectLst/>
              </a:rPr>
              <a:t> x is relevant</a:t>
            </a:r>
          </a:p>
          <a:p>
            <a:r>
              <a:rPr lang="en-US" baseline="0" dirty="0" err="1" smtClean="0">
                <a:effectLst/>
              </a:rPr>
              <a:t>Inferentie</a:t>
            </a:r>
            <a:r>
              <a:rPr lang="en-US" baseline="0" dirty="0" smtClean="0">
                <a:effectLst/>
              </a:rPr>
              <a:t>: </a:t>
            </a:r>
            <a:r>
              <a:rPr lang="en-US" baseline="0" dirty="0" err="1" smtClean="0">
                <a:effectLst/>
              </a:rPr>
              <a:t>functie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staat</a:t>
            </a:r>
            <a:r>
              <a:rPr lang="en-US" baseline="0" dirty="0" smtClean="0">
                <a:effectLst/>
              </a:rPr>
              <a:t> vast </a:t>
            </a:r>
          </a:p>
          <a:p>
            <a:r>
              <a:rPr lang="nl-NL" baseline="0" dirty="0" smtClean="0">
                <a:effectLst/>
              </a:rPr>
              <a:t>Je data moet voldoen aan de randvoorwaarden</a:t>
            </a:r>
          </a:p>
          <a:p>
            <a:r>
              <a:rPr lang="nl-NL" baseline="0" dirty="0" smtClean="0">
                <a:effectLst/>
              </a:rPr>
              <a:t>Niet altijd OLS, maar </a:t>
            </a:r>
            <a:r>
              <a:rPr lang="nl-NL" baseline="0" dirty="0" err="1" smtClean="0">
                <a:effectLst/>
              </a:rPr>
              <a:t>bijv</a:t>
            </a:r>
            <a:r>
              <a:rPr lang="nl-NL" baseline="0" dirty="0" smtClean="0">
                <a:effectLst/>
              </a:rPr>
              <a:t> logistisch bij y = 0/1</a:t>
            </a:r>
            <a:endParaRPr lang="en-US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err="1" smtClean="0">
                <a:effectLst/>
              </a:rPr>
              <a:t>Prediction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31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Crossvalidatie</a:t>
            </a:r>
          </a:p>
          <a:p>
            <a:r>
              <a:rPr lang="nl-NL" dirty="0" smtClean="0">
                <a:effectLst/>
              </a:rPr>
              <a:t>Random </a:t>
            </a:r>
            <a:r>
              <a:rPr lang="nl-NL" dirty="0" err="1" smtClean="0">
                <a:effectLst/>
              </a:rPr>
              <a:t>testing</a:t>
            </a:r>
            <a:r>
              <a:rPr lang="nl-NL" dirty="0" smtClean="0">
                <a:effectLst/>
              </a:rPr>
              <a:t>/training</a:t>
            </a:r>
          </a:p>
          <a:p>
            <a:r>
              <a:rPr lang="nl-NL" dirty="0" smtClean="0">
                <a:effectLst/>
              </a:rPr>
              <a:t>Kan</a:t>
            </a:r>
            <a:r>
              <a:rPr lang="nl-NL" baseline="0" dirty="0" smtClean="0">
                <a:effectLst/>
              </a:rPr>
              <a:t> niet met tijdsreeksen (</a:t>
            </a:r>
            <a:r>
              <a:rPr lang="nl-NL" baseline="0" dirty="0" err="1" smtClean="0">
                <a:effectLst/>
              </a:rPr>
              <a:t>serial</a:t>
            </a:r>
            <a:r>
              <a:rPr lang="nl-NL" baseline="0" dirty="0" smtClean="0">
                <a:effectLst/>
              </a:rPr>
              <a:t> </a:t>
            </a:r>
            <a:r>
              <a:rPr lang="nl-NL" baseline="0" dirty="0" err="1" smtClean="0">
                <a:effectLst/>
              </a:rPr>
              <a:t>autocorrelation</a:t>
            </a:r>
            <a:r>
              <a:rPr lang="nl-NL" baseline="0" dirty="0" smtClean="0">
                <a:effectLst/>
              </a:rPr>
              <a:t>): dan eerste periode op tweede periode schatten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78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Find patterns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x1,…,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We can use this model to e.g. find out if some cases are more similar than other cases or which variables explain most of the variation</a:t>
            </a:r>
          </a:p>
          <a:p>
            <a:r>
              <a:rPr lang="en-US" dirty="0" smtClean="0">
                <a:effectLst/>
              </a:rPr>
              <a:t>Examples:</a:t>
            </a:r>
          </a:p>
          <a:p>
            <a:r>
              <a:rPr lang="en-US" dirty="0" smtClean="0">
                <a:effectLst/>
              </a:rPr>
              <a:t>Principal Components Analysis</a:t>
            </a:r>
          </a:p>
          <a:p>
            <a:r>
              <a:rPr lang="en-US" dirty="0" smtClean="0">
                <a:effectLst/>
              </a:rPr>
              <a:t>k-means clustering</a:t>
            </a:r>
            <a:endParaRPr lang="en-US" dirty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98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nl-NL" dirty="0" smtClean="0"/>
              <a:t>Clusteranalyse</a:t>
            </a:r>
          </a:p>
          <a:p>
            <a:pPr lvl="1"/>
            <a:r>
              <a:rPr lang="nl-NL" altLang="nl-NL" sz="1600" dirty="0" smtClean="0"/>
              <a:t>Vinden van belangrijkste / interessante patronen in de verschilmatrix</a:t>
            </a:r>
          </a:p>
          <a:p>
            <a:pPr lvl="1"/>
            <a:r>
              <a:rPr lang="nl-NL" altLang="nl-NL" sz="1600" dirty="0" smtClean="0"/>
              <a:t>Verschillen tussen de sequenties samenvatten en inzichtelijk maken</a:t>
            </a:r>
          </a:p>
          <a:p>
            <a:pPr lvl="1"/>
            <a:endParaRPr lang="nl-NL" altLang="nl-NL" sz="1600" dirty="0" smtClean="0"/>
          </a:p>
          <a:p>
            <a:pPr lvl="1"/>
            <a:r>
              <a:rPr lang="nl-NL" altLang="nl-NL" sz="1600" dirty="0" smtClean="0"/>
              <a:t>Aantal clusters: afhankelijk van onderzoeksdoel </a:t>
            </a:r>
          </a:p>
          <a:p>
            <a:pPr lvl="2"/>
            <a:r>
              <a:rPr lang="nl-NL" altLang="nl-NL" sz="1600" dirty="0" smtClean="0"/>
              <a:t>Vervolganalyse (bijv. regressie): weinig clusters</a:t>
            </a:r>
          </a:p>
          <a:p>
            <a:pPr lvl="2"/>
            <a:r>
              <a:rPr lang="nl-NL" altLang="nl-NL" sz="1600" dirty="0" smtClean="0"/>
              <a:t>“Alle” patronen, en hun voorkomen: veel clusters</a:t>
            </a:r>
          </a:p>
          <a:p>
            <a:pPr lvl="2"/>
            <a:r>
              <a:rPr lang="nl-NL" altLang="nl-NL" sz="1600" dirty="0" smtClean="0"/>
              <a:t>Clusterkwaliteitsmaten</a:t>
            </a:r>
          </a:p>
          <a:p>
            <a:pPr lvl="1"/>
            <a:endParaRPr lang="nl-NL" altLang="nl-NL" sz="1600" dirty="0" smtClean="0"/>
          </a:p>
          <a:p>
            <a:pPr lvl="1"/>
            <a:r>
              <a:rPr lang="nl-NL" altLang="nl-NL" sz="1600" dirty="0" smtClean="0"/>
              <a:t>Ook van belang: hoe goed passen personen bij hun cluster? Hoe stabiel is het patroon?</a:t>
            </a:r>
            <a:endParaRPr lang="nl-NL" altLang="nl-NL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5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40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Measured at time of job loss, cluster robust </a:t>
            </a:r>
            <a:r>
              <a:rPr lang="en-US" sz="1200" dirty="0" err="1"/>
              <a:t>s,e</a:t>
            </a:r>
            <a:r>
              <a:rPr lang="en-US" sz="1200" dirty="0"/>
              <a:t>, (regional)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2EB72-D10E-4499-810D-A575E8404DB3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24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nl-NL" sz="1600" dirty="0" err="1"/>
              <a:t>Perferie</a:t>
            </a:r>
            <a:r>
              <a:rPr lang="nl-NL" sz="1600" baseline="0" dirty="0"/>
              <a:t> is nadelig én stedelijk</a:t>
            </a:r>
          </a:p>
          <a:p>
            <a:pPr lvl="0" eaLnBrk="1" hangingPunct="1">
              <a:defRPr/>
            </a:pPr>
            <a:r>
              <a:rPr lang="nl-NL" sz="1600" baseline="0" dirty="0"/>
              <a:t>Aantal bereikbare banen: eigen sector meer bepalend, maar gerelateerd wel minder kans op </a:t>
            </a:r>
            <a:r>
              <a:rPr lang="nl-NL" sz="1600" baseline="0" dirty="0" err="1"/>
              <a:t>intermittent</a:t>
            </a:r>
            <a:endParaRPr lang="nl-NL" sz="1600" dirty="0"/>
          </a:p>
          <a:p>
            <a:pPr lvl="0" eaLnBrk="1" hangingPunct="1">
              <a:defRPr/>
            </a:pPr>
            <a:endParaRPr lang="nl-NL" sz="1600" dirty="0"/>
          </a:p>
          <a:p>
            <a:pPr lvl="0" eaLnBrk="1" hangingPunct="1">
              <a:defRPr/>
            </a:pPr>
            <a:r>
              <a:rPr lang="nl-NL" sz="1600" dirty="0"/>
              <a:t>Let op: </a:t>
            </a:r>
          </a:p>
          <a:p>
            <a:pPr marL="285750" lvl="0" indent="-285750" eaLnBrk="1" hangingPunct="1">
              <a:buFontTx/>
              <a:buChar char="-"/>
              <a:defRPr/>
            </a:pPr>
            <a:r>
              <a:rPr lang="nl-NL" sz="1600" baseline="0" dirty="0"/>
              <a:t>Werkloosheidspercentage gemeten van 0-100</a:t>
            </a:r>
          </a:p>
          <a:p>
            <a:pPr marL="285750" lvl="0" indent="-285750" eaLnBrk="1" hangingPunct="1">
              <a:buFontTx/>
              <a:buChar char="-"/>
              <a:defRPr/>
            </a:pPr>
            <a:r>
              <a:rPr lang="nl-NL" sz="1600" baseline="0" dirty="0"/>
              <a:t>Aandeel hoopgeleiden van 0-1</a:t>
            </a:r>
          </a:p>
          <a:p>
            <a:pPr marL="0" lvl="0" indent="0" eaLnBrk="1" hangingPunct="1">
              <a:buFontTx/>
              <a:buNone/>
              <a:defRPr/>
            </a:pPr>
            <a:r>
              <a:rPr lang="nl-NL" sz="1600" dirty="0"/>
              <a:t>En werkloosheidspercentage,</a:t>
            </a:r>
            <a:r>
              <a:rPr lang="nl-NL" sz="1600" baseline="0" dirty="0"/>
              <a:t> aandeel hoogopgeleiden, groei BRP, baandichtheid, baancreatie en </a:t>
            </a:r>
            <a:r>
              <a:rPr lang="nl-NL" sz="1600" baseline="0" dirty="0" err="1"/>
              <a:t>churning</a:t>
            </a:r>
            <a:r>
              <a:rPr lang="nl-NL" sz="1600" baseline="0" dirty="0"/>
              <a:t> op </a:t>
            </a:r>
            <a:r>
              <a:rPr lang="nl-NL" sz="1600" baseline="0" dirty="0" err="1"/>
              <a:t>coropniveau</a:t>
            </a:r>
            <a:endParaRPr lang="nl-NL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9DCDD-5875-43DE-9B48-6DC850F25AD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11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2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7659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2959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88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166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528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191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3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679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29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>
              <a:buFont typeface="Arial" charset="0"/>
              <a:buNone/>
            </a:pPr>
            <a:endParaRPr lang="nl-NL" sz="100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1497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0" name="Rechthoek 9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243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1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3873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4" name="Rechthoek 13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563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9925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17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720000" tIns="115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0278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01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511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1200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437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 anchor="t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929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376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85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/>
          <p:cNvSpPr>
            <a:spLocks noGrp="1"/>
          </p:cNvSpPr>
          <p:nvPr>
            <p:ph type="pic" sz="quarter" idx="22" hasCustomPrompt="1"/>
          </p:nvPr>
        </p:nvSpPr>
        <p:spPr>
          <a:xfrm>
            <a:off x="-3175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76763 w 6099175"/>
              <a:gd name="connsiteY1" fmla="*/ 0 h 6858000"/>
              <a:gd name="connsiteX2" fmla="*/ 5776763 w 6099175"/>
              <a:gd name="connsiteY2" fmla="*/ 1144800 h 6858000"/>
              <a:gd name="connsiteX3" fmla="*/ 6099175 w 6099175"/>
              <a:gd name="connsiteY3" fmla="*/ 1144800 h 6858000"/>
              <a:gd name="connsiteX4" fmla="*/ 6099175 w 6099175"/>
              <a:gd name="connsiteY4" fmla="*/ 6541200 h 6858000"/>
              <a:gd name="connsiteX5" fmla="*/ 5776595 w 6099175"/>
              <a:gd name="connsiteY5" fmla="*/ 6541200 h 6858000"/>
              <a:gd name="connsiteX6" fmla="*/ 5776595 w 6099175"/>
              <a:gd name="connsiteY6" fmla="*/ 6858000 h 6858000"/>
              <a:gd name="connsiteX7" fmla="*/ 0 w 60991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76763" y="0"/>
                </a:lnTo>
                <a:lnTo>
                  <a:pt x="5776763" y="1144800"/>
                </a:lnTo>
                <a:lnTo>
                  <a:pt x="6099175" y="1144800"/>
                </a:lnTo>
                <a:lnTo>
                  <a:pt x="6099175" y="6541200"/>
                </a:lnTo>
                <a:lnTo>
                  <a:pt x="5776595" y="6541200"/>
                </a:lnTo>
                <a:lnTo>
                  <a:pt x="57765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612000" anchor="ctr" anchorCtr="0">
            <a:noAutofit/>
          </a:bodyPr>
          <a:lstStyle>
            <a:lvl1pPr>
              <a:defRPr baseline="0"/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9" name="Rechthoek 18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0266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115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199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205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6" name="Tijdelijke aanduiding voor datum 5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0279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 september 2017</a:t>
            </a: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Anet Weterings (PBL), The Umea University Conference</a:t>
            </a:r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B41AD-4089-4FF3-89EE-88DC6CFA2429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42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Tijdelijke aanduiding voor afbeelding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2000 w 12192000"/>
              <a:gd name="connsiteY0" fmla="*/ 1 h 3427413"/>
              <a:gd name="connsiteX1" fmla="*/ 5772000 w 12192000"/>
              <a:gd name="connsiteY1" fmla="*/ 1144801 h 3427413"/>
              <a:gd name="connsiteX2" fmla="*/ 6420000 w 12192000"/>
              <a:gd name="connsiteY2" fmla="*/ 1144801 h 3427413"/>
              <a:gd name="connsiteX3" fmla="*/ 64200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2000" y="1"/>
                </a:moveTo>
                <a:lnTo>
                  <a:pt x="5772000" y="1144801"/>
                </a:lnTo>
                <a:lnTo>
                  <a:pt x="6420000" y="1144801"/>
                </a:lnTo>
                <a:lnTo>
                  <a:pt x="64200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48000" anchor="ctr" anchorCtr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Let op de rechten van de foto!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"/>
            <a:ext cx="12192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49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7" name="Rechthoek 16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0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79600"/>
          </a:xfrm>
          <a:prstGeom prst="rect">
            <a:avLst/>
          </a:prstGeom>
        </p:spPr>
      </p:pic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8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158510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684000" indent="-216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4" name="Tijdelijke aanduiding voor afbeelding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862000 w 6098242"/>
              <a:gd name="connsiteY6" fmla="*/ 6858000 h 6858000"/>
              <a:gd name="connsiteX7" fmla="*/ 0 w 60982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2000" y="0"/>
                </a:lnTo>
                <a:lnTo>
                  <a:pt x="5862000" y="708025"/>
                </a:lnTo>
                <a:lnTo>
                  <a:pt x="6098242" y="708025"/>
                </a:lnTo>
                <a:lnTo>
                  <a:pt x="6098242" y="6620400"/>
                </a:lnTo>
                <a:lnTo>
                  <a:pt x="5862000" y="6620400"/>
                </a:lnTo>
                <a:lnTo>
                  <a:pt x="58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op het pictogram als u een afbeelding </a:t>
            </a:r>
            <a:r>
              <a:rPr lang="nl-NL"/>
              <a:t>wilt toevoegen. Let </a:t>
            </a:r>
            <a:r>
              <a:rPr lang="nl-NL" dirty="0"/>
              <a:t>op de rechten van de foto!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bg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 dirty="0"/>
              <a:t>#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1" name="Rechthoek 1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225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  <a:p>
            <a:pPr lvl="8"/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88" cy="1066799"/>
          </a:xfrm>
          <a:prstGeom prst="rect">
            <a:avLst/>
          </a:prstGeom>
        </p:spPr>
      </p:pic>
      <p:sp>
        <p:nvSpPr>
          <p:cNvPr id="13" name="Rechthoek 12"/>
          <p:cNvSpPr>
            <a:spLocks/>
          </p:cNvSpPr>
          <p:nvPr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553199" y="6372038"/>
            <a:ext cx="3781426" cy="264272"/>
          </a:xfrm>
          <a:prstGeom prst="rect">
            <a:avLst/>
          </a:prstGeom>
        </p:spPr>
        <p:txBody>
          <a:bodyPr vert="horz" lIns="91440" tIns="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14 september 2017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000" y="6372038"/>
            <a:ext cx="5003800" cy="26427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Anet Weterings (PBL), The Umea University Conference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39424" y="6372038"/>
            <a:ext cx="919163" cy="264272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52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tx2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81">
          <p15:clr>
            <a:srgbClr val="F26B43"/>
          </p15:clr>
        </p15:guide>
        <p15:guide id="8" orient="horz" pos="3919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59">
          <p15:clr>
            <a:srgbClr val="F26B43"/>
          </p15:clr>
        </p15:guide>
        <p15:guide id="11" pos="400">
          <p15:clr>
            <a:srgbClr val="F26B43"/>
          </p15:clr>
        </p15:guide>
        <p15:guide id="12" pos="4128">
          <p15:clr>
            <a:srgbClr val="F26B43"/>
          </p15:clr>
        </p15:guide>
        <p15:guide id="13" pos="3552">
          <p15:clr>
            <a:srgbClr val="F26B43"/>
          </p15:clr>
        </p15:guide>
        <p15:guide id="14" orient="horz" pos="1275">
          <p15:clr>
            <a:srgbClr val="F26B43"/>
          </p15:clr>
        </p15:guide>
        <p15:guide id="15" orient="horz" pos="1434">
          <p15:clr>
            <a:srgbClr val="F26B43"/>
          </p15:clr>
        </p15:guide>
        <p15:guide id="16" pos="461">
          <p15:clr>
            <a:srgbClr val="F26B43"/>
          </p15:clr>
        </p15:guide>
        <p15:guide id="17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altLang="nl-NL" dirty="0" smtClean="0"/>
              <a:t/>
            </a:r>
            <a:br>
              <a:rPr lang="nl-NL" altLang="nl-NL" dirty="0" smtClean="0"/>
            </a:br>
            <a:r>
              <a:rPr lang="nl-NL" altLang="nl-NL" dirty="0" err="1" smtClean="0"/>
              <a:t>What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to</a:t>
            </a:r>
            <a:r>
              <a:rPr lang="nl-NL" altLang="nl-NL" dirty="0" smtClean="0"/>
              <a:t> do </a:t>
            </a:r>
            <a:r>
              <a:rPr lang="nl-NL" altLang="nl-NL" dirty="0" err="1" smtClean="0"/>
              <a:t>with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statistics</a:t>
            </a:r>
            <a:r>
              <a:rPr lang="nl-NL" altLang="nl-NL" dirty="0" smtClean="0"/>
              <a:t>?</a:t>
            </a:r>
            <a:r>
              <a:rPr lang="nl-NL" altLang="nl-NL" dirty="0"/>
              <a:t/>
            </a:r>
            <a:br>
              <a:rPr lang="nl-NL" altLang="nl-NL" dirty="0"/>
            </a:br>
            <a:endParaRPr lang="nl-NL" sz="32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1" b="29181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411" y="5829386"/>
            <a:ext cx="8665135" cy="389360"/>
          </a:xfrm>
        </p:spPr>
        <p:txBody>
          <a:bodyPr/>
          <a:lstStyle/>
          <a:p>
            <a:r>
              <a:rPr lang="nl-NL" dirty="0" smtClean="0"/>
              <a:t>Anet en Trond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6600" y="125413"/>
            <a:ext cx="10923588" cy="94804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nl-NL" sz="2800" dirty="0"/>
              <a:t>Regionale effecten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10</a:t>
            </a:fld>
            <a:endParaRPr lang="nl-NL" alt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4C4B62D-9912-4629-901F-4B8ABE7C9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962019"/>
              </p:ext>
            </p:extLst>
          </p:nvPr>
        </p:nvGraphicFramePr>
        <p:xfrm>
          <a:off x="431432" y="724678"/>
          <a:ext cx="10994470" cy="5647360"/>
        </p:xfrm>
        <a:graphic>
          <a:graphicData uri="http://schemas.openxmlformats.org/drawingml/2006/table">
            <a:tbl>
              <a:tblPr firstRow="1" firstCol="1" bandRow="1"/>
              <a:tblGrid>
                <a:gridCol w="3968814">
                  <a:extLst>
                    <a:ext uri="{9D8B030D-6E8A-4147-A177-3AD203B41FA5}">
                      <a16:colId xmlns:a16="http://schemas.microsoft.com/office/drawing/2014/main" val="2495407550"/>
                    </a:ext>
                  </a:extLst>
                </a:gridCol>
                <a:gridCol w="1892659">
                  <a:extLst>
                    <a:ext uri="{9D8B030D-6E8A-4147-A177-3AD203B41FA5}">
                      <a16:colId xmlns:a16="http://schemas.microsoft.com/office/drawing/2014/main" val="2584789001"/>
                    </a:ext>
                  </a:extLst>
                </a:gridCol>
                <a:gridCol w="1729037">
                  <a:extLst>
                    <a:ext uri="{9D8B030D-6E8A-4147-A177-3AD203B41FA5}">
                      <a16:colId xmlns:a16="http://schemas.microsoft.com/office/drawing/2014/main" val="3602611440"/>
                    </a:ext>
                  </a:extLst>
                </a:gridCol>
                <a:gridCol w="1700692">
                  <a:extLst>
                    <a:ext uri="{9D8B030D-6E8A-4147-A177-3AD203B41FA5}">
                      <a16:colId xmlns:a16="http://schemas.microsoft.com/office/drawing/2014/main" val="3035849682"/>
                    </a:ext>
                  </a:extLst>
                </a:gridCol>
                <a:gridCol w="1703268">
                  <a:extLst>
                    <a:ext uri="{9D8B030D-6E8A-4147-A177-3AD203B41FA5}">
                      <a16:colId xmlns:a16="http://schemas.microsoft.com/office/drawing/2014/main" val="1979303311"/>
                    </a:ext>
                  </a:extLst>
                </a:gridCol>
              </a:tblGrid>
              <a:tr h="352960">
                <a:tc>
                  <a:txBody>
                    <a:bodyPr/>
                    <a:lstStyle/>
                    <a:p>
                      <a:endParaRPr lang="nl-NL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Langdurig werkloos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Standaardbaan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Stabiel 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Intermittent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18657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woonlocatie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23828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Kern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71625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Intermediaire Zone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0,003*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08478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Periferie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-0,008***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5495995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Niet-stedelijk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62991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Stedelijk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-0,004***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-0,002***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692102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Kenmerken</a:t>
                      </a:r>
                      <a:r>
                        <a:rPr lang="nl-NL" sz="16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regionale arbeidsmarkt</a:t>
                      </a:r>
                      <a:endParaRPr lang="nl-NL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407502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Werkloosheidspercentage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-0,003**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27912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Groei BRP (t-5 jaar)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-0,016**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662707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Aandeel hoogopgeleiden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45766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Baancreatie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334454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 ‘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churning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3048686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Baandichtheid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-0,033***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6651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bereikbare banen eigen sector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666338"/>
                  </a:ext>
                </a:extLst>
              </a:tr>
              <a:tr h="35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bereikbare banen gerelateerde sectoren (</a:t>
                      </a: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 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-0,001***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709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Sequentieanalyse</a:t>
            </a:r>
          </a:p>
          <a:p>
            <a:pPr lvl="1"/>
            <a:r>
              <a:rPr lang="nl-NL" dirty="0"/>
              <a:t>http://traminer.unige.ch/</a:t>
            </a:r>
          </a:p>
          <a:p>
            <a:endParaRPr lang="en-US" dirty="0" smtClean="0"/>
          </a:p>
          <a:p>
            <a:r>
              <a:rPr lang="nl-NL" dirty="0" smtClean="0"/>
              <a:t>Data-imputatie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://cran.r-project.org/web/packages/simputation/vignettes/intro.html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4044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73" y="2289175"/>
            <a:ext cx="6611442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288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r>
              <a:rPr lang="en-US" dirty="0" smtClean="0"/>
              <a:t>: </a:t>
            </a:r>
            <a:r>
              <a:rPr lang="en-US" dirty="0" err="1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Fixed-effects model (</a:t>
            </a:r>
            <a:r>
              <a:rPr lang="en-US" dirty="0" err="1" smtClean="0"/>
              <a:t>gemeente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jaar</a:t>
            </a:r>
            <a:r>
              <a:rPr lang="en-US" dirty="0" smtClean="0"/>
              <a:t>) met </a:t>
            </a:r>
            <a:r>
              <a:rPr lang="en-US" dirty="0" err="1" smtClean="0"/>
              <a:t>geslacht</a:t>
            </a:r>
            <a:r>
              <a:rPr lang="en-US" dirty="0" smtClean="0"/>
              <a:t> dummy met de hele 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Outliers </a:t>
            </a:r>
            <a:r>
              <a:rPr lang="en-US" dirty="0" err="1" smtClean="0"/>
              <a:t>vinden</a:t>
            </a:r>
            <a:r>
              <a:rPr lang="en-US" dirty="0" smtClean="0"/>
              <a:t> met Cook’s distance (</a:t>
            </a:r>
            <a:r>
              <a:rPr lang="en-US" dirty="0" err="1" smtClean="0"/>
              <a:t>functie</a:t>
            </a:r>
            <a:r>
              <a:rPr lang="en-US" dirty="0" smtClean="0"/>
              <a:t> in 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Fixed-effects model op data </a:t>
            </a:r>
            <a:r>
              <a:rPr lang="en-US" dirty="0" err="1" smtClean="0"/>
              <a:t>zonder</a:t>
            </a:r>
            <a:r>
              <a:rPr lang="en-US" dirty="0" smtClean="0"/>
              <a:t> outliers (training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Outliers </a:t>
            </a:r>
            <a:r>
              <a:rPr lang="en-US" dirty="0" err="1" smtClean="0"/>
              <a:t>imputeren</a:t>
            </a:r>
            <a:r>
              <a:rPr lang="en-US" dirty="0" smtClean="0"/>
              <a:t> met het model van 3.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9767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Imputatie</a:t>
            </a:r>
            <a:r>
              <a:rPr lang="en-US" dirty="0" smtClean="0"/>
              <a:t>: </a:t>
            </a:r>
            <a:r>
              <a:rPr lang="en-US" dirty="0" err="1" smtClean="0"/>
              <a:t>resultaat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73" y="2289175"/>
            <a:ext cx="6611442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5867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selectie</a:t>
            </a:r>
            <a:r>
              <a:rPr lang="en-US" dirty="0" smtClean="0"/>
              <a:t> door cross </a:t>
            </a:r>
            <a:r>
              <a:rPr lang="en-US" dirty="0" err="1" smtClean="0"/>
              <a:t>validatie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42" y="2220180"/>
            <a:ext cx="3932238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15</a:t>
            </a:fld>
            <a:endParaRPr lang="nl-NL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54667" y="3098800"/>
            <a:ext cx="4177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Doel</a:t>
            </a:r>
            <a:r>
              <a:rPr lang="en-US" dirty="0" smtClean="0"/>
              <a:t>: </a:t>
            </a:r>
            <a:r>
              <a:rPr lang="en-US" dirty="0" err="1" smtClean="0"/>
              <a:t>evaluatie</a:t>
            </a:r>
            <a:r>
              <a:rPr lang="en-US" dirty="0" smtClean="0"/>
              <a:t> van out-of-sample</a:t>
            </a:r>
          </a:p>
          <a:p>
            <a:r>
              <a:rPr lang="en-US" dirty="0" err="1" smtClean="0"/>
              <a:t>perfomance</a:t>
            </a:r>
            <a:r>
              <a:rPr lang="en-US" dirty="0" smtClean="0"/>
              <a:t> om de </a:t>
            </a:r>
            <a:r>
              <a:rPr lang="en-US" dirty="0" err="1" smtClean="0"/>
              <a:t>beste</a:t>
            </a:r>
            <a:r>
              <a:rPr lang="en-US" dirty="0" smtClean="0"/>
              <a:t> model </a:t>
            </a:r>
            <a:r>
              <a:rPr lang="en-US" dirty="0" err="1" smtClean="0"/>
              <a:t>te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selecteren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Blauw</a:t>
            </a:r>
            <a:r>
              <a:rPr lang="en-US" dirty="0" smtClean="0"/>
              <a:t>: training data</a:t>
            </a:r>
          </a:p>
          <a:p>
            <a:r>
              <a:rPr lang="en-US" dirty="0" smtClean="0"/>
              <a:t>Rood: test data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63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voorspelling</a:t>
            </a:r>
            <a:r>
              <a:rPr lang="en-US" dirty="0" smtClean="0"/>
              <a:t> van </a:t>
            </a:r>
            <a:r>
              <a:rPr lang="en-US" dirty="0" err="1" smtClean="0"/>
              <a:t>verhuisfrequenties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79" y="2220180"/>
            <a:ext cx="6370226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16</a:t>
            </a:fld>
            <a:endParaRPr lang="nl-NL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4534" y="3217332"/>
            <a:ext cx="3594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</a:t>
            </a:r>
            <a:r>
              <a:rPr lang="en-US" dirty="0" smtClean="0"/>
              <a:t> was de </a:t>
            </a:r>
            <a:r>
              <a:rPr lang="en-US" dirty="0" err="1" smtClean="0"/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jaren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steigende</a:t>
            </a:r>
            <a:r>
              <a:rPr lang="en-US" dirty="0" smtClean="0"/>
              <a:t> trend in </a:t>
            </a:r>
            <a:r>
              <a:rPr lang="en-US" dirty="0" err="1" smtClean="0"/>
              <a:t>verhuisingen</a:t>
            </a:r>
            <a:r>
              <a:rPr lang="en-US" dirty="0" smtClean="0"/>
              <a:t> in Nederland.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binnenkort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einde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steigende</a:t>
            </a:r>
            <a:r>
              <a:rPr lang="en-US" dirty="0" smtClean="0"/>
              <a:t> trend? </a:t>
            </a:r>
            <a:r>
              <a:rPr lang="en-US" dirty="0" err="1" smtClean="0"/>
              <a:t>Aantwoord</a:t>
            </a:r>
            <a:r>
              <a:rPr lang="en-US" dirty="0" smtClean="0"/>
              <a:t>: ja. Maar wat is het </a:t>
            </a:r>
            <a:r>
              <a:rPr lang="en-US" dirty="0" err="1" smtClean="0"/>
              <a:t>beste</a:t>
            </a:r>
            <a:r>
              <a:rPr lang="en-US" dirty="0" smtClean="0"/>
              <a:t> model </a:t>
            </a:r>
            <a:r>
              <a:rPr lang="en-US" dirty="0" err="1" smtClean="0"/>
              <a:t>daarvoor</a:t>
            </a:r>
            <a:r>
              <a:rPr lang="en-US" dirty="0" smtClean="0"/>
              <a:t>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748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OOS performance </a:t>
            </a:r>
            <a:r>
              <a:rPr lang="en-US" dirty="0" err="1" smtClean="0"/>
              <a:t>vergelijken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81" y="2289175"/>
            <a:ext cx="6370226" cy="3932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2498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gekozen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776" y="1844675"/>
            <a:ext cx="3582169" cy="1271058"/>
          </a:xfrm>
        </p:spPr>
        <p:txBody>
          <a:bodyPr/>
          <a:lstStyle/>
          <a:p>
            <a:endParaRPr 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18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35" y="1754475"/>
            <a:ext cx="4133463" cy="4133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9" y="3041986"/>
            <a:ext cx="4716016" cy="15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Verschillende doelen van statistiek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l-NL" sz="2000" dirty="0" smtClean="0"/>
              <a:t>Wat is het effect van X op Y?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Hoe onzeker is het effect van X op Y?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Wat kan ik over de populatie zeggen op basis van de kenmerken van mijn steekproef?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Hoe kan ik de situatie van nieuwe observaties voorspellen?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Wat voor patronen zijn er zichtbaar in mijn data?</a:t>
            </a:r>
          </a:p>
          <a:p>
            <a:pPr marL="313200" lvl="1" indent="0">
              <a:lnSpc>
                <a:spcPct val="100000"/>
              </a:lnSpc>
              <a:buNone/>
            </a:pPr>
            <a:endParaRPr lang="nl-NL" sz="1600" dirty="0" smtClean="0"/>
          </a:p>
          <a:p>
            <a:pPr>
              <a:lnSpc>
                <a:spcPct val="100000"/>
              </a:lnSpc>
            </a:pPr>
            <a:endParaRPr lang="nl-NL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5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Effecten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35000" y="2300118"/>
            <a:ext cx="10923588" cy="393192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Het kwantificeren van de relatie tussen X en Y</a:t>
            </a:r>
          </a:p>
          <a:p>
            <a:pPr lvl="1"/>
            <a:r>
              <a:rPr lang="nl-NL" sz="1500" dirty="0" smtClean="0"/>
              <a:t>Y = doel, uitkomst, reactie, afhankelijke variabele</a:t>
            </a:r>
          </a:p>
          <a:p>
            <a:pPr lvl="1"/>
            <a:r>
              <a:rPr lang="nl-NL" sz="1500" dirty="0" smtClean="0"/>
              <a:t>X = predictor, input of onafhankelijke variabele</a:t>
            </a:r>
          </a:p>
          <a:p>
            <a:pPr lvl="1"/>
            <a:endParaRPr lang="nl-NL" dirty="0"/>
          </a:p>
          <a:p>
            <a:r>
              <a:rPr lang="nl-NL" sz="2000" dirty="0" smtClean="0"/>
              <a:t>Methode: regressieanalyse</a:t>
            </a:r>
          </a:p>
          <a:p>
            <a:pPr lvl="1"/>
            <a:r>
              <a:rPr lang="nl-NL" sz="1600" dirty="0" smtClean="0"/>
              <a:t>Functie staat vast</a:t>
            </a:r>
          </a:p>
          <a:p>
            <a:pPr lvl="1"/>
            <a:r>
              <a:rPr lang="nl-NL" sz="1600" dirty="0" smtClean="0"/>
              <a:t>Y = f(X)+</a:t>
            </a:r>
            <a:endParaRPr lang="en-US" sz="1600" dirty="0" smtClean="0"/>
          </a:p>
          <a:p>
            <a:pPr lvl="1"/>
            <a:r>
              <a:rPr lang="nl-NL" sz="1600" dirty="0" smtClean="0"/>
              <a:t>Verschillende varianten functies afhankelijk van kenmerken van Y (OLS, logistisch, </a:t>
            </a:r>
            <a:r>
              <a:rPr lang="nl-NL" sz="1600" dirty="0" err="1" smtClean="0"/>
              <a:t>tobit</a:t>
            </a:r>
            <a:r>
              <a:rPr lang="nl-NL" sz="1600" dirty="0" smtClean="0"/>
              <a:t>, etc.)</a:t>
            </a:r>
          </a:p>
          <a:p>
            <a:endParaRPr lang="nl-NL" sz="1800" dirty="0" smtClean="0"/>
          </a:p>
          <a:p>
            <a:r>
              <a:rPr lang="nl-NL" sz="1800" dirty="0" smtClean="0"/>
              <a:t>Doel: </a:t>
            </a:r>
          </a:p>
          <a:p>
            <a:pPr lvl="1"/>
            <a:r>
              <a:rPr lang="nl-NL" sz="1500" dirty="0" smtClean="0"/>
              <a:t>Onderzoeken of een bepaalde X van invloed is op Y, na controle voor andere X-en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3</a:t>
            </a:fld>
            <a:endParaRPr lang="nl-NL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063637"/>
              </p:ext>
            </p:extLst>
          </p:nvPr>
        </p:nvGraphicFramePr>
        <p:xfrm>
          <a:off x="2332076" y="4427099"/>
          <a:ext cx="255181" cy="27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26720" imgH="126720" progId="Equation.DSMT4">
                  <p:embed/>
                </p:oleObj>
              </mc:Choice>
              <mc:Fallback>
                <p:oleObj name="Equation" r:id="rId4" imgW="126720" imgH="126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2076" y="4427099"/>
                        <a:ext cx="255181" cy="27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64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Voorspellen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1800" dirty="0"/>
          </a:p>
          <a:p>
            <a:endParaRPr lang="nl-NL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4</a:t>
            </a:fld>
            <a:endParaRPr lang="nl-NL" altLang="en-US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35000" y="2300118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80000"/>
              <a:buFont typeface="Verdana" panose="020B0604030504040204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16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3168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68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Doel:</a:t>
            </a:r>
          </a:p>
          <a:p>
            <a:pPr lvl="1"/>
            <a:r>
              <a:rPr lang="nl-NL" dirty="0" smtClean="0"/>
              <a:t>Modelschatting optimaliseren </a:t>
            </a:r>
          </a:p>
          <a:p>
            <a:pPr lvl="1"/>
            <a:r>
              <a:rPr lang="nl-NL" dirty="0" smtClean="0"/>
              <a:t>Imputeren </a:t>
            </a:r>
            <a:r>
              <a:rPr lang="nl-NL" dirty="0"/>
              <a:t>van ontbrekende gegevens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Crossvalidatie</a:t>
            </a:r>
          </a:p>
          <a:p>
            <a:pPr lvl="1"/>
            <a:r>
              <a:rPr lang="nl-NL" dirty="0" smtClean="0"/>
              <a:t>Data opsplitsen in ‘training’ en ‘</a:t>
            </a:r>
            <a:r>
              <a:rPr lang="nl-NL" dirty="0" err="1" smtClean="0"/>
              <a:t>testing</a:t>
            </a:r>
            <a:r>
              <a:rPr lang="nl-NL" dirty="0" smtClean="0"/>
              <a:t>’ deel</a:t>
            </a:r>
          </a:p>
          <a:p>
            <a:pPr lvl="2"/>
            <a:r>
              <a:rPr lang="nl-NL" dirty="0" smtClean="0"/>
              <a:t>Random selecties, of gesplitst in tijd (tijdreeksanalyse)</a:t>
            </a:r>
          </a:p>
          <a:p>
            <a:pPr lvl="1"/>
            <a:r>
              <a:rPr lang="nl-NL" dirty="0" smtClean="0"/>
              <a:t>Model schatten voor training deel, gebruiken om y te voorspellen in </a:t>
            </a:r>
            <a:r>
              <a:rPr lang="nl-NL" dirty="0" err="1" smtClean="0"/>
              <a:t>testing</a:t>
            </a:r>
            <a:r>
              <a:rPr lang="nl-NL" dirty="0" smtClean="0"/>
              <a:t> deel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K 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neighbour</a:t>
            </a:r>
            <a:r>
              <a:rPr lang="nl-NL" dirty="0"/>
              <a:t> </a:t>
            </a:r>
            <a:r>
              <a:rPr lang="nl-NL" dirty="0" err="1"/>
              <a:t>classifying</a:t>
            </a:r>
            <a:endParaRPr lang="nl-NL" dirty="0"/>
          </a:p>
          <a:p>
            <a:pPr lvl="1"/>
            <a:r>
              <a:rPr lang="nl-NL" dirty="0"/>
              <a:t>Variatie in y bepaalt hoe de functie </a:t>
            </a:r>
            <a:r>
              <a:rPr lang="nl-NL" dirty="0" smtClean="0"/>
              <a:t>eruit ziet, </a:t>
            </a:r>
            <a:r>
              <a:rPr lang="nl-NL" dirty="0"/>
              <a:t>functie staat niet </a:t>
            </a:r>
            <a:r>
              <a:rPr lang="nl-NL" dirty="0" smtClean="0"/>
              <a:t>vooraf vast</a:t>
            </a:r>
            <a:endParaRPr lang="nl-NL" dirty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666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Patronen identificeren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5</a:t>
            </a:fld>
            <a:endParaRPr lang="nl-NL" altLang="en-US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35000" y="2356989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16800" indent="-3168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80000"/>
              <a:buFont typeface="Verdana" panose="020B0604030504040204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16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6800" indent="-3168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68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0000" indent="-3168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2000" indent="-72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Char char=" 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2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Geen uitkomstvariabele Y</a:t>
            </a:r>
          </a:p>
          <a:p>
            <a:r>
              <a:rPr lang="nl-NL" dirty="0" smtClean="0"/>
              <a:t>Zoeken naar patronen in verschillende kenmerken van cases</a:t>
            </a:r>
          </a:p>
          <a:p>
            <a:endParaRPr lang="nl-NL" dirty="0" smtClean="0"/>
          </a:p>
          <a:p>
            <a:r>
              <a:rPr lang="nl-NL" dirty="0" smtClean="0"/>
              <a:t>Doel:</a:t>
            </a:r>
          </a:p>
          <a:p>
            <a:pPr lvl="1"/>
            <a:r>
              <a:rPr lang="nl-NL" dirty="0" smtClean="0"/>
              <a:t>Welke cases lijken meer op elkaar?</a:t>
            </a:r>
          </a:p>
          <a:p>
            <a:pPr lvl="1"/>
            <a:r>
              <a:rPr lang="nl-NL" dirty="0" smtClean="0"/>
              <a:t>Welke variabelen verklaren de meeste variatie? </a:t>
            </a:r>
          </a:p>
          <a:p>
            <a:endParaRPr lang="nl-NL" dirty="0" smtClean="0"/>
          </a:p>
          <a:p>
            <a:r>
              <a:rPr lang="nl-NL" dirty="0" smtClean="0"/>
              <a:t>Voorbeelden:</a:t>
            </a:r>
            <a:endParaRPr lang="nl-NL" dirty="0"/>
          </a:p>
          <a:p>
            <a:pPr lvl="1"/>
            <a:r>
              <a:rPr lang="nl-NL" dirty="0" smtClean="0"/>
              <a:t>Principale </a:t>
            </a:r>
            <a:r>
              <a:rPr lang="nl-NL" dirty="0" err="1" smtClean="0"/>
              <a:t>compenentenanalyse</a:t>
            </a:r>
            <a:endParaRPr lang="nl-NL" dirty="0" smtClean="0"/>
          </a:p>
          <a:p>
            <a:pPr lvl="1"/>
            <a:r>
              <a:rPr lang="nl-NL" dirty="0" smtClean="0"/>
              <a:t>Clusteranalyse</a:t>
            </a:r>
          </a:p>
          <a:p>
            <a:pPr lvl="1"/>
            <a:r>
              <a:rPr lang="nl-NL" dirty="0" smtClean="0"/>
              <a:t>Sequentieanalyse</a:t>
            </a:r>
          </a:p>
        </p:txBody>
      </p:sp>
    </p:spTree>
    <p:extLst>
      <p:ext uri="{BB962C8B-B14F-4D97-AF65-F5344CB8AC3E}">
        <p14:creationId xmlns:p14="http://schemas.microsoft.com/office/powerpoint/2010/main" val="19687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Voorbeeld: identificeren </a:t>
            </a:r>
            <a:r>
              <a:rPr lang="nl-NL" dirty="0"/>
              <a:t>carrièrepaden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5000" y="1954205"/>
            <a:ext cx="10923588" cy="3931928"/>
          </a:xfrm>
        </p:spPr>
        <p:txBody>
          <a:bodyPr>
            <a:noAutofit/>
          </a:bodyPr>
          <a:lstStyle/>
          <a:p>
            <a:endParaRPr lang="nl-NL" sz="2000" dirty="0" smtClean="0"/>
          </a:p>
          <a:p>
            <a:r>
              <a:rPr lang="nl-NL" sz="2000" dirty="0" smtClean="0"/>
              <a:t>Voor alle voormalig werklozen uit 2007-2009:</a:t>
            </a:r>
            <a:endParaRPr lang="nl-NL" sz="2000" dirty="0"/>
          </a:p>
          <a:p>
            <a:pPr lvl="1"/>
            <a:r>
              <a:rPr lang="en-GB" sz="1800" dirty="0" err="1"/>
              <a:t>Maandelijks</a:t>
            </a:r>
            <a:r>
              <a:rPr lang="en-GB" sz="1800" dirty="0"/>
              <a:t> </a:t>
            </a:r>
            <a:r>
              <a:rPr lang="en-GB" sz="1800" dirty="0" err="1"/>
              <a:t>arbeidsmarktstatus</a:t>
            </a:r>
            <a:r>
              <a:rPr lang="en-GB" sz="1800" dirty="0"/>
              <a:t> </a:t>
            </a:r>
            <a:r>
              <a:rPr lang="en-GB" sz="1800" dirty="0" err="1"/>
              <a:t>vastgesteld</a:t>
            </a:r>
            <a:r>
              <a:rPr lang="en-GB" sz="1800" dirty="0"/>
              <a:t> (in </a:t>
            </a:r>
            <a:r>
              <a:rPr lang="en-GB" sz="1800" dirty="0" err="1"/>
              <a:t>totaal</a:t>
            </a:r>
            <a:r>
              <a:rPr lang="en-GB" sz="1800" dirty="0"/>
              <a:t> </a:t>
            </a:r>
            <a:r>
              <a:rPr lang="en-GB" sz="1800" dirty="0" err="1"/>
              <a:t>voor</a:t>
            </a:r>
            <a:r>
              <a:rPr lang="en-GB" sz="1800" dirty="0"/>
              <a:t> 60 </a:t>
            </a:r>
            <a:r>
              <a:rPr lang="en-GB" sz="1800" dirty="0" err="1"/>
              <a:t>maanden</a:t>
            </a:r>
            <a:r>
              <a:rPr lang="en-GB" sz="1800" dirty="0"/>
              <a:t>)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Vier</a:t>
            </a:r>
            <a:r>
              <a:rPr lang="en-GB" sz="2000" dirty="0" smtClean="0"/>
              <a:t> </a:t>
            </a:r>
            <a:r>
              <a:rPr lang="en-GB" sz="2000" dirty="0" err="1"/>
              <a:t>mogelijke</a:t>
            </a:r>
            <a:r>
              <a:rPr lang="en-GB" sz="2000" dirty="0"/>
              <a:t> </a:t>
            </a:r>
            <a:r>
              <a:rPr lang="en-GB" sz="2000" dirty="0" err="1"/>
              <a:t>statussen</a:t>
            </a:r>
            <a:r>
              <a:rPr lang="en-GB" sz="2000" dirty="0"/>
              <a:t>:</a:t>
            </a:r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Standaardbaan</a:t>
            </a:r>
            <a:endParaRPr lang="en-GB" sz="1800" dirty="0"/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Flexibele</a:t>
            </a:r>
            <a:r>
              <a:rPr lang="en-GB" sz="1800" dirty="0"/>
              <a:t> </a:t>
            </a:r>
            <a:r>
              <a:rPr lang="en-GB" sz="1800" dirty="0" err="1"/>
              <a:t>baan</a:t>
            </a:r>
            <a:r>
              <a:rPr lang="en-GB" sz="1800" dirty="0"/>
              <a:t> (1ste, 2de, 3de, … 6de)</a:t>
            </a:r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smtClean="0"/>
              <a:t>WW-</a:t>
            </a:r>
            <a:r>
              <a:rPr lang="en-GB" sz="1800" dirty="0" err="1" smtClean="0"/>
              <a:t>uitkering</a:t>
            </a:r>
            <a:endParaRPr lang="en-GB" sz="1800" dirty="0"/>
          </a:p>
          <a:p>
            <a:pPr marL="656100" lvl="1" indent="-342900">
              <a:buFont typeface="+mj-lt"/>
              <a:buAutoNum type="arabicPeriod"/>
            </a:pPr>
            <a:r>
              <a:rPr lang="en-GB" sz="1800" dirty="0" err="1"/>
              <a:t>Inactief</a:t>
            </a:r>
            <a:r>
              <a:rPr lang="en-GB" sz="1800" dirty="0"/>
              <a:t> (</a:t>
            </a:r>
            <a:r>
              <a:rPr lang="en-GB" sz="1800" dirty="0" err="1"/>
              <a:t>bijstand</a:t>
            </a:r>
            <a:r>
              <a:rPr lang="en-GB" sz="1800" dirty="0"/>
              <a:t> of </a:t>
            </a:r>
            <a:r>
              <a:rPr lang="en-GB" sz="1800" dirty="0" err="1"/>
              <a:t>geen</a:t>
            </a:r>
            <a:r>
              <a:rPr lang="en-GB" sz="1800" dirty="0"/>
              <a:t> </a:t>
            </a:r>
            <a:r>
              <a:rPr lang="en-GB" sz="1800" dirty="0" err="1"/>
              <a:t>inkomen</a:t>
            </a:r>
            <a:r>
              <a:rPr lang="en-GB" sz="1800" dirty="0"/>
              <a:t>)</a:t>
            </a:r>
          </a:p>
          <a:p>
            <a:pPr lvl="2"/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545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Identificeren carrièrepaden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7</a:t>
            </a:fld>
            <a:endParaRPr lang="nl-NL" alt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2068911" y="2420888"/>
            <a:ext cx="7151756" cy="3220439"/>
            <a:chOff x="2068911" y="2420888"/>
            <a:chExt cx="7151756" cy="3220439"/>
          </a:xfrm>
        </p:grpSpPr>
        <p:sp>
          <p:nvSpPr>
            <p:cNvPr id="164" name="Tekstvak 1"/>
            <p:cNvSpPr txBox="1"/>
            <p:nvPr/>
          </p:nvSpPr>
          <p:spPr>
            <a:xfrm>
              <a:off x="2370139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5" name="Tekstvak 7"/>
            <p:cNvSpPr txBox="1"/>
            <p:nvPr/>
          </p:nvSpPr>
          <p:spPr>
            <a:xfrm>
              <a:off x="2655431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6" name="Tekstvak 8"/>
            <p:cNvSpPr txBox="1"/>
            <p:nvPr/>
          </p:nvSpPr>
          <p:spPr>
            <a:xfrm>
              <a:off x="2940723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7" name="Tekstvak 9"/>
            <p:cNvSpPr txBox="1"/>
            <p:nvPr/>
          </p:nvSpPr>
          <p:spPr>
            <a:xfrm>
              <a:off x="3226015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8" name="Tekstvak 10"/>
            <p:cNvSpPr txBox="1"/>
            <p:nvPr/>
          </p:nvSpPr>
          <p:spPr>
            <a:xfrm>
              <a:off x="3511307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69" name="Tekstvak 11"/>
            <p:cNvSpPr txBox="1"/>
            <p:nvPr/>
          </p:nvSpPr>
          <p:spPr>
            <a:xfrm>
              <a:off x="3796599" y="2420888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70" name="Tekstvak 12"/>
            <p:cNvSpPr txBox="1"/>
            <p:nvPr/>
          </p:nvSpPr>
          <p:spPr>
            <a:xfrm>
              <a:off x="408189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1" name="Tekstvak 13"/>
            <p:cNvSpPr txBox="1"/>
            <p:nvPr/>
          </p:nvSpPr>
          <p:spPr>
            <a:xfrm>
              <a:off x="436718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2" name="Tekstvak 14"/>
            <p:cNvSpPr txBox="1"/>
            <p:nvPr/>
          </p:nvSpPr>
          <p:spPr>
            <a:xfrm>
              <a:off x="465247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3" name="Tekstvak 15"/>
            <p:cNvSpPr txBox="1"/>
            <p:nvPr/>
          </p:nvSpPr>
          <p:spPr>
            <a:xfrm>
              <a:off x="493776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4" name="Tekstvak 16"/>
            <p:cNvSpPr txBox="1"/>
            <p:nvPr/>
          </p:nvSpPr>
          <p:spPr>
            <a:xfrm>
              <a:off x="522305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5" name="Tekstvak 17"/>
            <p:cNvSpPr txBox="1"/>
            <p:nvPr/>
          </p:nvSpPr>
          <p:spPr>
            <a:xfrm>
              <a:off x="5508356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6" name="Tekstvak 30"/>
            <p:cNvSpPr txBox="1"/>
            <p:nvPr/>
          </p:nvSpPr>
          <p:spPr>
            <a:xfrm>
              <a:off x="579364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7" name="Tekstvak 31"/>
            <p:cNvSpPr txBox="1"/>
            <p:nvPr/>
          </p:nvSpPr>
          <p:spPr>
            <a:xfrm>
              <a:off x="607893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8" name="Tekstvak 32"/>
            <p:cNvSpPr txBox="1"/>
            <p:nvPr/>
          </p:nvSpPr>
          <p:spPr>
            <a:xfrm>
              <a:off x="636422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79" name="Tekstvak 33"/>
            <p:cNvSpPr txBox="1"/>
            <p:nvPr/>
          </p:nvSpPr>
          <p:spPr>
            <a:xfrm>
              <a:off x="664951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0" name="Tekstvak 34"/>
            <p:cNvSpPr txBox="1"/>
            <p:nvPr/>
          </p:nvSpPr>
          <p:spPr>
            <a:xfrm>
              <a:off x="693481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1" name="Tekstvak 35"/>
            <p:cNvSpPr txBox="1"/>
            <p:nvPr/>
          </p:nvSpPr>
          <p:spPr>
            <a:xfrm>
              <a:off x="722010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2" name="Tekstvak 36"/>
            <p:cNvSpPr txBox="1"/>
            <p:nvPr/>
          </p:nvSpPr>
          <p:spPr>
            <a:xfrm>
              <a:off x="7505395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3" name="Tekstvak 37"/>
            <p:cNvSpPr txBox="1"/>
            <p:nvPr/>
          </p:nvSpPr>
          <p:spPr>
            <a:xfrm>
              <a:off x="7790687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4" name="Tekstvak 38"/>
            <p:cNvSpPr txBox="1"/>
            <p:nvPr/>
          </p:nvSpPr>
          <p:spPr>
            <a:xfrm>
              <a:off x="8075979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5" name="Tekstvak 39"/>
            <p:cNvSpPr txBox="1"/>
            <p:nvPr/>
          </p:nvSpPr>
          <p:spPr>
            <a:xfrm>
              <a:off x="8361271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6" name="Tekstvak 40"/>
            <p:cNvSpPr txBox="1"/>
            <p:nvPr/>
          </p:nvSpPr>
          <p:spPr>
            <a:xfrm>
              <a:off x="8646563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7" name="Tekstvak 41"/>
            <p:cNvSpPr txBox="1"/>
            <p:nvPr/>
          </p:nvSpPr>
          <p:spPr>
            <a:xfrm>
              <a:off x="8931860" y="2420888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88" name="Tekstvak 42"/>
            <p:cNvSpPr txBox="1"/>
            <p:nvPr/>
          </p:nvSpPr>
          <p:spPr>
            <a:xfrm>
              <a:off x="2366624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89" name="Tekstvak 43"/>
            <p:cNvSpPr txBox="1"/>
            <p:nvPr/>
          </p:nvSpPr>
          <p:spPr>
            <a:xfrm>
              <a:off x="2651916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0" name="Tekstvak 44"/>
            <p:cNvSpPr txBox="1"/>
            <p:nvPr/>
          </p:nvSpPr>
          <p:spPr>
            <a:xfrm>
              <a:off x="2937208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1" name="Tekstvak 45"/>
            <p:cNvSpPr txBox="1"/>
            <p:nvPr/>
          </p:nvSpPr>
          <p:spPr>
            <a:xfrm>
              <a:off x="322250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2" name="Tekstvak 46"/>
            <p:cNvSpPr txBox="1"/>
            <p:nvPr/>
          </p:nvSpPr>
          <p:spPr>
            <a:xfrm>
              <a:off x="350779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3" name="Tekstvak 47"/>
            <p:cNvSpPr txBox="1"/>
            <p:nvPr/>
          </p:nvSpPr>
          <p:spPr>
            <a:xfrm>
              <a:off x="379308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4" name="Tekstvak 48"/>
            <p:cNvSpPr txBox="1"/>
            <p:nvPr/>
          </p:nvSpPr>
          <p:spPr>
            <a:xfrm>
              <a:off x="4078376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5" name="Tekstvak 49"/>
            <p:cNvSpPr txBox="1"/>
            <p:nvPr/>
          </p:nvSpPr>
          <p:spPr>
            <a:xfrm>
              <a:off x="4363668" y="2752799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96" name="Tekstvak 50"/>
            <p:cNvSpPr txBox="1"/>
            <p:nvPr/>
          </p:nvSpPr>
          <p:spPr>
            <a:xfrm>
              <a:off x="464896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7" name="Tekstvak 51"/>
            <p:cNvSpPr txBox="1"/>
            <p:nvPr/>
          </p:nvSpPr>
          <p:spPr>
            <a:xfrm>
              <a:off x="493425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8" name="Tekstvak 52"/>
            <p:cNvSpPr txBox="1"/>
            <p:nvPr/>
          </p:nvSpPr>
          <p:spPr>
            <a:xfrm>
              <a:off x="521954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199" name="Tekstvak 53"/>
            <p:cNvSpPr txBox="1"/>
            <p:nvPr/>
          </p:nvSpPr>
          <p:spPr>
            <a:xfrm>
              <a:off x="5504841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0" name="Tekstvak 54"/>
            <p:cNvSpPr txBox="1"/>
            <p:nvPr/>
          </p:nvSpPr>
          <p:spPr>
            <a:xfrm>
              <a:off x="579012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1" name="Tekstvak 55"/>
            <p:cNvSpPr txBox="1"/>
            <p:nvPr/>
          </p:nvSpPr>
          <p:spPr>
            <a:xfrm>
              <a:off x="607542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2" name="Tekstvak 56"/>
            <p:cNvSpPr txBox="1"/>
            <p:nvPr/>
          </p:nvSpPr>
          <p:spPr>
            <a:xfrm>
              <a:off x="636071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3" name="Tekstvak 57"/>
            <p:cNvSpPr txBox="1"/>
            <p:nvPr/>
          </p:nvSpPr>
          <p:spPr>
            <a:xfrm>
              <a:off x="6646004" y="275279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04" name="Tekstvak 58"/>
            <p:cNvSpPr txBox="1"/>
            <p:nvPr/>
          </p:nvSpPr>
          <p:spPr>
            <a:xfrm>
              <a:off x="6931296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5" name="Tekstvak 59"/>
            <p:cNvSpPr txBox="1"/>
            <p:nvPr/>
          </p:nvSpPr>
          <p:spPr>
            <a:xfrm>
              <a:off x="721658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6" name="Tekstvak 60"/>
            <p:cNvSpPr txBox="1"/>
            <p:nvPr/>
          </p:nvSpPr>
          <p:spPr>
            <a:xfrm>
              <a:off x="7501880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7" name="Tekstvak 61"/>
            <p:cNvSpPr txBox="1"/>
            <p:nvPr/>
          </p:nvSpPr>
          <p:spPr>
            <a:xfrm>
              <a:off x="7787172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8" name="Tekstvak 62"/>
            <p:cNvSpPr txBox="1"/>
            <p:nvPr/>
          </p:nvSpPr>
          <p:spPr>
            <a:xfrm>
              <a:off x="8072464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09" name="Tekstvak 63"/>
            <p:cNvSpPr txBox="1"/>
            <p:nvPr/>
          </p:nvSpPr>
          <p:spPr>
            <a:xfrm>
              <a:off x="8357756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0" name="Tekstvak 64"/>
            <p:cNvSpPr txBox="1"/>
            <p:nvPr/>
          </p:nvSpPr>
          <p:spPr>
            <a:xfrm>
              <a:off x="8643048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1" name="Tekstvak 65"/>
            <p:cNvSpPr txBox="1"/>
            <p:nvPr/>
          </p:nvSpPr>
          <p:spPr>
            <a:xfrm>
              <a:off x="8928345" y="275279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12" name="Tekstvak 66"/>
            <p:cNvSpPr txBox="1"/>
            <p:nvPr/>
          </p:nvSpPr>
          <p:spPr>
            <a:xfrm>
              <a:off x="2370139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3" name="Tekstvak 67"/>
            <p:cNvSpPr txBox="1"/>
            <p:nvPr/>
          </p:nvSpPr>
          <p:spPr>
            <a:xfrm>
              <a:off x="2655431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4" name="Tekstvak 68"/>
            <p:cNvSpPr txBox="1"/>
            <p:nvPr/>
          </p:nvSpPr>
          <p:spPr>
            <a:xfrm>
              <a:off x="2940723" y="3084710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15" name="Tekstvak 69"/>
            <p:cNvSpPr txBox="1"/>
            <p:nvPr/>
          </p:nvSpPr>
          <p:spPr>
            <a:xfrm>
              <a:off x="322601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6" name="Tekstvak 70"/>
            <p:cNvSpPr txBox="1"/>
            <p:nvPr/>
          </p:nvSpPr>
          <p:spPr>
            <a:xfrm>
              <a:off x="351130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7" name="Tekstvak 71"/>
            <p:cNvSpPr txBox="1"/>
            <p:nvPr/>
          </p:nvSpPr>
          <p:spPr>
            <a:xfrm>
              <a:off x="3796599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8" name="Tekstvak 72"/>
            <p:cNvSpPr txBox="1"/>
            <p:nvPr/>
          </p:nvSpPr>
          <p:spPr>
            <a:xfrm>
              <a:off x="4081891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19" name="Tekstvak 73"/>
            <p:cNvSpPr txBox="1"/>
            <p:nvPr/>
          </p:nvSpPr>
          <p:spPr>
            <a:xfrm>
              <a:off x="4367183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0" name="Tekstvak 74"/>
            <p:cNvSpPr txBox="1"/>
            <p:nvPr/>
          </p:nvSpPr>
          <p:spPr>
            <a:xfrm>
              <a:off x="465247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1" name="Tekstvak 75"/>
            <p:cNvSpPr txBox="1"/>
            <p:nvPr/>
          </p:nvSpPr>
          <p:spPr>
            <a:xfrm>
              <a:off x="493776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2" name="Tekstvak 76"/>
            <p:cNvSpPr txBox="1"/>
            <p:nvPr/>
          </p:nvSpPr>
          <p:spPr>
            <a:xfrm>
              <a:off x="5223059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3" name="Tekstvak 77"/>
            <p:cNvSpPr txBox="1"/>
            <p:nvPr/>
          </p:nvSpPr>
          <p:spPr>
            <a:xfrm>
              <a:off x="5508356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4" name="Tekstvak 78"/>
            <p:cNvSpPr txBox="1"/>
            <p:nvPr/>
          </p:nvSpPr>
          <p:spPr>
            <a:xfrm>
              <a:off x="5793643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5" name="Tekstvak 79"/>
            <p:cNvSpPr txBox="1"/>
            <p:nvPr/>
          </p:nvSpPr>
          <p:spPr>
            <a:xfrm>
              <a:off x="6078935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6" name="Tekstvak 80"/>
            <p:cNvSpPr txBox="1"/>
            <p:nvPr/>
          </p:nvSpPr>
          <p:spPr>
            <a:xfrm>
              <a:off x="6364227" y="3084710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27" name="Tekstvak 81"/>
            <p:cNvSpPr txBox="1"/>
            <p:nvPr/>
          </p:nvSpPr>
          <p:spPr>
            <a:xfrm>
              <a:off x="6649519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28" name="Tekstvak 82"/>
            <p:cNvSpPr txBox="1"/>
            <p:nvPr/>
          </p:nvSpPr>
          <p:spPr>
            <a:xfrm>
              <a:off x="6934811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29" name="Tekstvak 83"/>
            <p:cNvSpPr txBox="1"/>
            <p:nvPr/>
          </p:nvSpPr>
          <p:spPr>
            <a:xfrm>
              <a:off x="7220103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0" name="Tekstvak 84"/>
            <p:cNvSpPr txBox="1"/>
            <p:nvPr/>
          </p:nvSpPr>
          <p:spPr>
            <a:xfrm>
              <a:off x="7505395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1" name="Tekstvak 85"/>
            <p:cNvSpPr txBox="1"/>
            <p:nvPr/>
          </p:nvSpPr>
          <p:spPr>
            <a:xfrm>
              <a:off x="7790687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2" name="Tekstvak 86"/>
            <p:cNvSpPr txBox="1"/>
            <p:nvPr/>
          </p:nvSpPr>
          <p:spPr>
            <a:xfrm>
              <a:off x="8075979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3" name="Tekstvak 87"/>
            <p:cNvSpPr txBox="1"/>
            <p:nvPr/>
          </p:nvSpPr>
          <p:spPr>
            <a:xfrm>
              <a:off x="8361271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4" name="Tekstvak 88"/>
            <p:cNvSpPr txBox="1"/>
            <p:nvPr/>
          </p:nvSpPr>
          <p:spPr>
            <a:xfrm>
              <a:off x="8646563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5" name="Tekstvak 89"/>
            <p:cNvSpPr txBox="1"/>
            <p:nvPr/>
          </p:nvSpPr>
          <p:spPr>
            <a:xfrm>
              <a:off x="8931860" y="3084710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36" name="Tekstvak 90"/>
            <p:cNvSpPr txBox="1"/>
            <p:nvPr/>
          </p:nvSpPr>
          <p:spPr>
            <a:xfrm>
              <a:off x="2366624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7" name="Tekstvak 91"/>
            <p:cNvSpPr txBox="1"/>
            <p:nvPr/>
          </p:nvSpPr>
          <p:spPr>
            <a:xfrm>
              <a:off x="2651916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8" name="Tekstvak 92"/>
            <p:cNvSpPr txBox="1"/>
            <p:nvPr/>
          </p:nvSpPr>
          <p:spPr>
            <a:xfrm>
              <a:off x="2937208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39" name="Tekstvak 93"/>
            <p:cNvSpPr txBox="1"/>
            <p:nvPr/>
          </p:nvSpPr>
          <p:spPr>
            <a:xfrm>
              <a:off x="3222500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0" name="Tekstvak 94"/>
            <p:cNvSpPr txBox="1"/>
            <p:nvPr/>
          </p:nvSpPr>
          <p:spPr>
            <a:xfrm>
              <a:off x="3507792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1" name="Tekstvak 95"/>
            <p:cNvSpPr txBox="1"/>
            <p:nvPr/>
          </p:nvSpPr>
          <p:spPr>
            <a:xfrm>
              <a:off x="3793084" y="3412219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42" name="Tekstvak 96"/>
            <p:cNvSpPr txBox="1"/>
            <p:nvPr/>
          </p:nvSpPr>
          <p:spPr>
            <a:xfrm>
              <a:off x="4078376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43" name="Tekstvak 97"/>
            <p:cNvSpPr txBox="1"/>
            <p:nvPr/>
          </p:nvSpPr>
          <p:spPr>
            <a:xfrm>
              <a:off x="4363668" y="3412219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44" name="Tekstvak 98"/>
            <p:cNvSpPr txBox="1"/>
            <p:nvPr/>
          </p:nvSpPr>
          <p:spPr>
            <a:xfrm>
              <a:off x="464896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5" name="Tekstvak 99"/>
            <p:cNvSpPr txBox="1"/>
            <p:nvPr/>
          </p:nvSpPr>
          <p:spPr>
            <a:xfrm>
              <a:off x="493425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6" name="Tekstvak 100"/>
            <p:cNvSpPr txBox="1"/>
            <p:nvPr/>
          </p:nvSpPr>
          <p:spPr>
            <a:xfrm>
              <a:off x="521954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7" name="Tekstvak 101"/>
            <p:cNvSpPr txBox="1"/>
            <p:nvPr/>
          </p:nvSpPr>
          <p:spPr>
            <a:xfrm>
              <a:off x="5504841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8" name="Tekstvak 102"/>
            <p:cNvSpPr txBox="1"/>
            <p:nvPr/>
          </p:nvSpPr>
          <p:spPr>
            <a:xfrm>
              <a:off x="579012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49" name="Tekstvak 103"/>
            <p:cNvSpPr txBox="1"/>
            <p:nvPr/>
          </p:nvSpPr>
          <p:spPr>
            <a:xfrm>
              <a:off x="607542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0" name="Tekstvak 104"/>
            <p:cNvSpPr txBox="1"/>
            <p:nvPr/>
          </p:nvSpPr>
          <p:spPr>
            <a:xfrm>
              <a:off x="636071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1" name="Tekstvak 105"/>
            <p:cNvSpPr txBox="1"/>
            <p:nvPr/>
          </p:nvSpPr>
          <p:spPr>
            <a:xfrm>
              <a:off x="664600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2" name="Tekstvak 106"/>
            <p:cNvSpPr txBox="1"/>
            <p:nvPr/>
          </p:nvSpPr>
          <p:spPr>
            <a:xfrm>
              <a:off x="6931296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3" name="Tekstvak 107"/>
            <p:cNvSpPr txBox="1"/>
            <p:nvPr/>
          </p:nvSpPr>
          <p:spPr>
            <a:xfrm>
              <a:off x="721658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4" name="Tekstvak 108"/>
            <p:cNvSpPr txBox="1"/>
            <p:nvPr/>
          </p:nvSpPr>
          <p:spPr>
            <a:xfrm>
              <a:off x="7501880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5" name="Tekstvak 109"/>
            <p:cNvSpPr txBox="1"/>
            <p:nvPr/>
          </p:nvSpPr>
          <p:spPr>
            <a:xfrm>
              <a:off x="7787172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6" name="Tekstvak 110"/>
            <p:cNvSpPr txBox="1"/>
            <p:nvPr/>
          </p:nvSpPr>
          <p:spPr>
            <a:xfrm>
              <a:off x="8072464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7" name="Tekstvak 111"/>
            <p:cNvSpPr txBox="1"/>
            <p:nvPr/>
          </p:nvSpPr>
          <p:spPr>
            <a:xfrm>
              <a:off x="8357756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8" name="Tekstvak 112"/>
            <p:cNvSpPr txBox="1"/>
            <p:nvPr/>
          </p:nvSpPr>
          <p:spPr>
            <a:xfrm>
              <a:off x="8643048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59" name="Tekstvak 113"/>
            <p:cNvSpPr txBox="1"/>
            <p:nvPr/>
          </p:nvSpPr>
          <p:spPr>
            <a:xfrm>
              <a:off x="8928345" y="3412219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0" name="Tekstvak 114"/>
            <p:cNvSpPr txBox="1"/>
            <p:nvPr/>
          </p:nvSpPr>
          <p:spPr>
            <a:xfrm>
              <a:off x="2366624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1" name="Tekstvak 115"/>
            <p:cNvSpPr txBox="1"/>
            <p:nvPr/>
          </p:nvSpPr>
          <p:spPr>
            <a:xfrm>
              <a:off x="2651916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2" name="Tekstvak 116"/>
            <p:cNvSpPr txBox="1"/>
            <p:nvPr/>
          </p:nvSpPr>
          <p:spPr>
            <a:xfrm>
              <a:off x="2937208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3" name="Tekstvak 117"/>
            <p:cNvSpPr txBox="1"/>
            <p:nvPr/>
          </p:nvSpPr>
          <p:spPr>
            <a:xfrm>
              <a:off x="3222500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4" name="Tekstvak 118"/>
            <p:cNvSpPr txBox="1"/>
            <p:nvPr/>
          </p:nvSpPr>
          <p:spPr>
            <a:xfrm>
              <a:off x="3507792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5" name="Tekstvak 119"/>
            <p:cNvSpPr txBox="1"/>
            <p:nvPr/>
          </p:nvSpPr>
          <p:spPr>
            <a:xfrm>
              <a:off x="3793084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66" name="Tekstvak 120"/>
            <p:cNvSpPr txBox="1"/>
            <p:nvPr/>
          </p:nvSpPr>
          <p:spPr>
            <a:xfrm>
              <a:off x="4078376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7" name="Tekstvak 121"/>
            <p:cNvSpPr txBox="1"/>
            <p:nvPr/>
          </p:nvSpPr>
          <p:spPr>
            <a:xfrm>
              <a:off x="4363668" y="3748704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68" name="Tekstvak 122"/>
            <p:cNvSpPr txBox="1"/>
            <p:nvPr/>
          </p:nvSpPr>
          <p:spPr>
            <a:xfrm>
              <a:off x="464896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69" name="Tekstvak 123"/>
            <p:cNvSpPr txBox="1"/>
            <p:nvPr/>
          </p:nvSpPr>
          <p:spPr>
            <a:xfrm>
              <a:off x="493425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0" name="Tekstvak 124"/>
            <p:cNvSpPr txBox="1"/>
            <p:nvPr/>
          </p:nvSpPr>
          <p:spPr>
            <a:xfrm>
              <a:off x="5219544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1" name="Tekstvak 125"/>
            <p:cNvSpPr txBox="1"/>
            <p:nvPr/>
          </p:nvSpPr>
          <p:spPr>
            <a:xfrm>
              <a:off x="5504841" y="3748704"/>
              <a:ext cx="288807" cy="21544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2" name="Tekstvak 126"/>
            <p:cNvSpPr txBox="1"/>
            <p:nvPr/>
          </p:nvSpPr>
          <p:spPr>
            <a:xfrm>
              <a:off x="5790128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3" name="Tekstvak 127"/>
            <p:cNvSpPr txBox="1"/>
            <p:nvPr/>
          </p:nvSpPr>
          <p:spPr>
            <a:xfrm>
              <a:off x="607542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4" name="Tekstvak 128"/>
            <p:cNvSpPr txBox="1"/>
            <p:nvPr/>
          </p:nvSpPr>
          <p:spPr>
            <a:xfrm>
              <a:off x="636071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5" name="Tekstvak 129"/>
            <p:cNvSpPr txBox="1"/>
            <p:nvPr/>
          </p:nvSpPr>
          <p:spPr>
            <a:xfrm>
              <a:off x="6646004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6" name="Tekstvak 130"/>
            <p:cNvSpPr txBox="1"/>
            <p:nvPr/>
          </p:nvSpPr>
          <p:spPr>
            <a:xfrm>
              <a:off x="6931296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7" name="Tekstvak 131"/>
            <p:cNvSpPr txBox="1"/>
            <p:nvPr/>
          </p:nvSpPr>
          <p:spPr>
            <a:xfrm>
              <a:off x="7216588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8" name="Tekstvak 132"/>
            <p:cNvSpPr txBox="1"/>
            <p:nvPr/>
          </p:nvSpPr>
          <p:spPr>
            <a:xfrm>
              <a:off x="7501880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79" name="Tekstvak 133"/>
            <p:cNvSpPr txBox="1"/>
            <p:nvPr/>
          </p:nvSpPr>
          <p:spPr>
            <a:xfrm>
              <a:off x="7787172" y="3748704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0" name="Tekstvak 134"/>
            <p:cNvSpPr txBox="1"/>
            <p:nvPr/>
          </p:nvSpPr>
          <p:spPr>
            <a:xfrm>
              <a:off x="8072464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1" name="Tekstvak 135"/>
            <p:cNvSpPr txBox="1"/>
            <p:nvPr/>
          </p:nvSpPr>
          <p:spPr>
            <a:xfrm>
              <a:off x="8357756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2" name="Tekstvak 136"/>
            <p:cNvSpPr txBox="1"/>
            <p:nvPr/>
          </p:nvSpPr>
          <p:spPr>
            <a:xfrm>
              <a:off x="8643048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3" name="Tekstvak 137"/>
            <p:cNvSpPr txBox="1"/>
            <p:nvPr/>
          </p:nvSpPr>
          <p:spPr>
            <a:xfrm>
              <a:off x="8928345" y="3748704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284" name="Tekstvak 138"/>
            <p:cNvSpPr txBox="1"/>
            <p:nvPr/>
          </p:nvSpPr>
          <p:spPr>
            <a:xfrm>
              <a:off x="2363109" y="4077546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5" name="Tekstvak 139"/>
            <p:cNvSpPr txBox="1"/>
            <p:nvPr/>
          </p:nvSpPr>
          <p:spPr>
            <a:xfrm>
              <a:off x="2648401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6" name="Tekstvak 140"/>
            <p:cNvSpPr txBox="1"/>
            <p:nvPr/>
          </p:nvSpPr>
          <p:spPr>
            <a:xfrm>
              <a:off x="2933693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87" name="Tekstvak 141"/>
            <p:cNvSpPr txBox="1"/>
            <p:nvPr/>
          </p:nvSpPr>
          <p:spPr>
            <a:xfrm>
              <a:off x="321898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8" name="Tekstvak 142"/>
            <p:cNvSpPr txBox="1"/>
            <p:nvPr/>
          </p:nvSpPr>
          <p:spPr>
            <a:xfrm>
              <a:off x="350427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89" name="Tekstvak 143"/>
            <p:cNvSpPr txBox="1"/>
            <p:nvPr/>
          </p:nvSpPr>
          <p:spPr>
            <a:xfrm>
              <a:off x="3789569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0" name="Tekstvak 144"/>
            <p:cNvSpPr txBox="1"/>
            <p:nvPr/>
          </p:nvSpPr>
          <p:spPr>
            <a:xfrm>
              <a:off x="4074861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1" name="Tekstvak 145"/>
            <p:cNvSpPr txBox="1"/>
            <p:nvPr/>
          </p:nvSpPr>
          <p:spPr>
            <a:xfrm>
              <a:off x="436015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2" name="Tekstvak 146"/>
            <p:cNvSpPr txBox="1"/>
            <p:nvPr/>
          </p:nvSpPr>
          <p:spPr>
            <a:xfrm>
              <a:off x="464544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3" name="Tekstvak 147"/>
            <p:cNvSpPr txBox="1"/>
            <p:nvPr/>
          </p:nvSpPr>
          <p:spPr>
            <a:xfrm>
              <a:off x="493073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4" name="Tekstvak 148"/>
            <p:cNvSpPr txBox="1"/>
            <p:nvPr/>
          </p:nvSpPr>
          <p:spPr>
            <a:xfrm>
              <a:off x="5216029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5" name="Tekstvak 149"/>
            <p:cNvSpPr txBox="1"/>
            <p:nvPr/>
          </p:nvSpPr>
          <p:spPr>
            <a:xfrm>
              <a:off x="5501326" y="4077546"/>
              <a:ext cx="288807" cy="21602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  <a:endParaRPr kumimoji="0" lang="nl-NL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endParaRPr>
            </a:p>
          </p:txBody>
        </p:sp>
        <p:sp>
          <p:nvSpPr>
            <p:cNvPr id="296" name="Tekstvak 150"/>
            <p:cNvSpPr txBox="1"/>
            <p:nvPr/>
          </p:nvSpPr>
          <p:spPr>
            <a:xfrm>
              <a:off x="578661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7" name="Tekstvak 151"/>
            <p:cNvSpPr txBox="1"/>
            <p:nvPr/>
          </p:nvSpPr>
          <p:spPr>
            <a:xfrm>
              <a:off x="6071905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8" name="Tekstvak 152"/>
            <p:cNvSpPr txBox="1"/>
            <p:nvPr/>
          </p:nvSpPr>
          <p:spPr>
            <a:xfrm>
              <a:off x="6357197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299" name="Tekstvak 153"/>
            <p:cNvSpPr txBox="1"/>
            <p:nvPr/>
          </p:nvSpPr>
          <p:spPr>
            <a:xfrm>
              <a:off x="6642489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0" name="Tekstvak 154"/>
            <p:cNvSpPr txBox="1"/>
            <p:nvPr/>
          </p:nvSpPr>
          <p:spPr>
            <a:xfrm>
              <a:off x="6927781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1" name="Tekstvak 155"/>
            <p:cNvSpPr txBox="1"/>
            <p:nvPr/>
          </p:nvSpPr>
          <p:spPr>
            <a:xfrm>
              <a:off x="7213073" y="4077546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02" name="Tekstvak 156"/>
            <p:cNvSpPr txBox="1"/>
            <p:nvPr/>
          </p:nvSpPr>
          <p:spPr>
            <a:xfrm>
              <a:off x="7498365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3" name="Tekstvak 157"/>
            <p:cNvSpPr txBox="1"/>
            <p:nvPr/>
          </p:nvSpPr>
          <p:spPr>
            <a:xfrm>
              <a:off x="7783657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4" name="Tekstvak 158"/>
            <p:cNvSpPr txBox="1"/>
            <p:nvPr/>
          </p:nvSpPr>
          <p:spPr>
            <a:xfrm>
              <a:off x="8068949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5" name="Tekstvak 159"/>
            <p:cNvSpPr txBox="1"/>
            <p:nvPr/>
          </p:nvSpPr>
          <p:spPr>
            <a:xfrm>
              <a:off x="8354241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6" name="Tekstvak 160"/>
            <p:cNvSpPr txBox="1"/>
            <p:nvPr/>
          </p:nvSpPr>
          <p:spPr>
            <a:xfrm>
              <a:off x="8639533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7" name="Tekstvak 161"/>
            <p:cNvSpPr txBox="1"/>
            <p:nvPr/>
          </p:nvSpPr>
          <p:spPr>
            <a:xfrm>
              <a:off x="8924830" y="4077546"/>
              <a:ext cx="288807" cy="21602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8" name="Tekstvak 164"/>
            <p:cNvSpPr txBox="1"/>
            <p:nvPr/>
          </p:nvSpPr>
          <p:spPr>
            <a:xfrm>
              <a:off x="2363109" y="4752734"/>
              <a:ext cx="288807" cy="21544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</a:t>
              </a:r>
            </a:p>
          </p:txBody>
        </p:sp>
        <p:sp>
          <p:nvSpPr>
            <p:cNvPr id="309" name="Tekstvak 165"/>
            <p:cNvSpPr txBox="1"/>
            <p:nvPr/>
          </p:nvSpPr>
          <p:spPr>
            <a:xfrm>
              <a:off x="2359594" y="5083775"/>
              <a:ext cx="288807" cy="216024"/>
            </a:xfrm>
            <a:prstGeom prst="rect">
              <a:avLst/>
            </a:prstGeom>
            <a:solidFill>
              <a:srgbClr val="007BC7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</a:t>
              </a:r>
            </a:p>
          </p:txBody>
        </p:sp>
        <p:sp>
          <p:nvSpPr>
            <p:cNvPr id="310" name="Tekstvak 166"/>
            <p:cNvSpPr txBox="1"/>
            <p:nvPr/>
          </p:nvSpPr>
          <p:spPr>
            <a:xfrm>
              <a:off x="2359131" y="5425883"/>
              <a:ext cx="288807" cy="215444"/>
            </a:xfrm>
            <a:prstGeom prst="rect">
              <a:avLst/>
            </a:prstGeom>
            <a:solidFill>
              <a:srgbClr val="777C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</a:t>
              </a:r>
            </a:p>
          </p:txBody>
        </p:sp>
        <p:sp>
          <p:nvSpPr>
            <p:cNvPr id="311" name="Tekstvak 167"/>
            <p:cNvSpPr txBox="1"/>
            <p:nvPr/>
          </p:nvSpPr>
          <p:spPr>
            <a:xfrm>
              <a:off x="2716442" y="4752734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Vast contract</a:t>
              </a:r>
            </a:p>
          </p:txBody>
        </p:sp>
        <p:sp>
          <p:nvSpPr>
            <p:cNvPr id="312" name="Tekstvak 168"/>
            <p:cNvSpPr txBox="1"/>
            <p:nvPr/>
          </p:nvSpPr>
          <p:spPr>
            <a:xfrm>
              <a:off x="2718887" y="5084065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Flexibele schil</a:t>
              </a:r>
            </a:p>
          </p:txBody>
        </p:sp>
        <p:sp>
          <p:nvSpPr>
            <p:cNvPr id="313" name="Tekstvak 169"/>
            <p:cNvSpPr txBox="1"/>
            <p:nvPr/>
          </p:nvSpPr>
          <p:spPr>
            <a:xfrm>
              <a:off x="2718886" y="5415396"/>
              <a:ext cx="2155423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Werkloos</a:t>
              </a:r>
            </a:p>
          </p:txBody>
        </p:sp>
        <p:sp>
          <p:nvSpPr>
            <p:cNvPr id="314" name="Tekstvak 162"/>
            <p:cNvSpPr txBox="1"/>
            <p:nvPr/>
          </p:nvSpPr>
          <p:spPr>
            <a:xfrm>
              <a:off x="2075941" y="2420888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1</a:t>
              </a:r>
            </a:p>
          </p:txBody>
        </p:sp>
        <p:sp>
          <p:nvSpPr>
            <p:cNvPr id="315" name="Tekstvak 163"/>
            <p:cNvSpPr txBox="1"/>
            <p:nvPr/>
          </p:nvSpPr>
          <p:spPr>
            <a:xfrm>
              <a:off x="2072426" y="2752799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2</a:t>
              </a:r>
            </a:p>
          </p:txBody>
        </p:sp>
        <p:sp>
          <p:nvSpPr>
            <p:cNvPr id="316" name="Tekstvak 170"/>
            <p:cNvSpPr txBox="1"/>
            <p:nvPr/>
          </p:nvSpPr>
          <p:spPr>
            <a:xfrm>
              <a:off x="2075941" y="3084710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3</a:t>
              </a:r>
            </a:p>
          </p:txBody>
        </p:sp>
        <p:sp>
          <p:nvSpPr>
            <p:cNvPr id="317" name="Tekstvak 171"/>
            <p:cNvSpPr txBox="1"/>
            <p:nvPr/>
          </p:nvSpPr>
          <p:spPr>
            <a:xfrm>
              <a:off x="2072426" y="3412219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4</a:t>
              </a:r>
            </a:p>
          </p:txBody>
        </p:sp>
        <p:sp>
          <p:nvSpPr>
            <p:cNvPr id="318" name="Tekstvak 172"/>
            <p:cNvSpPr txBox="1"/>
            <p:nvPr/>
          </p:nvSpPr>
          <p:spPr>
            <a:xfrm>
              <a:off x="2072426" y="3748704"/>
              <a:ext cx="288807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5</a:t>
              </a:r>
            </a:p>
          </p:txBody>
        </p:sp>
        <p:sp>
          <p:nvSpPr>
            <p:cNvPr id="319" name="Tekstvak 173"/>
            <p:cNvSpPr txBox="1"/>
            <p:nvPr/>
          </p:nvSpPr>
          <p:spPr>
            <a:xfrm>
              <a:off x="2068911" y="4077546"/>
              <a:ext cx="288807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rPr>
                <a:t>6</a:t>
              </a:r>
            </a:p>
          </p:txBody>
        </p:sp>
      </p:grpSp>
      <p:sp>
        <p:nvSpPr>
          <p:cNvPr id="320" name="Content Placeholder 2"/>
          <p:cNvSpPr>
            <a:spLocks noGrp="1"/>
          </p:cNvSpPr>
          <p:nvPr>
            <p:ph idx="1"/>
          </p:nvPr>
        </p:nvSpPr>
        <p:spPr>
          <a:xfrm>
            <a:off x="6045872" y="4662939"/>
            <a:ext cx="6335529" cy="200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dirty="0" smtClean="0"/>
              <a:t>Drie stappen:</a:t>
            </a:r>
          </a:p>
          <a:p>
            <a:r>
              <a:rPr lang="nl-NL" sz="1400" dirty="0" smtClean="0"/>
              <a:t>Definitie </a:t>
            </a:r>
            <a:r>
              <a:rPr lang="nl-NL" sz="1400" dirty="0"/>
              <a:t>van de sequentie (statussen, lengte)</a:t>
            </a:r>
          </a:p>
          <a:p>
            <a:r>
              <a:rPr lang="nl-NL" sz="1400" dirty="0" smtClean="0"/>
              <a:t>Afstand </a:t>
            </a:r>
            <a:r>
              <a:rPr lang="nl-NL" sz="1400" dirty="0"/>
              <a:t>tussen sequenties -&gt; verschilmatrix</a:t>
            </a:r>
          </a:p>
          <a:p>
            <a:r>
              <a:rPr lang="nl-NL" sz="1400" dirty="0" smtClean="0"/>
              <a:t>Analyse </a:t>
            </a:r>
            <a:r>
              <a:rPr lang="nl-NL" sz="1400" dirty="0"/>
              <a:t>van verschilmatrix (</a:t>
            </a:r>
            <a:r>
              <a:rPr lang="nl-NL" sz="1400" dirty="0" smtClean="0"/>
              <a:t>clusteranalyse)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795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3B73-DFED-4558-82B9-BA3CE579D835}" type="slidenum">
              <a:rPr lang="nl-NL" altLang="nl-NL" smtClean="0"/>
              <a:pPr/>
              <a:t>8</a:t>
            </a:fld>
            <a:endParaRPr lang="nl-NL" altLang="nl-NL"/>
          </a:p>
        </p:txBody>
      </p:sp>
      <p:sp>
        <p:nvSpPr>
          <p:cNvPr id="22" name="Rechthoek 21"/>
          <p:cNvSpPr/>
          <p:nvPr/>
        </p:nvSpPr>
        <p:spPr>
          <a:xfrm>
            <a:off x="2565724" y="4769373"/>
            <a:ext cx="6359164" cy="38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97" y="0"/>
            <a:ext cx="9319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0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Voorbeeld: effect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000" dirty="0" smtClean="0"/>
              <a:t>Vraag: bepaalt de regio de kans op een van de </a:t>
            </a:r>
            <a:r>
              <a:rPr lang="nl-NL" sz="2000" dirty="0" err="1" smtClean="0"/>
              <a:t>carrierepaden</a:t>
            </a:r>
            <a:r>
              <a:rPr lang="nl-NL" sz="2000" dirty="0" smtClean="0"/>
              <a:t>?</a:t>
            </a:r>
            <a:endParaRPr lang="en-US" sz="2000" dirty="0" smtClean="0"/>
          </a:p>
          <a:p>
            <a:r>
              <a:rPr lang="en-US" sz="2000" dirty="0" err="1" smtClean="0"/>
              <a:t>Analyse</a:t>
            </a:r>
            <a:r>
              <a:rPr lang="en-US" sz="2000" dirty="0" smtClean="0"/>
              <a:t>: </a:t>
            </a:r>
            <a:r>
              <a:rPr lang="en-US" sz="2000" dirty="0" err="1" smtClean="0"/>
              <a:t>m</a:t>
            </a:r>
            <a:r>
              <a:rPr lang="en-US" sz="1800" dirty="0" err="1" smtClean="0"/>
              <a:t>ultinominale</a:t>
            </a:r>
            <a:r>
              <a:rPr lang="en-US" sz="1800" dirty="0" smtClean="0"/>
              <a:t> </a:t>
            </a:r>
            <a:r>
              <a:rPr lang="en-US" sz="1800" dirty="0"/>
              <a:t>logit </a:t>
            </a:r>
            <a:r>
              <a:rPr lang="en-US" sz="1800" dirty="0" err="1" smtClean="0"/>
              <a:t>regressie</a:t>
            </a:r>
            <a:endParaRPr lang="en-US" sz="1800" dirty="0"/>
          </a:p>
          <a:p>
            <a:endParaRPr lang="en-US" sz="600" dirty="0"/>
          </a:p>
          <a:p>
            <a:r>
              <a:rPr lang="nl-NL" sz="2000" dirty="0"/>
              <a:t>Meten effect </a:t>
            </a:r>
            <a:r>
              <a:rPr lang="nl-NL" sz="2000" dirty="0" smtClean="0"/>
              <a:t>van:</a:t>
            </a:r>
            <a:endParaRPr lang="nl-NL" sz="2000" dirty="0"/>
          </a:p>
          <a:p>
            <a:pPr lvl="1"/>
            <a:r>
              <a:rPr lang="nl-NL" sz="1800" dirty="0"/>
              <a:t>Individuele kenmerken</a:t>
            </a:r>
          </a:p>
          <a:p>
            <a:pPr lvl="2"/>
            <a:r>
              <a:rPr lang="nl-NL" sz="1600" dirty="0"/>
              <a:t>Demografisch (leeftijd, geslacht, nationaliteit, huishoudsituatie)</a:t>
            </a:r>
          </a:p>
          <a:p>
            <a:pPr lvl="2"/>
            <a:r>
              <a:rPr lang="nl-NL" sz="1600" dirty="0"/>
              <a:t>Voor </a:t>
            </a:r>
            <a:r>
              <a:rPr lang="nl-NL" sz="1600" dirty="0" err="1"/>
              <a:t>ww</a:t>
            </a:r>
            <a:r>
              <a:rPr lang="nl-NL" sz="1600" dirty="0"/>
              <a:t>-periode (opleiding, werkloosheid 5 jaar eerder, kenmerken laatste baan)</a:t>
            </a:r>
          </a:p>
          <a:p>
            <a:pPr lvl="1"/>
            <a:r>
              <a:rPr lang="nl-NL" sz="1800" dirty="0"/>
              <a:t>Regionale verschillen</a:t>
            </a:r>
          </a:p>
          <a:p>
            <a:pPr lvl="2"/>
            <a:r>
              <a:rPr lang="nl-NL" sz="1600" dirty="0"/>
              <a:t>Model 1: kern/intermediaire zone/periferie en grootstedelijke agglomeraties/rest</a:t>
            </a:r>
          </a:p>
          <a:p>
            <a:pPr lvl="2"/>
            <a:r>
              <a:rPr lang="nl-NL" sz="1600" dirty="0"/>
              <a:t>Model 2: regionale kenmerken (algemeen, baandynamiek, baandichtheid, aantal bereikbare banen (eigen sector, gerelateerde sectoren))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41AD-4089-4FF3-89EE-88DC6CFA2429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83827984"/>
      </p:ext>
    </p:extLst>
  </p:cSld>
  <p:clrMapOvr>
    <a:masterClrMapping/>
  </p:clrMapOvr>
</p:sld>
</file>

<file path=ppt/theme/theme1.xml><?xml version="1.0" encoding="utf-8"?>
<a:theme xmlns:a="http://schemas.openxmlformats.org/drawingml/2006/main" name="16008 RIJK - Sjabloon 16x9 Mosgroen">
  <a:themeElements>
    <a:clrScheme name="Rijks Mosgroen">
      <a:dk1>
        <a:srgbClr val="000000"/>
      </a:dk1>
      <a:lt1>
        <a:srgbClr val="FFFFFF"/>
      </a:lt1>
      <a:dk2>
        <a:srgbClr val="777C00"/>
      </a:dk2>
      <a:lt2>
        <a:srgbClr val="EAEBD8"/>
      </a:lt2>
      <a:accent1>
        <a:srgbClr val="F9E11E"/>
      </a:accent1>
      <a:accent2>
        <a:srgbClr val="42145F"/>
      </a:accent2>
      <a:accent3>
        <a:srgbClr val="38870D"/>
      </a:accent3>
      <a:accent4>
        <a:srgbClr val="017BC6"/>
      </a:accent4>
      <a:accent5>
        <a:srgbClr val="75D1B5"/>
      </a:accent5>
      <a:accent6>
        <a:srgbClr val="8EC9E7"/>
      </a:accent6>
      <a:hlink>
        <a:srgbClr val="777C00"/>
      </a:hlink>
      <a:folHlink>
        <a:srgbClr val="D6D6B2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08 RIJK - Sjabloon 16x9 Hemelblauw" id="{C36BCC9E-1209-A64A-8BD9-B4B55203C6FE}" vid="{E34870F3-D22A-8440-9B27-7A9A0D8F82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1274</Words>
  <Application>Microsoft Office PowerPoint</Application>
  <PresentationFormat>Widescreen</PresentationFormat>
  <Paragraphs>405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16008 RIJK - Sjabloon 16x9 Mosgroen</vt:lpstr>
      <vt:lpstr>Equation</vt:lpstr>
      <vt:lpstr> What to do with statistics? </vt:lpstr>
      <vt:lpstr>Verschillende doelen van statistiek</vt:lpstr>
      <vt:lpstr>Effecten bepalen</vt:lpstr>
      <vt:lpstr>Voorspellen</vt:lpstr>
      <vt:lpstr>Patronen identificeren</vt:lpstr>
      <vt:lpstr>Voorbeeld: identificeren carrièrepaden</vt:lpstr>
      <vt:lpstr>Identificeren carrièrepaden</vt:lpstr>
      <vt:lpstr>PowerPoint Presentation</vt:lpstr>
      <vt:lpstr>Voorbeeld: effect bepalen</vt:lpstr>
      <vt:lpstr>Regionale effecten</vt:lpstr>
      <vt:lpstr>In R…</vt:lpstr>
      <vt:lpstr>Imputatie</vt:lpstr>
      <vt:lpstr>Imputatie: methode</vt:lpstr>
      <vt:lpstr>Imputatie: resultaat</vt:lpstr>
      <vt:lpstr>Modellen selectie door cross validatie</vt:lpstr>
      <vt:lpstr>Voorbeeld: voorspelling van verhuisfrequenties</vt:lpstr>
      <vt:lpstr>OOS performance vergelijken</vt:lpstr>
      <vt:lpstr>Het gekozen model</vt:lpstr>
    </vt:vector>
  </TitlesOfParts>
  <Company>PBL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presentatie&gt;</dc:title>
  <dc:creator>Vixseboxse, Edward</dc:creator>
  <cp:lastModifiedBy>Husby, Trond</cp:lastModifiedBy>
  <cp:revision>368</cp:revision>
  <dcterms:created xsi:type="dcterms:W3CDTF">2017-07-11T06:55:26Z</dcterms:created>
  <dcterms:modified xsi:type="dcterms:W3CDTF">2018-09-11T17:16:41Z</dcterms:modified>
</cp:coreProperties>
</file>