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10375" cy="99425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817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1" autoAdjust="0"/>
    <p:restoredTop sz="94634" autoAdjust="0"/>
  </p:normalViewPr>
  <p:slideViewPr>
    <p:cSldViewPr>
      <p:cViewPr varScale="1">
        <p:scale>
          <a:sx n="61" d="100"/>
          <a:sy n="61" d="100"/>
        </p:scale>
        <p:origin x="16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DBF16C-33E9-4CE2-AFE0-32D25E330D90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7E0D92-C339-4B6C-BF36-CE1057E46B7D}" type="slidenum">
              <a:rPr lang="nl-NL" altLang="nl-NL"/>
              <a:pPr/>
              <a:t>‹#›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-The Population</a:t>
            </a:r>
            <a:r>
              <a:rPr lang="en-US" baseline="0" dirty="0" smtClean="0"/>
              <a:t> Forecast: by PBL and CBS, PRIMOS </a:t>
            </a:r>
            <a:r>
              <a:rPr lang="en-US" baseline="0" dirty="0" err="1" smtClean="0"/>
              <a:t>prognose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208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- 35 Cut- off: underlying assumption is that short-distance migration is driven by a wish to move to a new apartment. Cut-off is a result of a study examining whether housing was a main motive for moves of different ranges. 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Centrality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measure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how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attractive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is i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compared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Cij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l-GR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k=1;k≠j;k≠iPk/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Djk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Estimated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parameters are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elasticities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each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independent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variable</a:t>
            </a:r>
            <a:endParaRPr lang="nl-NL" sz="1200" b="0" i="0" u="none" strike="noStrike" kern="1200" baseline="0" dirty="0" smtClean="0">
              <a:solidFill>
                <a:schemeClr val="tx1"/>
              </a:solidFill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Model is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linearised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parameters are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estimated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3300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Corrected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municipalitiy</a:t>
            </a:r>
            <a:r>
              <a:rPr lang="en-US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Between -5 and 5, average absolute error of 1.85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6795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Forecasting errors are smaller in larger</a:t>
            </a:r>
            <a:r>
              <a:rPr lang="en-US" baseline="0" dirty="0" smtClean="0"/>
              <a:t>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Seems that (positive) errors are concentrated in municipalities close to large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Groningen: city of Groningen is a regional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migration to Groningen affects surrounding municipalities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Almere: within commuting distance from Amsterdam, destination for households working in Amsterdam who wish to own a house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9276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are currently in the stage of collecting and </a:t>
            </a:r>
            <a:r>
              <a:rPr lang="en-US" dirty="0" err="1" smtClean="0"/>
              <a:t>analysing</a:t>
            </a:r>
            <a:r>
              <a:rPr lang="en-US" dirty="0" smtClean="0"/>
              <a:t> the data. A couple issues</a:t>
            </a:r>
            <a:r>
              <a:rPr lang="en-US" baseline="0" dirty="0" smtClean="0"/>
              <a:t> we are dealing with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1228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-Frequency</a:t>
            </a:r>
            <a:r>
              <a:rPr lang="en-US" baseline="0" dirty="0" smtClean="0"/>
              <a:t> of moves, national level: sum of within- and between-municipality moves</a:t>
            </a:r>
          </a:p>
          <a:p>
            <a:r>
              <a:rPr lang="en-US" baseline="0" dirty="0" smtClean="0"/>
              <a:t>-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: dynamic linear model, general model for non-stationary time-series. Uses the </a:t>
            </a:r>
            <a:r>
              <a:rPr lang="en-US" baseline="0" dirty="0" err="1" smtClean="0"/>
              <a:t>kalman</a:t>
            </a:r>
            <a:r>
              <a:rPr lang="en-US" baseline="0" dirty="0" smtClean="0"/>
              <a:t> filter for smoothing and forecasting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7905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Figure on</a:t>
            </a:r>
            <a:r>
              <a:rPr lang="en-US" baseline="0" dirty="0" smtClean="0"/>
              <a:t> the right: arrivals, net of departures in Amsterdam. Positive, and increasing in the age group 18-24. Age group 30-39, negative</a:t>
            </a:r>
            <a:endParaRPr lang="en-US" dirty="0" smtClean="0"/>
          </a:p>
          <a:p>
            <a:r>
              <a:rPr lang="en-US" dirty="0" smtClean="0"/>
              <a:t>- University cities as a social</a:t>
            </a:r>
            <a:r>
              <a:rPr lang="en-US" baseline="0" dirty="0" smtClean="0"/>
              <a:t> class escalator: students arrive in university cities and move on after ended studies. Theory worked well to predict a type of interregional migration until crisis. After crisis the dynamics seem to have been broken. What now?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0D92-C339-4B6C-BF36-CE1057E46B7D}" type="slidenum">
              <a:rPr lang="nl-NL" altLang="nl-NL" smtClean="0"/>
              <a:pPr/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263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080_TH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pKleurvlak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nl-NL"/>
          </a:p>
        </p:txBody>
      </p:sp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Titel</a:t>
            </a:r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151606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altLang="nl-NL" noProof="0" smtClean="0"/>
              <a:t>subtitel</a:t>
            </a:r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5157788"/>
            <a:ext cx="3656012" cy="431800"/>
          </a:xfrm>
        </p:spPr>
        <p:txBody>
          <a:bodyPr/>
          <a:lstStyle>
            <a:lvl1pPr>
              <a:defRPr sz="1400"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DBD608-19A5-482D-B0C2-DEB50D41A214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3135" name="Picture 63" descr="ROe_PL_Logo_Powerpoint_di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9144000" cy="20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D6BFC-3628-44D4-82B0-4055D0090F9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87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284288"/>
            <a:ext cx="2043112" cy="4841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1284288"/>
            <a:ext cx="5976938" cy="484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48AB6-833C-487E-BD85-356F01F12E3A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7652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6314-50F0-4341-B7D4-FF098074234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3888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8CA19-BD1D-487C-B907-D8B78AB02BB3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737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2713-E55C-4537-A333-48057792BDF1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81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53182-46C7-4246-BBF1-566624C32B8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92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B216-707A-4696-B1F7-3AF79CBFF82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388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76A5-E297-4520-B3DD-BADD894DF9AC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40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D29C7-BB8B-4936-965A-18CA6F13CD82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60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alt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6F418-3544-4BCB-89EC-8FA0DEDDC714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435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8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777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nl-NL" alt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E9207CD-D318-4951-BB94-48CFA1A00D2E}" type="slidenum">
              <a:rPr lang="nl-NL" altLang="nl-NL"/>
              <a:pPr/>
              <a:t>‹#›</a:t>
            </a:fld>
            <a:endParaRPr lang="nl-NL" altLang="nl-NL"/>
          </a:p>
        </p:txBody>
      </p:sp>
      <p:pic>
        <p:nvPicPr>
          <p:cNvPr id="1044" name="Picture 20" descr="ROe_PL_Logo_Powerpoint_dia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9" b="14084"/>
          <a:stretch>
            <a:fillRect/>
          </a:stretch>
        </p:blipFill>
        <p:spPr bwMode="auto">
          <a:xfrm>
            <a:off x="1477963" y="0"/>
            <a:ext cx="6184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kern="1200">
          <a:solidFill>
            <a:srgbClr val="007BC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7BC7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rgbClr val="007BC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fontAlgn="base">
        <a:spcBef>
          <a:spcPct val="20000"/>
        </a:spcBef>
        <a:spcAft>
          <a:spcPct val="0"/>
        </a:spcAft>
        <a:buClr>
          <a:srgbClr val="007BC7"/>
        </a:buClr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›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71563" indent="-265113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●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4638" algn="l" rtl="0" fontAlgn="base">
        <a:spcBef>
          <a:spcPct val="20000"/>
        </a:spcBef>
        <a:spcAft>
          <a:spcPct val="0"/>
        </a:spcAft>
        <a:buFont typeface="Verdana" panose="020B060403050404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pbl-cbs-regionale-bevolkings-en-huishoudensprognose-2016-2040-woningbouwveronderstelling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bl.nl/publicaties/evaluatie-pbl-cbs-regionale-bevolkings-en-huishoudensprogn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ateTime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nl-NL" altLang="nl-NL" dirty="0" smtClean="0"/>
              <a:t>10.08.2018 | Trond Husby, Andries de Jong, Dorien Manting</a:t>
            </a:r>
            <a:endParaRPr lang="nl-NL" altLang="nl-NL" dirty="0"/>
          </a:p>
        </p:txBody>
      </p:sp>
      <p:sp>
        <p:nvSpPr>
          <p:cNvPr id="5" name="sSlideNumber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A44D6AE-96F8-4ABB-8F4C-63F2E2B29277}" type="slidenum">
              <a:rPr lang="nl-NL" altLang="nl-NL"/>
              <a:pPr/>
              <a:t>1</a:t>
            </a:fld>
            <a:endParaRPr lang="nl-NL" altLang="nl-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907976"/>
          </a:xfrm>
        </p:spPr>
        <p:txBody>
          <a:bodyPr/>
          <a:lstStyle/>
          <a:p>
            <a:r>
              <a:rPr lang="en-US" b="1" dirty="0"/>
              <a:t>Interregional migration in the Dutch Regional </a:t>
            </a:r>
            <a:r>
              <a:rPr lang="en-US" b="1" dirty="0" smtClean="0"/>
              <a:t>Population and Household </a:t>
            </a:r>
            <a:r>
              <a:rPr lang="en-US" b="1" dirty="0" smtClean="0"/>
              <a:t>Projections</a:t>
            </a:r>
            <a:endParaRPr lang="en-US" altLang="nl-NL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Goal</a:t>
            </a:r>
            <a:r>
              <a:rPr lang="nl-NL" dirty="0" smtClean="0"/>
              <a:t>: </a:t>
            </a:r>
            <a:r>
              <a:rPr lang="nl-NL" dirty="0" err="1" smtClean="0"/>
              <a:t>decompose</a:t>
            </a:r>
            <a:r>
              <a:rPr lang="nl-NL" dirty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frequency</a:t>
            </a:r>
            <a:r>
              <a:rPr lang="nl-NL" dirty="0" smtClean="0"/>
              <a:t> of moves </a:t>
            </a:r>
            <a:r>
              <a:rPr lang="nl-NL" dirty="0" err="1" smtClean="0"/>
              <a:t>into</a:t>
            </a:r>
            <a:r>
              <a:rPr lang="nl-NL" dirty="0" smtClean="0"/>
              <a:t> trend-</a:t>
            </a:r>
            <a:r>
              <a:rPr lang="nl-NL" dirty="0" err="1" smtClean="0"/>
              <a:t>cycle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effects</a:t>
            </a:r>
            <a:endParaRPr lang="nl-NL" dirty="0" smtClean="0"/>
          </a:p>
          <a:p>
            <a:r>
              <a:rPr lang="nl-NL" dirty="0"/>
              <a:t>Data: </a:t>
            </a:r>
            <a:r>
              <a:rPr lang="nl-NL" dirty="0" err="1"/>
              <a:t>quarterly</a:t>
            </a:r>
            <a:r>
              <a:rPr lang="nl-NL" dirty="0"/>
              <a:t> moves per 100000 </a:t>
            </a:r>
            <a:r>
              <a:rPr lang="nl-NL" dirty="0" err="1" smtClean="0"/>
              <a:t>inhabitants</a:t>
            </a:r>
            <a:endParaRPr lang="nl-NL" dirty="0" smtClean="0"/>
          </a:p>
          <a:p>
            <a:r>
              <a:rPr lang="en-US" dirty="0" smtClean="0"/>
              <a:t>Method: </a:t>
            </a:r>
            <a:r>
              <a:rPr lang="en-US" dirty="0" smtClean="0"/>
              <a:t>state-space model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10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537" y="2008188"/>
            <a:ext cx="4133463" cy="4133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6" y="4567721"/>
            <a:ext cx="4716016" cy="15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changes to migration in university cities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6610"/>
            <a:ext cx="6850381" cy="42814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9" name="TextBox 8"/>
          <p:cNvSpPr txBox="1"/>
          <p:nvPr/>
        </p:nvSpPr>
        <p:spPr>
          <a:xfrm>
            <a:off x="248346" y="1942193"/>
            <a:ext cx="2952328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Recent changes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to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financing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may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have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reduced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mobility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(</a:t>
            </a:r>
            <a:r>
              <a:rPr lang="nl-NL" sz="2000" dirty="0" err="1" smtClean="0">
                <a:solidFill>
                  <a:srgbClr val="000000"/>
                </a:solidFill>
                <a:latin typeface="Verdana"/>
                <a:cs typeface="Arial"/>
              </a:rPr>
              <a:t>students</a:t>
            </a:r>
            <a:r>
              <a:rPr lang="nl-NL" sz="2000" dirty="0" smtClean="0">
                <a:solidFill>
                  <a:srgbClr val="000000"/>
                </a:solidFill>
                <a:latin typeface="Verdana"/>
                <a:cs typeface="Arial"/>
              </a:rPr>
              <a:t> continue living at home)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‘The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social</a:t>
            </a:r>
            <a:r>
              <a:rPr lang="nl-NL" dirty="0">
                <a:solidFill>
                  <a:srgbClr val="000000"/>
                </a:solidFill>
                <a:latin typeface="Verdana"/>
                <a:cs typeface="Arial"/>
              </a:rPr>
              <a:t> class </a:t>
            </a:r>
            <a:r>
              <a:rPr lang="nl-NL" dirty="0" err="1">
                <a:solidFill>
                  <a:srgbClr val="000000"/>
                </a:solidFill>
                <a:latin typeface="Verdana"/>
                <a:cs typeface="Arial"/>
              </a:rPr>
              <a:t>escalator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’</a:t>
            </a: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Consequences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for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housing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market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university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cities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,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and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in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surrounding</a:t>
            </a:r>
            <a:r>
              <a:rPr lang="nl-NL" dirty="0" smtClean="0">
                <a:solidFill>
                  <a:srgbClr val="000000"/>
                </a:solidFill>
                <a:latin typeface="Verdana"/>
                <a:cs typeface="Arial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Verdana"/>
                <a:cs typeface="Arial"/>
              </a:rPr>
              <a:t>municipalities</a:t>
            </a:r>
            <a:endParaRPr lang="nl-NL" dirty="0">
              <a:solidFill>
                <a:srgbClr val="000000"/>
              </a:solidFill>
              <a:latin typeface="Verdana"/>
              <a:cs typeface="Arial"/>
            </a:endParaRPr>
          </a:p>
          <a:p>
            <a:pPr marL="265113" lvl="0" indent="-265113">
              <a:spcBef>
                <a:spcPct val="20000"/>
              </a:spcBef>
              <a:buClr>
                <a:srgbClr val="007BC7"/>
              </a:buClr>
              <a:buFont typeface="Wingdings" panose="05000000000000000000" pitchFamily="2" charset="2"/>
              <a:buChar char="§"/>
            </a:pPr>
            <a:endParaRPr lang="nl-NL" sz="2000" dirty="0">
              <a:solidFill>
                <a:srgbClr val="000000"/>
              </a:solidFill>
              <a:latin typeface="Verdana"/>
              <a:cs typeface="Arial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presentation</a:t>
            </a:r>
            <a:r>
              <a:rPr lang="nl-NL" dirty="0" smtClean="0"/>
              <a:t> has </a:t>
            </a:r>
            <a:r>
              <a:rPr lang="nl-NL" dirty="0" err="1" smtClean="0"/>
              <a:t>focused</a:t>
            </a:r>
            <a:r>
              <a:rPr lang="nl-NL" dirty="0" smtClean="0"/>
              <a:t>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/>
              <a:t> </a:t>
            </a:r>
            <a:r>
              <a:rPr lang="nl-NL" dirty="0" smtClean="0"/>
              <a:t>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Household </a:t>
            </a:r>
            <a:r>
              <a:rPr lang="nl-NL" dirty="0" err="1" smtClean="0"/>
              <a:t>Projections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</a:t>
            </a:r>
            <a:r>
              <a:rPr lang="nl-NL" dirty="0" err="1" smtClean="0"/>
              <a:t>determined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/>
              <a:t> </a:t>
            </a:r>
            <a:r>
              <a:rPr lang="nl-NL" dirty="0" smtClean="0"/>
              <a:t>availability</a:t>
            </a:r>
          </a:p>
          <a:p>
            <a:r>
              <a:rPr lang="nl-NL" dirty="0" smtClean="0"/>
              <a:t>The important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in PEARL means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forecast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impacted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n </a:t>
            </a:r>
            <a:r>
              <a:rPr lang="nl-NL" dirty="0" err="1" smtClean="0"/>
              <a:t>the</a:t>
            </a:r>
            <a:r>
              <a:rPr lang="nl-NL" dirty="0" smtClean="0"/>
              <a:t> hand </a:t>
            </a:r>
            <a:r>
              <a:rPr lang="nl-NL" dirty="0" err="1" smtClean="0"/>
              <a:t>the</a:t>
            </a:r>
            <a:r>
              <a:rPr lang="nl-NL" dirty="0" smtClean="0"/>
              <a:t> close </a:t>
            </a:r>
            <a:r>
              <a:rPr lang="nl-NL" dirty="0" err="1" smtClean="0"/>
              <a:t>connection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housing</a:t>
            </a:r>
            <a:r>
              <a:rPr lang="nl-NL" dirty="0" smtClean="0"/>
              <a:t> market is </a:t>
            </a:r>
            <a:r>
              <a:rPr lang="nl-NL" dirty="0" err="1" smtClean="0"/>
              <a:t>attractive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municipality</a:t>
            </a:r>
            <a:r>
              <a:rPr lang="nl-NL" dirty="0"/>
              <a:t>-</a:t>
            </a:r>
            <a:r>
              <a:rPr lang="nl-NL" dirty="0" smtClean="0"/>
              <a:t> </a:t>
            </a:r>
            <a:r>
              <a:rPr lang="nl-NL" dirty="0" err="1" smtClean="0"/>
              <a:t>provincial</a:t>
            </a:r>
            <a:r>
              <a:rPr lang="nl-NL" dirty="0" smtClean="0"/>
              <a:t> </a:t>
            </a:r>
            <a:r>
              <a:rPr lang="nl-NL" dirty="0" err="1" smtClean="0"/>
              <a:t>officers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relate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numbers</a:t>
            </a:r>
            <a:r>
              <a:rPr lang="nl-NL" dirty="0" smtClean="0"/>
              <a:t>; on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hand 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vulnerable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business </a:t>
            </a:r>
            <a:r>
              <a:rPr lang="nl-NL" dirty="0" err="1" smtClean="0"/>
              <a:t>cycle</a:t>
            </a:r>
            <a:endParaRPr lang="nl-NL" dirty="0" smtClean="0"/>
          </a:p>
          <a:p>
            <a:r>
              <a:rPr lang="nl-NL" dirty="0" smtClean="0"/>
              <a:t>Happy </a:t>
            </a:r>
            <a:r>
              <a:rPr lang="nl-NL" dirty="0" err="1" smtClean="0"/>
              <a:t>to</a:t>
            </a:r>
            <a:r>
              <a:rPr lang="nl-NL" dirty="0" smtClean="0"/>
              <a:t> have a </a:t>
            </a:r>
            <a:r>
              <a:rPr lang="nl-NL" dirty="0" err="1" smtClean="0"/>
              <a:t>discussion</a:t>
            </a:r>
            <a:r>
              <a:rPr lang="nl-NL" dirty="0" smtClean="0"/>
              <a:t> on </a:t>
            </a:r>
            <a:r>
              <a:rPr lang="nl-NL" dirty="0" err="1" smtClean="0"/>
              <a:t>assumptions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specification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531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317F-4511-49C8-A1E0-7A59B5CAFA3D}" type="slidenum">
              <a:rPr lang="nl-NL" altLang="nl-NL"/>
              <a:pPr/>
              <a:t>2</a:t>
            </a:fld>
            <a:endParaRPr lang="nl-NL" altLang="nl-NL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The Regional Population and Household </a:t>
            </a:r>
            <a:r>
              <a:rPr lang="en-US" altLang="nl-NL" dirty="0" smtClean="0"/>
              <a:t>Projections</a:t>
            </a:r>
            <a:endParaRPr lang="en-US" altLang="nl-NL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5775" y="2108568"/>
            <a:ext cx="8046665" cy="4281488"/>
          </a:xfrm>
        </p:spPr>
        <p:txBody>
          <a:bodyPr/>
          <a:lstStyle/>
          <a:p>
            <a:r>
              <a:rPr lang="en-US" dirty="0" smtClean="0"/>
              <a:t>Projections</a:t>
            </a:r>
            <a:r>
              <a:rPr lang="en-US" dirty="0" smtClean="0"/>
              <a:t> </a:t>
            </a:r>
            <a:r>
              <a:rPr lang="en-US" dirty="0" smtClean="0"/>
              <a:t>of population, households and demographic events in Dutch municipalities until 2040</a:t>
            </a:r>
          </a:p>
          <a:p>
            <a:r>
              <a:rPr lang="en-US" dirty="0" smtClean="0"/>
              <a:t>Carried out every three years: previous </a:t>
            </a:r>
            <a:r>
              <a:rPr lang="en-US" dirty="0" smtClean="0"/>
              <a:t>edition was in </a:t>
            </a:r>
            <a:r>
              <a:rPr lang="en-US" dirty="0" smtClean="0"/>
              <a:t>2016</a:t>
            </a:r>
            <a:r>
              <a:rPr lang="en-US" dirty="0" smtClean="0"/>
              <a:t>, next in 2019</a:t>
            </a:r>
          </a:p>
          <a:p>
            <a:r>
              <a:rPr lang="en-US" dirty="0" smtClean="0"/>
              <a:t>Netherlands </a:t>
            </a:r>
            <a:r>
              <a:rPr lang="en-US" dirty="0"/>
              <a:t>Environmental Assessment Agency (PBL) and Statistics </a:t>
            </a:r>
            <a:r>
              <a:rPr lang="en-US" dirty="0" smtClean="0"/>
              <a:t>Netherlands </a:t>
            </a:r>
            <a:r>
              <a:rPr lang="nl-NL" dirty="0" smtClean="0"/>
              <a:t>(CBS)</a:t>
            </a:r>
          </a:p>
          <a:p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projections</a:t>
            </a:r>
            <a:r>
              <a:rPr lang="nl-NL" dirty="0" smtClean="0"/>
              <a:t> </a:t>
            </a:r>
            <a:r>
              <a:rPr lang="nl-NL" dirty="0" smtClean="0"/>
              <a:t>(PBL/CBS) </a:t>
            </a:r>
            <a:r>
              <a:rPr lang="nl-NL" dirty="0" smtClean="0"/>
              <a:t>are</a:t>
            </a:r>
            <a:r>
              <a:rPr lang="nl-NL" dirty="0" smtClean="0"/>
              <a:t> </a:t>
            </a:r>
            <a:r>
              <a:rPr lang="nl-NL" dirty="0" smtClean="0"/>
              <a:t>made consistent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national</a:t>
            </a:r>
            <a:r>
              <a:rPr lang="nl-NL" dirty="0" smtClean="0"/>
              <a:t> </a:t>
            </a:r>
            <a:r>
              <a:rPr lang="nl-NL" dirty="0" err="1" smtClean="0"/>
              <a:t>projections</a:t>
            </a:r>
            <a:r>
              <a:rPr lang="nl-NL" dirty="0" smtClean="0"/>
              <a:t> </a:t>
            </a:r>
            <a:r>
              <a:rPr lang="nl-NL" dirty="0" smtClean="0"/>
              <a:t>(CBS)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projections</a:t>
            </a:r>
            <a:r>
              <a:rPr lang="nl-NL" dirty="0" smtClean="0"/>
              <a:t> made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cohort-component model PEARL (</a:t>
            </a:r>
            <a:r>
              <a:rPr lang="nl-NL" dirty="0" err="1" smtClean="0"/>
              <a:t>Projecting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Events at </a:t>
            </a:r>
            <a:r>
              <a:rPr lang="nl-NL" dirty="0" err="1" smtClean="0"/>
              <a:t>Regional</a:t>
            </a:r>
            <a:r>
              <a:rPr lang="nl-NL" dirty="0" smtClean="0"/>
              <a:t> Level)</a:t>
            </a:r>
          </a:p>
          <a:p>
            <a:r>
              <a:rPr lang="nl-NL" dirty="0" smtClean="0"/>
              <a:t>Trends in </a:t>
            </a:r>
            <a:r>
              <a:rPr lang="nl-NL" dirty="0" err="1" smtClean="0"/>
              <a:t>components</a:t>
            </a:r>
            <a:r>
              <a:rPr lang="nl-NL" dirty="0" smtClean="0"/>
              <a:t> of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transition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household</a:t>
            </a:r>
            <a:r>
              <a:rPr lang="nl-NL" dirty="0" smtClean="0"/>
              <a:t> </a:t>
            </a:r>
            <a:r>
              <a:rPr lang="nl-NL" dirty="0" err="1" smtClean="0"/>
              <a:t>positions</a:t>
            </a:r>
            <a:r>
              <a:rPr lang="nl-NL" dirty="0" smtClean="0"/>
              <a:t> are </a:t>
            </a:r>
            <a:r>
              <a:rPr lang="nl-NL" dirty="0" err="1" smtClean="0"/>
              <a:t>projected</a:t>
            </a:r>
            <a:r>
              <a:rPr lang="nl-NL" dirty="0" smtClean="0"/>
              <a:t> </a:t>
            </a:r>
            <a:r>
              <a:rPr lang="nl-NL" dirty="0" err="1" smtClean="0"/>
              <a:t>separately</a:t>
            </a:r>
            <a:r>
              <a:rPr lang="nl-NL" dirty="0" smtClean="0"/>
              <a:t> as </a:t>
            </a:r>
            <a:r>
              <a:rPr lang="nl-NL" dirty="0" err="1" smtClean="0"/>
              <a:t>inputs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model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and regional population growth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3</a:t>
            </a:fld>
            <a:endParaRPr lang="nl-NL" altLang="nl-NL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5775" y="1844675"/>
            <a:ext cx="8172450" cy="2598939"/>
          </a:xfrm>
        </p:spPr>
        <p:txBody>
          <a:bodyPr/>
          <a:lstStyle/>
          <a:p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is a </a:t>
            </a:r>
            <a:r>
              <a:rPr lang="nl-NL" dirty="0" err="1" smtClean="0"/>
              <a:t>key</a:t>
            </a:r>
            <a:r>
              <a:rPr lang="nl-NL" dirty="0" smtClean="0"/>
              <a:t> driver of </a:t>
            </a:r>
            <a:r>
              <a:rPr lang="nl-NL" dirty="0" err="1" smtClean="0"/>
              <a:t>population</a:t>
            </a:r>
            <a:r>
              <a:rPr lang="nl-NL" dirty="0" smtClean="0"/>
              <a:t> changes at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regional</a:t>
            </a:r>
            <a:r>
              <a:rPr lang="nl-NL" dirty="0" smtClean="0"/>
              <a:t> level</a:t>
            </a:r>
          </a:p>
          <a:p>
            <a:r>
              <a:rPr lang="nl-NL" dirty="0" smtClean="0"/>
              <a:t>PEARL </a:t>
            </a:r>
            <a:r>
              <a:rPr lang="nl-NL" dirty="0" err="1" smtClean="0"/>
              <a:t>distinguishes</a:t>
            </a:r>
            <a:r>
              <a:rPr lang="nl-NL" dirty="0" smtClean="0"/>
              <a:t> long- </a:t>
            </a:r>
            <a:r>
              <a:rPr lang="nl-NL" dirty="0" err="1" smtClean="0"/>
              <a:t>and</a:t>
            </a:r>
            <a:r>
              <a:rPr lang="nl-NL" dirty="0" smtClean="0"/>
              <a:t> short 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(</a:t>
            </a:r>
            <a:r>
              <a:rPr lang="nl-NL" dirty="0" err="1" smtClean="0"/>
              <a:t>cut-off</a:t>
            </a:r>
            <a:r>
              <a:rPr lang="nl-NL" dirty="0" smtClean="0"/>
              <a:t> 35 km)</a:t>
            </a:r>
          </a:p>
          <a:p>
            <a:r>
              <a:rPr lang="nl-NL" dirty="0" smtClean="0"/>
              <a:t>Trends in 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are </a:t>
            </a:r>
            <a:r>
              <a:rPr lang="nl-NL" dirty="0" err="1" smtClean="0"/>
              <a:t>predicted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(</a:t>
            </a:r>
            <a:r>
              <a:rPr lang="nl-NL" dirty="0" err="1" smtClean="0"/>
              <a:t>gravity</a:t>
            </a:r>
            <a:r>
              <a:rPr lang="nl-NL" dirty="0" smtClean="0"/>
              <a:t>) model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0333"/>
              </p:ext>
            </p:extLst>
          </p:nvPr>
        </p:nvGraphicFramePr>
        <p:xfrm>
          <a:off x="928688" y="4221088"/>
          <a:ext cx="3657812" cy="12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4" imgW="1612800" imgH="571320" progId="Equation.DSMT4">
                  <p:embed/>
                </p:oleObj>
              </mc:Choice>
              <mc:Fallback>
                <p:oleObj name="Equation" r:id="rId4" imgW="16128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8688" y="4221088"/>
                        <a:ext cx="3657812" cy="12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4168" y="3933056"/>
            <a:ext cx="2351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i,j</a:t>
            </a:r>
            <a:r>
              <a:rPr lang="nl-NL" sz="1600" dirty="0" smtClean="0"/>
              <a:t>: </a:t>
            </a:r>
            <a:r>
              <a:rPr lang="nl-NL" sz="1600" dirty="0" err="1" smtClean="0"/>
              <a:t>municipality</a:t>
            </a:r>
            <a:endParaRPr lang="nl-NL" sz="1600" dirty="0" smtClean="0"/>
          </a:p>
          <a:p>
            <a:r>
              <a:rPr lang="nl-NL" sz="1600" dirty="0" smtClean="0"/>
              <a:t>M: moves</a:t>
            </a:r>
          </a:p>
          <a:p>
            <a:r>
              <a:rPr lang="nl-NL" sz="1600" dirty="0" smtClean="0"/>
              <a:t>O: </a:t>
            </a:r>
            <a:r>
              <a:rPr lang="nl-NL" sz="1600" dirty="0" err="1" smtClean="0"/>
              <a:t>departures</a:t>
            </a:r>
            <a:endParaRPr lang="nl-NL" sz="1600" dirty="0" smtClean="0"/>
          </a:p>
          <a:p>
            <a:r>
              <a:rPr lang="nl-NL" sz="1600" dirty="0" smtClean="0"/>
              <a:t>P: </a:t>
            </a:r>
            <a:r>
              <a:rPr lang="nl-NL" sz="1600" dirty="0" err="1" smtClean="0"/>
              <a:t>population</a:t>
            </a:r>
            <a:endParaRPr lang="nl-NL" sz="1600" dirty="0" smtClean="0"/>
          </a:p>
          <a:p>
            <a:r>
              <a:rPr lang="nl-NL" sz="1600" dirty="0" smtClean="0"/>
              <a:t>D: </a:t>
            </a:r>
            <a:r>
              <a:rPr lang="nl-NL" sz="1600" dirty="0" err="1" smtClean="0"/>
              <a:t>distance</a:t>
            </a:r>
            <a:endParaRPr lang="nl-NL" sz="1600" dirty="0" smtClean="0"/>
          </a:p>
          <a:p>
            <a:r>
              <a:rPr lang="en-US" sz="1600" dirty="0" smtClean="0"/>
              <a:t>C: centrality</a:t>
            </a:r>
            <a:endParaRPr lang="nl-NL" sz="1600" dirty="0" smtClean="0"/>
          </a:p>
          <a:p>
            <a:r>
              <a:rPr lang="nl-NL" sz="1600" dirty="0" smtClean="0"/>
              <a:t>H: net new </a:t>
            </a:r>
            <a:r>
              <a:rPr lang="nl-NL" sz="1600" dirty="0" err="1" smtClean="0"/>
              <a:t>dwellings</a:t>
            </a:r>
            <a:endParaRPr lang="nl-NL" sz="1600" dirty="0" smtClean="0"/>
          </a:p>
          <a:p>
            <a:r>
              <a:rPr lang="nl-NL" sz="1600" dirty="0" smtClean="0"/>
              <a:t>α,</a:t>
            </a:r>
            <a:r>
              <a:rPr lang="el-GR" sz="1600" dirty="0" smtClean="0"/>
              <a:t>β</a:t>
            </a:r>
            <a:r>
              <a:rPr lang="nl-NL" sz="1600" dirty="0" smtClean="0"/>
              <a:t>,</a:t>
            </a:r>
            <a:r>
              <a:rPr lang="el-GR" sz="1600" dirty="0" smtClean="0"/>
              <a:t>γ</a:t>
            </a:r>
            <a:r>
              <a:rPr lang="nl-NL" sz="1600" dirty="0" smtClean="0"/>
              <a:t>,</a:t>
            </a:r>
            <a:r>
              <a:rPr lang="el-GR" sz="1600" dirty="0" smtClean="0"/>
              <a:t>δ</a:t>
            </a:r>
            <a:r>
              <a:rPr lang="nl-NL" sz="1600" dirty="0" smtClean="0"/>
              <a:t>: </a:t>
            </a:r>
            <a:r>
              <a:rPr lang="nl-NL" sz="1600" dirty="0" err="1" smtClean="0"/>
              <a:t>estimated</a:t>
            </a:r>
            <a:endParaRPr lang="nl-NL" sz="1600" dirty="0" smtClean="0"/>
          </a:p>
          <a:p>
            <a:r>
              <a:rPr lang="nl-NL" sz="1600" dirty="0" smtClean="0"/>
              <a:t> parameters 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9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role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dwelling</a:t>
            </a:r>
            <a:r>
              <a:rPr lang="nl-NL" dirty="0" smtClean="0"/>
              <a:t> stock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Strong </a:t>
            </a:r>
            <a:r>
              <a:rPr lang="nl-NL" dirty="0" err="1" smtClean="0"/>
              <a:t>relation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dwellings</a:t>
            </a:r>
            <a:r>
              <a:rPr lang="nl-NL" dirty="0" smtClean="0"/>
              <a:t>: effect of 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particularly</a:t>
            </a:r>
            <a:r>
              <a:rPr lang="nl-NL" dirty="0" smtClean="0"/>
              <a:t> strong in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 smtClean="0"/>
          </a:p>
          <a:p>
            <a:r>
              <a:rPr lang="nl-NL" dirty="0" smtClean="0"/>
              <a:t>Short-</a:t>
            </a:r>
            <a:r>
              <a:rPr lang="nl-NL" dirty="0" err="1" smtClean="0"/>
              <a:t>distance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in PEARL: 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/>
              <a:t>P</a:t>
            </a:r>
            <a:r>
              <a:rPr lang="nl-NL" dirty="0" err="1" smtClean="0"/>
              <a:t>otential</a:t>
            </a:r>
            <a:r>
              <a:rPr lang="nl-NL" dirty="0" smtClean="0"/>
              <a:t> moves </a:t>
            </a:r>
            <a:r>
              <a:rPr lang="nl-NL" dirty="0" err="1" smtClean="0"/>
              <a:t>estimated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interaction</a:t>
            </a:r>
            <a:r>
              <a:rPr lang="nl-NL" dirty="0" smtClean="0"/>
              <a:t> model</a:t>
            </a:r>
          </a:p>
          <a:p>
            <a:pPr marL="609600" lvl="1" indent="-342900">
              <a:buFont typeface="+mj-lt"/>
              <a:buAutoNum type="arabicPeriod"/>
            </a:pPr>
            <a:r>
              <a:rPr lang="nl-NL" dirty="0" err="1" smtClean="0"/>
              <a:t>Actual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calculated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taking</a:t>
            </a:r>
            <a:r>
              <a:rPr lang="nl-NL" dirty="0" smtClean="0"/>
              <a:t> </a:t>
            </a:r>
            <a:r>
              <a:rPr lang="nl-NL" dirty="0" err="1" smtClean="0"/>
              <a:t>into</a:t>
            </a:r>
            <a:r>
              <a:rPr lang="nl-NL" dirty="0" smtClean="0"/>
              <a:t> account </a:t>
            </a:r>
            <a:r>
              <a:rPr lang="nl-NL" dirty="0" err="1" smtClean="0"/>
              <a:t>housing</a:t>
            </a:r>
            <a:r>
              <a:rPr lang="nl-NL" dirty="0" smtClean="0"/>
              <a:t> availability (</a:t>
            </a:r>
            <a:r>
              <a:rPr lang="nl-NL" dirty="0" err="1" smtClean="0"/>
              <a:t>potentially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back </a:t>
            </a:r>
            <a:r>
              <a:rPr lang="nl-NL" dirty="0" err="1" smtClean="0"/>
              <a:t>to</a:t>
            </a:r>
            <a:r>
              <a:rPr lang="nl-NL" dirty="0" smtClean="0"/>
              <a:t> 1…)</a:t>
            </a:r>
          </a:p>
          <a:p>
            <a:r>
              <a:rPr lang="nl-NL" dirty="0" smtClean="0"/>
              <a:t>Building </a:t>
            </a:r>
            <a:r>
              <a:rPr lang="nl-NL" dirty="0" err="1" smtClean="0"/>
              <a:t>plans</a:t>
            </a:r>
            <a:r>
              <a:rPr lang="nl-NL" dirty="0" smtClean="0"/>
              <a:t> are </a:t>
            </a:r>
            <a:r>
              <a:rPr lang="nl-NL" dirty="0" err="1" smtClean="0"/>
              <a:t>obtained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a </a:t>
            </a:r>
            <a:r>
              <a:rPr lang="nl-NL" dirty="0" err="1" smtClean="0"/>
              <a:t>combination</a:t>
            </a:r>
            <a:r>
              <a:rPr lang="nl-NL" dirty="0" smtClean="0"/>
              <a:t> of desk research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consultation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provinces</a:t>
            </a:r>
            <a:endParaRPr lang="nl-NL" dirty="0" smtClean="0"/>
          </a:p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www.pbl.nl/publicaties/pbl-cbs-regionale-bevolkings-en-huishoudensprognose-2016-2040-woningbouwveronderstellingen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920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Regional</a:t>
            </a:r>
            <a:r>
              <a:rPr lang="nl-NL" dirty="0" smtClean="0"/>
              <a:t>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smtClean="0"/>
              <a:t>2016 </a:t>
            </a:r>
            <a:r>
              <a:rPr lang="nl-NL" dirty="0" err="1" smtClean="0"/>
              <a:t>edition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844675"/>
            <a:ext cx="3582169" cy="4281488"/>
          </a:xfrm>
        </p:spPr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population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Netherlands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grow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2040</a:t>
            </a:r>
          </a:p>
          <a:p>
            <a:r>
              <a:rPr lang="nl-NL" dirty="0" smtClean="0"/>
              <a:t>But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is </a:t>
            </a:r>
            <a:r>
              <a:rPr lang="nl-NL" dirty="0" err="1" smtClean="0"/>
              <a:t>unevenly</a:t>
            </a:r>
            <a:r>
              <a:rPr lang="nl-NL" dirty="0" smtClean="0"/>
              <a:t> spread: strong </a:t>
            </a:r>
            <a:r>
              <a:rPr lang="nl-NL" dirty="0" err="1" smtClean="0"/>
              <a:t>growth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urban</a:t>
            </a:r>
            <a:r>
              <a:rPr lang="nl-NL" dirty="0" smtClean="0"/>
              <a:t> </a:t>
            </a:r>
            <a:r>
              <a:rPr lang="nl-NL" dirty="0" err="1" smtClean="0"/>
              <a:t>agglomerations</a:t>
            </a:r>
            <a:r>
              <a:rPr lang="nl-NL" dirty="0" smtClean="0"/>
              <a:t>, </a:t>
            </a:r>
            <a:r>
              <a:rPr lang="nl-NL" dirty="0" err="1" smtClean="0"/>
              <a:t>population</a:t>
            </a:r>
            <a:r>
              <a:rPr lang="nl-NL" dirty="0" smtClean="0"/>
              <a:t> </a:t>
            </a:r>
            <a:r>
              <a:rPr lang="nl-NL" dirty="0" err="1" smtClean="0"/>
              <a:t>decline</a:t>
            </a:r>
            <a:r>
              <a:rPr lang="nl-NL" dirty="0" smtClean="0"/>
              <a:t> in </a:t>
            </a:r>
            <a:r>
              <a:rPr lang="nl-NL" dirty="0" err="1" smtClean="0"/>
              <a:t>peripheral</a:t>
            </a:r>
            <a:r>
              <a:rPr lang="nl-NL" dirty="0" smtClean="0"/>
              <a:t> </a:t>
            </a:r>
            <a:r>
              <a:rPr lang="nl-NL" dirty="0" err="1" smtClean="0"/>
              <a:t>regions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5</a:t>
            </a:fld>
            <a:endParaRPr lang="nl-NL" altLang="nl-NL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88840"/>
            <a:ext cx="4152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8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projections</a:t>
            </a:r>
            <a:r>
              <a:rPr lang="nl-NL" dirty="0" smtClean="0"/>
              <a:t>? 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6</a:t>
            </a:fld>
            <a:endParaRPr lang="nl-NL" alt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63" y="1728788"/>
            <a:ext cx="3917073" cy="4176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5812015"/>
            <a:ext cx="879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Population</a:t>
            </a:r>
            <a:r>
              <a:rPr lang="nl-NL" dirty="0" smtClean="0"/>
              <a:t> in 2017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2013 </a:t>
            </a:r>
            <a:r>
              <a:rPr lang="nl-NL" dirty="0" err="1" smtClean="0"/>
              <a:t>edition</a:t>
            </a:r>
            <a:r>
              <a:rPr lang="nl-NL" dirty="0" smtClean="0"/>
              <a:t>, </a:t>
            </a:r>
            <a:r>
              <a:rPr lang="nl-NL" dirty="0" err="1" smtClean="0"/>
              <a:t>compared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9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accurate </a:t>
            </a:r>
            <a:r>
              <a:rPr lang="nl-NL" dirty="0" err="1" smtClean="0"/>
              <a:t>were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projections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7</a:t>
            </a:fld>
            <a:endParaRPr lang="nl-NL" altLang="nl-NL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44675"/>
            <a:ext cx="6315066" cy="4281488"/>
          </a:xfrm>
        </p:spPr>
      </p:pic>
      <p:sp>
        <p:nvSpPr>
          <p:cNvPr id="10" name="TextBox 9"/>
          <p:cNvSpPr txBox="1"/>
          <p:nvPr/>
        </p:nvSpPr>
        <p:spPr>
          <a:xfrm>
            <a:off x="7502690" y="5085184"/>
            <a:ext cx="1461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Large: &gt;100000 </a:t>
            </a:r>
          </a:p>
          <a:p>
            <a:r>
              <a:rPr lang="nl-NL" sz="1600" dirty="0" err="1" smtClean="0"/>
              <a:t>inhabitants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3709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10" y="1259682"/>
            <a:ext cx="8172450" cy="444500"/>
          </a:xfrm>
        </p:spPr>
        <p:txBody>
          <a:bodyPr/>
          <a:lstStyle/>
          <a:p>
            <a:r>
              <a:rPr lang="nl-NL" dirty="0" err="1" smtClean="0"/>
              <a:t>Explaining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deviances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>
                <a:solidFill>
                  <a:srgbClr val="000000"/>
                </a:solidFill>
              </a:rPr>
              <a:t>2012 was, in </a:t>
            </a:r>
            <a:r>
              <a:rPr lang="nl-NL" dirty="0" err="1" smtClean="0">
                <a:solidFill>
                  <a:srgbClr val="000000"/>
                </a:solidFill>
              </a:rPr>
              <a:t>terms</a:t>
            </a:r>
            <a:r>
              <a:rPr lang="nl-NL" dirty="0" smtClean="0">
                <a:solidFill>
                  <a:srgbClr val="000000"/>
                </a:solidFill>
              </a:rPr>
              <a:t> of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housing</a:t>
            </a:r>
            <a:r>
              <a:rPr lang="nl-NL" dirty="0" smtClean="0">
                <a:solidFill>
                  <a:srgbClr val="000000"/>
                </a:solidFill>
              </a:rPr>
              <a:t> market, 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very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much</a:t>
            </a:r>
            <a:r>
              <a:rPr lang="nl-NL" dirty="0" smtClean="0">
                <a:solidFill>
                  <a:srgbClr val="000000"/>
                </a:solidFill>
              </a:rPr>
              <a:t> a crisis </a:t>
            </a:r>
            <a:r>
              <a:rPr lang="nl-NL" dirty="0" err="1" smtClean="0">
                <a:solidFill>
                  <a:srgbClr val="000000"/>
                </a:solidFill>
              </a:rPr>
              <a:t>year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err="1">
                <a:solidFill>
                  <a:srgbClr val="000000"/>
                </a:solidFill>
              </a:rPr>
              <a:t>P</a:t>
            </a:r>
            <a:r>
              <a:rPr lang="nl-NL" dirty="0" err="1" smtClean="0">
                <a:solidFill>
                  <a:srgbClr val="000000"/>
                </a:solidFill>
              </a:rPr>
              <a:t>lans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for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future</a:t>
            </a:r>
            <a:r>
              <a:rPr lang="nl-NL" dirty="0" smtClean="0">
                <a:solidFill>
                  <a:srgbClr val="000000"/>
                </a:solidFill>
              </a:rPr>
              <a:t> building </a:t>
            </a:r>
            <a:r>
              <a:rPr lang="nl-NL" dirty="0" err="1" smtClean="0">
                <a:solidFill>
                  <a:srgbClr val="000000"/>
                </a:solidFill>
              </a:rPr>
              <a:t>by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and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provinces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likely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pessimistic</a:t>
            </a:r>
            <a:endParaRPr lang="nl-NL" dirty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sour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mood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worked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through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 of short-</a:t>
            </a:r>
            <a:r>
              <a:rPr lang="nl-NL" dirty="0" err="1" smtClean="0">
                <a:solidFill>
                  <a:srgbClr val="000000"/>
                </a:solidFill>
              </a:rPr>
              <a:t>distance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migration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into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population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projections</a:t>
            </a:r>
            <a:r>
              <a:rPr lang="nl-NL" dirty="0" smtClean="0">
                <a:solidFill>
                  <a:srgbClr val="000000"/>
                </a:solidFill>
              </a:rPr>
              <a:t>!</a:t>
            </a:r>
            <a:endParaRPr lang="nl-NL" dirty="0" smtClean="0">
              <a:solidFill>
                <a:srgbClr val="000000"/>
              </a:solidFill>
            </a:endParaRPr>
          </a:p>
          <a:p>
            <a:pPr lvl="0"/>
            <a:r>
              <a:rPr lang="nl-NL" dirty="0" smtClean="0">
                <a:solidFill>
                  <a:srgbClr val="000000"/>
                </a:solidFill>
              </a:rPr>
              <a:t>The </a:t>
            </a:r>
            <a:r>
              <a:rPr lang="nl-NL" dirty="0" err="1" smtClean="0">
                <a:solidFill>
                  <a:srgbClr val="000000"/>
                </a:solidFill>
              </a:rPr>
              <a:t>deviations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were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larger</a:t>
            </a:r>
            <a:r>
              <a:rPr lang="nl-NL" dirty="0" smtClean="0">
                <a:solidFill>
                  <a:srgbClr val="000000"/>
                </a:solidFill>
              </a:rPr>
              <a:t> in small </a:t>
            </a:r>
            <a:r>
              <a:rPr lang="nl-NL" dirty="0" err="1" smtClean="0">
                <a:solidFill>
                  <a:srgbClr val="000000"/>
                </a:solidFill>
              </a:rPr>
              <a:t>municipalities</a:t>
            </a:r>
            <a:r>
              <a:rPr lang="nl-NL" dirty="0" smtClean="0">
                <a:solidFill>
                  <a:srgbClr val="000000"/>
                </a:solidFill>
              </a:rPr>
              <a:t> (</a:t>
            </a:r>
            <a:r>
              <a:rPr lang="nl-NL" dirty="0" err="1" smtClean="0">
                <a:solidFill>
                  <a:srgbClr val="000000"/>
                </a:solidFill>
              </a:rPr>
              <a:t>still</a:t>
            </a:r>
            <a:r>
              <a:rPr lang="nl-NL" dirty="0" smtClean="0">
                <a:solidFill>
                  <a:srgbClr val="000000"/>
                </a:solidFill>
              </a:rPr>
              <a:t> PEARL </a:t>
            </a:r>
            <a:r>
              <a:rPr lang="nl-NL" dirty="0" err="1" smtClean="0">
                <a:solidFill>
                  <a:srgbClr val="000000"/>
                </a:solidFill>
              </a:rPr>
              <a:t>did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better</a:t>
            </a:r>
            <a:r>
              <a:rPr lang="nl-NL" dirty="0" smtClean="0">
                <a:solidFill>
                  <a:srgbClr val="000000"/>
                </a:solidFill>
              </a:rPr>
              <a:t> </a:t>
            </a:r>
            <a:r>
              <a:rPr lang="nl-NL" dirty="0" err="1" smtClean="0">
                <a:solidFill>
                  <a:srgbClr val="000000"/>
                </a:solidFill>
              </a:rPr>
              <a:t>than</a:t>
            </a:r>
            <a:r>
              <a:rPr lang="nl-NL" dirty="0" smtClean="0">
                <a:solidFill>
                  <a:srgbClr val="000000"/>
                </a:solidFill>
              </a:rPr>
              <a:t> a </a:t>
            </a:r>
            <a:r>
              <a:rPr lang="nl-NL" dirty="0" err="1" smtClean="0">
                <a:solidFill>
                  <a:srgbClr val="000000"/>
                </a:solidFill>
              </a:rPr>
              <a:t>naive</a:t>
            </a:r>
            <a:r>
              <a:rPr lang="nl-NL" dirty="0" smtClean="0">
                <a:solidFill>
                  <a:srgbClr val="000000"/>
                </a:solidFill>
              </a:rPr>
              <a:t> forecast)</a:t>
            </a:r>
          </a:p>
          <a:p>
            <a:pPr marL="0" indent="0">
              <a:buNone/>
            </a:pP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www.pbl.nl/publicaties/evaluatie-pbl-cbs-regionale-bevolkings-en-huishoudensprognose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999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</a:t>
            </a:r>
            <a:r>
              <a:rPr lang="nl-NL" dirty="0" err="1" smtClean="0"/>
              <a:t>assumptions</a:t>
            </a:r>
            <a:r>
              <a:rPr lang="nl-NL" dirty="0" smtClean="0"/>
              <a:t> on </a:t>
            </a:r>
            <a:r>
              <a:rPr lang="nl-NL" dirty="0" err="1" smtClean="0"/>
              <a:t>interregional</a:t>
            </a:r>
            <a:r>
              <a:rPr lang="nl-NL" dirty="0" smtClean="0"/>
              <a:t> </a:t>
            </a:r>
            <a:r>
              <a:rPr lang="nl-NL" dirty="0" err="1" smtClean="0"/>
              <a:t>migration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Projections</a:t>
            </a:r>
            <a:r>
              <a:rPr lang="nl-NL" dirty="0" smtClean="0"/>
              <a:t> </a:t>
            </a:r>
            <a:r>
              <a:rPr lang="nl-NL" dirty="0" smtClean="0"/>
              <a:t>of 2019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124075"/>
            <a:ext cx="8172450" cy="4281488"/>
          </a:xfrm>
        </p:spPr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municipalities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</a:t>
            </a:r>
            <a:r>
              <a:rPr lang="nl-NL" dirty="0" err="1" smtClean="0"/>
              <a:t>an</a:t>
            </a:r>
            <a:r>
              <a:rPr lang="nl-NL" dirty="0" smtClean="0"/>
              <a:t> extreme </a:t>
            </a:r>
            <a:r>
              <a:rPr lang="nl-NL" dirty="0" err="1" smtClean="0"/>
              <a:t>shortage</a:t>
            </a:r>
            <a:r>
              <a:rPr lang="nl-NL" dirty="0" smtClean="0"/>
              <a:t> of </a:t>
            </a:r>
            <a:r>
              <a:rPr lang="nl-NL" dirty="0" err="1" smtClean="0"/>
              <a:t>housing</a:t>
            </a:r>
            <a:endParaRPr lang="nl-NL" dirty="0"/>
          </a:p>
          <a:p>
            <a:r>
              <a:rPr lang="nl-NL" dirty="0" err="1" smtClean="0"/>
              <a:t>This</a:t>
            </a:r>
            <a:r>
              <a:rPr lang="nl-NL" dirty="0" smtClean="0"/>
              <a:t> has led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explosive</a:t>
            </a:r>
            <a:r>
              <a:rPr lang="nl-NL" dirty="0" smtClean="0"/>
              <a:t> </a:t>
            </a:r>
            <a:r>
              <a:rPr lang="nl-NL" dirty="0" err="1" smtClean="0"/>
              <a:t>growth</a:t>
            </a:r>
            <a:r>
              <a:rPr lang="nl-NL" dirty="0" smtClean="0"/>
              <a:t> in house </a:t>
            </a:r>
            <a:r>
              <a:rPr lang="nl-NL" dirty="0" err="1" smtClean="0"/>
              <a:t>prices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rent</a:t>
            </a:r>
          </a:p>
          <a:p>
            <a:r>
              <a:rPr lang="nl-NL" dirty="0" smtClean="0"/>
              <a:t>New </a:t>
            </a:r>
            <a:r>
              <a:rPr lang="nl-NL" dirty="0" err="1" smtClean="0"/>
              <a:t>construction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talk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, </a:t>
            </a:r>
            <a:r>
              <a:rPr lang="nl-NL" dirty="0" err="1" smtClean="0"/>
              <a:t>however</a:t>
            </a:r>
            <a:r>
              <a:rPr lang="nl-NL" dirty="0" smtClean="0"/>
              <a:t>,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solve</a:t>
            </a:r>
            <a:r>
              <a:rPr lang="nl-NL" dirty="0" smtClean="0"/>
              <a:t> </a:t>
            </a:r>
            <a:r>
              <a:rPr lang="nl-NL" dirty="0" err="1" smtClean="0"/>
              <a:t>shortages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medium- </a:t>
            </a:r>
            <a:r>
              <a:rPr lang="nl-NL" dirty="0" err="1" smtClean="0"/>
              <a:t>to</a:t>
            </a:r>
            <a:r>
              <a:rPr lang="nl-NL" dirty="0" smtClean="0"/>
              <a:t> long run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number</a:t>
            </a:r>
            <a:r>
              <a:rPr lang="nl-NL" dirty="0" smtClean="0"/>
              <a:t> of sales of </a:t>
            </a:r>
            <a:r>
              <a:rPr lang="nl-NL" dirty="0" err="1" smtClean="0"/>
              <a:t>houses</a:t>
            </a:r>
            <a:r>
              <a:rPr lang="nl-NL" dirty="0" smtClean="0"/>
              <a:t> is </a:t>
            </a:r>
            <a:r>
              <a:rPr lang="nl-NL" dirty="0" err="1" smtClean="0"/>
              <a:t>declining</a:t>
            </a:r>
            <a:r>
              <a:rPr lang="nl-NL" dirty="0" smtClean="0"/>
              <a:t> in </a:t>
            </a:r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cities</a:t>
            </a:r>
            <a:endParaRPr lang="nl-NL" dirty="0" smtClean="0"/>
          </a:p>
          <a:p>
            <a:r>
              <a:rPr lang="nl-NL" dirty="0" smtClean="0"/>
              <a:t>Are we </a:t>
            </a:r>
            <a:r>
              <a:rPr lang="nl-NL" dirty="0" err="1" smtClean="0"/>
              <a:t>near</a:t>
            </a:r>
            <a:r>
              <a:rPr lang="nl-NL" dirty="0" smtClean="0"/>
              <a:t> a peak </a:t>
            </a:r>
            <a:r>
              <a:rPr lang="nl-NL" dirty="0" err="1" smtClean="0"/>
              <a:t>mobility</a:t>
            </a:r>
            <a:r>
              <a:rPr lang="nl-NL" dirty="0" smtClean="0"/>
              <a:t>?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altLang="nl-NL" smtClean="0"/>
              <a:t>10.08.2018 | Trond Husby, Andries de Jong, Dorien Manting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6314-50F0-4341-B7D4-FF0980742343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92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BL-nl-gras2">
  <a:themeElements>
    <a:clrScheme name="PBL-nl-gras2 1">
      <a:dk1>
        <a:srgbClr val="000000"/>
      </a:dk1>
      <a:lt1>
        <a:srgbClr val="FFFFFF"/>
      </a:lt1>
      <a:dk2>
        <a:srgbClr val="007BC7"/>
      </a:dk2>
      <a:lt2>
        <a:srgbClr val="8FCAE7"/>
      </a:lt2>
      <a:accent1>
        <a:srgbClr val="777C00"/>
      </a:accent1>
      <a:accent2>
        <a:srgbClr val="A90061"/>
      </a:accent2>
      <a:accent3>
        <a:srgbClr val="FFFFFF"/>
      </a:accent3>
      <a:accent4>
        <a:srgbClr val="000000"/>
      </a:accent4>
      <a:accent5>
        <a:srgbClr val="BDBFAA"/>
      </a:accent5>
      <a:accent6>
        <a:srgbClr val="990057"/>
      </a:accent6>
      <a:hlink>
        <a:srgbClr val="FFB612"/>
      </a:hlink>
      <a:folHlink>
        <a:srgbClr val="42145F"/>
      </a:folHlink>
    </a:clrScheme>
    <a:fontScheme name="PBL-nl-gras2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BL-nl-gras2 1">
        <a:dk1>
          <a:srgbClr val="000000"/>
        </a:dk1>
        <a:lt1>
          <a:srgbClr val="FFFFFF"/>
        </a:lt1>
        <a:dk2>
          <a:srgbClr val="007BC7"/>
        </a:dk2>
        <a:lt2>
          <a:srgbClr val="8FCAE7"/>
        </a:lt2>
        <a:accent1>
          <a:srgbClr val="777C00"/>
        </a:accent1>
        <a:accent2>
          <a:srgbClr val="A90061"/>
        </a:accent2>
        <a:accent3>
          <a:srgbClr val="FFFFFF"/>
        </a:accent3>
        <a:accent4>
          <a:srgbClr val="000000"/>
        </a:accent4>
        <a:accent5>
          <a:srgbClr val="BDBFAA"/>
        </a:accent5>
        <a:accent6>
          <a:srgbClr val="990057"/>
        </a:accent6>
        <a:hlink>
          <a:srgbClr val="FFB612"/>
        </a:hlink>
        <a:folHlink>
          <a:srgbClr val="4214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k-stadscentrum [Read-Only] [Compatibility Mode]" id="{1F77C2FA-FB81-4D21-8123-D8ABC0CB3EAA}" vid="{456B4E69-1DF1-4D41-9E68-BF85F3A1DBB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1077</Words>
  <Application>Microsoft Office PowerPoint</Application>
  <PresentationFormat>On-screen Show (4:3)</PresentationFormat>
  <Paragraphs>117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Verdana</vt:lpstr>
      <vt:lpstr>Wingdings</vt:lpstr>
      <vt:lpstr>PBL-nl-gras2</vt:lpstr>
      <vt:lpstr>Equation</vt:lpstr>
      <vt:lpstr>Interregional migration in the Dutch Regional Population and Household Projections</vt:lpstr>
      <vt:lpstr>The Regional Population and Household Projections</vt:lpstr>
      <vt:lpstr>Migration and regional population growth </vt:lpstr>
      <vt:lpstr>The role of the dwelling stock</vt:lpstr>
      <vt:lpstr>Regional population from the 2016 edition </vt:lpstr>
      <vt:lpstr>How accurate were the projections? </vt:lpstr>
      <vt:lpstr>How accurate were the projections?</vt:lpstr>
      <vt:lpstr>Explaining the deviances</vt:lpstr>
      <vt:lpstr>Making assumptions on interregional migration for the Projections of 2019</vt:lpstr>
      <vt:lpstr>Analysis of the frequency of moves</vt:lpstr>
      <vt:lpstr>Recent changes to migration in university cities</vt:lpstr>
      <vt:lpstr>Conclusions</vt:lpstr>
    </vt:vector>
  </TitlesOfParts>
  <Company>RIVM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 Eggink</dc:creator>
  <cp:lastModifiedBy>Trond Husby</cp:lastModifiedBy>
  <cp:revision>70</cp:revision>
  <dcterms:created xsi:type="dcterms:W3CDTF">2011-01-06T08:18:21Z</dcterms:created>
  <dcterms:modified xsi:type="dcterms:W3CDTF">2018-09-10T14:46:44Z</dcterms:modified>
</cp:coreProperties>
</file>