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10375" cy="99425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817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 autoAdjust="0"/>
    <p:restoredTop sz="94634" autoAdjust="0"/>
  </p:normalViewPr>
  <p:slideViewPr>
    <p:cSldViewPr>
      <p:cViewPr varScale="1">
        <p:scale>
          <a:sx n="61" d="100"/>
          <a:sy n="61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4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BF16C-33E9-4CE2-AFE0-32D25E330D90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7E0D92-C339-4B6C-BF36-CE1057E46B7D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Cij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k=1;k≠j;k≠iPk/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Djk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3300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Picture 88" descr="080_T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nl-NL"/>
          </a:p>
        </p:txBody>
      </p:sp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Titel</a:t>
            </a:r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151606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subtitel</a:t>
            </a:r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5157788"/>
            <a:ext cx="3656012" cy="431800"/>
          </a:xfrm>
        </p:spPr>
        <p:txBody>
          <a:bodyPr/>
          <a:lstStyle>
            <a:lvl1pPr>
              <a:defRPr sz="1400"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DBD608-19A5-482D-B0C2-DEB50D41A214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3135" name="Picture 63" descr="ROe_PL_Logo_Powerpoint_di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D6BFC-3628-44D4-82B0-4055D0090F9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87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284288"/>
            <a:ext cx="2043112" cy="484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1284288"/>
            <a:ext cx="5976938" cy="484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48AB6-833C-487E-BD85-356F01F12E3A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652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6314-50F0-4341-B7D4-FF098074234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388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8CA19-BD1D-487C-B907-D8B78AB02BB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737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2713-E55C-4537-A333-48057792BDF1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881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53182-46C7-4246-BBF1-566624C32B8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9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B216-707A-4696-B1F7-3AF79CBFF82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388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76A5-E297-4520-B3DD-BADD894DF9A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40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D29C7-BB8B-4936-965A-18CA6F13CD8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06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6F418-3544-4BCB-89EC-8FA0DEDDC71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435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26" name="sTitle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284288"/>
            <a:ext cx="81724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s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17245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sDateTim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3588" y="6405563"/>
            <a:ext cx="408781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1029" name="s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3588" y="6588125"/>
            <a:ext cx="408781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nl-NL" altLang="nl-NL"/>
          </a:p>
        </p:txBody>
      </p:sp>
      <p:sp>
        <p:nvSpPr>
          <p:cNvPr id="1030" name="s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775" y="6407150"/>
            <a:ext cx="360363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E9207CD-D318-4951-BB94-48CFA1A00D2E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1044" name="Picture 20" descr="ROe_PL_Logo_Powerpoint_dia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9" b="14084"/>
          <a:stretch>
            <a:fillRect/>
          </a:stretch>
        </p:blipFill>
        <p:spPr bwMode="auto">
          <a:xfrm>
            <a:off x="1477963" y="0"/>
            <a:ext cx="6184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007BC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rgbClr val="007BC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fontAlgn="base">
        <a:spcBef>
          <a:spcPct val="20000"/>
        </a:spcBef>
        <a:spcAft>
          <a:spcPct val="0"/>
        </a:spcAft>
        <a:buClr>
          <a:srgbClr val="007BC7"/>
        </a:buClr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›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●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4638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pbl-cbs-regionale-bevolkings-en-huishoudensprognose-2016-2040-woningbouwveronderstellin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evaluatie-pbl-cbs-regionale-bevolkings-en-huishoudensprogn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ateTime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altLang="nl-NL" dirty="0" smtClean="0"/>
              <a:t>10.08.2018 | Trond Husby, Andries de Jong, Dorien Manting</a:t>
            </a:r>
            <a:endParaRPr lang="nl-NL" altLang="nl-NL" dirty="0"/>
          </a:p>
        </p:txBody>
      </p:sp>
      <p:sp>
        <p:nvSpPr>
          <p:cNvPr id="5" name="sSlideNumber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44D6AE-96F8-4ABB-8F4C-63F2E2B29277}" type="slidenum">
              <a:rPr lang="nl-NL" altLang="nl-NL"/>
              <a:pPr/>
              <a:t>1</a:t>
            </a:fld>
            <a:endParaRPr lang="nl-NL" altLang="nl-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Interregional migration in the Dutch Regional </a:t>
            </a:r>
            <a:r>
              <a:rPr lang="en-US" b="1" dirty="0" smtClean="0"/>
              <a:t>Population Forecast</a:t>
            </a:r>
            <a:endParaRPr lang="en-US" altLang="nl-NL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Decomposing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222129" cy="4281488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Goal: </a:t>
            </a:r>
            <a:r>
              <a:rPr lang="nl-NL" dirty="0" err="1" smtClean="0"/>
              <a:t>decompose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and</a:t>
            </a:r>
            <a:r>
              <a:rPr lang="nl-NL" dirty="0" smtClean="0"/>
              <a:t> forecast)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smtClean="0"/>
              <a:t>of moves </a:t>
            </a:r>
            <a:r>
              <a:rPr lang="nl-NL" dirty="0" err="1" smtClean="0"/>
              <a:t>into</a:t>
            </a:r>
            <a:r>
              <a:rPr lang="nl-NL" dirty="0" smtClean="0"/>
              <a:t> trend-</a:t>
            </a:r>
            <a:r>
              <a:rPr lang="nl-NL" dirty="0" err="1" smtClean="0"/>
              <a:t>cycle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endParaRPr lang="nl-NL" dirty="0" smtClean="0"/>
          </a:p>
          <a:p>
            <a:r>
              <a:rPr lang="nl-NL" dirty="0" smtClean="0"/>
              <a:t>Method: state-</a:t>
            </a:r>
            <a:r>
              <a:rPr lang="nl-NL" dirty="0" err="1" smtClean="0"/>
              <a:t>space</a:t>
            </a:r>
            <a:r>
              <a:rPr lang="nl-NL" dirty="0" smtClean="0"/>
              <a:t> model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trend </a:t>
            </a:r>
            <a:r>
              <a:rPr lang="nl-NL" dirty="0" err="1" smtClean="0"/>
              <a:t>and</a:t>
            </a:r>
            <a:r>
              <a:rPr lang="nl-NL" dirty="0" smtClean="0"/>
              <a:t> AR(2) </a:t>
            </a:r>
            <a:r>
              <a:rPr lang="nl-NL" dirty="0" err="1" smtClean="0"/>
              <a:t>elements</a:t>
            </a:r>
            <a:endParaRPr lang="nl-NL" dirty="0" smtClean="0"/>
          </a:p>
          <a:p>
            <a:r>
              <a:rPr lang="nl-NL" dirty="0" smtClean="0"/>
              <a:t>Data: </a:t>
            </a:r>
            <a:r>
              <a:rPr lang="nl-NL" dirty="0" err="1" smtClean="0"/>
              <a:t>quarterly</a:t>
            </a:r>
            <a:r>
              <a:rPr lang="nl-NL" dirty="0" smtClean="0"/>
              <a:t> moves per 100000 </a:t>
            </a:r>
            <a:r>
              <a:rPr lang="nl-NL" dirty="0" err="1" smtClean="0"/>
              <a:t>inhabitants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10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2700"/>
            <a:ext cx="4133463" cy="41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Migration in </a:t>
            </a:r>
            <a:r>
              <a:rPr lang="nl-NL" dirty="0" err="1"/>
              <a:t>the</a:t>
            </a:r>
            <a:r>
              <a:rPr lang="nl-NL" dirty="0"/>
              <a:t> Forecast of 2019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26610"/>
            <a:ext cx="6850381" cy="42814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11</a:t>
            </a:fld>
            <a:endParaRPr lang="nl-NL" altLang="nl-NL"/>
          </a:p>
        </p:txBody>
      </p:sp>
      <p:sp>
        <p:nvSpPr>
          <p:cNvPr id="9" name="TextBox 8"/>
          <p:cNvSpPr txBox="1"/>
          <p:nvPr/>
        </p:nvSpPr>
        <p:spPr>
          <a:xfrm>
            <a:off x="248346" y="1942193"/>
            <a:ext cx="2952328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Recent changes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to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financing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may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have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reduced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mobility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(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students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continue living at home)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‘The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social</a:t>
            </a:r>
            <a:r>
              <a:rPr lang="nl-NL" dirty="0">
                <a:solidFill>
                  <a:srgbClr val="000000"/>
                </a:solidFill>
                <a:latin typeface="Verdana"/>
                <a:cs typeface="Arial"/>
              </a:rPr>
              <a:t> class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escalator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’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Consequences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housing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market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university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cities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,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and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surrounding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municipalities</a:t>
            </a:r>
            <a:endParaRPr lang="nl-NL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endParaRPr lang="nl-NL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presentation</a:t>
            </a:r>
            <a:r>
              <a:rPr lang="nl-NL" dirty="0" smtClean="0"/>
              <a:t> has </a:t>
            </a:r>
            <a:r>
              <a:rPr lang="nl-NL" dirty="0" err="1" smtClean="0"/>
              <a:t>focused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Forecast</a:t>
            </a:r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/>
              <a:t> </a:t>
            </a:r>
            <a:r>
              <a:rPr lang="nl-NL" dirty="0" smtClean="0"/>
              <a:t>availability</a:t>
            </a:r>
          </a:p>
          <a:p>
            <a:r>
              <a:rPr lang="nl-NL" dirty="0" smtClean="0"/>
              <a:t>The important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in PEARL means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forecast is </a:t>
            </a:r>
            <a:r>
              <a:rPr lang="nl-NL" dirty="0" err="1" smtClean="0"/>
              <a:t>heavily</a:t>
            </a:r>
            <a:r>
              <a:rPr lang="nl-NL" dirty="0" smtClean="0"/>
              <a:t> </a:t>
            </a:r>
            <a:r>
              <a:rPr lang="nl-NL" dirty="0" err="1" smtClean="0"/>
              <a:t>impacted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n </a:t>
            </a:r>
            <a:r>
              <a:rPr lang="nl-NL" dirty="0" err="1" smtClean="0"/>
              <a:t>the</a:t>
            </a:r>
            <a:r>
              <a:rPr lang="nl-NL" dirty="0" smtClean="0"/>
              <a:t> hand </a:t>
            </a:r>
            <a:r>
              <a:rPr lang="nl-NL" dirty="0" err="1" smtClean="0"/>
              <a:t>the</a:t>
            </a:r>
            <a:r>
              <a:rPr lang="nl-NL" dirty="0" smtClean="0"/>
              <a:t> close </a:t>
            </a:r>
            <a:r>
              <a:rPr lang="nl-NL" dirty="0" err="1" smtClean="0"/>
              <a:t>connection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is </a:t>
            </a:r>
            <a:r>
              <a:rPr lang="nl-NL" dirty="0" err="1" smtClean="0"/>
              <a:t>attractive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municipality</a:t>
            </a:r>
            <a:r>
              <a:rPr lang="nl-NL" dirty="0"/>
              <a:t>-</a:t>
            </a:r>
            <a:r>
              <a:rPr lang="nl-NL" dirty="0" smtClean="0"/>
              <a:t> </a:t>
            </a:r>
            <a:r>
              <a:rPr lang="nl-NL" dirty="0" err="1" smtClean="0"/>
              <a:t>provincial</a:t>
            </a:r>
            <a:r>
              <a:rPr lang="nl-NL" dirty="0" smtClean="0"/>
              <a:t> </a:t>
            </a:r>
            <a:r>
              <a:rPr lang="nl-NL" dirty="0" err="1" smtClean="0"/>
              <a:t>officers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relate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numbers</a:t>
            </a:r>
            <a:r>
              <a:rPr lang="nl-NL" dirty="0" smtClean="0"/>
              <a:t>;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hand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are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 smtClean="0"/>
              <a:t>Happy </a:t>
            </a:r>
            <a:r>
              <a:rPr lang="nl-NL" dirty="0" err="1" smtClean="0"/>
              <a:t>to</a:t>
            </a:r>
            <a:r>
              <a:rPr lang="nl-NL" dirty="0" smtClean="0"/>
              <a:t> have a </a:t>
            </a:r>
            <a:r>
              <a:rPr lang="nl-NL" dirty="0" err="1" smtClean="0"/>
              <a:t>discussion</a:t>
            </a:r>
            <a:r>
              <a:rPr lang="nl-NL" dirty="0" smtClean="0"/>
              <a:t> on </a:t>
            </a:r>
            <a:r>
              <a:rPr lang="nl-NL" dirty="0" err="1" smtClean="0"/>
              <a:t>assumptions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specification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531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17F-4511-49C8-A1E0-7A59B5CAFA3D}" type="slidenum">
              <a:rPr lang="nl-NL" altLang="nl-NL"/>
              <a:pPr/>
              <a:t>2</a:t>
            </a:fld>
            <a:endParaRPr lang="nl-NL" altLang="nl-NL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The Regional Population Forecast</a:t>
            </a:r>
            <a:endParaRPr lang="en-US" altLang="nl-NL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5775" y="1844675"/>
            <a:ext cx="8046665" cy="4281488"/>
          </a:xfrm>
        </p:spPr>
        <p:txBody>
          <a:bodyPr/>
          <a:lstStyle/>
          <a:p>
            <a:r>
              <a:rPr lang="en-US" dirty="0" smtClean="0"/>
              <a:t>Forecast of population, households and demographic events in Dutch municipalities until 2040</a:t>
            </a:r>
          </a:p>
          <a:p>
            <a:r>
              <a:rPr lang="en-US" dirty="0" smtClean="0"/>
              <a:t>Carried out every three years: previous forecast in 2016, next in 2019</a:t>
            </a:r>
          </a:p>
          <a:p>
            <a:r>
              <a:rPr lang="en-US" dirty="0" smtClean="0"/>
              <a:t>Netherlands </a:t>
            </a:r>
            <a:r>
              <a:rPr lang="en-US" dirty="0"/>
              <a:t>Environmental Assessment Agency (PBL) and Statistics </a:t>
            </a:r>
            <a:r>
              <a:rPr lang="en-US" dirty="0" smtClean="0"/>
              <a:t>Netherlands </a:t>
            </a:r>
            <a:r>
              <a:rPr lang="nl-NL" dirty="0" smtClean="0"/>
              <a:t>(CBS)</a:t>
            </a:r>
          </a:p>
          <a:p>
            <a:r>
              <a:rPr lang="nl-NL" dirty="0" err="1" smtClean="0"/>
              <a:t>Regional</a:t>
            </a:r>
            <a:r>
              <a:rPr lang="nl-NL" dirty="0" smtClean="0"/>
              <a:t> forecast is made consistent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national</a:t>
            </a:r>
            <a:r>
              <a:rPr lang="nl-NL" dirty="0" smtClean="0"/>
              <a:t> forecast</a:t>
            </a:r>
          </a:p>
          <a:p>
            <a:r>
              <a:rPr lang="nl-NL" dirty="0" smtClean="0"/>
              <a:t>The forecast is </a:t>
            </a:r>
            <a:r>
              <a:rPr lang="nl-NL" dirty="0" err="1" smtClean="0"/>
              <a:t>carried</a:t>
            </a:r>
            <a:r>
              <a:rPr lang="nl-NL" dirty="0" smtClean="0"/>
              <a:t> out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cohort-component model PEARL (</a:t>
            </a:r>
            <a:r>
              <a:rPr lang="nl-NL" dirty="0" err="1" smtClean="0"/>
              <a:t>Projecting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Events at </a:t>
            </a:r>
            <a:r>
              <a:rPr lang="nl-NL" dirty="0" err="1" smtClean="0"/>
              <a:t>Regional</a:t>
            </a:r>
            <a:r>
              <a:rPr lang="nl-NL" dirty="0" smtClean="0"/>
              <a:t> Level)</a:t>
            </a:r>
          </a:p>
          <a:p>
            <a:r>
              <a:rPr lang="nl-NL" dirty="0" smtClean="0"/>
              <a:t>Trends in </a:t>
            </a: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are </a:t>
            </a:r>
            <a:r>
              <a:rPr lang="nl-NL" dirty="0" err="1" smtClean="0"/>
              <a:t>projected</a:t>
            </a:r>
            <a:r>
              <a:rPr lang="nl-NL" dirty="0" smtClean="0"/>
              <a:t> </a:t>
            </a:r>
            <a:r>
              <a:rPr lang="nl-NL" dirty="0" err="1" smtClean="0"/>
              <a:t>separately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are </a:t>
            </a:r>
            <a:r>
              <a:rPr lang="nl-NL" dirty="0" err="1" smtClean="0"/>
              <a:t>inputs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and regional population growth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3</a:t>
            </a:fld>
            <a:endParaRPr lang="nl-NL" alt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5775" y="1844675"/>
            <a:ext cx="8172450" cy="2598939"/>
          </a:xfrm>
        </p:spPr>
        <p:txBody>
          <a:bodyPr/>
          <a:lstStyle/>
          <a:p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a </a:t>
            </a:r>
            <a:r>
              <a:rPr lang="nl-NL" dirty="0" err="1" smtClean="0"/>
              <a:t>key</a:t>
            </a:r>
            <a:r>
              <a:rPr lang="nl-NL" dirty="0" smtClean="0"/>
              <a:t> driver of </a:t>
            </a:r>
            <a:r>
              <a:rPr lang="nl-NL" dirty="0" err="1" smtClean="0"/>
              <a:t>population</a:t>
            </a:r>
            <a:r>
              <a:rPr lang="nl-NL" dirty="0" smtClean="0"/>
              <a:t> changes in </a:t>
            </a:r>
            <a:r>
              <a:rPr lang="nl-NL" dirty="0" smtClean="0"/>
              <a:t>PEARL</a:t>
            </a:r>
            <a:endParaRPr lang="nl-NL" dirty="0" smtClean="0"/>
          </a:p>
          <a:p>
            <a:r>
              <a:rPr lang="nl-NL" dirty="0" smtClean="0"/>
              <a:t>PEARL </a:t>
            </a:r>
            <a:r>
              <a:rPr lang="nl-NL" dirty="0" err="1" smtClean="0"/>
              <a:t>distinguishes</a:t>
            </a:r>
            <a:r>
              <a:rPr lang="nl-NL" dirty="0" smtClean="0"/>
              <a:t> </a:t>
            </a:r>
            <a:r>
              <a:rPr lang="nl-NL" dirty="0" smtClean="0"/>
              <a:t>long- </a:t>
            </a:r>
            <a:r>
              <a:rPr lang="nl-NL" dirty="0" err="1" smtClean="0"/>
              <a:t>and</a:t>
            </a:r>
            <a:r>
              <a:rPr lang="nl-NL" dirty="0" smtClean="0"/>
              <a:t> short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(</a:t>
            </a:r>
            <a:r>
              <a:rPr lang="nl-NL" dirty="0" err="1" smtClean="0"/>
              <a:t>cut-off</a:t>
            </a:r>
            <a:r>
              <a:rPr lang="nl-NL" dirty="0" smtClean="0"/>
              <a:t> 35 km)</a:t>
            </a:r>
          </a:p>
          <a:p>
            <a:r>
              <a:rPr lang="nl-NL" dirty="0" smtClean="0"/>
              <a:t>Trends in 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are </a:t>
            </a:r>
            <a:r>
              <a:rPr lang="nl-NL" dirty="0" err="1" smtClean="0"/>
              <a:t>predicted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(</a:t>
            </a:r>
            <a:r>
              <a:rPr lang="nl-NL" dirty="0" err="1" smtClean="0"/>
              <a:t>gravity</a:t>
            </a:r>
            <a:r>
              <a:rPr lang="nl-NL" dirty="0" smtClean="0"/>
              <a:t>) model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0333"/>
              </p:ext>
            </p:extLst>
          </p:nvPr>
        </p:nvGraphicFramePr>
        <p:xfrm>
          <a:off x="928688" y="4221088"/>
          <a:ext cx="3657812" cy="12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4" imgW="1612800" imgH="571320" progId="Equation.DSMT4">
                  <p:embed/>
                </p:oleObj>
              </mc:Choice>
              <mc:Fallback>
                <p:oleObj name="Equation" r:id="rId4" imgW="1612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4221088"/>
                        <a:ext cx="3657812" cy="12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4168" y="3933056"/>
            <a:ext cx="2351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i,j</a:t>
            </a:r>
            <a:r>
              <a:rPr lang="nl-NL" sz="1600" dirty="0" smtClean="0"/>
              <a:t>: </a:t>
            </a:r>
            <a:r>
              <a:rPr lang="nl-NL" sz="1600" dirty="0" err="1" smtClean="0"/>
              <a:t>municipality</a:t>
            </a:r>
            <a:endParaRPr lang="nl-NL" sz="1600" dirty="0" smtClean="0"/>
          </a:p>
          <a:p>
            <a:r>
              <a:rPr lang="nl-NL" sz="1600" dirty="0" smtClean="0"/>
              <a:t>M: moves</a:t>
            </a:r>
          </a:p>
          <a:p>
            <a:r>
              <a:rPr lang="nl-NL" sz="1600" dirty="0" smtClean="0"/>
              <a:t>O: </a:t>
            </a:r>
            <a:r>
              <a:rPr lang="nl-NL" sz="1600" dirty="0" err="1" smtClean="0"/>
              <a:t>departures</a:t>
            </a:r>
            <a:endParaRPr lang="nl-NL" sz="1600" dirty="0" smtClean="0"/>
          </a:p>
          <a:p>
            <a:r>
              <a:rPr lang="nl-NL" sz="1600" dirty="0" smtClean="0"/>
              <a:t>P: </a:t>
            </a:r>
            <a:r>
              <a:rPr lang="nl-NL" sz="1600" dirty="0" err="1" smtClean="0"/>
              <a:t>inhabitants</a:t>
            </a:r>
            <a:endParaRPr lang="nl-NL" sz="1600" dirty="0" smtClean="0"/>
          </a:p>
          <a:p>
            <a:r>
              <a:rPr lang="nl-NL" sz="1600" dirty="0" smtClean="0"/>
              <a:t>D: </a:t>
            </a:r>
            <a:r>
              <a:rPr lang="nl-NL" sz="1600" dirty="0" err="1" smtClean="0"/>
              <a:t>distance</a:t>
            </a:r>
            <a:endParaRPr lang="nl-NL" sz="1600" dirty="0" smtClean="0"/>
          </a:p>
          <a:p>
            <a:r>
              <a:rPr lang="en-US" sz="1600" dirty="0" smtClean="0"/>
              <a:t>C: centrality</a:t>
            </a:r>
            <a:endParaRPr lang="nl-NL" sz="1600" dirty="0" smtClean="0"/>
          </a:p>
          <a:p>
            <a:r>
              <a:rPr lang="nl-NL" sz="1600" dirty="0" smtClean="0"/>
              <a:t>H: net new </a:t>
            </a:r>
            <a:r>
              <a:rPr lang="nl-NL" sz="1600" dirty="0" err="1" smtClean="0"/>
              <a:t>dwellings</a:t>
            </a:r>
            <a:endParaRPr lang="nl-NL" sz="1600" dirty="0" smtClean="0"/>
          </a:p>
          <a:p>
            <a:r>
              <a:rPr lang="nl-NL" sz="1600" dirty="0" smtClean="0"/>
              <a:t>α,</a:t>
            </a:r>
            <a:r>
              <a:rPr lang="el-GR" sz="1600" dirty="0" smtClean="0"/>
              <a:t>β</a:t>
            </a:r>
            <a:r>
              <a:rPr lang="nl-NL" sz="1600" dirty="0" smtClean="0"/>
              <a:t>,</a:t>
            </a:r>
            <a:r>
              <a:rPr lang="el-GR" sz="1600" dirty="0" smtClean="0"/>
              <a:t>γ</a:t>
            </a:r>
            <a:r>
              <a:rPr lang="nl-NL" sz="1600" dirty="0" smtClean="0"/>
              <a:t>,</a:t>
            </a:r>
            <a:r>
              <a:rPr lang="el-GR" sz="1600" dirty="0" smtClean="0"/>
              <a:t>δ</a:t>
            </a:r>
            <a:r>
              <a:rPr lang="nl-NL" sz="1600" dirty="0" smtClean="0"/>
              <a:t>: </a:t>
            </a:r>
            <a:r>
              <a:rPr lang="nl-NL" sz="1600" dirty="0" err="1" smtClean="0"/>
              <a:t>estimated</a:t>
            </a:r>
            <a:endParaRPr lang="nl-NL" sz="1600" dirty="0" smtClean="0"/>
          </a:p>
          <a:p>
            <a:r>
              <a:rPr lang="nl-NL" sz="1600" dirty="0" smtClean="0"/>
              <a:t> parameters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dwelling</a:t>
            </a:r>
            <a:r>
              <a:rPr lang="nl-NL" dirty="0" smtClean="0"/>
              <a:t> stock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Strong </a:t>
            </a:r>
            <a:r>
              <a:rPr lang="nl-NL" dirty="0" err="1" smtClean="0"/>
              <a:t>relation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dwellings</a:t>
            </a:r>
            <a:r>
              <a:rPr lang="nl-NL" dirty="0" smtClean="0"/>
              <a:t>: effect of 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particularly</a:t>
            </a:r>
            <a:r>
              <a:rPr lang="nl-NL" dirty="0" smtClean="0"/>
              <a:t> strong in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 smtClean="0"/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in PEARL: 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/>
              <a:t>P</a:t>
            </a:r>
            <a:r>
              <a:rPr lang="nl-NL" dirty="0" err="1" smtClean="0"/>
              <a:t>otential</a:t>
            </a:r>
            <a:r>
              <a:rPr lang="nl-NL" dirty="0" smtClean="0"/>
              <a:t> moves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 </a:t>
            </a:r>
            <a:r>
              <a:rPr lang="nl-NL" dirty="0" err="1" smtClean="0"/>
              <a:t>housing</a:t>
            </a:r>
            <a:r>
              <a:rPr lang="nl-NL" dirty="0" smtClean="0"/>
              <a:t> availability (</a:t>
            </a:r>
            <a:r>
              <a:rPr lang="nl-NL" dirty="0" err="1" smtClean="0"/>
              <a:t>potentially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back </a:t>
            </a:r>
            <a:r>
              <a:rPr lang="nl-NL" dirty="0" err="1" smtClean="0"/>
              <a:t>to</a:t>
            </a:r>
            <a:r>
              <a:rPr lang="nl-NL" dirty="0" smtClean="0"/>
              <a:t> 1…)</a:t>
            </a:r>
          </a:p>
          <a:p>
            <a:r>
              <a:rPr lang="nl-NL" dirty="0" smtClean="0"/>
              <a:t>Building </a:t>
            </a:r>
            <a:r>
              <a:rPr lang="nl-NL" dirty="0" err="1" smtClean="0"/>
              <a:t>plans</a:t>
            </a:r>
            <a:r>
              <a:rPr lang="nl-NL" dirty="0" smtClean="0"/>
              <a:t> are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</a:t>
            </a:r>
            <a:r>
              <a:rPr lang="nl-NL" dirty="0" err="1" smtClean="0"/>
              <a:t>combination</a:t>
            </a:r>
            <a:r>
              <a:rPr lang="nl-NL" dirty="0" smtClean="0"/>
              <a:t> of desk research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consultation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provinces</a:t>
            </a:r>
            <a:endParaRPr lang="nl-NL" dirty="0" smtClean="0"/>
          </a:p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www.pbl.nl/publicaties/pbl-cbs-regionale-bevolkings-en-huishoudensprognose-2016-2040-woningbouwveronderstellingen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920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Forecast in 2016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Netherlands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grow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2040</a:t>
            </a:r>
            <a:endParaRPr lang="nl-NL" dirty="0" smtClean="0"/>
          </a:p>
          <a:p>
            <a:r>
              <a:rPr lang="nl-NL" dirty="0" smtClean="0"/>
              <a:t>But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is </a:t>
            </a:r>
            <a:r>
              <a:rPr lang="nl-NL" dirty="0" err="1" smtClean="0"/>
              <a:t>unevenly</a:t>
            </a:r>
            <a:r>
              <a:rPr lang="nl-NL" dirty="0" smtClean="0"/>
              <a:t> spread: strong </a:t>
            </a:r>
            <a:r>
              <a:rPr lang="nl-NL" dirty="0" err="1" smtClean="0"/>
              <a:t>growth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urban</a:t>
            </a:r>
            <a:r>
              <a:rPr lang="nl-NL" dirty="0" smtClean="0"/>
              <a:t> </a:t>
            </a:r>
            <a:r>
              <a:rPr lang="nl-NL" dirty="0" err="1" smtClean="0"/>
              <a:t>agglomerations</a:t>
            </a:r>
            <a:r>
              <a:rPr lang="nl-NL" dirty="0" smtClean="0"/>
              <a:t>,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decline</a:t>
            </a:r>
            <a:r>
              <a:rPr lang="nl-NL" dirty="0" smtClean="0"/>
              <a:t> in </a:t>
            </a:r>
            <a:r>
              <a:rPr lang="nl-NL" dirty="0" err="1" smtClean="0"/>
              <a:t>peripheral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5</a:t>
            </a:fld>
            <a:endParaRPr lang="nl-NL" altLang="nl-NL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88840"/>
            <a:ext cx="41529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63" y="1628800"/>
            <a:ext cx="3917073" cy="4176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5812015"/>
            <a:ext cx="804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Population</a:t>
            </a:r>
            <a:r>
              <a:rPr lang="nl-NL" dirty="0" smtClean="0"/>
              <a:t> in 2017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2013 forecast,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9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is </a:t>
            </a:r>
            <a:r>
              <a:rPr lang="nl-NL" dirty="0" err="1" smtClean="0"/>
              <a:t>the</a:t>
            </a:r>
            <a:r>
              <a:rPr lang="nl-NL" dirty="0" smtClean="0"/>
              <a:t> forecast? 2013 </a:t>
            </a:r>
            <a:r>
              <a:rPr lang="nl-NL" dirty="0" err="1" smtClean="0"/>
              <a:t>edition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44675"/>
            <a:ext cx="6315066" cy="4281488"/>
          </a:xfrm>
        </p:spPr>
      </p:pic>
      <p:sp>
        <p:nvSpPr>
          <p:cNvPr id="10" name="TextBox 9"/>
          <p:cNvSpPr txBox="1"/>
          <p:nvPr/>
        </p:nvSpPr>
        <p:spPr>
          <a:xfrm>
            <a:off x="7502690" y="5085184"/>
            <a:ext cx="146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Large: &gt;100000 </a:t>
            </a:r>
          </a:p>
          <a:p>
            <a:r>
              <a:rPr lang="nl-NL" sz="1600" dirty="0" err="1" smtClean="0"/>
              <a:t>inhabitants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709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10" y="1259682"/>
            <a:ext cx="8172450" cy="444500"/>
          </a:xfrm>
        </p:spPr>
        <p:txBody>
          <a:bodyPr/>
          <a:lstStyle/>
          <a:p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deviances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>
                <a:solidFill>
                  <a:srgbClr val="000000"/>
                </a:solidFill>
              </a:rPr>
              <a:t>2012 was, in </a:t>
            </a:r>
            <a:r>
              <a:rPr lang="nl-NL" dirty="0" err="1" smtClean="0">
                <a:solidFill>
                  <a:srgbClr val="000000"/>
                </a:solidFill>
              </a:rPr>
              <a:t>terms</a:t>
            </a:r>
            <a:r>
              <a:rPr lang="nl-NL" dirty="0" smtClean="0">
                <a:solidFill>
                  <a:srgbClr val="000000"/>
                </a:solidFill>
              </a:rPr>
              <a:t> of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housing</a:t>
            </a:r>
            <a:r>
              <a:rPr lang="nl-NL" dirty="0" smtClean="0">
                <a:solidFill>
                  <a:srgbClr val="000000"/>
                </a:solidFill>
              </a:rPr>
              <a:t> market, 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very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much</a:t>
            </a:r>
            <a:r>
              <a:rPr lang="nl-NL" dirty="0" smtClean="0">
                <a:solidFill>
                  <a:srgbClr val="000000"/>
                </a:solidFill>
              </a:rPr>
              <a:t> a crisis </a:t>
            </a:r>
            <a:r>
              <a:rPr lang="nl-NL" dirty="0" err="1" smtClean="0">
                <a:solidFill>
                  <a:srgbClr val="000000"/>
                </a:solidFill>
              </a:rPr>
              <a:t>year</a:t>
            </a:r>
            <a:endParaRPr lang="nl-NL" dirty="0" smtClean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Building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and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provinces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likely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pessimistic</a:t>
            </a:r>
            <a:endParaRPr lang="nl-NL" dirty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sour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mood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worked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through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of short-</a:t>
            </a:r>
            <a:r>
              <a:rPr lang="nl-NL" dirty="0" err="1" smtClean="0">
                <a:solidFill>
                  <a:srgbClr val="000000"/>
                </a:solidFill>
              </a:rPr>
              <a:t>distance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migration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into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population</a:t>
            </a:r>
            <a:r>
              <a:rPr lang="nl-NL" dirty="0" smtClean="0">
                <a:solidFill>
                  <a:srgbClr val="000000"/>
                </a:solidFill>
              </a:rPr>
              <a:t> forecast!</a:t>
            </a: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deviations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larger</a:t>
            </a:r>
            <a:r>
              <a:rPr lang="nl-NL" dirty="0" smtClean="0">
                <a:solidFill>
                  <a:srgbClr val="000000"/>
                </a:solidFill>
              </a:rPr>
              <a:t> in small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(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smtClean="0">
                <a:solidFill>
                  <a:srgbClr val="000000"/>
                </a:solidFill>
              </a:rPr>
              <a:t>PEARL </a:t>
            </a:r>
            <a:r>
              <a:rPr lang="nl-NL" dirty="0" err="1" smtClean="0">
                <a:solidFill>
                  <a:srgbClr val="000000"/>
                </a:solidFill>
              </a:rPr>
              <a:t>did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better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than</a:t>
            </a:r>
            <a:r>
              <a:rPr lang="nl-NL" dirty="0" smtClean="0">
                <a:solidFill>
                  <a:srgbClr val="000000"/>
                </a:solidFill>
              </a:rPr>
              <a:t> a </a:t>
            </a:r>
            <a:r>
              <a:rPr lang="nl-NL" dirty="0" err="1" smtClean="0">
                <a:solidFill>
                  <a:srgbClr val="000000"/>
                </a:solidFill>
              </a:rPr>
              <a:t>naive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smtClean="0">
                <a:solidFill>
                  <a:srgbClr val="000000"/>
                </a:solidFill>
              </a:rPr>
              <a:t>forecast)</a:t>
            </a:r>
            <a:endParaRPr lang="nl-NL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www.pbl.nl/publicaties/evaluatie-pbl-cbs-regionale-bevolkings-en-huishoudensprognose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99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Migration in </a:t>
            </a:r>
            <a:r>
              <a:rPr lang="nl-NL" dirty="0" err="1" smtClean="0"/>
              <a:t>the</a:t>
            </a:r>
            <a:r>
              <a:rPr lang="nl-NL" dirty="0" smtClean="0"/>
              <a:t> Forecast of 2019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, </a:t>
            </a:r>
            <a:r>
              <a:rPr lang="nl-NL" dirty="0" err="1" smtClean="0"/>
              <a:t>six</a:t>
            </a:r>
            <a:r>
              <a:rPr lang="nl-NL" dirty="0" smtClean="0"/>
              <a:t> </a:t>
            </a:r>
            <a:r>
              <a:rPr lang="nl-NL" dirty="0" err="1" smtClean="0"/>
              <a:t>years</a:t>
            </a:r>
            <a:r>
              <a:rPr lang="nl-NL" dirty="0" smtClean="0"/>
              <a:t> later? </a:t>
            </a:r>
          </a:p>
          <a:p>
            <a:r>
              <a:rPr lang="nl-NL" dirty="0" smtClean="0"/>
              <a:t>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extreme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/>
          </a:p>
          <a:p>
            <a:r>
              <a:rPr lang="nl-NL" dirty="0" err="1" smtClean="0"/>
              <a:t>Explosive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in house </a:t>
            </a:r>
            <a:r>
              <a:rPr lang="nl-NL" dirty="0" err="1" smtClean="0"/>
              <a:t>prices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rent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talk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, </a:t>
            </a:r>
            <a:r>
              <a:rPr lang="nl-NL" dirty="0" err="1" smtClean="0"/>
              <a:t>however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shortages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medium- </a:t>
            </a:r>
            <a:r>
              <a:rPr lang="nl-NL" dirty="0" err="1" smtClean="0"/>
              <a:t>to</a:t>
            </a:r>
            <a:r>
              <a:rPr lang="nl-NL" dirty="0" smtClean="0"/>
              <a:t> long run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number</a:t>
            </a:r>
            <a:r>
              <a:rPr lang="nl-NL" dirty="0" smtClean="0"/>
              <a:t> of sales of </a:t>
            </a:r>
            <a:r>
              <a:rPr lang="nl-NL" dirty="0" err="1" smtClean="0"/>
              <a:t>houses</a:t>
            </a:r>
            <a:r>
              <a:rPr lang="nl-NL" dirty="0" smtClean="0"/>
              <a:t> is </a:t>
            </a:r>
            <a:r>
              <a:rPr lang="nl-NL" dirty="0" err="1" smtClean="0"/>
              <a:t>declining</a:t>
            </a:r>
            <a:r>
              <a:rPr lang="nl-NL" dirty="0" smtClean="0"/>
              <a:t> 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endParaRPr lang="nl-NL" dirty="0" smtClean="0"/>
          </a:p>
          <a:p>
            <a:r>
              <a:rPr lang="nl-NL" dirty="0" smtClean="0"/>
              <a:t>Are we </a:t>
            </a:r>
            <a:r>
              <a:rPr lang="nl-NL" dirty="0" err="1" smtClean="0"/>
              <a:t>near</a:t>
            </a:r>
            <a:r>
              <a:rPr lang="nl-NL" dirty="0" smtClean="0"/>
              <a:t> a peak </a:t>
            </a:r>
            <a:r>
              <a:rPr lang="nl-NL" dirty="0" err="1" smtClean="0"/>
              <a:t>mobility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292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L-nl-gras2">
  <a:themeElements>
    <a:clrScheme name="PBL-nl-gras2 1">
      <a:dk1>
        <a:srgbClr val="000000"/>
      </a:dk1>
      <a:lt1>
        <a:srgbClr val="FFFFFF"/>
      </a:lt1>
      <a:dk2>
        <a:srgbClr val="007BC7"/>
      </a:dk2>
      <a:lt2>
        <a:srgbClr val="8FCAE7"/>
      </a:lt2>
      <a:accent1>
        <a:srgbClr val="777C00"/>
      </a:accent1>
      <a:accent2>
        <a:srgbClr val="A90061"/>
      </a:accent2>
      <a:accent3>
        <a:srgbClr val="FFFFFF"/>
      </a:accent3>
      <a:accent4>
        <a:srgbClr val="000000"/>
      </a:accent4>
      <a:accent5>
        <a:srgbClr val="BDBFAA"/>
      </a:accent5>
      <a:accent6>
        <a:srgbClr val="990057"/>
      </a:accent6>
      <a:hlink>
        <a:srgbClr val="FFB612"/>
      </a:hlink>
      <a:folHlink>
        <a:srgbClr val="42145F"/>
      </a:folHlink>
    </a:clrScheme>
    <a:fontScheme name="PBL-nl-gras2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BL-nl-gras2 1">
        <a:dk1>
          <a:srgbClr val="000000"/>
        </a:dk1>
        <a:lt1>
          <a:srgbClr val="FFFFFF"/>
        </a:lt1>
        <a:dk2>
          <a:srgbClr val="007BC7"/>
        </a:dk2>
        <a:lt2>
          <a:srgbClr val="8FCAE7"/>
        </a:lt2>
        <a:accent1>
          <a:srgbClr val="777C00"/>
        </a:accent1>
        <a:accent2>
          <a:srgbClr val="A90061"/>
        </a:accent2>
        <a:accent3>
          <a:srgbClr val="FFFFFF"/>
        </a:accent3>
        <a:accent4>
          <a:srgbClr val="000000"/>
        </a:accent4>
        <a:accent5>
          <a:srgbClr val="BDBFAA"/>
        </a:accent5>
        <a:accent6>
          <a:srgbClr val="990057"/>
        </a:accent6>
        <a:hlink>
          <a:srgbClr val="FFB612"/>
        </a:hlink>
        <a:folHlink>
          <a:srgbClr val="4214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k-stadscentrum [Read-Only] [Compatibility Mode]" id="{1F77C2FA-FB81-4D21-8123-D8ABC0CB3EAA}" vid="{456B4E69-1DF1-4D41-9E68-BF85F3A1DBB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771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Verdana</vt:lpstr>
      <vt:lpstr>Wingdings</vt:lpstr>
      <vt:lpstr>PBL-nl-gras2</vt:lpstr>
      <vt:lpstr>Equation</vt:lpstr>
      <vt:lpstr>Interregional migration in the Dutch Regional Population Forecast</vt:lpstr>
      <vt:lpstr>The Regional Population Forecast</vt:lpstr>
      <vt:lpstr>Migration and regional population growth </vt:lpstr>
      <vt:lpstr>The role of the dwelling stock</vt:lpstr>
      <vt:lpstr>The Population Forecast in 2016 </vt:lpstr>
      <vt:lpstr>How accurate is the forecast? </vt:lpstr>
      <vt:lpstr>How accurate is the forecast? 2013 edition</vt:lpstr>
      <vt:lpstr>Explaining the deviances</vt:lpstr>
      <vt:lpstr>Migration in the Forecast of 2019</vt:lpstr>
      <vt:lpstr>Decomposing the frequency of moves</vt:lpstr>
      <vt:lpstr>Migration in the Forecast of 2019</vt:lpstr>
      <vt:lpstr>Conclusions</vt:lpstr>
    </vt:vector>
  </TitlesOfParts>
  <Company>RIVM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G Eggink</dc:creator>
  <cp:lastModifiedBy>Husby, Trond</cp:lastModifiedBy>
  <cp:revision>59</cp:revision>
  <dcterms:created xsi:type="dcterms:W3CDTF">2011-01-06T08:18:21Z</dcterms:created>
  <dcterms:modified xsi:type="dcterms:W3CDTF">2018-09-09T20:09:48Z</dcterms:modified>
</cp:coreProperties>
</file>