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Default Extension="jpeg" ContentType="image/jpeg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notesMasterIdLst>
    <p:notesMasterId r:id="rId18"/>
  </p:notesMasterIdLst>
  <p:sldIdLst>
    <p:sldId id="342" r:id="rId2"/>
    <p:sldId id="422" r:id="rId3"/>
    <p:sldId id="425" r:id="rId4"/>
    <p:sldId id="424" r:id="rId5"/>
    <p:sldId id="429" r:id="rId6"/>
    <p:sldId id="426" r:id="rId7"/>
    <p:sldId id="427" r:id="rId8"/>
    <p:sldId id="428" r:id="rId9"/>
    <p:sldId id="431" r:id="rId10"/>
    <p:sldId id="430" r:id="rId11"/>
    <p:sldId id="432" r:id="rId12"/>
    <p:sldId id="433" r:id="rId13"/>
    <p:sldId id="434" r:id="rId14"/>
    <p:sldId id="435" r:id="rId15"/>
    <p:sldId id="436" r:id="rId16"/>
    <p:sldId id="438" r:id="rId17"/>
  </p:sldIdLst>
  <p:sldSz cx="9144000" cy="6858000" type="screen4x3"/>
  <p:notesSz cx="6858000" cy="9144000"/>
  <p:defaultTextStyle>
    <a:defPPr>
      <a:defRPr lang="nb-N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99"/>
    <a:srgbClr val="FFFFCC"/>
    <a:srgbClr val="A17535"/>
  </p:clrMru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5" autoAdjust="0"/>
    <p:restoredTop sz="94660"/>
  </p:normalViewPr>
  <p:slideViewPr>
    <p:cSldViewPr>
      <p:cViewPr varScale="1">
        <p:scale>
          <a:sx n="104" d="100"/>
          <a:sy n="104" d="100"/>
        </p:scale>
        <p:origin x="-3720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36868100" cy="368681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7.wmf"/><Relationship Id="rId1" Type="http://schemas.openxmlformats.org/officeDocument/2006/relationships/image" Target="../media/image6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8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3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1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BDB2F-8398-442A-AC8F-0AD65534BA6B}" type="datetimeFigureOut">
              <a:rPr lang="en-US" smtClean="0"/>
              <a:pPr/>
              <a:t>3/21/2013</a:t>
            </a:fld>
            <a:endParaRPr lang="en-US" dirty="0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 smtClean="0"/>
              <a:t>Klikk for å redigere tekststiler i malen</a:t>
            </a:r>
          </a:p>
          <a:p>
            <a:pPr lvl="1"/>
            <a:r>
              <a:rPr lang="nb-NO" smtClean="0"/>
              <a:t>Andre nivå</a:t>
            </a:r>
          </a:p>
          <a:p>
            <a:pPr lvl="2"/>
            <a:r>
              <a:rPr lang="nb-NO" smtClean="0"/>
              <a:t>Tredje nivå</a:t>
            </a:r>
          </a:p>
          <a:p>
            <a:pPr lvl="3"/>
            <a:r>
              <a:rPr lang="nb-NO" smtClean="0"/>
              <a:t>Fjerde nivå</a:t>
            </a:r>
          </a:p>
          <a:p>
            <a:pPr lvl="4"/>
            <a:r>
              <a:rPr lang="nb-NO" smtClean="0"/>
              <a:t>Femte nivå</a:t>
            </a:r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8690A3D-8840-4213-B535-80326260C37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tel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17" name="Undertittel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nb-NO" smtClean="0"/>
              <a:t>Klikk for å redigere undertittelstil i malen</a:t>
            </a:r>
            <a:endParaRPr kumimoji="0" lang="en-US"/>
          </a:p>
        </p:txBody>
      </p:sp>
      <p:sp>
        <p:nvSpPr>
          <p:cNvPr id="30" name="Plassholder for dato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19" name="Plassholder for bunntekst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27" name="Plassholder for lysbildenumm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5" name="Plassholder for innhold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" name="Plassholder for tekst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nb-NO" smtClean="0"/>
              <a:t>Klikk for å redigere tekststiler i malen</a:t>
            </a:r>
          </a:p>
          <a:p>
            <a:pPr lvl="1" eaLnBrk="1" latinLnBrk="0" hangingPunct="1"/>
            <a:r>
              <a:rPr lang="nb-NO" smtClean="0"/>
              <a:t>Andre nivå</a:t>
            </a:r>
          </a:p>
          <a:p>
            <a:pPr lvl="2" eaLnBrk="1" latinLnBrk="0" hangingPunct="1"/>
            <a:r>
              <a:rPr lang="nb-NO" smtClean="0"/>
              <a:t>Tredje nivå</a:t>
            </a:r>
          </a:p>
          <a:p>
            <a:pPr lvl="3" eaLnBrk="1" latinLnBrk="0" hangingPunct="1"/>
            <a:r>
              <a:rPr lang="nb-NO" smtClean="0"/>
              <a:t>Fjerde nivå</a:t>
            </a:r>
          </a:p>
          <a:p>
            <a:pPr lvl="4" eaLnBrk="1" latinLnBrk="0" hangingPunct="1"/>
            <a:r>
              <a:rPr lang="nb-NO" smtClean="0"/>
              <a:t>Femte nivå</a:t>
            </a:r>
            <a:endParaRPr kumimoji="0" lang="en-US"/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Knip og avrund ett hjørne i rektangel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12" name="Rettvinklet trekant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nb-NO" dirty="0" smtClean="0"/>
              <a:t>Klikk ikonet for å legge til et bilde</a:t>
            </a:r>
            <a:endParaRPr kumimoji="0" lang="en-US" dirty="0"/>
          </a:p>
        </p:txBody>
      </p:sp>
      <p:sp>
        <p:nvSpPr>
          <p:cNvPr id="10" name="Frihånds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ihånds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ihånds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ihånds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Plassholder for tittel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nb-NO" smtClean="0"/>
              <a:t>Klikk for å redigere tittelstil</a:t>
            </a:r>
            <a:endParaRPr kumimoji="0" lang="en-US"/>
          </a:p>
        </p:txBody>
      </p:sp>
      <p:sp>
        <p:nvSpPr>
          <p:cNvPr id="30" name="Plassholder for tekst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nb-NO" smtClean="0"/>
              <a:t>Klikk for å redigere tekststiler i malen</a:t>
            </a:r>
          </a:p>
          <a:p>
            <a:pPr lvl="1" eaLnBrk="1" latinLnBrk="0" hangingPunct="1"/>
            <a:r>
              <a:rPr kumimoji="0" lang="nb-NO" smtClean="0"/>
              <a:t>Andre nivå</a:t>
            </a:r>
          </a:p>
          <a:p>
            <a:pPr lvl="2" eaLnBrk="1" latinLnBrk="0" hangingPunct="1"/>
            <a:r>
              <a:rPr kumimoji="0" lang="nb-NO" smtClean="0"/>
              <a:t>Tredje nivå</a:t>
            </a:r>
          </a:p>
          <a:p>
            <a:pPr lvl="3" eaLnBrk="1" latinLnBrk="0" hangingPunct="1"/>
            <a:r>
              <a:rPr kumimoji="0" lang="nb-NO" smtClean="0"/>
              <a:t>Fjerde nivå</a:t>
            </a:r>
          </a:p>
          <a:p>
            <a:pPr lvl="4" eaLnBrk="1" latinLnBrk="0" hangingPunct="1"/>
            <a:r>
              <a:rPr kumimoji="0" lang="nb-NO" smtClean="0"/>
              <a:t>Femte nivå</a:t>
            </a:r>
            <a:endParaRPr kumimoji="0" lang="en-US"/>
          </a:p>
        </p:txBody>
      </p:sp>
      <p:sp>
        <p:nvSpPr>
          <p:cNvPr id="10" name="Plassholder for dato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BB56636F-9E64-48A9-A0E8-D6911EA208CE}" type="datetimeFigureOut">
              <a:rPr lang="nb-NO" smtClean="0"/>
              <a:pPr/>
              <a:t>21.03.2013</a:t>
            </a:fld>
            <a:endParaRPr lang="nb-NO" dirty="0"/>
          </a:p>
        </p:txBody>
      </p:sp>
      <p:sp>
        <p:nvSpPr>
          <p:cNvPr id="22" name="Plassholder for bunntekst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nb-NO" dirty="0"/>
          </a:p>
        </p:txBody>
      </p:sp>
      <p:sp>
        <p:nvSpPr>
          <p:cNvPr id="18" name="Plassholder for lysbildenumm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FAEFB388-42AA-4DF2-851A-CCA4A06B24AA}" type="slidenum">
              <a:rPr lang="nb-NO" smtClean="0"/>
              <a:pPr/>
              <a:t>‹#›</a:t>
            </a:fld>
            <a:endParaRPr lang="nb-NO" dirty="0"/>
          </a:p>
        </p:txBody>
      </p:sp>
      <p:grpSp>
        <p:nvGrpSpPr>
          <p:cNvPr id="2" name="Gruppe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ihånds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  <p:sp>
          <p:nvSpPr>
            <p:cNvPr id="13" name="Frihånds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 dirty="0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4" Type="http://schemas.openxmlformats.org/officeDocument/2006/relationships/oleObject" Target="../embeddings/oleObject7.bin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1.bin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oleObject" Target="../embeddings/oleObject4.bin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4" Type="http://schemas.openxmlformats.org/officeDocument/2006/relationships/oleObject" Target="../embeddings/oleObject5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oleObject" Target="../embeddings/oleObject6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755576" y="1268760"/>
            <a:ext cx="7772400" cy="940086"/>
          </a:xfrm>
        </p:spPr>
        <p:txBody>
          <a:bodyPr>
            <a:normAutofit/>
          </a:bodyPr>
          <a:lstStyle/>
          <a:p>
            <a:pPr algn="ctr"/>
            <a:r>
              <a:rPr lang="en-GB" dirty="0" err="1" smtClean="0"/>
              <a:t>layer_analyzer_complex</a:t>
            </a:r>
            <a:endParaRPr lang="en-GB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827584" y="4797152"/>
            <a:ext cx="7772400" cy="914400"/>
          </a:xfrm>
        </p:spPr>
        <p:txBody>
          <a:bodyPr>
            <a:normAutofit/>
          </a:bodyPr>
          <a:lstStyle/>
          <a:p>
            <a:pPr algn="ctr"/>
            <a:r>
              <a:rPr lang="en-GB" dirty="0" smtClean="0"/>
              <a:t>A toolbox for continuous time series analysis.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128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1808820"/>
            <a:ext cx="5364088" cy="391571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31540" y="368660"/>
            <a:ext cx="8229600" cy="854968"/>
          </a:xfrm>
        </p:spPr>
        <p:txBody>
          <a:bodyPr>
            <a:noAutofit/>
          </a:bodyPr>
          <a:lstStyle/>
          <a:p>
            <a:pPr algn="ctr"/>
            <a:r>
              <a:rPr lang="en-GB" sz="4000" dirty="0" smtClean="0"/>
              <a:t>Correlated time series – </a:t>
            </a:r>
            <a:br>
              <a:rPr lang="en-GB" sz="4000" dirty="0" smtClean="0"/>
            </a:br>
            <a:r>
              <a:rPr lang="en-GB" sz="4000" dirty="0" smtClean="0"/>
              <a:t>the advanced version</a:t>
            </a:r>
            <a:endParaRPr lang="en-GB" sz="40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43508" y="1304764"/>
            <a:ext cx="8712968" cy="540060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Time series can be correlated because they respond to some underlying process. This process doesn’t have to be white noise.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graphicFrame>
        <p:nvGraphicFramePr>
          <p:cNvPr id="479235" name="Object 3"/>
          <p:cNvGraphicFramePr>
            <a:graphicFrameLocks noChangeAspect="1"/>
          </p:cNvGraphicFramePr>
          <p:nvPr/>
        </p:nvGraphicFramePr>
        <p:xfrm>
          <a:off x="251520" y="5553236"/>
          <a:ext cx="4478337" cy="1081088"/>
        </p:xfrm>
        <a:graphic>
          <a:graphicData uri="http://schemas.openxmlformats.org/presentationml/2006/ole">
            <p:oleObj spid="_x0000_s481282" name="Formel" r:id="rId4" imgW="3060360" imgH="736560" progId="Equation.3">
              <p:embed/>
            </p:oleObj>
          </a:graphicData>
        </a:graphic>
      </p:graphicFrame>
      <p:cxnSp>
        <p:nvCxnSpPr>
          <p:cNvPr id="9" name="Rett pil 8"/>
          <p:cNvCxnSpPr/>
          <p:nvPr/>
        </p:nvCxnSpPr>
        <p:spPr>
          <a:xfrm flipV="1">
            <a:off x="2159732" y="3356992"/>
            <a:ext cx="0" cy="50405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pil 10"/>
          <p:cNvCxnSpPr/>
          <p:nvPr/>
        </p:nvCxnSpPr>
        <p:spPr>
          <a:xfrm flipV="1">
            <a:off x="2195736" y="2744924"/>
            <a:ext cx="216024" cy="108012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ktangel 9"/>
          <p:cNvSpPr/>
          <p:nvPr/>
        </p:nvSpPr>
        <p:spPr>
          <a:xfrm>
            <a:off x="5760132" y="1988840"/>
            <a:ext cx="2700300" cy="2916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/>
        </p:nvSpPr>
        <p:spPr>
          <a:xfrm>
            <a:off x="2231740" y="1952836"/>
            <a:ext cx="2952328" cy="3780420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 4"/>
          <p:cNvSpPr/>
          <p:nvPr/>
        </p:nvSpPr>
        <p:spPr>
          <a:xfrm>
            <a:off x="467544" y="1952836"/>
            <a:ext cx="1548172" cy="4068452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31540" y="332656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Input formats to ’layer_analyzer_complex’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79512" y="1520788"/>
            <a:ext cx="8507288" cy="5220580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2000" dirty="0" smtClean="0"/>
              <a:t>The program takes a couple of text input formats: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 Units of years        Units of seconds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</p:txBody>
      </p:sp>
      <p:sp>
        <p:nvSpPr>
          <p:cNvPr id="4" name="Rektangel 3"/>
          <p:cNvSpPr/>
          <p:nvPr/>
        </p:nvSpPr>
        <p:spPr>
          <a:xfrm>
            <a:off x="539552" y="2024844"/>
            <a:ext cx="4572000" cy="36933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mtClean="0"/>
              <a:t> 1956    6.97</a:t>
            </a:r>
          </a:p>
          <a:p>
            <a:r>
              <a:rPr lang="en-GB" smtClean="0"/>
              <a:t> 1957    8.60</a:t>
            </a:r>
          </a:p>
          <a:p>
            <a:r>
              <a:rPr lang="en-GB" smtClean="0"/>
              <a:t> 1958    8.83</a:t>
            </a:r>
          </a:p>
          <a:p>
            <a:r>
              <a:rPr lang="en-GB" smtClean="0"/>
              <a:t> 1959   13.68</a:t>
            </a:r>
          </a:p>
          <a:p>
            <a:r>
              <a:rPr lang="en-GB" smtClean="0"/>
              <a:t> 1960    6.61</a:t>
            </a:r>
          </a:p>
          <a:p>
            <a:r>
              <a:rPr lang="en-GB" smtClean="0"/>
              <a:t> 1961   12.25</a:t>
            </a:r>
          </a:p>
          <a:p>
            <a:r>
              <a:rPr lang="en-GB" smtClean="0"/>
              <a:t> 1962   10.71</a:t>
            </a:r>
          </a:p>
          <a:p>
            <a:r>
              <a:rPr lang="en-GB" smtClean="0"/>
              <a:t> 1963   11.57</a:t>
            </a:r>
          </a:p>
          <a:p>
            <a:r>
              <a:rPr lang="en-GB" smtClean="0"/>
              <a:t> 1964   12.77</a:t>
            </a:r>
          </a:p>
          <a:p>
            <a:r>
              <a:rPr lang="en-GB" smtClean="0"/>
              <a:t> 1981   10.93</a:t>
            </a:r>
          </a:p>
          <a:p>
            <a:r>
              <a:rPr lang="en-GB" smtClean="0"/>
              <a:t> 1982    9.82</a:t>
            </a:r>
          </a:p>
          <a:p>
            <a:r>
              <a:rPr lang="en-GB" smtClean="0"/>
              <a:t> 1983   10.34</a:t>
            </a:r>
          </a:p>
          <a:p>
            <a:r>
              <a:rPr lang="en-GB" smtClean="0"/>
              <a:t> 1984    9.97</a:t>
            </a:r>
            <a:endParaRPr lang="en-GB"/>
          </a:p>
        </p:txBody>
      </p:sp>
      <p:sp>
        <p:nvSpPr>
          <p:cNvPr id="6" name="Rektangel 5"/>
          <p:cNvSpPr/>
          <p:nvPr/>
        </p:nvSpPr>
        <p:spPr>
          <a:xfrm>
            <a:off x="2231740" y="1916832"/>
            <a:ext cx="4572000" cy="369331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mtClean="0"/>
              <a:t>19550622/1200 20.353693</a:t>
            </a:r>
          </a:p>
          <a:p>
            <a:r>
              <a:rPr lang="en-GB" smtClean="0"/>
              <a:t>19550623/1200 20.353693</a:t>
            </a:r>
          </a:p>
          <a:p>
            <a:r>
              <a:rPr lang="en-GB" smtClean="0"/>
              <a:t>19550624/1200 20.901571</a:t>
            </a:r>
          </a:p>
          <a:p>
            <a:r>
              <a:rPr lang="en-GB" smtClean="0"/>
              <a:t>19550625/1200 24.979340</a:t>
            </a:r>
          </a:p>
          <a:p>
            <a:r>
              <a:rPr lang="en-GB" smtClean="0"/>
              <a:t>19550626/1200 24.979340</a:t>
            </a:r>
          </a:p>
          <a:p>
            <a:r>
              <a:rPr lang="en-GB" smtClean="0"/>
              <a:t>19550627/1200 37.489353</a:t>
            </a:r>
          </a:p>
          <a:p>
            <a:r>
              <a:rPr lang="en-GB" smtClean="0"/>
              <a:t>19550628/1200 35.195778</a:t>
            </a:r>
          </a:p>
          <a:p>
            <a:r>
              <a:rPr lang="en-GB" smtClean="0"/>
              <a:t>19550629/1200 31.560976</a:t>
            </a:r>
          </a:p>
          <a:p>
            <a:r>
              <a:rPr lang="en-GB" smtClean="0"/>
              <a:t>19550630/1200 30.861866</a:t>
            </a:r>
          </a:p>
          <a:p>
            <a:r>
              <a:rPr lang="en-GB" smtClean="0"/>
              <a:t>19550701/1200 30.861866</a:t>
            </a:r>
          </a:p>
          <a:p>
            <a:r>
              <a:rPr lang="en-GB" smtClean="0"/>
              <a:t>19550702/1200 31.560976</a:t>
            </a:r>
          </a:p>
          <a:p>
            <a:r>
              <a:rPr lang="en-GB" smtClean="0"/>
              <a:t>19550703/1200 35.195778</a:t>
            </a:r>
          </a:p>
          <a:p>
            <a:r>
              <a:rPr lang="en-GB" smtClean="0"/>
              <a:t>19550704/1200 47.529839</a:t>
            </a:r>
            <a:endParaRPr lang="en-GB"/>
          </a:p>
        </p:txBody>
      </p:sp>
      <p:sp>
        <p:nvSpPr>
          <p:cNvPr id="8" name="TekstSylinder 7"/>
          <p:cNvSpPr txBox="1"/>
          <p:nvPr/>
        </p:nvSpPr>
        <p:spPr>
          <a:xfrm>
            <a:off x="5272384" y="5380672"/>
            <a:ext cx="3871616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Can be made using DAGUT/FINUT in the start system. Some use of ’</a:t>
            </a:r>
            <a:r>
              <a:rPr lang="en-GB" dirty="0" err="1" smtClean="0"/>
              <a:t>emacs</a:t>
            </a:r>
            <a:r>
              <a:rPr lang="en-GB" dirty="0" smtClean="0"/>
              <a:t>’ afterwards can be necessary to remove header info and other stuff the program doesn’t understand.</a:t>
            </a:r>
            <a:endParaRPr lang="en-GB" dirty="0"/>
          </a:p>
        </p:txBody>
      </p:sp>
      <p:sp>
        <p:nvSpPr>
          <p:cNvPr id="9" name="Rektangel 8"/>
          <p:cNvSpPr/>
          <p:nvPr/>
        </p:nvSpPr>
        <p:spPr>
          <a:xfrm>
            <a:off x="5904148" y="2024844"/>
            <a:ext cx="2970330" cy="286232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1988-01-01 00:00:00;1.68</a:t>
            </a:r>
          </a:p>
          <a:p>
            <a:r>
              <a:rPr lang="nb-NO" dirty="0" smtClean="0"/>
              <a:t>1988-01-01 01:00:00;1.67</a:t>
            </a:r>
          </a:p>
          <a:p>
            <a:r>
              <a:rPr lang="nb-NO" dirty="0" smtClean="0"/>
              <a:t>1988-01-01 02:00:00;1.66</a:t>
            </a:r>
          </a:p>
          <a:p>
            <a:r>
              <a:rPr lang="nb-NO" dirty="0" smtClean="0"/>
              <a:t>1988-01-01 03:00:00;1.66</a:t>
            </a:r>
          </a:p>
          <a:p>
            <a:r>
              <a:rPr lang="nb-NO" dirty="0" smtClean="0"/>
              <a:t>1988-01-01 04:00:00;1.65</a:t>
            </a:r>
          </a:p>
          <a:p>
            <a:r>
              <a:rPr lang="nb-NO" dirty="0" smtClean="0"/>
              <a:t>1988-01-01 05:00:00;1.64</a:t>
            </a:r>
          </a:p>
          <a:p>
            <a:r>
              <a:rPr lang="nb-NO" dirty="0" smtClean="0"/>
              <a:t>1988-01-01 06:00:00;1.63</a:t>
            </a:r>
          </a:p>
          <a:p>
            <a:r>
              <a:rPr lang="nb-NO" dirty="0" smtClean="0"/>
              <a:t>1988-01-01 07:00:00;1.62</a:t>
            </a:r>
          </a:p>
          <a:p>
            <a:r>
              <a:rPr lang="nb-NO" dirty="0" smtClean="0"/>
              <a:t>1988-01-01 08:00:00;1.61</a:t>
            </a:r>
          </a:p>
          <a:p>
            <a:r>
              <a:rPr lang="nb-NO" dirty="0" smtClean="0"/>
              <a:t>1988-01-01 09:00:00;1.59</a:t>
            </a:r>
            <a:endParaRPr lang="nb-NO" dirty="0"/>
          </a:p>
        </p:txBody>
      </p:sp>
      <p:sp>
        <p:nvSpPr>
          <p:cNvPr id="11" name="Rektangel 10"/>
          <p:cNvSpPr/>
          <p:nvPr/>
        </p:nvSpPr>
        <p:spPr>
          <a:xfrm>
            <a:off x="6264188" y="4869160"/>
            <a:ext cx="181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GB" dirty="0" smtClean="0"/>
              <a:t>Units of seconds</a:t>
            </a:r>
            <a:endParaRPr lang="nb-NO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179512" y="2816932"/>
            <a:ext cx="7488832" cy="684076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nb-NO" dirty="0" smtClean="0"/>
              <a:t>Prior file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b-NO" dirty="0" smtClean="0"/>
              <a:t>The prior </a:t>
            </a:r>
            <a:r>
              <a:rPr lang="nb-NO" dirty="0" err="1" smtClean="0"/>
              <a:t>distribution</a:t>
            </a:r>
            <a:r>
              <a:rPr lang="nb-NO" dirty="0" smtClean="0"/>
              <a:t> is </a:t>
            </a:r>
            <a:r>
              <a:rPr lang="nb-NO" dirty="0" err="1" smtClean="0"/>
              <a:t>specified</a:t>
            </a:r>
            <a:r>
              <a:rPr lang="nb-NO" dirty="0" smtClean="0"/>
              <a:t> in a </a:t>
            </a:r>
            <a:r>
              <a:rPr lang="nb-NO" dirty="0" err="1" smtClean="0"/>
              <a:t>csv</a:t>
            </a:r>
            <a:r>
              <a:rPr lang="nb-NO" dirty="0" smtClean="0"/>
              <a:t> file by a </a:t>
            </a:r>
            <a:r>
              <a:rPr lang="nb-NO" dirty="0" err="1" smtClean="0"/>
              <a:t>couple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95% </a:t>
            </a:r>
            <a:r>
              <a:rPr lang="nb-NO" dirty="0" err="1" smtClean="0"/>
              <a:t>credibility</a:t>
            </a:r>
            <a:r>
              <a:rPr lang="nb-NO" dirty="0" smtClean="0"/>
              <a:t> </a:t>
            </a:r>
            <a:r>
              <a:rPr lang="nb-NO" dirty="0" err="1" smtClean="0"/>
              <a:t>intervals</a:t>
            </a:r>
            <a:r>
              <a:rPr lang="nb-NO" dirty="0" smtClean="0"/>
              <a:t>: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287524" y="2828836"/>
            <a:ext cx="853294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dirty="0" smtClean="0"/>
              <a:t>is_log;mu1;mu2;dt1;dt2;s1;s2;lin1;lin2;beta1;beta2;init1;init2;obs1;obs2</a:t>
            </a:r>
          </a:p>
          <a:p>
            <a:r>
              <a:rPr lang="nb-NO" dirty="0" smtClean="0"/>
              <a:t> 1;0.01;100;0.01;100.0;0.001;10;-0.01;0.01;-10;10;0.01;100;0.001;1.0</a:t>
            </a:r>
            <a:endParaRPr lang="nb-NO" dirty="0"/>
          </a:p>
        </p:txBody>
      </p:sp>
      <p:cxnSp>
        <p:nvCxnSpPr>
          <p:cNvPr id="7" name="Rett pil 6"/>
          <p:cNvCxnSpPr/>
          <p:nvPr/>
        </p:nvCxnSpPr>
        <p:spPr>
          <a:xfrm flipV="1">
            <a:off x="395536" y="3392996"/>
            <a:ext cx="36004" cy="266429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kstSylinder 8"/>
          <p:cNvSpPr txBox="1"/>
          <p:nvPr/>
        </p:nvSpPr>
        <p:spPr>
          <a:xfrm>
            <a:off x="251520" y="6201308"/>
            <a:ext cx="79812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Log </a:t>
            </a:r>
            <a:r>
              <a:rPr lang="nb-NO" dirty="0" err="1" smtClean="0"/>
              <a:t>indicator</a:t>
            </a:r>
            <a:r>
              <a:rPr lang="nb-NO" dirty="0" smtClean="0"/>
              <a:t>. 0=no, 1=yes, 2=yes </a:t>
            </a:r>
            <a:r>
              <a:rPr lang="nb-NO" dirty="0" err="1" smtClean="0"/>
              <a:t>but</a:t>
            </a:r>
            <a:r>
              <a:rPr lang="nb-NO" dirty="0" smtClean="0"/>
              <a:t> </a:t>
            </a:r>
            <a:r>
              <a:rPr lang="nb-NO" dirty="0" err="1" smtClean="0"/>
              <a:t>the</a:t>
            </a:r>
            <a:r>
              <a:rPr lang="nb-NO" dirty="0" smtClean="0"/>
              <a:t> </a:t>
            </a:r>
            <a:r>
              <a:rPr lang="nb-NO" dirty="0" err="1" smtClean="0"/>
              <a:t>transformation</a:t>
            </a:r>
            <a:r>
              <a:rPr lang="nb-NO" dirty="0" smtClean="0"/>
              <a:t> has </a:t>
            </a:r>
            <a:r>
              <a:rPr lang="nb-NO" dirty="0" err="1" smtClean="0"/>
              <a:t>already</a:t>
            </a:r>
            <a:r>
              <a:rPr lang="nb-NO" dirty="0" smtClean="0"/>
              <a:t> </a:t>
            </a:r>
            <a:r>
              <a:rPr lang="nb-NO" dirty="0" err="1" smtClean="0"/>
              <a:t>been</a:t>
            </a:r>
            <a:r>
              <a:rPr lang="nb-NO" dirty="0" smtClean="0"/>
              <a:t> </a:t>
            </a:r>
            <a:r>
              <a:rPr lang="nb-NO" dirty="0" err="1" smtClean="0"/>
              <a:t>done</a:t>
            </a:r>
            <a:endParaRPr lang="nb-NO" dirty="0"/>
          </a:p>
        </p:txBody>
      </p:sp>
      <p:cxnSp>
        <p:nvCxnSpPr>
          <p:cNvPr id="12" name="Rett pil 11"/>
          <p:cNvCxnSpPr/>
          <p:nvPr/>
        </p:nvCxnSpPr>
        <p:spPr>
          <a:xfrm flipH="1" flipV="1">
            <a:off x="791580" y="3392996"/>
            <a:ext cx="72008" cy="61206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V="1">
            <a:off x="863588" y="3465004"/>
            <a:ext cx="252028" cy="54006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kstSylinder 14"/>
          <p:cNvSpPr txBox="1"/>
          <p:nvPr/>
        </p:nvSpPr>
        <p:spPr>
          <a:xfrm>
            <a:off x="539553" y="4041068"/>
            <a:ext cx="187220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Lower</a:t>
            </a:r>
            <a:r>
              <a:rPr lang="nb-NO" dirty="0" smtClean="0"/>
              <a:t> and </a:t>
            </a:r>
            <a:r>
              <a:rPr lang="nb-NO" dirty="0" err="1" smtClean="0"/>
              <a:t>upper</a:t>
            </a:r>
            <a:r>
              <a:rPr lang="nb-NO" dirty="0" smtClean="0"/>
              <a:t> limits for 95% </a:t>
            </a:r>
            <a:r>
              <a:rPr lang="nb-NO" dirty="0" err="1" smtClean="0"/>
              <a:t>credibility</a:t>
            </a:r>
            <a:r>
              <a:rPr lang="nb-NO" dirty="0" smtClean="0"/>
              <a:t>  </a:t>
            </a:r>
            <a:r>
              <a:rPr lang="nb-NO" dirty="0" err="1" smtClean="0"/>
              <a:t>interval</a:t>
            </a:r>
            <a:r>
              <a:rPr lang="nb-NO" dirty="0" smtClean="0"/>
              <a:t> for </a:t>
            </a:r>
            <a:r>
              <a:rPr lang="nb-NO" dirty="0" smtClean="0">
                <a:sym typeface="Symbol"/>
              </a:rPr>
              <a:t></a:t>
            </a:r>
            <a:r>
              <a:rPr lang="nb-NO" dirty="0" smtClean="0"/>
              <a:t>. </a:t>
            </a:r>
            <a:endParaRPr lang="nb-NO" dirty="0"/>
          </a:p>
        </p:txBody>
      </p:sp>
      <p:sp>
        <p:nvSpPr>
          <p:cNvPr id="16" name="TekstSylinder 15"/>
          <p:cNvSpPr txBox="1"/>
          <p:nvPr/>
        </p:nvSpPr>
        <p:spPr>
          <a:xfrm>
            <a:off x="2483768" y="4113076"/>
            <a:ext cx="35283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Same for </a:t>
            </a:r>
            <a:r>
              <a:rPr lang="nb-NO" dirty="0" err="1" smtClean="0">
                <a:sym typeface="Symbol"/>
              </a:rPr>
              <a:t>t</a:t>
            </a:r>
            <a:r>
              <a:rPr lang="nb-NO" dirty="0" smtClean="0"/>
              <a:t>,  </a:t>
            </a:r>
            <a:r>
              <a:rPr lang="nb-NO" dirty="0" smtClean="0">
                <a:sym typeface="Symbol"/>
              </a:rPr>
              <a:t>, </a:t>
            </a:r>
            <a:r>
              <a:rPr lang="nb-NO" dirty="0" err="1" smtClean="0">
                <a:sym typeface="Symbol"/>
              </a:rPr>
              <a:t></a:t>
            </a:r>
            <a:r>
              <a:rPr lang="nb-NO" baseline="-25000" dirty="0" err="1" smtClean="0">
                <a:sym typeface="Symbol"/>
              </a:rPr>
              <a:t>t</a:t>
            </a:r>
            <a:r>
              <a:rPr lang="nb-NO" dirty="0" smtClean="0">
                <a:sym typeface="Symbol"/>
              </a:rPr>
              <a:t>, , x</a:t>
            </a:r>
            <a:r>
              <a:rPr lang="nb-NO" baseline="-25000" dirty="0" smtClean="0">
                <a:sym typeface="Symbol"/>
              </a:rPr>
              <a:t>0</a:t>
            </a:r>
            <a:r>
              <a:rPr lang="nb-NO" dirty="0" smtClean="0">
                <a:sym typeface="Symbol"/>
              </a:rPr>
              <a:t>,  </a:t>
            </a:r>
            <a:endParaRPr lang="nb-NO" dirty="0"/>
          </a:p>
        </p:txBody>
      </p:sp>
      <p:cxnSp>
        <p:nvCxnSpPr>
          <p:cNvPr id="18" name="Rett pil 17"/>
          <p:cNvCxnSpPr/>
          <p:nvPr/>
        </p:nvCxnSpPr>
        <p:spPr>
          <a:xfrm flipH="1" flipV="1">
            <a:off x="1583668" y="3429000"/>
            <a:ext cx="2016224" cy="6840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Rett pil 19"/>
          <p:cNvCxnSpPr/>
          <p:nvPr/>
        </p:nvCxnSpPr>
        <p:spPr>
          <a:xfrm flipH="1" flipV="1">
            <a:off x="1979712" y="3392996"/>
            <a:ext cx="1656184" cy="72008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 22"/>
          <p:cNvCxnSpPr/>
          <p:nvPr/>
        </p:nvCxnSpPr>
        <p:spPr>
          <a:xfrm flipH="1" flipV="1">
            <a:off x="2627784" y="3392996"/>
            <a:ext cx="1368152" cy="7920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/>
          <p:nvPr/>
        </p:nvCxnSpPr>
        <p:spPr>
          <a:xfrm flipH="1" flipV="1">
            <a:off x="3095836" y="3392996"/>
            <a:ext cx="900100" cy="75608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Rett pil 26"/>
          <p:cNvCxnSpPr>
            <a:stCxn id="16" idx="0"/>
          </p:cNvCxnSpPr>
          <p:nvPr/>
        </p:nvCxnSpPr>
        <p:spPr>
          <a:xfrm flipH="1" flipV="1">
            <a:off x="3563888" y="3429000"/>
            <a:ext cx="684076" cy="6840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Rett pil 28"/>
          <p:cNvCxnSpPr>
            <a:stCxn id="16" idx="0"/>
            <a:endCxn id="5" idx="2"/>
          </p:cNvCxnSpPr>
          <p:nvPr/>
        </p:nvCxnSpPr>
        <p:spPr>
          <a:xfrm flipH="1" flipV="1">
            <a:off x="3923928" y="3501008"/>
            <a:ext cx="324036" cy="61206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Rett pil 30"/>
          <p:cNvCxnSpPr/>
          <p:nvPr/>
        </p:nvCxnSpPr>
        <p:spPr>
          <a:xfrm flipH="1" flipV="1">
            <a:off x="4355976" y="3356992"/>
            <a:ext cx="144016" cy="7920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Rett pil 32"/>
          <p:cNvCxnSpPr/>
          <p:nvPr/>
        </p:nvCxnSpPr>
        <p:spPr>
          <a:xfrm flipV="1">
            <a:off x="4499992" y="3356992"/>
            <a:ext cx="108012" cy="75608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Rett pil 34"/>
          <p:cNvCxnSpPr/>
          <p:nvPr/>
        </p:nvCxnSpPr>
        <p:spPr>
          <a:xfrm flipV="1">
            <a:off x="4752020" y="3392996"/>
            <a:ext cx="216024" cy="7920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Rett pil 36"/>
          <p:cNvCxnSpPr/>
          <p:nvPr/>
        </p:nvCxnSpPr>
        <p:spPr>
          <a:xfrm flipV="1">
            <a:off x="4716016" y="3392996"/>
            <a:ext cx="540060" cy="7920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Rett pil 38"/>
          <p:cNvCxnSpPr/>
          <p:nvPr/>
        </p:nvCxnSpPr>
        <p:spPr>
          <a:xfrm flipV="1">
            <a:off x="5076056" y="3392996"/>
            <a:ext cx="792088" cy="79208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Rett pil 40"/>
          <p:cNvCxnSpPr/>
          <p:nvPr/>
        </p:nvCxnSpPr>
        <p:spPr>
          <a:xfrm flipV="1">
            <a:off x="5076056" y="3429000"/>
            <a:ext cx="1116124" cy="75608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Rett pil 42"/>
          <p:cNvCxnSpPr>
            <a:stCxn id="44" idx="0"/>
            <a:endCxn id="16" idx="2"/>
          </p:cNvCxnSpPr>
          <p:nvPr/>
        </p:nvCxnSpPr>
        <p:spPr>
          <a:xfrm flipV="1">
            <a:off x="3761910" y="4482408"/>
            <a:ext cx="486054" cy="63878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Sylinder 43"/>
          <p:cNvSpPr txBox="1"/>
          <p:nvPr/>
        </p:nvSpPr>
        <p:spPr>
          <a:xfrm>
            <a:off x="3023828" y="5121188"/>
            <a:ext cx="147616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Linear time </a:t>
            </a:r>
            <a:r>
              <a:rPr lang="nb-NO" dirty="0" err="1" smtClean="0"/>
              <a:t>dependency</a:t>
            </a:r>
            <a:endParaRPr lang="nb-NO" dirty="0"/>
          </a:p>
        </p:txBody>
      </p:sp>
      <p:cxnSp>
        <p:nvCxnSpPr>
          <p:cNvPr id="46" name="Rett pil 45"/>
          <p:cNvCxnSpPr/>
          <p:nvPr/>
        </p:nvCxnSpPr>
        <p:spPr>
          <a:xfrm flipH="1" flipV="1">
            <a:off x="4752020" y="4437112"/>
            <a:ext cx="360040" cy="68407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kstSylinder 46"/>
          <p:cNvSpPr txBox="1"/>
          <p:nvPr/>
        </p:nvSpPr>
        <p:spPr>
          <a:xfrm>
            <a:off x="4680013" y="5157192"/>
            <a:ext cx="111612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Initial </a:t>
            </a:r>
            <a:r>
              <a:rPr lang="nb-NO" dirty="0" err="1" smtClean="0"/>
              <a:t>state</a:t>
            </a:r>
            <a:endParaRPr lang="nb-NO" dirty="0"/>
          </a:p>
        </p:txBody>
      </p:sp>
      <p:sp>
        <p:nvSpPr>
          <p:cNvPr id="50" name="TekstSylinder 49"/>
          <p:cNvSpPr txBox="1"/>
          <p:nvPr/>
        </p:nvSpPr>
        <p:spPr>
          <a:xfrm>
            <a:off x="5760132" y="5157192"/>
            <a:ext cx="16201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Observational</a:t>
            </a:r>
            <a:r>
              <a:rPr lang="nb-NO" dirty="0" smtClean="0"/>
              <a:t> </a:t>
            </a:r>
            <a:r>
              <a:rPr lang="nb-NO" dirty="0" err="1" smtClean="0"/>
              <a:t>noise</a:t>
            </a:r>
            <a:endParaRPr lang="nb-NO" dirty="0"/>
          </a:p>
        </p:txBody>
      </p:sp>
      <p:cxnSp>
        <p:nvCxnSpPr>
          <p:cNvPr id="52" name="Rett pil 51"/>
          <p:cNvCxnSpPr/>
          <p:nvPr/>
        </p:nvCxnSpPr>
        <p:spPr>
          <a:xfrm flipH="1" flipV="1">
            <a:off x="5112060" y="4365104"/>
            <a:ext cx="1008112" cy="75608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ktangel 4"/>
          <p:cNvSpPr/>
          <p:nvPr/>
        </p:nvSpPr>
        <p:spPr>
          <a:xfrm>
            <a:off x="0" y="3501008"/>
            <a:ext cx="7164288" cy="2916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nb-NO" dirty="0" smtClean="0"/>
              <a:t>Standard </a:t>
            </a:r>
            <a:r>
              <a:rPr lang="nb-NO" dirty="0" err="1" smtClean="0"/>
              <a:t>one</a:t>
            </a:r>
            <a:r>
              <a:rPr lang="nb-NO" dirty="0" smtClean="0"/>
              <a:t> series usage:</a:t>
            </a:r>
            <a:endParaRPr lang="nb-NO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556792"/>
            <a:ext cx="9000492" cy="5301208"/>
          </a:xfrm>
        </p:spPr>
        <p:txBody>
          <a:bodyPr>
            <a:normAutofit lnSpcReduction="10000"/>
          </a:bodyPr>
          <a:lstStyle/>
          <a:p>
            <a:pPr>
              <a:buNone/>
            </a:pPr>
            <a:r>
              <a:rPr lang="nb-NO" sz="1800" dirty="0" smtClean="0"/>
              <a:t>~</a:t>
            </a:r>
            <a:r>
              <a:rPr lang="nb-NO" sz="1800" dirty="0" err="1" smtClean="0"/>
              <a:t>trr/prog/layer_analyzer_complex</a:t>
            </a:r>
            <a:r>
              <a:rPr lang="nb-NO" sz="1800" dirty="0" smtClean="0"/>
              <a:t> -i -l 1       Q </a:t>
            </a:r>
            <a:r>
              <a:rPr lang="nb-NO" sz="1800" dirty="0" err="1" smtClean="0"/>
              <a:t>oksfjord_year.txt</a:t>
            </a:r>
            <a:r>
              <a:rPr lang="nb-NO" sz="1800" dirty="0" smtClean="0"/>
              <a:t> </a:t>
            </a:r>
            <a:r>
              <a:rPr lang="nb-NO" sz="1800" dirty="0" err="1" smtClean="0"/>
              <a:t>vf_prior.txt</a:t>
            </a:r>
            <a:r>
              <a:rPr lang="nb-NO" sz="1800" dirty="0" smtClean="0"/>
              <a:t> 100 1000 10 1</a:t>
            </a:r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r>
              <a:rPr lang="nb-NO" sz="1800" dirty="0" smtClean="0"/>
              <a:t>Output:</a:t>
            </a:r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endParaRPr lang="nb-NO" sz="1800" dirty="0" smtClean="0"/>
          </a:p>
          <a:p>
            <a:pPr>
              <a:buNone/>
            </a:pPr>
            <a:r>
              <a:rPr lang="nb-NO" sz="1800" dirty="0" smtClean="0"/>
              <a:t>In </a:t>
            </a:r>
            <a:r>
              <a:rPr lang="nb-NO" sz="1800" dirty="0" err="1" smtClean="0"/>
              <a:t>addition</a:t>
            </a:r>
            <a:r>
              <a:rPr lang="nb-NO" sz="1800" dirty="0" smtClean="0"/>
              <a:t>, plots </a:t>
            </a:r>
            <a:r>
              <a:rPr lang="nb-NO" sz="1800" dirty="0" err="1" smtClean="0"/>
              <a:t>will</a:t>
            </a:r>
            <a:r>
              <a:rPr lang="nb-NO" sz="1800" dirty="0" smtClean="0"/>
              <a:t> </a:t>
            </a:r>
            <a:r>
              <a:rPr lang="nb-NO" sz="1800" dirty="0" err="1" smtClean="0"/>
              <a:t>appear</a:t>
            </a:r>
            <a:r>
              <a:rPr lang="nb-NO" sz="1800" dirty="0" smtClean="0"/>
              <a:t> </a:t>
            </a:r>
            <a:r>
              <a:rPr lang="nb-NO" sz="1800" dirty="0" err="1" smtClean="0"/>
              <a:t>showing</a:t>
            </a:r>
            <a:r>
              <a:rPr lang="nb-NO" sz="1800" dirty="0" smtClean="0"/>
              <a:t> </a:t>
            </a:r>
            <a:r>
              <a:rPr lang="nb-NO" sz="1800" dirty="0" err="1" smtClean="0"/>
              <a:t>the</a:t>
            </a:r>
            <a:r>
              <a:rPr lang="nb-NO" sz="1800" dirty="0" smtClean="0"/>
              <a:t> MCMC </a:t>
            </a:r>
            <a:r>
              <a:rPr lang="nb-NO" sz="1800" dirty="0" err="1" smtClean="0"/>
              <a:t>samples</a:t>
            </a:r>
            <a:r>
              <a:rPr lang="nb-NO" sz="1800" dirty="0" smtClean="0"/>
              <a:t>.</a:t>
            </a:r>
            <a:endParaRPr lang="nb-NO" sz="1800" dirty="0"/>
          </a:p>
        </p:txBody>
      </p:sp>
      <p:sp>
        <p:nvSpPr>
          <p:cNvPr id="4" name="Rektangel 3"/>
          <p:cNvSpPr/>
          <p:nvPr/>
        </p:nvSpPr>
        <p:spPr>
          <a:xfrm>
            <a:off x="143508" y="3537012"/>
            <a:ext cx="7740860" cy="26314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1100" dirty="0" smtClean="0"/>
              <a:t> 5664 w=258351 p=1.44105e+101 lik=1.14361e+66 prior=1.26008e+35 w*p=3.72296e+106 probsum=7.2119e+107</a:t>
            </a:r>
          </a:p>
          <a:p>
            <a:r>
              <a:rPr lang="nb-NO" sz="1100" dirty="0" smtClean="0"/>
              <a:t> 6208 w=308.316 p=1.6414e+104 lik=1.70522e+66 prior=9.62574e+37 w*p=5.06071e+106 probsum=8.48268e+107</a:t>
            </a:r>
          </a:p>
          <a:p>
            <a:r>
              <a:rPr lang="nb-NO" sz="1100" dirty="0" smtClean="0"/>
              <a:t>probsum_0=1.43248e+104</a:t>
            </a:r>
          </a:p>
          <a:p>
            <a:r>
              <a:rPr lang="nb-NO" sz="1100" dirty="0" smtClean="0"/>
              <a:t>lprobsum=140.127</a:t>
            </a:r>
          </a:p>
          <a:p>
            <a:r>
              <a:rPr lang="nb-NO" sz="1100" dirty="0" smtClean="0"/>
              <a:t>probsum=7.18146e+60</a:t>
            </a:r>
          </a:p>
          <a:p>
            <a:r>
              <a:rPr lang="nb-NO" sz="1100" dirty="0" smtClean="0"/>
              <a:t>-DIC/2 = 391.131</a:t>
            </a:r>
          </a:p>
          <a:p>
            <a:r>
              <a:rPr lang="nb-NO" sz="1100" dirty="0" smtClean="0"/>
              <a:t>( DIC: -782.262 , mean_D=-303.112 , p_eff=-479.149 , D_mean=176.037 )</a:t>
            </a:r>
          </a:p>
          <a:p>
            <a:r>
              <a:rPr lang="nb-NO" sz="1100" dirty="0" err="1" smtClean="0"/>
              <a:t>Computing</a:t>
            </a:r>
            <a:r>
              <a:rPr lang="nb-NO" sz="1100" dirty="0" smtClean="0"/>
              <a:t> time=1.65s</a:t>
            </a:r>
          </a:p>
          <a:p>
            <a:r>
              <a:rPr lang="nb-NO" sz="1100" dirty="0" smtClean="0"/>
              <a:t>Total time:1.69544a</a:t>
            </a:r>
          </a:p>
          <a:p>
            <a:r>
              <a:rPr lang="nb-NO" sz="1100" dirty="0" smtClean="0"/>
              <a:t>T0=0.027721 T1=0.14182 T2=0.356696 T3=0.038651 T4=0 T5=0.612491 T6=0.329193</a:t>
            </a:r>
          </a:p>
          <a:p>
            <a:r>
              <a:rPr lang="nb-NO" sz="1100" dirty="0" err="1" smtClean="0"/>
              <a:t>exp</a:t>
            </a:r>
            <a:r>
              <a:rPr lang="nb-NO" sz="1100" dirty="0" smtClean="0"/>
              <a:t>(</a:t>
            </a:r>
            <a:r>
              <a:rPr lang="nb-NO" sz="1100" dirty="0" err="1" smtClean="0"/>
              <a:t>mu_Q</a:t>
            </a:r>
            <a:r>
              <a:rPr lang="nb-NO" sz="1100" dirty="0" smtClean="0"/>
              <a:t>): mean=10.338097 median=10.307631    95% </a:t>
            </a:r>
            <a:r>
              <a:rPr lang="nb-NO" sz="1100" dirty="0" err="1" smtClean="0"/>
              <a:t>cred</a:t>
            </a:r>
            <a:r>
              <a:rPr lang="nb-NO" sz="1100" dirty="0" smtClean="0"/>
              <a:t>=(9.869251-10.879960)</a:t>
            </a:r>
          </a:p>
          <a:p>
            <a:r>
              <a:rPr lang="nb-NO" sz="1100" dirty="0" smtClean="0"/>
              <a:t>dt_Q_1: mean=2.864142 median=0.622801    95% </a:t>
            </a:r>
            <a:r>
              <a:rPr lang="nb-NO" sz="1100" dirty="0" err="1" smtClean="0"/>
              <a:t>cred</a:t>
            </a:r>
            <a:r>
              <a:rPr lang="nb-NO" sz="1100" dirty="0" smtClean="0"/>
              <a:t>=(0.004866-16.669872)</a:t>
            </a:r>
          </a:p>
          <a:p>
            <a:r>
              <a:rPr lang="nb-NO" sz="1100" dirty="0" smtClean="0"/>
              <a:t>sigma_Q_1: mean=0.174822 median=0.082960    95% </a:t>
            </a:r>
            <a:r>
              <a:rPr lang="nb-NO" sz="1100" dirty="0" err="1" smtClean="0"/>
              <a:t>cred</a:t>
            </a:r>
            <a:r>
              <a:rPr lang="nb-NO" sz="1100" dirty="0" smtClean="0"/>
              <a:t>=(0.001359-0.480256)</a:t>
            </a:r>
          </a:p>
          <a:p>
            <a:r>
              <a:rPr lang="nb-NO" sz="1100" dirty="0" err="1" smtClean="0"/>
              <a:t>obs_sd_Q_origscale</a:t>
            </a:r>
            <a:r>
              <a:rPr lang="nb-NO" sz="1100" dirty="0" smtClean="0"/>
              <a:t>: mean=1.011760 median=1.532218    95% </a:t>
            </a:r>
            <a:r>
              <a:rPr lang="nb-NO" sz="1100" dirty="0" err="1" smtClean="0"/>
              <a:t>cred</a:t>
            </a:r>
            <a:r>
              <a:rPr lang="nb-NO" sz="1100" dirty="0" smtClean="0"/>
              <a:t>=(0.002186-1.881838)</a:t>
            </a:r>
          </a:p>
          <a:p>
            <a:r>
              <a:rPr lang="nb-NO" sz="1100" dirty="0" err="1" smtClean="0"/>
              <a:t>exp</a:t>
            </a:r>
            <a:r>
              <a:rPr lang="nb-NO" sz="1100" dirty="0" smtClean="0"/>
              <a:t>(</a:t>
            </a:r>
            <a:r>
              <a:rPr lang="nb-NO" sz="1100" dirty="0" err="1" smtClean="0"/>
              <a:t>mu_Q</a:t>
            </a:r>
            <a:r>
              <a:rPr lang="nb-NO" sz="1100" dirty="0" smtClean="0"/>
              <a:t>) - </a:t>
            </a:r>
            <a:r>
              <a:rPr lang="nb-NO" sz="1100" dirty="0" err="1" smtClean="0"/>
              <a:t>spacing</a:t>
            </a:r>
            <a:r>
              <a:rPr lang="nb-NO" sz="1100" dirty="0" smtClean="0"/>
              <a:t> </a:t>
            </a:r>
            <a:r>
              <a:rPr lang="nb-NO" sz="1100" dirty="0" err="1" smtClean="0"/>
              <a:t>between</a:t>
            </a:r>
            <a:r>
              <a:rPr lang="nb-NO" sz="1100" dirty="0" smtClean="0"/>
              <a:t> independent samples:1.14996</a:t>
            </a:r>
            <a:endParaRPr lang="nb-NO" sz="1100" dirty="0"/>
          </a:p>
        </p:txBody>
      </p:sp>
      <p:sp>
        <p:nvSpPr>
          <p:cNvPr id="7" name="TekstSylinder 6"/>
          <p:cNvSpPr txBox="1"/>
          <p:nvPr/>
        </p:nvSpPr>
        <p:spPr>
          <a:xfrm>
            <a:off x="251520" y="2312876"/>
            <a:ext cx="331236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err="1" smtClean="0"/>
              <a:t>Specifies</a:t>
            </a:r>
            <a:r>
              <a:rPr lang="nb-NO" dirty="0" smtClean="0"/>
              <a:t> a </a:t>
            </a:r>
            <a:r>
              <a:rPr lang="nb-NO" dirty="0" err="1" smtClean="0"/>
              <a:t>new</a:t>
            </a:r>
            <a:r>
              <a:rPr lang="nb-NO" dirty="0" smtClean="0"/>
              <a:t> input file </a:t>
            </a:r>
            <a:r>
              <a:rPr lang="nb-NO" dirty="0" err="1" smtClean="0"/>
              <a:t>with</a:t>
            </a:r>
            <a:r>
              <a:rPr lang="nb-NO" dirty="0" smtClean="0"/>
              <a:t> </a:t>
            </a:r>
            <a:r>
              <a:rPr lang="nb-NO" dirty="0" err="1" smtClean="0"/>
              <a:t>associated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structure</a:t>
            </a:r>
            <a:endParaRPr lang="nb-NO" dirty="0"/>
          </a:p>
        </p:txBody>
      </p:sp>
      <p:cxnSp>
        <p:nvCxnSpPr>
          <p:cNvPr id="9" name="Rett pil 8"/>
          <p:cNvCxnSpPr>
            <a:stCxn id="7" idx="0"/>
          </p:cNvCxnSpPr>
          <p:nvPr/>
        </p:nvCxnSpPr>
        <p:spPr>
          <a:xfrm flipV="1">
            <a:off x="1907704" y="1880828"/>
            <a:ext cx="1728192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kstSylinder 9"/>
          <p:cNvSpPr txBox="1"/>
          <p:nvPr/>
        </p:nvSpPr>
        <p:spPr>
          <a:xfrm>
            <a:off x="3671900" y="2384884"/>
            <a:ext cx="251703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#</a:t>
            </a:r>
            <a:r>
              <a:rPr lang="nb-NO" dirty="0" err="1" smtClean="0"/>
              <a:t>layers</a:t>
            </a:r>
            <a:r>
              <a:rPr lang="nb-NO" dirty="0" smtClean="0"/>
              <a:t>  </a:t>
            </a:r>
            <a:r>
              <a:rPr lang="nb-NO" dirty="0" err="1" smtClean="0"/>
              <a:t>other</a:t>
            </a:r>
            <a:r>
              <a:rPr lang="nb-NO" dirty="0" smtClean="0"/>
              <a:t> </a:t>
            </a:r>
            <a:r>
              <a:rPr lang="nb-NO" dirty="0" err="1" smtClean="0"/>
              <a:t>model</a:t>
            </a:r>
            <a:r>
              <a:rPr lang="nb-NO" dirty="0" smtClean="0"/>
              <a:t> </a:t>
            </a:r>
          </a:p>
          <a:p>
            <a:r>
              <a:rPr lang="nb-NO" dirty="0" smtClean="0"/>
              <a:t>              </a:t>
            </a:r>
            <a:r>
              <a:rPr lang="nb-NO" dirty="0" err="1" smtClean="0"/>
              <a:t>options</a:t>
            </a:r>
            <a:r>
              <a:rPr lang="nb-NO" dirty="0" smtClean="0"/>
              <a:t> </a:t>
            </a:r>
            <a:r>
              <a:rPr lang="nb-NO" dirty="0" err="1" smtClean="0"/>
              <a:t>go</a:t>
            </a:r>
            <a:r>
              <a:rPr lang="nb-NO" dirty="0" smtClean="0"/>
              <a:t> </a:t>
            </a:r>
            <a:r>
              <a:rPr lang="nb-NO" dirty="0" err="1" smtClean="0"/>
              <a:t>here</a:t>
            </a:r>
            <a:endParaRPr lang="nb-NO" dirty="0"/>
          </a:p>
        </p:txBody>
      </p:sp>
      <p:cxnSp>
        <p:nvCxnSpPr>
          <p:cNvPr id="12" name="Rett pil 11"/>
          <p:cNvCxnSpPr/>
          <p:nvPr/>
        </p:nvCxnSpPr>
        <p:spPr>
          <a:xfrm flipH="1" flipV="1">
            <a:off x="3815916" y="1844824"/>
            <a:ext cx="108012" cy="57606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Rett pil 13"/>
          <p:cNvCxnSpPr/>
          <p:nvPr/>
        </p:nvCxnSpPr>
        <p:spPr>
          <a:xfrm flipV="1">
            <a:off x="3923928" y="1844824"/>
            <a:ext cx="36004" cy="57606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Rett pil 15"/>
          <p:cNvCxnSpPr/>
          <p:nvPr/>
        </p:nvCxnSpPr>
        <p:spPr>
          <a:xfrm flipH="1" flipV="1">
            <a:off x="4211960" y="1844824"/>
            <a:ext cx="396044" cy="57606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Rett pil 17"/>
          <p:cNvCxnSpPr>
            <a:endCxn id="3" idx="0"/>
          </p:cNvCxnSpPr>
          <p:nvPr/>
        </p:nvCxnSpPr>
        <p:spPr>
          <a:xfrm>
            <a:off x="4427984" y="1268760"/>
            <a:ext cx="72262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kstSylinder 18"/>
          <p:cNvSpPr txBox="1"/>
          <p:nvPr/>
        </p:nvSpPr>
        <p:spPr>
          <a:xfrm>
            <a:off x="3923928" y="1016732"/>
            <a:ext cx="34484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Axis</a:t>
            </a:r>
            <a:r>
              <a:rPr lang="nb-NO" dirty="0" smtClean="0"/>
              <a:t> </a:t>
            </a:r>
            <a:r>
              <a:rPr lang="nb-NO" dirty="0" err="1" smtClean="0"/>
              <a:t>label</a:t>
            </a:r>
            <a:r>
              <a:rPr lang="nb-NO" dirty="0" smtClean="0"/>
              <a:t>  </a:t>
            </a:r>
            <a:r>
              <a:rPr lang="nb-NO" dirty="0" err="1" smtClean="0"/>
              <a:t>Name</a:t>
            </a:r>
            <a:r>
              <a:rPr lang="nb-NO" dirty="0" smtClean="0"/>
              <a:t> </a:t>
            </a:r>
            <a:r>
              <a:rPr lang="nb-NO" dirty="0" err="1" smtClean="0"/>
              <a:t>of</a:t>
            </a:r>
            <a:r>
              <a:rPr lang="nb-NO" dirty="0" smtClean="0"/>
              <a:t> file  Prior file</a:t>
            </a:r>
            <a:endParaRPr lang="nb-NO" dirty="0"/>
          </a:p>
        </p:txBody>
      </p:sp>
      <p:cxnSp>
        <p:nvCxnSpPr>
          <p:cNvPr id="21" name="Rett pil 20"/>
          <p:cNvCxnSpPr/>
          <p:nvPr/>
        </p:nvCxnSpPr>
        <p:spPr>
          <a:xfrm flipH="1">
            <a:off x="5292080" y="1304764"/>
            <a:ext cx="72008" cy="36004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Rett pil 22"/>
          <p:cNvCxnSpPr/>
          <p:nvPr/>
        </p:nvCxnSpPr>
        <p:spPr>
          <a:xfrm>
            <a:off x="6768244" y="1340768"/>
            <a:ext cx="0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Rett pil 24"/>
          <p:cNvCxnSpPr/>
          <p:nvPr/>
        </p:nvCxnSpPr>
        <p:spPr>
          <a:xfrm flipV="1">
            <a:off x="7200292" y="1844824"/>
            <a:ext cx="360040" cy="54006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kstSylinder 25"/>
          <p:cNvSpPr txBox="1"/>
          <p:nvPr/>
        </p:nvSpPr>
        <p:spPr>
          <a:xfrm>
            <a:off x="6732240" y="2456892"/>
            <a:ext cx="986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#</a:t>
            </a:r>
            <a:r>
              <a:rPr lang="nb-NO" dirty="0" err="1" smtClean="0"/>
              <a:t>mcmc</a:t>
            </a:r>
            <a:endParaRPr lang="nb-NO" dirty="0" smtClean="0"/>
          </a:p>
          <a:p>
            <a:r>
              <a:rPr lang="nb-NO" dirty="0" err="1" smtClean="0"/>
              <a:t>samples</a:t>
            </a:r>
            <a:endParaRPr lang="nb-NO" dirty="0"/>
          </a:p>
        </p:txBody>
      </p:sp>
      <p:sp>
        <p:nvSpPr>
          <p:cNvPr id="27" name="TekstSylinder 26"/>
          <p:cNvSpPr txBox="1"/>
          <p:nvPr/>
        </p:nvSpPr>
        <p:spPr>
          <a:xfrm>
            <a:off x="7308304" y="3320988"/>
            <a:ext cx="8675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burnin</a:t>
            </a:r>
            <a:endParaRPr lang="nb-NO" dirty="0"/>
          </a:p>
        </p:txBody>
      </p:sp>
      <p:cxnSp>
        <p:nvCxnSpPr>
          <p:cNvPr id="29" name="Rett pil 28"/>
          <p:cNvCxnSpPr/>
          <p:nvPr/>
        </p:nvCxnSpPr>
        <p:spPr>
          <a:xfrm flipV="1">
            <a:off x="7812360" y="1880828"/>
            <a:ext cx="216024" cy="1404156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kstSylinder 29"/>
          <p:cNvSpPr txBox="1"/>
          <p:nvPr/>
        </p:nvSpPr>
        <p:spPr>
          <a:xfrm>
            <a:off x="7920372" y="2744924"/>
            <a:ext cx="94128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spacing</a:t>
            </a:r>
            <a:endParaRPr lang="nb-NO" dirty="0"/>
          </a:p>
        </p:txBody>
      </p:sp>
      <p:cxnSp>
        <p:nvCxnSpPr>
          <p:cNvPr id="32" name="Rett pil 31"/>
          <p:cNvCxnSpPr/>
          <p:nvPr/>
        </p:nvCxnSpPr>
        <p:spPr>
          <a:xfrm flipV="1">
            <a:off x="8208404" y="1844824"/>
            <a:ext cx="216024" cy="97210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kstSylinder 32"/>
          <p:cNvSpPr txBox="1"/>
          <p:nvPr/>
        </p:nvSpPr>
        <p:spPr>
          <a:xfrm>
            <a:off x="8230160" y="2132856"/>
            <a:ext cx="91384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#temp-</a:t>
            </a:r>
          </a:p>
          <a:p>
            <a:r>
              <a:rPr lang="nb-NO" dirty="0" err="1" smtClean="0"/>
              <a:t>ering</a:t>
            </a:r>
            <a:endParaRPr lang="nb-NO" dirty="0"/>
          </a:p>
        </p:txBody>
      </p:sp>
      <p:cxnSp>
        <p:nvCxnSpPr>
          <p:cNvPr id="35" name="Rett pil 34"/>
          <p:cNvCxnSpPr>
            <a:stCxn id="33" idx="0"/>
          </p:cNvCxnSpPr>
          <p:nvPr/>
        </p:nvCxnSpPr>
        <p:spPr>
          <a:xfrm flipH="1" flipV="1">
            <a:off x="8640452" y="1844824"/>
            <a:ext cx="46628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Rett pil 37"/>
          <p:cNvCxnSpPr/>
          <p:nvPr/>
        </p:nvCxnSpPr>
        <p:spPr>
          <a:xfrm flipH="1" flipV="1">
            <a:off x="5292080" y="5337212"/>
            <a:ext cx="2196244" cy="43204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Rett pil 39"/>
          <p:cNvCxnSpPr/>
          <p:nvPr/>
        </p:nvCxnSpPr>
        <p:spPr>
          <a:xfrm flipH="1">
            <a:off x="5508104" y="5769260"/>
            <a:ext cx="1980220" cy="10801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kstSylinder 40"/>
          <p:cNvSpPr txBox="1"/>
          <p:nvPr/>
        </p:nvSpPr>
        <p:spPr>
          <a:xfrm>
            <a:off x="7524328" y="5517232"/>
            <a:ext cx="143965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 smtClean="0"/>
              <a:t>Parameter </a:t>
            </a:r>
            <a:r>
              <a:rPr lang="nb-NO" dirty="0" err="1" smtClean="0"/>
              <a:t>inference</a:t>
            </a:r>
            <a:endParaRPr lang="nb-NO" dirty="0"/>
          </a:p>
        </p:txBody>
      </p:sp>
      <p:cxnSp>
        <p:nvCxnSpPr>
          <p:cNvPr id="43" name="Rett pil 42"/>
          <p:cNvCxnSpPr/>
          <p:nvPr/>
        </p:nvCxnSpPr>
        <p:spPr>
          <a:xfrm flipH="1" flipV="1">
            <a:off x="1331640" y="4185084"/>
            <a:ext cx="5904656" cy="3600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kstSylinder 43"/>
          <p:cNvSpPr txBox="1"/>
          <p:nvPr/>
        </p:nvSpPr>
        <p:spPr>
          <a:xfrm>
            <a:off x="7203982" y="4041068"/>
            <a:ext cx="194001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err="1" smtClean="0"/>
              <a:t>Model</a:t>
            </a:r>
            <a:r>
              <a:rPr lang="nb-NO" dirty="0" smtClean="0"/>
              <a:t> </a:t>
            </a:r>
            <a:r>
              <a:rPr lang="nb-NO" dirty="0" err="1" smtClean="0"/>
              <a:t>likelihood</a:t>
            </a:r>
            <a:r>
              <a:rPr lang="nb-NO" dirty="0" smtClean="0"/>
              <a:t>:</a:t>
            </a:r>
          </a:p>
          <a:p>
            <a:r>
              <a:rPr lang="nb-NO" dirty="0" smtClean="0"/>
              <a:t>log(f(D|M))</a:t>
            </a:r>
            <a:endParaRPr lang="nb-NO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ktangel 36"/>
          <p:cNvSpPr/>
          <p:nvPr/>
        </p:nvSpPr>
        <p:spPr>
          <a:xfrm>
            <a:off x="4572000" y="3501008"/>
            <a:ext cx="4572000" cy="2916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 4"/>
          <p:cNvSpPr/>
          <p:nvPr/>
        </p:nvSpPr>
        <p:spPr>
          <a:xfrm>
            <a:off x="0" y="3501008"/>
            <a:ext cx="4644008" cy="2916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Model testing, silent mode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556792"/>
            <a:ext cx="9000492" cy="47678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/>
              <a:t>Test 1 layer vs 2 layer:</a:t>
            </a:r>
          </a:p>
          <a:p>
            <a:pPr>
              <a:buNone/>
            </a:pPr>
            <a:r>
              <a:rPr lang="en-GB" sz="1800" dirty="0" smtClean="0"/>
              <a:t>~</a:t>
            </a:r>
            <a:r>
              <a:rPr lang="en-GB" sz="1800" dirty="0" err="1" smtClean="0"/>
              <a:t>trr</a:t>
            </a:r>
            <a:r>
              <a:rPr lang="en-GB" sz="1800" dirty="0" smtClean="0"/>
              <a:t>/</a:t>
            </a:r>
            <a:r>
              <a:rPr lang="en-GB" sz="1800" dirty="0" err="1" smtClean="0"/>
              <a:t>prog</a:t>
            </a:r>
            <a:r>
              <a:rPr lang="en-GB" sz="1800" dirty="0" smtClean="0"/>
              <a:t>/</a:t>
            </a:r>
            <a:r>
              <a:rPr lang="en-GB" sz="1800" dirty="0" err="1" smtClean="0"/>
              <a:t>layer_analyzer_complex</a:t>
            </a:r>
            <a:r>
              <a:rPr lang="en-GB" sz="1800" dirty="0" smtClean="0"/>
              <a:t> –s -i -l 1  Q oksfjord_year.txt vf_prior.txt 100 1000 10 1</a:t>
            </a:r>
          </a:p>
          <a:p>
            <a:pPr>
              <a:buNone/>
            </a:pPr>
            <a:r>
              <a:rPr lang="en-GB" sz="1800" dirty="0" smtClean="0"/>
              <a:t>~</a:t>
            </a:r>
            <a:r>
              <a:rPr lang="en-GB" sz="1800" dirty="0" err="1" smtClean="0"/>
              <a:t>trr</a:t>
            </a:r>
            <a:r>
              <a:rPr lang="en-GB" sz="1800" dirty="0" smtClean="0"/>
              <a:t>/</a:t>
            </a:r>
            <a:r>
              <a:rPr lang="en-GB" sz="1800" dirty="0" err="1" smtClean="0"/>
              <a:t>prog</a:t>
            </a:r>
            <a:r>
              <a:rPr lang="en-GB" sz="1800" dirty="0" smtClean="0"/>
              <a:t>/</a:t>
            </a:r>
            <a:r>
              <a:rPr lang="en-GB" sz="1800" dirty="0" err="1" smtClean="0"/>
              <a:t>layer_analyzer_complex</a:t>
            </a:r>
            <a:r>
              <a:rPr lang="en-GB" sz="1800" dirty="0" smtClean="0"/>
              <a:t> –s -i -l 2  Q oksfjord_year.txt vf_prior.txt 100 1000 10 1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Output 1:                                                                    Output 2:</a:t>
            </a:r>
            <a:endParaRPr lang="en-GB" sz="1800" dirty="0"/>
          </a:p>
        </p:txBody>
      </p:sp>
      <p:sp>
        <p:nvSpPr>
          <p:cNvPr id="4" name="Rektangel 3"/>
          <p:cNvSpPr/>
          <p:nvPr/>
        </p:nvSpPr>
        <p:spPr>
          <a:xfrm>
            <a:off x="4716016" y="3789040"/>
            <a:ext cx="4716016" cy="20928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smtClean="0"/>
              <a:t>lprobsum=139.517</a:t>
            </a:r>
          </a:p>
          <a:p>
            <a:r>
              <a:rPr lang="en-GB" sz="1000" smtClean="0"/>
              <a:t>exp(mu_Q): mean=10.428876 median=10.404806    95% cred=(9.720750-11.22)</a:t>
            </a:r>
          </a:p>
          <a:p>
            <a:r>
              <a:rPr lang="en-GB" sz="1000" smtClean="0"/>
              <a:t>dt_Q_1: mean=0.173807 median=0.089425    95% cred=(0.009180-0.975355)</a:t>
            </a:r>
          </a:p>
          <a:p>
            <a:r>
              <a:rPr lang="en-GB" sz="1000" smtClean="0"/>
              <a:t>sigma_Q_1: mean=0.871136 median=0.728526    95% cred=(0.139335-2.315518)</a:t>
            </a:r>
          </a:p>
          <a:p>
            <a:r>
              <a:rPr lang="en-GB" sz="1000" smtClean="0"/>
              <a:t>dt_Q_2: mean=4.362118 median=0.418588    95% cred=(0.002742-31.960495)</a:t>
            </a:r>
          </a:p>
          <a:p>
            <a:r>
              <a:rPr lang="en-GB" sz="1000" smtClean="0"/>
              <a:t>sigma_Q_2: mean=0.170937 median=0.048421    95% cred=(0.000848-1.190461)</a:t>
            </a:r>
          </a:p>
          <a:p>
            <a:r>
              <a:rPr lang="en-GB" sz="1000" smtClean="0"/>
              <a:t>obs_sd_Q_origscale: mean=0.182744 median=0.0342 95% cred=(0.000423-1.27)</a:t>
            </a:r>
          </a:p>
          <a:p>
            <a:r>
              <a:rPr lang="en-GB" sz="1000" smtClean="0"/>
              <a:t>exp(mu_Q) - spacing between independent samples:0.59746</a:t>
            </a:r>
          </a:p>
          <a:p>
            <a:r>
              <a:rPr lang="en-GB" sz="1000" smtClean="0"/>
              <a:t>dt_Q_1 - spacing between independent samples:8.82372</a:t>
            </a:r>
          </a:p>
          <a:p>
            <a:r>
              <a:rPr lang="en-GB" sz="1000" smtClean="0"/>
              <a:t>sigma_Q_1 - spacing between independent samples:14.8241</a:t>
            </a:r>
          </a:p>
          <a:p>
            <a:r>
              <a:rPr lang="en-GB" sz="1000" smtClean="0"/>
              <a:t>dt_Q_2 - spacing between independent samples:1.57009</a:t>
            </a:r>
          </a:p>
          <a:p>
            <a:r>
              <a:rPr lang="en-GB" sz="1000" smtClean="0"/>
              <a:t>sigma_Q_2 - spacing between independent samples:2.13165</a:t>
            </a:r>
          </a:p>
          <a:p>
            <a:r>
              <a:rPr lang="en-GB" sz="1000" smtClean="0"/>
              <a:t>obs_sd_Q_origscale - spacing between independent samples:4.12879</a:t>
            </a:r>
            <a:endParaRPr lang="en-GB" sz="1000"/>
          </a:p>
        </p:txBody>
      </p:sp>
      <p:cxnSp>
        <p:nvCxnSpPr>
          <p:cNvPr id="34" name="Rett pil 33"/>
          <p:cNvCxnSpPr/>
          <p:nvPr/>
        </p:nvCxnSpPr>
        <p:spPr>
          <a:xfrm>
            <a:off x="3635896" y="1376772"/>
            <a:ext cx="36004" cy="54006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1007604" y="980728"/>
            <a:ext cx="677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Silent mode. Only show model likelihood and parameter inference</a:t>
            </a:r>
            <a:endParaRPr lang="en-GB"/>
          </a:p>
        </p:txBody>
      </p:sp>
      <p:sp>
        <p:nvSpPr>
          <p:cNvPr id="39" name="Rektangel 38"/>
          <p:cNvSpPr/>
          <p:nvPr/>
        </p:nvSpPr>
        <p:spPr>
          <a:xfrm>
            <a:off x="0" y="3537012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smtClean="0"/>
              <a:t>lprobsum=139.865</a:t>
            </a:r>
          </a:p>
          <a:p>
            <a:r>
              <a:rPr lang="en-GB" sz="1000" smtClean="0"/>
              <a:t>probsum=5.53054e+60</a:t>
            </a:r>
          </a:p>
          <a:p>
            <a:r>
              <a:rPr lang="en-GB" sz="1000" smtClean="0"/>
              <a:t>-DIC/2 = 152.272</a:t>
            </a:r>
          </a:p>
          <a:p>
            <a:r>
              <a:rPr lang="en-GB" sz="1000" smtClean="0"/>
              <a:t>( DIC: -304.543 , mean_D=-302.654 , p_eff=-1.88963 , D_mean=-300.764 )</a:t>
            </a:r>
          </a:p>
          <a:p>
            <a:r>
              <a:rPr lang="en-GB" sz="1000" smtClean="0"/>
              <a:t>Computing time=1.65s</a:t>
            </a:r>
          </a:p>
          <a:p>
            <a:r>
              <a:rPr lang="en-GB" sz="1000" smtClean="0"/>
              <a:t>Total time:1.64504a</a:t>
            </a:r>
          </a:p>
          <a:p>
            <a:r>
              <a:rPr lang="en-GB" sz="1000" smtClean="0"/>
              <a:t>T0=0.027343 T1=0.13741 T2=0.352572 T3=0.038697 T4=0 T5=0.592385 T6=0.323732</a:t>
            </a:r>
          </a:p>
          <a:p>
            <a:r>
              <a:rPr lang="en-GB" sz="1000" smtClean="0"/>
              <a:t>exp(mu_Q): mean=10.364665 median=10.338734    95% cred=(9.84-10.885)</a:t>
            </a:r>
          </a:p>
          <a:p>
            <a:r>
              <a:rPr lang="en-GB" sz="1000" smtClean="0"/>
              <a:t>dt_Q_1: mean=0.380993 median=0.357423    95% cred=(0.045396-0.894161)</a:t>
            </a:r>
          </a:p>
          <a:p>
            <a:r>
              <a:rPr lang="en-GB" sz="1000" smtClean="0"/>
              <a:t>sigma_Q_1: mean=0.406557 median=0.376359    95% cred=(0.107764-1.001149)</a:t>
            </a:r>
          </a:p>
          <a:p>
            <a:r>
              <a:rPr lang="en-GB" sz="1000" smtClean="0"/>
              <a:t>obs_sd_Q_origscale: mean=0.359155 median=0.055519    95% cred=(0.000659-1.769155)</a:t>
            </a:r>
          </a:p>
          <a:p>
            <a:r>
              <a:rPr lang="en-GB" sz="1000" smtClean="0"/>
              <a:t>exp(mu_Q) - spacing between independent samples:0.776065</a:t>
            </a:r>
          </a:p>
          <a:p>
            <a:r>
              <a:rPr lang="en-GB" sz="1000" smtClean="0"/>
              <a:t>dt_Q_1 - spacing between independent samples:4.37597</a:t>
            </a:r>
          </a:p>
          <a:p>
            <a:r>
              <a:rPr lang="en-GB" sz="1000" smtClean="0"/>
              <a:t>sigma_Q_1 - spacing between independent samples:9.79643</a:t>
            </a:r>
          </a:p>
          <a:p>
            <a:r>
              <a:rPr lang="en-GB" sz="1000" smtClean="0"/>
              <a:t>obs_sd_Q_origscale - spacing between independent samples:8.67418</a:t>
            </a:r>
            <a:endParaRPr lang="en-GB" sz="1000"/>
          </a:p>
        </p:txBody>
      </p:sp>
      <p:sp>
        <p:nvSpPr>
          <p:cNvPr id="42" name="TekstSylinder 41"/>
          <p:cNvSpPr txBox="1"/>
          <p:nvPr/>
        </p:nvSpPr>
        <p:spPr>
          <a:xfrm>
            <a:off x="395536" y="6488668"/>
            <a:ext cx="4182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mtClean="0"/>
              <a:t>Conclusion: 1 layer slightly better than 2.</a:t>
            </a:r>
            <a:endParaRPr lang="en-GB"/>
          </a:p>
        </p:txBody>
      </p:sp>
      <p:sp>
        <p:nvSpPr>
          <p:cNvPr id="46" name="TekstSylinder 45"/>
          <p:cNvSpPr txBox="1"/>
          <p:nvPr/>
        </p:nvSpPr>
        <p:spPr>
          <a:xfrm>
            <a:off x="3635896" y="2816932"/>
            <a:ext cx="8782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#</a:t>
            </a:r>
            <a:r>
              <a:rPr lang="nb-NO" dirty="0" err="1" smtClean="0"/>
              <a:t>layers</a:t>
            </a:r>
            <a:endParaRPr lang="nb-NO" dirty="0"/>
          </a:p>
        </p:txBody>
      </p:sp>
      <p:cxnSp>
        <p:nvCxnSpPr>
          <p:cNvPr id="48" name="Rett pil 47"/>
          <p:cNvCxnSpPr>
            <a:stCxn id="46" idx="0"/>
          </p:cNvCxnSpPr>
          <p:nvPr/>
        </p:nvCxnSpPr>
        <p:spPr>
          <a:xfrm flipV="1">
            <a:off x="4075023" y="2528900"/>
            <a:ext cx="100933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Rektangel 36"/>
          <p:cNvSpPr/>
          <p:nvPr/>
        </p:nvSpPr>
        <p:spPr>
          <a:xfrm>
            <a:off x="4572000" y="3501008"/>
            <a:ext cx="4572000" cy="2916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ktangel 4"/>
          <p:cNvSpPr/>
          <p:nvPr/>
        </p:nvSpPr>
        <p:spPr>
          <a:xfrm>
            <a:off x="0" y="3501008"/>
            <a:ext cx="4644008" cy="2916324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Model testing, silent mode (2)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767808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GB" sz="1800" dirty="0" smtClean="0"/>
              <a:t>OU vs random walk:</a:t>
            </a:r>
          </a:p>
          <a:p>
            <a:pPr>
              <a:buNone/>
            </a:pPr>
            <a:r>
              <a:rPr lang="en-GB" sz="1800" dirty="0" smtClean="0"/>
              <a:t>~</a:t>
            </a:r>
            <a:r>
              <a:rPr lang="en-GB" sz="1800" dirty="0" err="1" smtClean="0"/>
              <a:t>trr</a:t>
            </a:r>
            <a:r>
              <a:rPr lang="en-GB" sz="1800" dirty="0" smtClean="0"/>
              <a:t>/</a:t>
            </a:r>
            <a:r>
              <a:rPr lang="en-GB" sz="1800" dirty="0" err="1" smtClean="0"/>
              <a:t>prog</a:t>
            </a:r>
            <a:r>
              <a:rPr lang="en-GB" sz="1800" dirty="0" smtClean="0"/>
              <a:t>/</a:t>
            </a:r>
            <a:r>
              <a:rPr lang="en-GB" sz="1800" dirty="0" err="1" smtClean="0"/>
              <a:t>layer_analyzer_complex</a:t>
            </a:r>
            <a:r>
              <a:rPr lang="en-GB" sz="1800" dirty="0" smtClean="0"/>
              <a:t> –s -i -l 1  Q oksfjord_year.txt vf_prior.txt 100 1000 10 1</a:t>
            </a:r>
          </a:p>
          <a:p>
            <a:pPr>
              <a:buNone/>
            </a:pPr>
            <a:r>
              <a:rPr lang="en-GB" sz="1800" dirty="0" smtClean="0"/>
              <a:t>~</a:t>
            </a:r>
            <a:r>
              <a:rPr lang="en-GB" sz="1800" dirty="0" err="1" smtClean="0"/>
              <a:t>trr</a:t>
            </a:r>
            <a:r>
              <a:rPr lang="en-GB" sz="1800" dirty="0" smtClean="0"/>
              <a:t>/</a:t>
            </a:r>
            <a:r>
              <a:rPr lang="en-GB" sz="1800" dirty="0" err="1" smtClean="0"/>
              <a:t>prog</a:t>
            </a:r>
            <a:r>
              <a:rPr lang="en-GB" sz="1800" dirty="0" smtClean="0"/>
              <a:t>/</a:t>
            </a:r>
            <a:r>
              <a:rPr lang="en-GB" sz="1800" dirty="0" err="1" smtClean="0"/>
              <a:t>layer_analyzer_complex</a:t>
            </a:r>
            <a:r>
              <a:rPr lang="en-GB" sz="1800" dirty="0" smtClean="0"/>
              <a:t> –s -i -l 1 -np Q oksfjord_year.txt vf_prior.txt 100 1000 10 1</a:t>
            </a:r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endParaRPr lang="en-GB" sz="1800" dirty="0" smtClean="0"/>
          </a:p>
          <a:p>
            <a:pPr>
              <a:buNone/>
            </a:pPr>
            <a:r>
              <a:rPr lang="en-GB" sz="1800" dirty="0" smtClean="0"/>
              <a:t>Output 1:                                                                    Output 2:</a:t>
            </a:r>
            <a:endParaRPr lang="en-GB" sz="1800" dirty="0"/>
          </a:p>
        </p:txBody>
      </p:sp>
      <p:sp>
        <p:nvSpPr>
          <p:cNvPr id="4" name="Rektangel 3"/>
          <p:cNvSpPr/>
          <p:nvPr/>
        </p:nvSpPr>
        <p:spPr>
          <a:xfrm>
            <a:off x="4716016" y="3645024"/>
            <a:ext cx="4716016" cy="270843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GB" sz="1000" dirty="0" err="1" smtClean="0"/>
              <a:t>lprobsum</a:t>
            </a:r>
            <a:r>
              <a:rPr lang="en-GB" sz="1000" dirty="0" smtClean="0"/>
              <a:t>=141.049</a:t>
            </a:r>
          </a:p>
          <a:p>
            <a:r>
              <a:rPr lang="en-GB" sz="1000" dirty="0" err="1" smtClean="0"/>
              <a:t>probsum</a:t>
            </a:r>
            <a:r>
              <a:rPr lang="en-GB" sz="1000" dirty="0" smtClean="0"/>
              <a:t>=1.80555e+61</a:t>
            </a:r>
          </a:p>
          <a:p>
            <a:r>
              <a:rPr lang="en-GB" sz="1000" dirty="0" smtClean="0"/>
              <a:t>-DIC/2 = 145.844</a:t>
            </a:r>
          </a:p>
          <a:p>
            <a:r>
              <a:rPr lang="en-GB" sz="1000" dirty="0" smtClean="0"/>
              <a:t>( DIC: -291.687 , </a:t>
            </a:r>
            <a:r>
              <a:rPr lang="en-GB" sz="1000" dirty="0" err="1" smtClean="0"/>
              <a:t>mean_D</a:t>
            </a:r>
            <a:r>
              <a:rPr lang="en-GB" sz="1000" dirty="0" smtClean="0"/>
              <a:t>=-293.085 , </a:t>
            </a:r>
            <a:r>
              <a:rPr lang="en-GB" sz="1000" dirty="0" err="1" smtClean="0"/>
              <a:t>p_eff</a:t>
            </a:r>
            <a:r>
              <a:rPr lang="en-GB" sz="1000" dirty="0" smtClean="0"/>
              <a:t>=1.39705 , </a:t>
            </a:r>
            <a:r>
              <a:rPr lang="en-GB" sz="1000" dirty="0" err="1" smtClean="0"/>
              <a:t>D_mean</a:t>
            </a:r>
            <a:r>
              <a:rPr lang="en-GB" sz="1000" dirty="0" smtClean="0"/>
              <a:t>=-294.482 )</a:t>
            </a:r>
          </a:p>
          <a:p>
            <a:r>
              <a:rPr lang="en-GB" sz="1000" dirty="0" smtClean="0"/>
              <a:t>Computing time=1.36s</a:t>
            </a:r>
          </a:p>
          <a:p>
            <a:r>
              <a:rPr lang="en-GB" sz="1000" dirty="0" smtClean="0"/>
              <a:t>Total time:1.37014a</a:t>
            </a:r>
          </a:p>
          <a:p>
            <a:r>
              <a:rPr lang="en-GB" sz="1000" dirty="0" smtClean="0"/>
              <a:t>T0=0.022751 T1=0.122395 T2=0.309545 T3=0.033328 T4=0 T5=0.452388 T6=0.287972</a:t>
            </a:r>
          </a:p>
          <a:p>
            <a:r>
              <a:rPr lang="en-GB" sz="1000" dirty="0" smtClean="0"/>
              <a:t>exp(</a:t>
            </a:r>
            <a:r>
              <a:rPr lang="en-GB" sz="1000" dirty="0" err="1" smtClean="0"/>
              <a:t>mu_Q</a:t>
            </a:r>
            <a:r>
              <a:rPr lang="en-GB" sz="1000" dirty="0" smtClean="0"/>
              <a:t>): mean=45060230266049501255393288312903808269074134514794496.000000 median=984407080387292954624.000000    95% </a:t>
            </a:r>
            <a:r>
              <a:rPr lang="en-GB" sz="1000" dirty="0" err="1" smtClean="0"/>
              <a:t>cred</a:t>
            </a:r>
            <a:r>
              <a:rPr lang="en-GB" sz="1000" dirty="0" smtClean="0"/>
              <a:t>=(65.153740-nan)</a:t>
            </a:r>
          </a:p>
          <a:p>
            <a:r>
              <a:rPr lang="en-GB" sz="1000" dirty="0" smtClean="0"/>
              <a:t>sigma_Q_1: mean=0.020774 median=0.016852    95% </a:t>
            </a:r>
            <a:r>
              <a:rPr lang="en-GB" sz="1000" dirty="0" err="1" smtClean="0"/>
              <a:t>cred</a:t>
            </a:r>
            <a:r>
              <a:rPr lang="en-GB" sz="1000" dirty="0" smtClean="0"/>
              <a:t>=(0.006410-0.060541)</a:t>
            </a:r>
          </a:p>
          <a:p>
            <a:r>
              <a:rPr lang="en-GB" sz="1000" dirty="0" err="1" smtClean="0"/>
              <a:t>obs_sd_Q_origscale</a:t>
            </a:r>
            <a:r>
              <a:rPr lang="en-GB" sz="1000" dirty="0" smtClean="0"/>
              <a:t>: mean=1.728383 median=1.731585    95% </a:t>
            </a:r>
            <a:r>
              <a:rPr lang="en-GB" sz="1000" dirty="0" err="1" smtClean="0"/>
              <a:t>cred</a:t>
            </a:r>
            <a:r>
              <a:rPr lang="en-GB" sz="1000" dirty="0" smtClean="0"/>
              <a:t>=(1.423301-2.087830)</a:t>
            </a:r>
          </a:p>
          <a:p>
            <a:r>
              <a:rPr lang="en-GB" sz="1000" dirty="0" smtClean="0"/>
              <a:t>exp(</a:t>
            </a:r>
            <a:r>
              <a:rPr lang="en-GB" sz="1000" dirty="0" err="1" smtClean="0"/>
              <a:t>mu_Q</a:t>
            </a:r>
            <a:r>
              <a:rPr lang="en-GB" sz="1000" dirty="0" smtClean="0"/>
              <a:t>) - spacing between independent samples:0.979783</a:t>
            </a:r>
          </a:p>
          <a:p>
            <a:r>
              <a:rPr lang="en-GB" sz="1000" dirty="0" smtClean="0"/>
              <a:t>sigma_Q_1 - spacing between independent samples:1.4924</a:t>
            </a:r>
          </a:p>
          <a:p>
            <a:r>
              <a:rPr lang="en-GB" sz="1000" dirty="0" err="1" smtClean="0"/>
              <a:t>obs_sd_Q_origscale</a:t>
            </a:r>
            <a:r>
              <a:rPr lang="en-GB" sz="1000" dirty="0" smtClean="0"/>
              <a:t> - spacing between independent samples:1.26234</a:t>
            </a:r>
          </a:p>
        </p:txBody>
      </p:sp>
      <p:cxnSp>
        <p:nvCxnSpPr>
          <p:cNvPr id="34" name="Rett pil 33"/>
          <p:cNvCxnSpPr/>
          <p:nvPr/>
        </p:nvCxnSpPr>
        <p:spPr>
          <a:xfrm>
            <a:off x="3635896" y="1412776"/>
            <a:ext cx="0" cy="540060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kstSylinder 35"/>
          <p:cNvSpPr txBox="1"/>
          <p:nvPr/>
        </p:nvSpPr>
        <p:spPr>
          <a:xfrm>
            <a:off x="1007604" y="980728"/>
            <a:ext cx="6776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Silent mode. Only show model likelihood and parameter inference</a:t>
            </a:r>
            <a:endParaRPr lang="en-GB" dirty="0"/>
          </a:p>
        </p:txBody>
      </p:sp>
      <p:sp>
        <p:nvSpPr>
          <p:cNvPr id="39" name="Rektangel 38"/>
          <p:cNvSpPr/>
          <p:nvPr/>
        </p:nvSpPr>
        <p:spPr>
          <a:xfrm>
            <a:off x="0" y="3537012"/>
            <a:ext cx="4572000" cy="2708434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GB" sz="1000" smtClean="0"/>
              <a:t>lprobsum=139.865</a:t>
            </a:r>
          </a:p>
          <a:p>
            <a:r>
              <a:rPr lang="en-GB" sz="1000" smtClean="0"/>
              <a:t>probsum=5.53054e+60</a:t>
            </a:r>
          </a:p>
          <a:p>
            <a:r>
              <a:rPr lang="en-GB" sz="1000" smtClean="0"/>
              <a:t>-DIC/2 = 152.272</a:t>
            </a:r>
          </a:p>
          <a:p>
            <a:r>
              <a:rPr lang="en-GB" sz="1000" smtClean="0"/>
              <a:t>( DIC: -304.543 , mean_D=-302.654 , p_eff=-1.88963 , D_mean=-300.764 )</a:t>
            </a:r>
          </a:p>
          <a:p>
            <a:r>
              <a:rPr lang="en-GB" sz="1000" smtClean="0"/>
              <a:t>Computing time=1.65s</a:t>
            </a:r>
          </a:p>
          <a:p>
            <a:r>
              <a:rPr lang="en-GB" sz="1000" smtClean="0"/>
              <a:t>Total time:1.64504a</a:t>
            </a:r>
          </a:p>
          <a:p>
            <a:r>
              <a:rPr lang="en-GB" sz="1000" smtClean="0"/>
              <a:t>T0=0.027343 T1=0.13741 T2=0.352572 T3=0.038697 T4=0 T5=0.592385 T6=0.323732</a:t>
            </a:r>
          </a:p>
          <a:p>
            <a:r>
              <a:rPr lang="en-GB" sz="1000" smtClean="0"/>
              <a:t>exp(mu_Q): mean=10.364665 median=10.338734    95% cred=(9.84-10.885)</a:t>
            </a:r>
          </a:p>
          <a:p>
            <a:r>
              <a:rPr lang="en-GB" sz="1000" smtClean="0"/>
              <a:t>dt_Q_1: mean=0.380993 median=0.357423    95% cred=(0.045396-0.894161)</a:t>
            </a:r>
          </a:p>
          <a:p>
            <a:r>
              <a:rPr lang="en-GB" sz="1000" smtClean="0"/>
              <a:t>sigma_Q_1: mean=0.406557 median=0.376359    95% cred=(0.107764-1.001149)</a:t>
            </a:r>
          </a:p>
          <a:p>
            <a:r>
              <a:rPr lang="en-GB" sz="1000" smtClean="0"/>
              <a:t>obs_sd_Q_origscale: mean=0.359155 median=0.055519    95% cred=(0.000659-1.769155)</a:t>
            </a:r>
          </a:p>
          <a:p>
            <a:r>
              <a:rPr lang="en-GB" sz="1000" smtClean="0"/>
              <a:t>exp(mu_Q) - spacing between independent samples:0.776065</a:t>
            </a:r>
          </a:p>
          <a:p>
            <a:r>
              <a:rPr lang="en-GB" sz="1000" smtClean="0"/>
              <a:t>dt_Q_1 - spacing between independent samples:4.37597</a:t>
            </a:r>
          </a:p>
          <a:p>
            <a:r>
              <a:rPr lang="en-GB" sz="1000" smtClean="0"/>
              <a:t>sigma_Q_1 - spacing between independent samples:9.79643</a:t>
            </a:r>
          </a:p>
          <a:p>
            <a:r>
              <a:rPr lang="en-GB" sz="1000" smtClean="0"/>
              <a:t>obs_sd_Q_origscale - spacing between independent samples:8.67418</a:t>
            </a:r>
            <a:endParaRPr lang="en-GB" sz="1000"/>
          </a:p>
        </p:txBody>
      </p:sp>
      <p:sp>
        <p:nvSpPr>
          <p:cNvPr id="42" name="TekstSylinder 41"/>
          <p:cNvSpPr txBox="1"/>
          <p:nvPr/>
        </p:nvSpPr>
        <p:spPr>
          <a:xfrm>
            <a:off x="395536" y="6488668"/>
            <a:ext cx="37803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 smtClean="0"/>
              <a:t>Conclusion: No pull better than OU.</a:t>
            </a:r>
            <a:endParaRPr lang="en-GB" dirty="0"/>
          </a:p>
        </p:txBody>
      </p:sp>
      <p:sp>
        <p:nvSpPr>
          <p:cNvPr id="12" name="TekstSylinder 11"/>
          <p:cNvSpPr txBox="1"/>
          <p:nvPr/>
        </p:nvSpPr>
        <p:spPr>
          <a:xfrm>
            <a:off x="3491880" y="2816932"/>
            <a:ext cx="9176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nb-NO" dirty="0" smtClean="0"/>
              <a:t>No pull</a:t>
            </a:r>
            <a:endParaRPr lang="nb-NO" dirty="0"/>
          </a:p>
        </p:txBody>
      </p:sp>
      <p:cxnSp>
        <p:nvCxnSpPr>
          <p:cNvPr id="14" name="Rett pil 13"/>
          <p:cNvCxnSpPr>
            <a:stCxn id="12" idx="0"/>
          </p:cNvCxnSpPr>
          <p:nvPr/>
        </p:nvCxnSpPr>
        <p:spPr>
          <a:xfrm flipV="1">
            <a:off x="3950692" y="2528900"/>
            <a:ext cx="513296" cy="288032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39552" y="0"/>
            <a:ext cx="8229600" cy="764704"/>
          </a:xfrm>
        </p:spPr>
        <p:txBody>
          <a:bodyPr>
            <a:normAutofit fontScale="90000"/>
          </a:bodyPr>
          <a:lstStyle/>
          <a:p>
            <a:pPr algn="ctr"/>
            <a:r>
              <a:rPr lang="en-GB" dirty="0" smtClean="0"/>
              <a:t>Tying several series together</a:t>
            </a:r>
            <a:endParaRPr lang="en-GB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556792"/>
            <a:ext cx="9144000" cy="4767808"/>
          </a:xfrm>
        </p:spPr>
        <p:txBody>
          <a:bodyPr>
            <a:normAutofit/>
          </a:bodyPr>
          <a:lstStyle/>
          <a:p>
            <a:pPr>
              <a:buNone/>
            </a:pPr>
            <a:endParaRPr lang="en-GB" sz="1800" dirty="0" smtClean="0"/>
          </a:p>
          <a:p>
            <a:pPr>
              <a:buNone/>
            </a:pPr>
            <a:endParaRPr lang="en-GB" sz="1800" dirty="0" smtClean="0"/>
          </a:p>
        </p:txBody>
      </p:sp>
      <p:sp>
        <p:nvSpPr>
          <p:cNvPr id="42" name="TekstSylinder 41"/>
          <p:cNvSpPr txBox="1"/>
          <p:nvPr/>
        </p:nvSpPr>
        <p:spPr>
          <a:xfrm>
            <a:off x="215517" y="1088740"/>
            <a:ext cx="8784976" cy="36009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Example: sediment vs temperature</a:t>
            </a:r>
          </a:p>
          <a:p>
            <a:endParaRPr lang="en-GB" dirty="0" smtClean="0"/>
          </a:p>
          <a:p>
            <a:r>
              <a:rPr lang="en-GB" sz="1000" dirty="0" smtClean="0"/>
              <a:t># Only from 1950</a:t>
            </a:r>
          </a:p>
          <a:p>
            <a:r>
              <a:rPr lang="en-GB" sz="1000" dirty="0" smtClean="0"/>
              <a:t>../</a:t>
            </a:r>
            <a:r>
              <a:rPr lang="en-GB" sz="1000" dirty="0" err="1" smtClean="0"/>
              <a:t>prog</a:t>
            </a:r>
            <a:r>
              <a:rPr lang="en-GB" sz="1000" dirty="0" smtClean="0"/>
              <a:t>/</a:t>
            </a:r>
            <a:r>
              <a:rPr lang="en-GB" sz="1000" dirty="0" err="1" smtClean="0"/>
              <a:t>layer_analyzer_complex</a:t>
            </a:r>
            <a:r>
              <a:rPr lang="en-GB" sz="1000" dirty="0" smtClean="0"/>
              <a:t> -i -l 1 sediment NewCore3-sediment-after1950.txt sediment_prior.txt -i -l 1 0 0 temp Year_average_temperature.txt temp_prior.txt    400 1000 10 1</a:t>
            </a:r>
          </a:p>
          <a:p>
            <a:r>
              <a:rPr lang="en-GB" sz="1000" dirty="0" err="1" smtClean="0"/>
              <a:t>lprobsum</a:t>
            </a:r>
            <a:r>
              <a:rPr lang="en-GB" sz="1000" dirty="0" smtClean="0"/>
              <a:t>=-258.989</a:t>
            </a:r>
          </a:p>
          <a:p>
            <a:endParaRPr lang="en-GB" sz="1000" dirty="0" smtClean="0"/>
          </a:p>
          <a:p>
            <a:r>
              <a:rPr lang="en-GB" sz="1000" dirty="0" smtClean="0"/>
              <a:t>../</a:t>
            </a:r>
            <a:r>
              <a:rPr lang="en-GB" sz="1000" dirty="0" err="1" smtClean="0"/>
              <a:t>prog</a:t>
            </a:r>
            <a:r>
              <a:rPr lang="en-GB" sz="1000" dirty="0" smtClean="0"/>
              <a:t>/</a:t>
            </a:r>
            <a:r>
              <a:rPr lang="en-GB" sz="1000" dirty="0" err="1" smtClean="0"/>
              <a:t>layer_analyzer_complex</a:t>
            </a:r>
            <a:r>
              <a:rPr lang="en-GB" sz="1000" dirty="0" smtClean="0"/>
              <a:t> -i -l 1 sediment NewCore3-sediment-after1950.txt sediment_prior.txt -i -l 1 0 0 temp Year_average_temperature.txt temp_prior.txt  -f 2 1 1 1   400 1000 10 1</a:t>
            </a:r>
          </a:p>
          <a:p>
            <a:r>
              <a:rPr lang="en-GB" sz="1000" dirty="0" err="1" smtClean="0"/>
              <a:t>lprobsum</a:t>
            </a:r>
            <a:r>
              <a:rPr lang="en-GB" sz="1000" dirty="0" smtClean="0"/>
              <a:t>=-254.657</a:t>
            </a:r>
          </a:p>
          <a:p>
            <a:endParaRPr lang="en-GB" sz="1000" dirty="0" smtClean="0"/>
          </a:p>
          <a:p>
            <a:r>
              <a:rPr lang="en-GB" sz="1000" dirty="0" smtClean="0"/>
              <a:t>../</a:t>
            </a:r>
            <a:r>
              <a:rPr lang="en-GB" sz="1000" dirty="0" err="1" smtClean="0"/>
              <a:t>prog</a:t>
            </a:r>
            <a:r>
              <a:rPr lang="en-GB" sz="1000" dirty="0" smtClean="0"/>
              <a:t>/</a:t>
            </a:r>
            <a:r>
              <a:rPr lang="en-GB" sz="1000" dirty="0" err="1" smtClean="0"/>
              <a:t>layer_analyzer_complex</a:t>
            </a:r>
            <a:r>
              <a:rPr lang="en-GB" sz="1000" dirty="0" smtClean="0"/>
              <a:t> -i -l 1 sediment NewCore3-sediment-after1950.txt sediment_prior.txt -i -l 1 0 0 temp Year_average_temperature.txt temp_prior.txt  -C 2 1 1 1   400 1000 10 1</a:t>
            </a:r>
          </a:p>
          <a:p>
            <a:r>
              <a:rPr lang="en-GB" sz="1000" dirty="0" err="1" smtClean="0"/>
              <a:t>lprobsum</a:t>
            </a:r>
            <a:r>
              <a:rPr lang="en-GB" sz="1000" dirty="0" smtClean="0"/>
              <a:t>=-258.556</a:t>
            </a:r>
          </a:p>
          <a:p>
            <a:endParaRPr lang="en-GB" dirty="0" smtClean="0"/>
          </a:p>
          <a:p>
            <a:r>
              <a:rPr lang="en-GB" dirty="0" smtClean="0"/>
              <a:t>Conclusion: temperature -&gt; sediment.</a:t>
            </a:r>
          </a:p>
          <a:p>
            <a:r>
              <a:rPr lang="en-GB" dirty="0" smtClean="0"/>
              <a:t>Bayes factor of exp(4)</a:t>
            </a:r>
          </a:p>
          <a:p>
            <a:endParaRPr lang="en-GB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503548" y="188640"/>
            <a:ext cx="8229600" cy="710952"/>
          </a:xfrm>
        </p:spPr>
        <p:txBody>
          <a:bodyPr>
            <a:noAutofit/>
          </a:bodyPr>
          <a:lstStyle/>
          <a:p>
            <a:r>
              <a:rPr lang="en-GB" sz="4000" smtClean="0"/>
              <a:t>Why continuous time?</a:t>
            </a:r>
            <a:endParaRPr lang="en-GB" sz="400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43508" y="1016732"/>
            <a:ext cx="7488832" cy="5841268"/>
          </a:xfrm>
        </p:spPr>
        <p:txBody>
          <a:bodyPr>
            <a:normAutofit/>
          </a:bodyPr>
          <a:lstStyle/>
          <a:p>
            <a:pPr marL="457200" indent="-457200">
              <a:buFont typeface="+mj-lt"/>
              <a:buAutoNum type="alphaLcParenR"/>
            </a:pPr>
            <a:r>
              <a:rPr lang="en-GB" sz="2400" dirty="0" smtClean="0"/>
              <a:t>If you can handle continuous time, you can handle discrete observations also, particularly if they are equidistant in time (but not restricted to that).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 smtClean="0"/>
              <a:t>Time is continuous... </a:t>
            </a:r>
            <a:r>
              <a:rPr lang="en-GB" sz="2400" dirty="0" smtClean="0">
                <a:sym typeface="Wingdings" pitchFamily="2" charset="2"/>
              </a:rPr>
              <a:t></a:t>
            </a:r>
          </a:p>
          <a:p>
            <a:pPr marL="457200" indent="-457200">
              <a:buFont typeface="+mj-lt"/>
              <a:buAutoNum type="alphaLcParenR"/>
            </a:pPr>
            <a:r>
              <a:rPr lang="en-GB" sz="2400" dirty="0" smtClean="0">
                <a:sym typeface="Wingdings" pitchFamily="2" charset="2"/>
              </a:rPr>
              <a:t>The program I made (</a:t>
            </a:r>
            <a:r>
              <a:rPr lang="en-GB" sz="2400" dirty="0" err="1" smtClean="0">
                <a:sym typeface="Wingdings" pitchFamily="2" charset="2"/>
              </a:rPr>
              <a:t>layer_analyzer_complex</a:t>
            </a:r>
            <a:r>
              <a:rPr lang="en-GB" sz="2400" dirty="0" smtClean="0">
                <a:sym typeface="Wingdings" pitchFamily="2" charset="2"/>
              </a:rPr>
              <a:t>) is a continuous time analysis toolbox.</a:t>
            </a:r>
          </a:p>
          <a:p>
            <a:pPr marL="457200" indent="-457200">
              <a:buFont typeface="+mj-lt"/>
              <a:buAutoNum type="alphaLcParenR"/>
            </a:pPr>
            <a:endParaRPr lang="en-GB" sz="2400" dirty="0" smtClean="0">
              <a:sym typeface="Wingdings" pitchFamily="2" charset="2"/>
            </a:endParaRPr>
          </a:p>
          <a:p>
            <a:pPr marL="457200" indent="-457200">
              <a:buNone/>
            </a:pPr>
            <a:r>
              <a:rPr lang="en-GB" sz="2400" dirty="0" smtClean="0">
                <a:sym typeface="Wingdings" pitchFamily="2" charset="2"/>
              </a:rPr>
              <a:t>A process is a stochastic </a:t>
            </a:r>
            <a:r>
              <a:rPr lang="en-GB" sz="2400" b="1" u="sng" dirty="0" smtClean="0">
                <a:sym typeface="Wingdings" pitchFamily="2" charset="2"/>
              </a:rPr>
              <a:t>function</a:t>
            </a:r>
            <a:r>
              <a:rPr lang="en-GB" sz="2400" dirty="0" smtClean="0">
                <a:sym typeface="Wingdings" pitchFamily="2" charset="2"/>
              </a:rPr>
              <a:t> of time: X(t) </a:t>
            </a:r>
            <a:r>
              <a:rPr lang="en-GB" sz="2400" dirty="0" smtClean="0">
                <a:sym typeface="Symbol"/>
              </a:rPr>
              <a:t> t</a:t>
            </a:r>
            <a:r>
              <a:rPr lang="en-GB" sz="2400" dirty="0" smtClean="0">
                <a:sym typeface="Wingdings" pitchFamily="2" charset="2"/>
              </a:rPr>
              <a:t>. </a:t>
            </a:r>
          </a:p>
          <a:p>
            <a:pPr marL="457200" indent="-457200">
              <a:buNone/>
            </a:pPr>
            <a:r>
              <a:rPr lang="en-GB" sz="2400" dirty="0" smtClean="0">
                <a:sym typeface="Wingdings" pitchFamily="2" charset="2"/>
              </a:rPr>
              <a:t>Typically a process has a starting point in time, which is typically set to t=0. </a:t>
            </a:r>
          </a:p>
          <a:p>
            <a:pPr marL="457200" indent="-457200">
              <a:buNone/>
            </a:pPr>
            <a:r>
              <a:rPr lang="en-GB" sz="2400" dirty="0" smtClean="0"/>
              <a:t>Stationary processes can however extend infinitely back in time.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616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647564" y="1808820"/>
            <a:ext cx="6450657" cy="3565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ktangel 4"/>
          <p:cNvSpPr/>
          <p:nvPr/>
        </p:nvSpPr>
        <p:spPr>
          <a:xfrm>
            <a:off x="3851920" y="5049180"/>
            <a:ext cx="504056" cy="1800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67544" y="404664"/>
            <a:ext cx="8229600" cy="1143000"/>
          </a:xfrm>
        </p:spPr>
        <p:txBody>
          <a:bodyPr>
            <a:normAutofit fontScale="90000"/>
          </a:bodyPr>
          <a:lstStyle/>
          <a:p>
            <a:pPr algn="ctr"/>
            <a:r>
              <a:rPr lang="en-GB" smtClean="0"/>
              <a:t>Continuous time series vs discrete measurements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15516" y="1664804"/>
            <a:ext cx="8928484" cy="5193196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sz="2000" dirty="0" smtClean="0"/>
              <a:t>While our state may be continuous in time, we’ll only have a finite set of measurements. These are often (but not always) made equidistantly in time.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3900" dirty="0" smtClean="0"/>
          </a:p>
          <a:p>
            <a:pPr>
              <a:buNone/>
            </a:pPr>
            <a:r>
              <a:rPr lang="en-GB" sz="2000" dirty="0" smtClean="0"/>
              <a:t>Continuous time linear processes sampled </a:t>
            </a:r>
            <a:r>
              <a:rPr lang="en-GB" sz="2000" dirty="0" err="1" smtClean="0"/>
              <a:t>equidistanly</a:t>
            </a:r>
            <a:r>
              <a:rPr lang="en-GB" sz="2000" dirty="0" smtClean="0"/>
              <a:t> in time results in discrete time linear processes.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r>
              <a:rPr lang="en-GB" sz="2000" dirty="0" smtClean="0"/>
              <a:t>Observations are deemed as flawed and can go missing. Likelihood extracted using the Kalman filter.</a:t>
            </a:r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 smtClean="0"/>
          </a:p>
          <a:p>
            <a:pPr>
              <a:buNone/>
            </a:pPr>
            <a:endParaRPr lang="en-GB" sz="20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2918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1268760"/>
            <a:ext cx="3347864" cy="28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59532" y="188640"/>
            <a:ext cx="8229600" cy="738336"/>
          </a:xfrm>
        </p:spPr>
        <p:txBody>
          <a:bodyPr>
            <a:noAutofit/>
          </a:bodyPr>
          <a:lstStyle/>
          <a:p>
            <a:pPr algn="ctr"/>
            <a:r>
              <a:rPr lang="en-GB" sz="3200" dirty="0" smtClean="0"/>
              <a:t>Single state linear processes                                 </a:t>
            </a:r>
            <a:r>
              <a:rPr lang="en-GB" sz="2400" dirty="0" smtClean="0"/>
              <a:t>(Ornstein-Uhlenbeck)</a:t>
            </a:r>
            <a:endParaRPr lang="en-GB" sz="3200" dirty="0"/>
          </a:p>
        </p:txBody>
      </p:sp>
      <p:sp>
        <p:nvSpPr>
          <p:cNvPr id="25" name="Plassholder for innhold 24"/>
          <p:cNvSpPr>
            <a:spLocks noGrp="1"/>
          </p:cNvSpPr>
          <p:nvPr>
            <p:ph idx="1"/>
          </p:nvPr>
        </p:nvSpPr>
        <p:spPr>
          <a:xfrm>
            <a:off x="0" y="1088740"/>
            <a:ext cx="5688124" cy="5769260"/>
          </a:xfrm>
        </p:spPr>
        <p:txBody>
          <a:bodyPr>
            <a:normAutofit fontScale="85000" lnSpcReduction="10000"/>
          </a:bodyPr>
          <a:lstStyle/>
          <a:p>
            <a:r>
              <a:rPr lang="en-GB" sz="2000" dirty="0" smtClean="0"/>
              <a:t>A single state linear process represents a process not affected by anything except noise. </a:t>
            </a:r>
          </a:p>
          <a:p>
            <a:r>
              <a:rPr lang="en-GB" sz="2000" dirty="0" smtClean="0"/>
              <a:t>It can (and often will) have a dampening factor that makes the process approach a stationary expectancy and stay near that expectancy in a stationary fashion.</a:t>
            </a:r>
          </a:p>
          <a:p>
            <a:r>
              <a:rPr lang="en-GB" sz="2000" dirty="0" smtClean="0"/>
              <a:t>If so, it is characterized by three parameters: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ym typeface="Symbol"/>
              </a:rPr>
              <a:t> - the expectation value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ym typeface="Symbol"/>
              </a:rPr>
              <a:t> - the size of the noise contribution</a:t>
            </a:r>
          </a:p>
          <a:p>
            <a:pPr marL="457200" indent="-457200">
              <a:buFont typeface="+mj-lt"/>
              <a:buAutoNum type="arabicPeriod"/>
            </a:pPr>
            <a:r>
              <a:rPr lang="en-GB" sz="2000" dirty="0" smtClean="0">
                <a:sym typeface="Symbol"/>
              </a:rPr>
              <a:t>t - the characteristic time. </a:t>
            </a:r>
          </a:p>
          <a:p>
            <a:pPr marL="457200" indent="-457200">
              <a:buNone/>
            </a:pPr>
            <a:endParaRPr lang="en-GB" sz="2000" dirty="0" smtClean="0">
              <a:sym typeface="Symbol"/>
            </a:endParaRPr>
          </a:p>
          <a:p>
            <a:pPr marL="0" indent="-457200">
              <a:buNone/>
            </a:pPr>
            <a:r>
              <a:rPr lang="en-GB" sz="2000" dirty="0" smtClean="0">
                <a:sym typeface="Symbol"/>
              </a:rPr>
              <a:t>The characteristic time, t, is the most important parameter here for describing the dynamics. It tells</a:t>
            </a:r>
          </a:p>
          <a:p>
            <a:pPr marL="576000" indent="-457200">
              <a:buFont typeface="+mj-lt"/>
              <a:buAutoNum type="alphaLcParenR"/>
            </a:pPr>
            <a:r>
              <a:rPr lang="en-GB" sz="2000" dirty="0" smtClean="0">
                <a:sym typeface="Symbol"/>
              </a:rPr>
              <a:t>How fast the process approaches the expectancy. The distance will be 1/e of it’s original value after a time t.</a:t>
            </a:r>
          </a:p>
          <a:p>
            <a:pPr marL="576000" indent="-457200">
              <a:buFont typeface="+mj-lt"/>
              <a:buAutoNum type="alphaLcParenR"/>
            </a:pPr>
            <a:r>
              <a:rPr lang="en-GB" sz="2000" dirty="0" smtClean="0">
                <a:sym typeface="Symbol"/>
              </a:rPr>
              <a:t>How fast the process forgets previous states, i.e. how  fast the auto-correlation is dampened. (t)=e</a:t>
            </a:r>
            <a:r>
              <a:rPr lang="en-GB" sz="2000" baseline="30000" dirty="0" smtClean="0">
                <a:sym typeface="Symbol"/>
              </a:rPr>
              <a:t>-t/t</a:t>
            </a:r>
            <a:r>
              <a:rPr lang="en-GB" sz="2000" dirty="0" smtClean="0">
                <a:sym typeface="Symbol"/>
              </a:rPr>
              <a:t>. The time it takes for the auto-correlation to drop with a factor of 1/e is again t.</a:t>
            </a:r>
          </a:p>
          <a:p>
            <a:pPr marL="0" indent="-457200">
              <a:buNone/>
            </a:pPr>
            <a:r>
              <a:rPr lang="en-GB" sz="2000" dirty="0" smtClean="0">
                <a:sym typeface="Symbol"/>
              </a:rPr>
              <a:t>If it is more comfortable to look at halving times, that can be easily derived: </a:t>
            </a:r>
          </a:p>
        </p:txBody>
      </p:sp>
      <p:sp>
        <p:nvSpPr>
          <p:cNvPr id="28" name="TekstSylinder 27"/>
          <p:cNvSpPr txBox="1"/>
          <p:nvPr/>
        </p:nvSpPr>
        <p:spPr>
          <a:xfrm>
            <a:off x="6012160" y="836712"/>
            <a:ext cx="3276365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X(0)=10, </a:t>
            </a:r>
            <a:r>
              <a:rPr lang="en-GB" dirty="0" smtClean="0">
                <a:sym typeface="Symbol"/>
              </a:rPr>
              <a:t></a:t>
            </a:r>
            <a:r>
              <a:rPr lang="en-GB" dirty="0" smtClean="0"/>
              <a:t>=1, </a:t>
            </a:r>
            <a:r>
              <a:rPr lang="en-GB" dirty="0" smtClean="0">
                <a:sym typeface="Symbol"/>
              </a:rPr>
              <a:t>t </a:t>
            </a:r>
            <a:r>
              <a:rPr lang="en-GB" dirty="0" smtClean="0"/>
              <a:t>=1</a:t>
            </a:r>
          </a:p>
          <a:p>
            <a:r>
              <a:rPr lang="en-GB" dirty="0" smtClean="0"/>
              <a:t>Green line=expectancy </a:t>
            </a:r>
            <a:r>
              <a:rPr lang="en-GB" sz="1400" dirty="0" smtClean="0"/>
              <a:t>(and solution without noise)</a:t>
            </a:r>
            <a:endParaRPr lang="en-GB" dirty="0"/>
          </a:p>
        </p:txBody>
      </p:sp>
      <p:pic>
        <p:nvPicPr>
          <p:cNvPr id="42291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2140" y="3825044"/>
            <a:ext cx="3311860" cy="273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kstSylinder 28"/>
          <p:cNvSpPr txBox="1"/>
          <p:nvPr/>
        </p:nvSpPr>
        <p:spPr>
          <a:xfrm>
            <a:off x="5580112" y="6119336"/>
            <a:ext cx="3563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X(0)=1, </a:t>
            </a:r>
            <a:r>
              <a:rPr lang="en-GB" sz="1400" dirty="0" smtClean="0">
                <a:sym typeface="Symbol"/>
              </a:rPr>
              <a:t>same process</a:t>
            </a:r>
            <a:endParaRPr lang="en-GB" sz="1400" dirty="0" smtClean="0"/>
          </a:p>
          <a:p>
            <a:r>
              <a:rPr lang="en-GB" sz="1400" dirty="0" smtClean="0"/>
              <a:t>Green line=stationary expectancy,            red line=stationary 95% credibility interval.</a:t>
            </a:r>
            <a:endParaRPr lang="en-GB" sz="1400" dirty="0"/>
          </a:p>
        </p:txBody>
      </p:sp>
      <p:graphicFrame>
        <p:nvGraphicFramePr>
          <p:cNvPr id="3" name="Object 7"/>
          <p:cNvGraphicFramePr>
            <a:graphicFrameLocks noChangeAspect="1"/>
          </p:cNvGraphicFramePr>
          <p:nvPr/>
        </p:nvGraphicFramePr>
        <p:xfrm>
          <a:off x="1799692" y="6309320"/>
          <a:ext cx="1264140" cy="288032"/>
        </p:xfrm>
        <a:graphic>
          <a:graphicData uri="http://schemas.openxmlformats.org/presentationml/2006/ole">
            <p:oleObj spid="_x0000_s422919" name="Formel" r:id="rId5" imgW="10029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796136" y="800708"/>
            <a:ext cx="3347864" cy="2874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59532" y="188640"/>
            <a:ext cx="8229600" cy="738336"/>
          </a:xfrm>
        </p:spPr>
        <p:txBody>
          <a:bodyPr>
            <a:noAutofit/>
          </a:bodyPr>
          <a:lstStyle/>
          <a:p>
            <a:pPr algn="ctr"/>
            <a:r>
              <a:rPr lang="en-GB" sz="2400" dirty="0" smtClean="0"/>
              <a:t>Ornstein-Uhlenbeck – </a:t>
            </a:r>
            <a:br>
              <a:rPr lang="en-GB" sz="2400" dirty="0" smtClean="0"/>
            </a:br>
            <a:r>
              <a:rPr lang="en-GB" sz="2400" dirty="0" smtClean="0"/>
              <a:t>Stochastic differential equation representation</a:t>
            </a:r>
            <a:endParaRPr lang="en-GB" sz="3200" dirty="0"/>
          </a:p>
        </p:txBody>
      </p:sp>
      <p:sp>
        <p:nvSpPr>
          <p:cNvPr id="25" name="Plassholder for innhold 24"/>
          <p:cNvSpPr>
            <a:spLocks noGrp="1"/>
          </p:cNvSpPr>
          <p:nvPr>
            <p:ph idx="1"/>
          </p:nvPr>
        </p:nvSpPr>
        <p:spPr>
          <a:xfrm>
            <a:off x="0" y="1088740"/>
            <a:ext cx="5688124" cy="5769260"/>
          </a:xfrm>
        </p:spPr>
        <p:txBody>
          <a:bodyPr>
            <a:normAutofit/>
          </a:bodyPr>
          <a:lstStyle/>
          <a:p>
            <a:pPr marL="0" indent="-457200">
              <a:buNone/>
            </a:pPr>
            <a:r>
              <a:rPr lang="en-GB" sz="2000" dirty="0" smtClean="0">
                <a:sym typeface="Symbol"/>
              </a:rPr>
              <a:t>Mathematically, the OU process is represented by a linear stochastic differential equations:</a:t>
            </a:r>
          </a:p>
          <a:p>
            <a:pPr marL="0" indent="-457200">
              <a:buNone/>
            </a:pPr>
            <a:endParaRPr lang="en-GB" sz="2000" dirty="0" smtClean="0">
              <a:sym typeface="Symbol"/>
            </a:endParaRPr>
          </a:p>
          <a:p>
            <a:pPr marL="0" indent="-457200">
              <a:buNone/>
            </a:pPr>
            <a:endParaRPr lang="en-GB" sz="2000" dirty="0" smtClean="0">
              <a:sym typeface="Symbol"/>
            </a:endParaRPr>
          </a:p>
          <a:p>
            <a:pPr marL="0" indent="-457200">
              <a:buNone/>
            </a:pPr>
            <a:r>
              <a:rPr lang="en-GB" sz="2000" dirty="0" smtClean="0">
                <a:sym typeface="Symbol"/>
              </a:rPr>
              <a:t>where a=1/t. The first term represents an ordinary differential equation that pulls X(t) towards , reducing the distance by a factor 1/e for each time interval t.</a:t>
            </a:r>
          </a:p>
          <a:p>
            <a:pPr marL="0" indent="-457200">
              <a:buNone/>
            </a:pPr>
            <a:endParaRPr lang="en-GB" sz="800" dirty="0" smtClean="0">
              <a:sym typeface="Symbol"/>
            </a:endParaRPr>
          </a:p>
          <a:p>
            <a:pPr marL="0" indent="-457200">
              <a:buNone/>
            </a:pPr>
            <a:r>
              <a:rPr lang="en-GB" sz="2000" dirty="0" smtClean="0">
                <a:sym typeface="Symbol"/>
              </a:rPr>
              <a:t>The second term represents stochastic contributions, </a:t>
            </a:r>
            <a:r>
              <a:rPr lang="en-GB" sz="2000" dirty="0" err="1" smtClean="0">
                <a:sym typeface="Symbol"/>
              </a:rPr>
              <a:t>dB</a:t>
            </a:r>
            <a:r>
              <a:rPr lang="en-GB" sz="2000" baseline="-25000" dirty="0" err="1" smtClean="0">
                <a:sym typeface="Symbol"/>
              </a:rPr>
              <a:t>t</a:t>
            </a:r>
            <a:r>
              <a:rPr lang="en-GB" sz="2000" dirty="0" smtClean="0">
                <a:sym typeface="Symbol"/>
              </a:rPr>
              <a:t>, having a noise size .</a:t>
            </a:r>
          </a:p>
          <a:p>
            <a:pPr marL="0" indent="-457200">
              <a:buNone/>
            </a:pPr>
            <a:endParaRPr lang="en-GB" sz="800" dirty="0" smtClean="0">
              <a:sym typeface="Symbol"/>
            </a:endParaRPr>
          </a:p>
          <a:p>
            <a:pPr marL="0" indent="-457200">
              <a:buNone/>
            </a:pPr>
            <a:r>
              <a:rPr lang="en-GB" sz="2000" dirty="0" smtClean="0">
                <a:sym typeface="Symbol"/>
              </a:rPr>
              <a:t>The size of the noise contribution is a bit complicated, in that it tells how much a process will increase in variance without the dampening. With a dampening it can be related to the stationary standard deviation as:</a:t>
            </a:r>
            <a:endParaRPr lang="en-GB" sz="2000" dirty="0"/>
          </a:p>
        </p:txBody>
      </p:sp>
      <p:pic>
        <p:nvPicPr>
          <p:cNvPr id="422919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832140" y="3248980"/>
            <a:ext cx="3311860" cy="27305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9" name="TekstSylinder 28"/>
          <p:cNvSpPr txBox="1"/>
          <p:nvPr/>
        </p:nvSpPr>
        <p:spPr>
          <a:xfrm>
            <a:off x="5580111" y="5877272"/>
            <a:ext cx="3563889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400" dirty="0" smtClean="0"/>
              <a:t>X(0)=1, </a:t>
            </a:r>
            <a:r>
              <a:rPr lang="en-GB" sz="1400" dirty="0" smtClean="0">
                <a:sym typeface="Symbol"/>
              </a:rPr>
              <a:t></a:t>
            </a:r>
            <a:r>
              <a:rPr lang="en-GB" sz="1400" dirty="0" smtClean="0"/>
              <a:t>=1, </a:t>
            </a:r>
            <a:r>
              <a:rPr lang="en-GB" sz="1400" dirty="0" smtClean="0">
                <a:sym typeface="Symbol"/>
              </a:rPr>
              <a:t>t </a:t>
            </a:r>
            <a:r>
              <a:rPr lang="en-GB" sz="1400" dirty="0" smtClean="0"/>
              <a:t>=1, sd(X(t))=0.5</a:t>
            </a:r>
          </a:p>
          <a:p>
            <a:r>
              <a:rPr lang="en-GB" sz="1400" dirty="0" smtClean="0"/>
              <a:t>Green line=stationary expectancy,            red line=stationary 95% credibility interval.</a:t>
            </a:r>
            <a:endParaRPr lang="en-GB" sz="1400" dirty="0"/>
          </a:p>
        </p:txBody>
      </p:sp>
      <p:graphicFrame>
        <p:nvGraphicFramePr>
          <p:cNvPr id="11" name="Objekt 10"/>
          <p:cNvGraphicFramePr>
            <a:graphicFrameLocks noChangeAspect="1"/>
          </p:cNvGraphicFramePr>
          <p:nvPr/>
        </p:nvGraphicFramePr>
        <p:xfrm>
          <a:off x="143508" y="6309320"/>
          <a:ext cx="1722507" cy="324036"/>
        </p:xfrm>
        <a:graphic>
          <a:graphicData uri="http://schemas.openxmlformats.org/presentationml/2006/ole">
            <p:oleObj spid="_x0000_s480258" name="Formel" r:id="rId5" imgW="1282680" imgH="241200" progId="Equation.3">
              <p:embed/>
            </p:oleObj>
          </a:graphicData>
        </a:graphic>
      </p:graphicFrame>
      <p:graphicFrame>
        <p:nvGraphicFramePr>
          <p:cNvPr id="10" name="Objekt 9"/>
          <p:cNvGraphicFramePr>
            <a:graphicFrameLocks noChangeAspect="1"/>
          </p:cNvGraphicFramePr>
          <p:nvPr/>
        </p:nvGraphicFramePr>
        <p:xfrm>
          <a:off x="-36513" y="1808163"/>
          <a:ext cx="5365751" cy="649287"/>
        </p:xfrm>
        <a:graphic>
          <a:graphicData uri="http://schemas.openxmlformats.org/presentationml/2006/ole">
            <p:oleObj spid="_x0000_s480260" name="Formel" r:id="rId6" imgW="1892160" imgH="2286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718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499992" y="3284985"/>
            <a:ext cx="4032448" cy="29883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7187" name="Picture 3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35996" y="944724"/>
            <a:ext cx="3996444" cy="252028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0" y="440668"/>
            <a:ext cx="8856984" cy="674948"/>
          </a:xfrm>
        </p:spPr>
        <p:txBody>
          <a:bodyPr>
            <a:noAutofit/>
          </a:bodyPr>
          <a:lstStyle/>
          <a:p>
            <a:pPr algn="ctr"/>
            <a:r>
              <a:rPr lang="en-GB" sz="3600" dirty="0" smtClean="0"/>
              <a:t>Single measurement time series but multi state processes</a:t>
            </a:r>
            <a:endParaRPr lang="en-GB" sz="3600" dirty="0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215516" y="1160748"/>
            <a:ext cx="4356484" cy="5697252"/>
          </a:xfrm>
        </p:spPr>
        <p:txBody>
          <a:bodyPr>
            <a:normAutofit fontScale="70000" lnSpcReduction="20000"/>
          </a:bodyPr>
          <a:lstStyle/>
          <a:p>
            <a:pPr>
              <a:buNone/>
            </a:pPr>
            <a:r>
              <a:rPr lang="en-GB" dirty="0" smtClean="0"/>
              <a:t>Even without having multiple time series, multiple states can be of value. Examples: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300" dirty="0" smtClean="0"/>
              <a:t>The characteristics of an organism in deep time depend both on previous characteristics but also on changes in the optimal characteristics (environment).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300" dirty="0" smtClean="0"/>
              <a:t>Position of a particle (depending both on previous position and velocity).</a:t>
            </a:r>
          </a:p>
          <a:p>
            <a:pPr marL="514350" indent="-514350">
              <a:buFont typeface="+mj-lt"/>
              <a:buAutoNum type="alphaLcParenR"/>
            </a:pPr>
            <a:r>
              <a:rPr lang="en-GB" sz="2300" dirty="0" smtClean="0"/>
              <a:t>Discharge (depending on previous discharge and area precipitation).</a:t>
            </a:r>
          </a:p>
          <a:p>
            <a:pPr marL="0" indent="-514350">
              <a:buNone/>
            </a:pPr>
            <a:endParaRPr lang="en-GB" sz="1100" dirty="0" smtClean="0"/>
          </a:p>
          <a:p>
            <a:pPr marL="0" indent="-514350">
              <a:buNone/>
            </a:pPr>
            <a:r>
              <a:rPr lang="en-GB" dirty="0" smtClean="0"/>
              <a:t>The top layer process which is associated with the observations is said to </a:t>
            </a:r>
            <a:r>
              <a:rPr lang="en-GB" b="1" u="sng" dirty="0" smtClean="0"/>
              <a:t>track</a:t>
            </a:r>
            <a:r>
              <a:rPr lang="en-GB" dirty="0" smtClean="0"/>
              <a:t> the underlying state. </a:t>
            </a:r>
          </a:p>
          <a:p>
            <a:pPr marL="0" indent="-514350">
              <a:buNone/>
            </a:pPr>
            <a:endParaRPr lang="en-GB" sz="1100" dirty="0" smtClean="0"/>
          </a:p>
          <a:p>
            <a:pPr marL="0" indent="-514350">
              <a:buNone/>
            </a:pPr>
            <a:r>
              <a:rPr lang="en-GB" dirty="0" smtClean="0"/>
              <a:t>Each layer comes with a set of dynamical parameters, </a:t>
            </a:r>
            <a:r>
              <a:rPr lang="en-GB" sz="2800" dirty="0" smtClean="0">
                <a:sym typeface="Symbol"/>
              </a:rPr>
              <a:t>t and .</a:t>
            </a:r>
            <a:endParaRPr lang="en-GB" dirty="0" smtClean="0"/>
          </a:p>
          <a:p>
            <a:pPr marL="0" indent="-514350">
              <a:buNone/>
            </a:pPr>
            <a:endParaRPr lang="en-GB" sz="1100" dirty="0" smtClean="0"/>
          </a:p>
          <a:p>
            <a:pPr marL="0" indent="-514350">
              <a:buNone/>
            </a:pPr>
            <a:r>
              <a:rPr lang="en-GB" dirty="0" smtClean="0"/>
              <a:t>Multiple state processes give rise to different correlation on the observable top process structures than single state. So such hidden layers are detectable!</a:t>
            </a:r>
          </a:p>
          <a:p>
            <a:pPr marL="0" indent="-514350">
              <a:buNone/>
            </a:pPr>
            <a:endParaRPr lang="en-GB" dirty="0" smtClean="0"/>
          </a:p>
          <a:p>
            <a:pPr marL="0" indent="-514350">
              <a:buNone/>
            </a:pPr>
            <a:r>
              <a:rPr lang="en-GB" dirty="0" smtClean="0"/>
              <a:t>SDE:</a:t>
            </a:r>
            <a:endParaRPr lang="en-GB" dirty="0"/>
          </a:p>
        </p:txBody>
      </p:sp>
      <p:cxnSp>
        <p:nvCxnSpPr>
          <p:cNvPr id="7" name="Rett pil 6"/>
          <p:cNvCxnSpPr/>
          <p:nvPr/>
        </p:nvCxnSpPr>
        <p:spPr>
          <a:xfrm flipV="1">
            <a:off x="6228184" y="3140968"/>
            <a:ext cx="0" cy="396044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kstSylinder 7"/>
          <p:cNvSpPr txBox="1"/>
          <p:nvPr/>
        </p:nvSpPr>
        <p:spPr>
          <a:xfrm>
            <a:off x="4391980" y="5934670"/>
            <a:ext cx="47520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smtClean="0"/>
              <a:t>Effects are a bit delayed in time (a factor</a:t>
            </a:r>
            <a:r>
              <a:rPr lang="en-GB" dirty="0" smtClean="0">
                <a:sym typeface="Symbol"/>
              </a:rPr>
              <a:t> t</a:t>
            </a:r>
            <a:r>
              <a:rPr lang="en-GB" baseline="-25000" dirty="0" smtClean="0">
                <a:sym typeface="Symbol"/>
              </a:rPr>
              <a:t>1</a:t>
            </a:r>
            <a:r>
              <a:rPr lang="en-GB" dirty="0" smtClean="0">
                <a:sym typeface="Symbol"/>
              </a:rPr>
              <a:t>) and the tracking can have a certain dampening effect.</a:t>
            </a:r>
            <a:r>
              <a:rPr lang="en-GB" dirty="0" smtClean="0"/>
              <a:t> </a:t>
            </a:r>
            <a:endParaRPr lang="en-GB" dirty="0"/>
          </a:p>
        </p:txBody>
      </p:sp>
      <p:graphicFrame>
        <p:nvGraphicFramePr>
          <p:cNvPr id="477188" name="Object 4"/>
          <p:cNvGraphicFramePr>
            <a:graphicFrameLocks noChangeAspect="1"/>
          </p:cNvGraphicFramePr>
          <p:nvPr/>
        </p:nvGraphicFramePr>
        <p:xfrm>
          <a:off x="755576" y="6196752"/>
          <a:ext cx="3545297" cy="661248"/>
        </p:xfrm>
        <a:graphic>
          <a:graphicData uri="http://schemas.openxmlformats.org/presentationml/2006/ole">
            <p:oleObj spid="_x0000_s477188" name="Formel" r:id="rId5" imgW="2590560" imgH="482400" progId="Equation.3">
              <p:embed/>
            </p:oleObj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67544" y="224644"/>
            <a:ext cx="8229600" cy="1143000"/>
          </a:xfrm>
        </p:spPr>
        <p:txBody>
          <a:bodyPr/>
          <a:lstStyle/>
          <a:p>
            <a:pPr algn="ctr"/>
            <a:r>
              <a:rPr lang="en-GB" smtClean="0"/>
              <a:t>Multiple time series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0" y="1448780"/>
            <a:ext cx="9144000" cy="5112568"/>
          </a:xfrm>
        </p:spPr>
        <p:txBody>
          <a:bodyPr/>
          <a:lstStyle/>
          <a:p>
            <a:pPr>
              <a:buNone/>
            </a:pPr>
            <a:r>
              <a:rPr lang="en-GB" smtClean="0"/>
              <a:t>Multiple time series can be handled simply by expanding the process state space.</a:t>
            </a:r>
          </a:p>
          <a:p>
            <a:pPr>
              <a:buNone/>
            </a:pPr>
            <a:r>
              <a:rPr lang="en-GB" smtClean="0"/>
              <a:t>A zero-hypothesis can be made by letting the time series behave separately. </a:t>
            </a:r>
            <a:endParaRPr lang="en-GB"/>
          </a:p>
        </p:txBody>
      </p:sp>
      <p:pic>
        <p:nvPicPr>
          <p:cNvPr id="47821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0" y="3140968"/>
            <a:ext cx="4139952" cy="34836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78211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88024" y="3392996"/>
            <a:ext cx="3924436" cy="312363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cxnSp>
        <p:nvCxnSpPr>
          <p:cNvPr id="8" name="Rett pil 7"/>
          <p:cNvCxnSpPr/>
          <p:nvPr/>
        </p:nvCxnSpPr>
        <p:spPr>
          <a:xfrm>
            <a:off x="4067944" y="4558768"/>
            <a:ext cx="720080" cy="22360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Rett linje 10"/>
          <p:cNvCxnSpPr/>
          <p:nvPr/>
        </p:nvCxnSpPr>
        <p:spPr>
          <a:xfrm flipV="1">
            <a:off x="4319972" y="4401108"/>
            <a:ext cx="180020" cy="360040"/>
          </a:xfrm>
          <a:prstGeom prst="line">
            <a:avLst/>
          </a:prstGeom>
          <a:ln w="25400">
            <a:solidFill>
              <a:schemeClr val="tx1"/>
            </a:solidFill>
            <a:headEnd type="non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9234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15516" y="1808820"/>
            <a:ext cx="5544616" cy="36724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31540" y="368660"/>
            <a:ext cx="8229600" cy="854968"/>
          </a:xfrm>
        </p:spPr>
        <p:txBody>
          <a:bodyPr/>
          <a:lstStyle/>
          <a:p>
            <a:pPr algn="ctr"/>
            <a:r>
              <a:rPr lang="en-GB" smtClean="0"/>
              <a:t>Correlated time series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43508" y="1304764"/>
            <a:ext cx="8712968" cy="5400600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GB" dirty="0" smtClean="0"/>
              <a:t>Correlated time series are time series where the stochastic contributions for process 1 and 2 are correlated.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r>
              <a:rPr lang="en-GB" dirty="0" smtClean="0"/>
              <a:t>On average there will be no time delay between process 1 and 2. They represents processes affected by the same randomness (a third and fourth process containing white noise uncorrelated in time but correlated between each other).</a:t>
            </a:r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 smtClean="0"/>
          </a:p>
          <a:p>
            <a:pPr>
              <a:buNone/>
            </a:pPr>
            <a:endParaRPr lang="en-GB" dirty="0"/>
          </a:p>
        </p:txBody>
      </p:sp>
      <p:cxnSp>
        <p:nvCxnSpPr>
          <p:cNvPr id="5" name="Rett pil 4"/>
          <p:cNvCxnSpPr/>
          <p:nvPr/>
        </p:nvCxnSpPr>
        <p:spPr>
          <a:xfrm>
            <a:off x="3023828" y="3176972"/>
            <a:ext cx="0" cy="924287"/>
          </a:xfrm>
          <a:prstGeom prst="straightConnector1">
            <a:avLst/>
          </a:prstGeom>
          <a:ln w="25400">
            <a:solidFill>
              <a:schemeClr val="tx1"/>
            </a:solidFill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479235" name="Object 3"/>
          <p:cNvGraphicFramePr>
            <a:graphicFrameLocks noChangeAspect="1"/>
          </p:cNvGraphicFramePr>
          <p:nvPr/>
        </p:nvGraphicFramePr>
        <p:xfrm>
          <a:off x="5508104" y="2492896"/>
          <a:ext cx="3680220" cy="1080120"/>
        </p:xfrm>
        <a:graphic>
          <a:graphicData uri="http://schemas.openxmlformats.org/presentationml/2006/ole">
            <p:oleObj spid="_x0000_s479235" name="Formel" r:id="rId4" imgW="2514600" imgH="736560" progId="Equation.3">
              <p:embed/>
            </p:oleObj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8230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43508" y="2132856"/>
            <a:ext cx="5796644" cy="416774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359532" y="188640"/>
            <a:ext cx="8229600" cy="1143000"/>
          </a:xfrm>
        </p:spPr>
        <p:txBody>
          <a:bodyPr/>
          <a:lstStyle/>
          <a:p>
            <a:pPr algn="ctr"/>
            <a:r>
              <a:rPr lang="en-GB" smtClean="0"/>
              <a:t>Causal (regressed) time series</a:t>
            </a:r>
            <a:endParaRPr lang="en-GB"/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179512" y="1448780"/>
            <a:ext cx="8820980" cy="4875820"/>
          </a:xfrm>
        </p:spPr>
        <p:txBody>
          <a:bodyPr/>
          <a:lstStyle/>
          <a:p>
            <a:pPr marL="0">
              <a:buNone/>
            </a:pPr>
            <a:r>
              <a:rPr lang="en-GB" smtClean="0"/>
              <a:t>One observed time series can respond to another. Ex: discharge vs precipitation, sedimentation vs temperature(?).</a:t>
            </a:r>
          </a:p>
          <a:p>
            <a:pPr marL="0">
              <a:buNone/>
            </a:pPr>
            <a:endParaRPr lang="en-GB" smtClean="0"/>
          </a:p>
          <a:p>
            <a:pPr marL="0">
              <a:buNone/>
            </a:pPr>
            <a:endParaRPr lang="en-GB" smtClean="0"/>
          </a:p>
          <a:p>
            <a:pPr marL="0">
              <a:buNone/>
            </a:pPr>
            <a:endParaRPr lang="en-GB"/>
          </a:p>
        </p:txBody>
      </p:sp>
      <p:graphicFrame>
        <p:nvGraphicFramePr>
          <p:cNvPr id="482309" name="Object 5"/>
          <p:cNvGraphicFramePr>
            <a:graphicFrameLocks noChangeAspect="1"/>
          </p:cNvGraphicFramePr>
          <p:nvPr/>
        </p:nvGraphicFramePr>
        <p:xfrm>
          <a:off x="215516" y="6149975"/>
          <a:ext cx="4943475" cy="708025"/>
        </p:xfrm>
        <a:graphic>
          <a:graphicData uri="http://schemas.openxmlformats.org/presentationml/2006/ole">
            <p:oleObj spid="_x0000_s482309" name="Formel" r:id="rId4" imgW="3377880" imgH="482400" progId="Equation.3">
              <p:embed/>
            </p:oleObj>
          </a:graphicData>
        </a:graphic>
      </p:graphicFrame>
      <p:cxnSp>
        <p:nvCxnSpPr>
          <p:cNvPr id="9" name="Rett pil 8"/>
          <p:cNvCxnSpPr/>
          <p:nvPr/>
        </p:nvCxnSpPr>
        <p:spPr>
          <a:xfrm flipV="1">
            <a:off x="2555776" y="3465004"/>
            <a:ext cx="0" cy="972108"/>
          </a:xfrm>
          <a:prstGeom prst="straightConnector1">
            <a:avLst/>
          </a:prstGeom>
          <a:ln w="25400">
            <a:solidFill>
              <a:schemeClr val="tx1"/>
            </a:solidFill>
            <a:headEnd type="none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yt">
  <a:themeElements>
    <a:clrScheme name="Flyt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yt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yt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lnDef>
      <a:spPr>
        <a:ln w="25400"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26251</TotalTime>
  <Words>1849</Words>
  <Application>Microsoft Office PowerPoint</Application>
  <PresentationFormat>Skjermfremvisning (4:3)</PresentationFormat>
  <Paragraphs>294</Paragraphs>
  <Slides>16</Slides>
  <Notes>0</Notes>
  <HiddenSlides>0</HiddenSlides>
  <MMClips>0</MMClips>
  <ScaleCrop>false</ScaleCrop>
  <HeadingPairs>
    <vt:vector size="6" baseType="variant">
      <vt:variant>
        <vt:lpstr>Tema</vt:lpstr>
      </vt:variant>
      <vt:variant>
        <vt:i4>1</vt:i4>
      </vt:variant>
      <vt:variant>
        <vt:lpstr>Innebygde OLE-servere</vt:lpstr>
      </vt:variant>
      <vt:variant>
        <vt:i4>1</vt:i4>
      </vt:variant>
      <vt:variant>
        <vt:lpstr>Lysbildetitler</vt:lpstr>
      </vt:variant>
      <vt:variant>
        <vt:i4>16</vt:i4>
      </vt:variant>
    </vt:vector>
  </HeadingPairs>
  <TitlesOfParts>
    <vt:vector size="18" baseType="lpstr">
      <vt:lpstr>Flyt</vt:lpstr>
      <vt:lpstr>Formel</vt:lpstr>
      <vt:lpstr>layer_analyzer_complex</vt:lpstr>
      <vt:lpstr>Why continuous time?</vt:lpstr>
      <vt:lpstr>Continuous time series vs discrete measurements</vt:lpstr>
      <vt:lpstr>Single state linear processes                                 (Ornstein-Uhlenbeck)</vt:lpstr>
      <vt:lpstr>Ornstein-Uhlenbeck –  Stochastic differential equation representation</vt:lpstr>
      <vt:lpstr>Single measurement time series but multi state processes</vt:lpstr>
      <vt:lpstr>Multiple time series</vt:lpstr>
      <vt:lpstr>Correlated time series</vt:lpstr>
      <vt:lpstr>Causal (regressed) time series</vt:lpstr>
      <vt:lpstr>Correlated time series –  the advanced version</vt:lpstr>
      <vt:lpstr>Input formats to ’layer_analyzer_complex’</vt:lpstr>
      <vt:lpstr>Prior file</vt:lpstr>
      <vt:lpstr>Standard one series usage:</vt:lpstr>
      <vt:lpstr>Model testing, silent mode</vt:lpstr>
      <vt:lpstr>Model testing, silent mode (2)</vt:lpstr>
      <vt:lpstr>Tying several series together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Statistikk</dc:title>
  <cp:lastModifiedBy>trr</cp:lastModifiedBy>
  <cp:revision>1047</cp:revision>
  <dcterms:modified xsi:type="dcterms:W3CDTF">2013-03-21T11:08:00Z</dcterms:modified>
</cp:coreProperties>
</file>